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6" d="100"/>
          <a:sy n="76" d="100"/>
        </p:scale>
        <p:origin x="62" y="1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FF3A56-3DD8-FEE3-DF4F-C297548E6F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8D0912-5EF3-6DB0-B2BF-597F95F7FB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56967A-4935-349A-1637-485E20CE7E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675D1-F267-A6CD-8E35-47621FA60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51581C-1A1C-E13D-F681-F29B8029F9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06803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B29A94-D4B1-E36E-4E4A-8F77F9D87F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C4A4F-8E97-3465-B20E-A39051670A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C75FEA-6B0D-B111-4C3C-7FF2E9329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EB9280-C68B-BCAE-F0A9-997CACC63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608B3-475A-B5E8-D7A9-C14FBCC40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816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2731C-62ED-772C-0C85-0293C8FEB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CF7BF4-1D3A-8353-F247-FACA8BE49D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943ED2-6504-C82C-2AB1-BBDF4DA8E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EF27B3-F95B-9374-6D3A-00CA272C5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64D77-5F59-1093-9356-7A1E1B74D0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238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24EABF-BE0E-0758-7030-074054C686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235FD6-27EE-0404-2CF6-BB6D7E2AFDC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11741E-DE2D-6ADD-4170-658476746C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8EE55C-80E4-2607-3A3D-55044FEE80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542C41-9DC9-2BCE-76FF-F99F9F307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51ACA-3581-9439-7C45-C797B59DBD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692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711AF-E35F-1953-43B4-BE310F1C23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172287-A84E-BDE3-A07E-24042187EA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C86E6C-8533-6FED-E5B6-1BFFB8255F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1AAEADD-AB94-1A1E-4B7F-2A722F788F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A067B1-0729-5EA4-B519-C594DBFFB2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383D83-6910-67DD-15B7-BFDAF42EC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160D95-E977-1D78-32A4-1A6CFC532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1AC7BDC-8E19-8B97-DD01-97996D352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1207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990EE-2C64-7525-DC37-3CE6BAB0CB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DC25CF4-FBAF-79FF-2E43-49E3D1530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2F75B0-059F-8819-CB1D-C912B2ADAA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44766B-2670-E324-2E32-8E0591E61D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0761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8558C99-DF1A-3186-8A11-2464190929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FCA3A0-D7FC-FE69-0FCB-52869FE4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94064AF-2D35-99A9-A1AE-13E8A92B06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159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94FA9-5D36-7170-8FCA-A631D1A40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62D107-3C3F-E69C-61E6-6BB6AD7D10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72FB42-67DE-ADF9-6890-B97B34B8F6B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E8F72-C0F4-B720-8949-46E32F0579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56C33F-85B7-D1CA-3A2F-A596EFE9F3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6A0777-11A8-FBCB-A49D-F689DAC38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9519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84925-14B5-56CC-9395-838588BA94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660D565-44EC-6D83-50BC-2191DA0832A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1F09E7-5E3F-C9DD-67D8-A77DB6ADDDB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EC135D-DE9D-7436-97A4-8C76493CA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E4D853-F23D-6DE2-DF3D-A145A39D1F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DFE30B-0159-4758-42B2-852C495087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0979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729DB7-951D-BA75-DB7D-108402D11C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C49746A-B7C5-EE7C-35EF-D5068BA08A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40B7B6-122D-DFAD-1FD7-DA22A48ACF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57AB7B-1073-3879-D047-18652F09C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EDE431-6CD0-A22A-6798-841A12AE48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0362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781BF1-4E9D-850B-4102-EE2A6ACA377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45CF3A-EB96-B4A3-A66C-357D6193DB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C430D6-7206-CFE4-CAB0-58BDE60A8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686772-BA30-4A71-A724-D5940EDE52A3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D3A055-13A6-25F4-BF67-5A15559B2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D057F2-4FF6-1728-7102-68A08AD902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04153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FCB39DB-8005-04EE-D5B8-AB542C6142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F3D7A9-9F14-C727-552F-451BB15C71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DA6260-C7A2-5716-A033-9DA47EC2056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3686772-BA30-4A71-A724-D5940EDE52A3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F96719-6308-92D9-CEBC-E6906D20127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935D11-B0A0-F09F-4CA6-4B86186AEA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B50DE7D-C997-4AD4-8D60-9142270D96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81348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vestopedia.com/terms/m/marketsegmentation.as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6299DE-1504-A8F3-5DFF-7A42BACBB57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94716" y="739978"/>
            <a:ext cx="5334930" cy="3004145"/>
          </a:xfrm>
        </p:spPr>
        <p:txBody>
          <a:bodyPr>
            <a:normAutofit/>
          </a:bodyPr>
          <a:lstStyle/>
          <a:p>
            <a:r>
              <a:rPr lang="en-GB" sz="2400"/>
              <a:t>Element 5: Business Plan Presentation</a:t>
            </a:r>
            <a:br>
              <a:rPr lang="en-GB" sz="2400"/>
            </a:br>
            <a:r>
              <a:rPr lang="en-GB" sz="2400"/>
              <a:t>Presented by – Muhammad Awais</a:t>
            </a:r>
            <a:br>
              <a:rPr lang="en-GB" sz="2400"/>
            </a:br>
            <a:r>
              <a:rPr lang="en-GB" sz="2400" b="1"/>
              <a:t>Module:</a:t>
            </a:r>
            <a:r>
              <a:rPr lang="en-GB" sz="2400"/>
              <a:t> Entrepreneurship</a:t>
            </a:r>
            <a:br>
              <a:rPr lang="en-GB" sz="2400"/>
            </a:br>
            <a:r>
              <a:rPr lang="en-GB" sz="2400" b="1"/>
              <a:t>Programme:</a:t>
            </a:r>
            <a:r>
              <a:rPr lang="en-GB" sz="2400"/>
              <a:t> BA (Hons) Business Management</a:t>
            </a:r>
            <a:br>
              <a:rPr lang="en-GB" sz="2400"/>
            </a:br>
            <a:r>
              <a:rPr lang="en-GB" sz="2400" b="1"/>
              <a:t>Module Code:</a:t>
            </a:r>
            <a:r>
              <a:rPr lang="en-GB" sz="2400"/>
              <a:t> LCBB5013</a:t>
            </a:r>
            <a:br>
              <a:rPr lang="en-GB" sz="2400"/>
            </a:br>
            <a:r>
              <a:rPr lang="en-GB" sz="2400" b="1"/>
              <a:t>Student ID:</a:t>
            </a:r>
            <a:r>
              <a:rPr lang="en-GB" sz="2400"/>
              <a:t> 2416336</a:t>
            </a:r>
            <a:br>
              <a:rPr lang="en-GB" sz="2400"/>
            </a:br>
            <a:endParaRPr lang="en-GB" sz="240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1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49052" y="0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697761" y="5717906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16CFE6C-5295-345E-3A85-9790F08743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39" r="16211" b="-1"/>
          <a:stretch>
            <a:fillRect/>
          </a:stretch>
        </p:blipFill>
        <p:spPr>
          <a:xfrm>
            <a:off x="631840" y="598720"/>
            <a:ext cx="5178249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520513" y="6258756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0531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DFCFA6-32AF-BFBF-5ADF-EC1D46F631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b="1"/>
              <a:t>Business Concept &amp; Market Opportunity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03F79-EB48-AEB3-366B-273204D115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GB" sz="2200" dirty="0"/>
              <a:t>"Gentleman’s Edge" is a premium men-only grooming lounge located in Birmingham city centre targeting men aged 18–40.</a:t>
            </a:r>
          </a:p>
          <a:p>
            <a:r>
              <a:rPr lang="en-GB" sz="2200" dirty="0"/>
              <a:t>The business addresses a market gap between low-cost walk-in barbers and expensive high-end salons.</a:t>
            </a:r>
          </a:p>
          <a:p>
            <a:r>
              <a:rPr lang="en-GB" sz="2200" dirty="0"/>
              <a:t>Services combine professional barbering quality, a modern lounge atmosphere, and an appointment-based booking system.</a:t>
            </a:r>
          </a:p>
          <a:p>
            <a:r>
              <a:rPr lang="en-GB" sz="2200" dirty="0"/>
              <a:t>Pricing between £25 and £35 positions the business as affordable premium within the competitive city centre market.</a:t>
            </a:r>
          </a:p>
          <a:p>
            <a:r>
              <a:rPr lang="en-GB" sz="2200" dirty="0"/>
              <a:t>The concept reflects opportunity recognition and value creation within the men’s grooming industry.</a:t>
            </a: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371221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FA4A0CE-8D91-9B73-EA64-9C8E205EFE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BAE04E-7BB1-A687-6DF3-BB468B0AD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b="1"/>
              <a:t>Market Segmentation &amp; Target Customers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639D0C-F81B-1F00-1DB7-55FDB22789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GB" sz="2200" dirty="0"/>
              <a:t>The primary target market is men aged 18–40 who live, work, or study in Birmingham city centre.</a:t>
            </a:r>
          </a:p>
          <a:p>
            <a:r>
              <a:rPr lang="en-GB" sz="2200" dirty="0"/>
              <a:t>The business focuses on students and young professionals who value appearance, confidence, and convenience.</a:t>
            </a:r>
          </a:p>
          <a:p>
            <a:r>
              <a:rPr lang="en-GB" sz="2200" dirty="0"/>
              <a:t>Psychographic segmentation targets men who see grooming as part of personal branding and lifestyle identity.</a:t>
            </a:r>
          </a:p>
          <a:p>
            <a:r>
              <a:rPr lang="en-GB" sz="2200" dirty="0"/>
              <a:t>Behavioural segmentation focuses on customers who prefer appointment-based services and regular grooming routines.</a:t>
            </a:r>
          </a:p>
          <a:p>
            <a:r>
              <a:rPr lang="en-GB" sz="2200" dirty="0"/>
              <a:t>Clear market segmentation allows the business to concentrate resources on customers who provide long-term value (Hoenig, 2025).</a:t>
            </a:r>
          </a:p>
        </p:txBody>
      </p:sp>
    </p:spTree>
    <p:extLst>
      <p:ext uri="{BB962C8B-B14F-4D97-AF65-F5344CB8AC3E}">
        <p14:creationId xmlns:p14="http://schemas.microsoft.com/office/powerpoint/2010/main" val="30392553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9BB2EAA-7121-6152-F0FF-8E91CBA714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CF9D86-DA23-8EF9-C549-08B9082D9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b="1"/>
              <a:t>Competitive &amp; Environmental Analysis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39B3A-7819-0A4E-0DDC-A29B6A71F0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GB" sz="2200" dirty="0"/>
              <a:t>The Birmingham city centre market is highly competitive, with both low-cost barbers and premium salons operating nearby.</a:t>
            </a:r>
          </a:p>
          <a:p>
            <a:r>
              <a:rPr lang="en-GB" sz="2200" dirty="0"/>
              <a:t>Social trends show increasing demand for men’s grooming services and experience-based consumption.</a:t>
            </a:r>
          </a:p>
          <a:p>
            <a:r>
              <a:rPr lang="en-GB" sz="2200" dirty="0"/>
              <a:t>Economic conditions such as disposable income and inflation may influence how frequently customers book premium services.</a:t>
            </a:r>
          </a:p>
          <a:p>
            <a:r>
              <a:rPr lang="en-GB" sz="2200" dirty="0"/>
              <a:t>Technology plays a key role, as customers expect online booking systems and digital payment options.</a:t>
            </a:r>
          </a:p>
          <a:p>
            <a:r>
              <a:rPr lang="en-GB" sz="2200" dirty="0"/>
              <a:t>A SWOT analysis highlights strong positioning opportunities but also recognises risks from competition and cost pressures.</a:t>
            </a:r>
          </a:p>
        </p:txBody>
      </p:sp>
    </p:spTree>
    <p:extLst>
      <p:ext uri="{BB962C8B-B14F-4D97-AF65-F5344CB8AC3E}">
        <p14:creationId xmlns:p14="http://schemas.microsoft.com/office/powerpoint/2010/main" val="24196199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EF71DD-C6CC-5B4B-B574-A3D825069D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AF9C5D-DB2F-3479-16F8-4F65B61C0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b="1"/>
              <a:t>Marketing Strategy (4Ps)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F0C27-CC48-5795-3122-7C10DB16F6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GB" sz="2200"/>
              <a:t>The product strategy focuses on delivering high-quality men’s grooming services supported by a professional lounge-style environment.</a:t>
            </a:r>
          </a:p>
          <a:p>
            <a:r>
              <a:rPr lang="en-GB" sz="2200"/>
              <a:t>The pricing strategy adopts an affordable premium approach, with haircuts priced between £25 and £35 to reflect value and location.</a:t>
            </a:r>
          </a:p>
          <a:p>
            <a:r>
              <a:rPr lang="en-GB" sz="2200"/>
              <a:t>The place strategy benefits from a central Birmingham location combined with an appointment-based online booking system.</a:t>
            </a:r>
          </a:p>
          <a:p>
            <a:r>
              <a:rPr lang="en-GB" sz="2200"/>
              <a:t>The promotion strategy relies on social media marketing, visual content, and customer reviews to build brand credibility.</a:t>
            </a:r>
          </a:p>
        </p:txBody>
      </p:sp>
    </p:spTree>
    <p:extLst>
      <p:ext uri="{BB962C8B-B14F-4D97-AF65-F5344CB8AC3E}">
        <p14:creationId xmlns:p14="http://schemas.microsoft.com/office/powerpoint/2010/main" val="17435213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FF8E7F4-7425-9A0B-95D9-9E6078BE69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BE1DE96-DDB2-3684-B58E-6AAB266B0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GB" sz="4000" b="1"/>
              <a:t>Legal Structure &amp; Financial Overview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513847-326E-742B-8022-85E8EB9CC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GB" sz="2200"/>
              <a:t>"Gentleman’s Edge" will operate as a Private Limited Company to provide limited liability and a professional structure.</a:t>
            </a:r>
          </a:p>
          <a:p>
            <a:r>
              <a:rPr lang="en-GB" sz="2200"/>
              <a:t>The business will begin with three to four professional barbers under the management of the Owner/Director.</a:t>
            </a:r>
          </a:p>
          <a:p>
            <a:r>
              <a:rPr lang="en-GB" sz="2200"/>
              <a:t>Estimated start-up costs range between £50,000 and £80,000 due to city centre rent, equipment, and refurbishment.</a:t>
            </a:r>
          </a:p>
          <a:p>
            <a:r>
              <a:rPr lang="en-GB" sz="2200"/>
              <a:t>Funding will be sourced through a combination of personal investment and a small business loan.</a:t>
            </a:r>
          </a:p>
          <a:p>
            <a:r>
              <a:rPr lang="en-GB" sz="2200"/>
              <a:t>Financial planning aims to achieve break-even within the first 6–9 months of operation.</a:t>
            </a:r>
          </a:p>
        </p:txBody>
      </p:sp>
    </p:spTree>
    <p:extLst>
      <p:ext uri="{BB962C8B-B14F-4D97-AF65-F5344CB8AC3E}">
        <p14:creationId xmlns:p14="http://schemas.microsoft.com/office/powerpoint/2010/main" val="38912006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C27DDE-BBD2-278D-48E3-AC78E9B239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E6F176-4EF3-5D50-E509-8A23DF94A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65BA2-03ED-3435-7990-57CA2C3447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Hoenig, H. (2025). Understanding market segmentation: A comprehensive guide. [online] Investopedia. Available at: </a:t>
            </a:r>
            <a:r>
              <a:rPr lang="en-GB" dirty="0">
                <a:hlinkClick r:id="rId2"/>
              </a:rPr>
              <a:t>https://www.investopedia.com/terms/m/marketsegmentation.asp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613217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524</Words>
  <Application>Microsoft Office PowerPoint</Application>
  <PresentationFormat>Widescreen</PresentationFormat>
  <Paragraphs>32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Calibri</vt:lpstr>
      <vt:lpstr>Office Theme</vt:lpstr>
      <vt:lpstr>Element 5: Business Plan Presentation Presented by – Muhammad Awais Module: Entrepreneurship Programme: BA (Hons) Business Management Module Code: LCBB5013 Student ID: 2416336 </vt:lpstr>
      <vt:lpstr>Business Concept &amp; Market Opportunity</vt:lpstr>
      <vt:lpstr>Market Segmentation &amp; Target Customers</vt:lpstr>
      <vt:lpstr>Competitive &amp; Environmental Analysis</vt:lpstr>
      <vt:lpstr>Marketing Strategy (4Ps)</vt:lpstr>
      <vt:lpstr>Legal Structure &amp; Financial Overview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Muhammad Awais</dc:creator>
  <cp:lastModifiedBy>Muhammad Awais</cp:lastModifiedBy>
  <cp:revision>5</cp:revision>
  <dcterms:created xsi:type="dcterms:W3CDTF">2026-02-18T06:48:06Z</dcterms:created>
  <dcterms:modified xsi:type="dcterms:W3CDTF">2026-02-22T22:05:09Z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defa4170-0d19-0005-0004-bc88714345d2_Enabled">
    <vt:lpwstr>true</vt:lpwstr>
  </property>
  <property fmtid="{D5CDD505-2E9C-101B-9397-08002B2CF9AE}" pid="3" name="MSIP_Label_defa4170-0d19-0005-0004-bc88714345d2_SetDate">
    <vt:lpwstr>2026-02-18T06:57:49Z</vt:lpwstr>
  </property>
  <property fmtid="{D5CDD505-2E9C-101B-9397-08002B2CF9AE}" pid="4" name="MSIP_Label_defa4170-0d19-0005-0004-bc88714345d2_Method">
    <vt:lpwstr>Standard</vt:lpwstr>
  </property>
  <property fmtid="{D5CDD505-2E9C-101B-9397-08002B2CF9AE}" pid="5" name="MSIP_Label_defa4170-0d19-0005-0004-bc88714345d2_Name">
    <vt:lpwstr>defa4170-0d19-0005-0004-bc88714345d2</vt:lpwstr>
  </property>
  <property fmtid="{D5CDD505-2E9C-101B-9397-08002B2CF9AE}" pid="6" name="MSIP_Label_defa4170-0d19-0005-0004-bc88714345d2_SiteId">
    <vt:lpwstr>ddaac4a6-e356-446d-9c37-8fe03837ed67</vt:lpwstr>
  </property>
  <property fmtid="{D5CDD505-2E9C-101B-9397-08002B2CF9AE}" pid="7" name="MSIP_Label_defa4170-0d19-0005-0004-bc88714345d2_ActionId">
    <vt:lpwstr>a0c295b0-f3f3-4ce5-83b0-2308f72c9898</vt:lpwstr>
  </property>
  <property fmtid="{D5CDD505-2E9C-101B-9397-08002B2CF9AE}" pid="8" name="MSIP_Label_defa4170-0d19-0005-0004-bc88714345d2_ContentBits">
    <vt:lpwstr>0</vt:lpwstr>
  </property>
  <property fmtid="{D5CDD505-2E9C-101B-9397-08002B2CF9AE}" pid="9" name="MSIP_Label_defa4170-0d19-0005-0004-bc88714345d2_Tag">
    <vt:lpwstr>10, 3, 0, 1</vt:lpwstr>
  </property>
</Properties>
</file>