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9" r:id="rId1"/>
  </p:sldMasterIdLst>
  <p:notesMasterIdLst>
    <p:notesMasterId r:id="rId18"/>
  </p:notesMasterIdLst>
  <p:sldIdLst>
    <p:sldId id="263" r:id="rId2"/>
    <p:sldId id="271" r:id="rId3"/>
    <p:sldId id="301" r:id="rId4"/>
    <p:sldId id="302" r:id="rId5"/>
    <p:sldId id="304" r:id="rId6"/>
    <p:sldId id="305" r:id="rId7"/>
    <p:sldId id="273" r:id="rId8"/>
    <p:sldId id="300" r:id="rId9"/>
    <p:sldId id="306" r:id="rId10"/>
    <p:sldId id="311" r:id="rId11"/>
    <p:sldId id="307" r:id="rId12"/>
    <p:sldId id="308" r:id="rId13"/>
    <p:sldId id="310" r:id="rId14"/>
    <p:sldId id="309" r:id="rId15"/>
    <p:sldId id="312" r:id="rId16"/>
    <p:sldId id="313" r:id="rId17"/>
  </p:sldIdLst>
  <p:sldSz cx="9144000" cy="6858000" type="screen4x3"/>
  <p:notesSz cx="6669088" cy="97536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orbel" pitchFamily="34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orbel" pitchFamily="34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orbel" pitchFamily="34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orbel" pitchFamily="34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orbel" pitchFamily="34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Corbel" pitchFamily="34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Corbel" pitchFamily="34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Corbel" pitchFamily="34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Corbel" pitchFamily="34" charset="0"/>
        <a:ea typeface="+mn-ea"/>
        <a:cs typeface="Arial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6588"/>
    <p:restoredTop sz="90674" autoAdjust="0"/>
  </p:normalViewPr>
  <p:slideViewPr>
    <p:cSldViewPr>
      <p:cViewPr varScale="1">
        <p:scale>
          <a:sx n="90" d="100"/>
          <a:sy n="90" d="100"/>
        </p:scale>
        <p:origin x="1572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72AB1D35-83F9-47A4-89F8-B940080D27BB}" type="datetimeFigureOut">
              <a:rPr lang="en-GB"/>
              <a:pPr>
                <a:defRPr/>
              </a:pPr>
              <a:t>02/11/2021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896938" y="731838"/>
            <a:ext cx="4875212" cy="36576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32960"/>
            <a:ext cx="5335270" cy="438912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DE9871A0-518B-41B6-911E-6E36390881A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380768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8">
            <a:extLst>
              <a:ext uri="{FF2B5EF4-FFF2-40B4-BE49-F238E27FC236}">
                <a16:creationId xmlns:a16="http://schemas.microsoft.com/office/drawing/2014/main" id="{77A9F216-EFAB-8045-A0A9-14D59DEAD803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9E1F7780-E146-6548-8A67-83E3BBE73075}" type="slidenum">
              <a:rPr lang="en-GB" altLang="en-US" smtClean="0"/>
              <a:pPr fontAlgn="base">
                <a:spcBef>
                  <a:spcPct val="0"/>
                </a:spcBef>
                <a:spcAft>
                  <a:spcPct val="0"/>
                </a:spcAft>
              </a:pPr>
              <a:t>2</a:t>
            </a:fld>
            <a:endParaRPr lang="en-GB" altLang="en-US"/>
          </a:p>
        </p:txBody>
      </p:sp>
      <p:sp>
        <p:nvSpPr>
          <p:cNvPr id="10243" name="Rectangle 2">
            <a:extLst>
              <a:ext uri="{FF2B5EF4-FFF2-40B4-BE49-F238E27FC236}">
                <a16:creationId xmlns:a16="http://schemas.microsoft.com/office/drawing/2014/main" id="{3317E0C2-9F6B-AB42-AA55-6FA757DF2024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898525" y="731838"/>
            <a:ext cx="4870450" cy="3654425"/>
          </a:xfrm>
          <a:noFill/>
          <a:ln cap="flat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0244" name="Rectangle 3">
            <a:extLst>
              <a:ext uri="{FF2B5EF4-FFF2-40B4-BE49-F238E27FC236}">
                <a16:creationId xmlns:a16="http://schemas.microsoft.com/office/drawing/2014/main" id="{FF65F2E4-7F28-E74F-8BE1-AF7BC532028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61903360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8">
            <a:extLst>
              <a:ext uri="{FF2B5EF4-FFF2-40B4-BE49-F238E27FC236}">
                <a16:creationId xmlns:a16="http://schemas.microsoft.com/office/drawing/2014/main" id="{337324D6-10E5-5C42-BE1F-FE7BE295B910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6A6DB390-368F-864A-97F0-640ADA13E00B}" type="slidenum">
              <a:rPr lang="en-GB" altLang="en-US" smtClean="0"/>
              <a:pPr fontAlgn="base">
                <a:spcBef>
                  <a:spcPct val="0"/>
                </a:spcBef>
                <a:spcAft>
                  <a:spcPct val="0"/>
                </a:spcAft>
              </a:pPr>
              <a:t>7</a:t>
            </a:fld>
            <a:endParaRPr lang="en-GB" altLang="en-US"/>
          </a:p>
        </p:txBody>
      </p:sp>
      <p:sp>
        <p:nvSpPr>
          <p:cNvPr id="16387" name="Rectangle 2">
            <a:extLst>
              <a:ext uri="{FF2B5EF4-FFF2-40B4-BE49-F238E27FC236}">
                <a16:creationId xmlns:a16="http://schemas.microsoft.com/office/drawing/2014/main" id="{4B8516EE-2CE2-DB47-95F1-8651AEF542AE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898525" y="731838"/>
            <a:ext cx="4870450" cy="3654425"/>
          </a:xfrm>
          <a:noFill/>
          <a:ln cap="flat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6388" name="Rectangle 3">
            <a:extLst>
              <a:ext uri="{FF2B5EF4-FFF2-40B4-BE49-F238E27FC236}">
                <a16:creationId xmlns:a16="http://schemas.microsoft.com/office/drawing/2014/main" id="{6DC8273D-B696-EB46-A1B2-28D59BE40B8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6742498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8">
            <a:extLst>
              <a:ext uri="{FF2B5EF4-FFF2-40B4-BE49-F238E27FC236}">
                <a16:creationId xmlns:a16="http://schemas.microsoft.com/office/drawing/2014/main" id="{D623A770-0213-2D4D-BD94-F81DA7A6ACE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70B55E0A-D6C6-7C4A-A89B-5572C1735FC2}" type="slidenum">
              <a:rPr lang="en-GB" altLang="en-US" smtClean="0"/>
              <a:pPr fontAlgn="base">
                <a:spcBef>
                  <a:spcPct val="0"/>
                </a:spcBef>
                <a:spcAft>
                  <a:spcPct val="0"/>
                </a:spcAft>
              </a:pPr>
              <a:t>8</a:t>
            </a:fld>
            <a:endParaRPr lang="en-GB" altLang="en-US"/>
          </a:p>
        </p:txBody>
      </p:sp>
      <p:sp>
        <p:nvSpPr>
          <p:cNvPr id="13315" name="Rectangle 2">
            <a:extLst>
              <a:ext uri="{FF2B5EF4-FFF2-40B4-BE49-F238E27FC236}">
                <a16:creationId xmlns:a16="http://schemas.microsoft.com/office/drawing/2014/main" id="{34F6F769-4B46-F149-AF0B-334A6482B51D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898525" y="731838"/>
            <a:ext cx="4870450" cy="3654425"/>
          </a:xfrm>
          <a:noFill/>
          <a:ln cap="flat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3316" name="Rectangle 3">
            <a:extLst>
              <a:ext uri="{FF2B5EF4-FFF2-40B4-BE49-F238E27FC236}">
                <a16:creationId xmlns:a16="http://schemas.microsoft.com/office/drawing/2014/main" id="{CA5A3F9E-42E5-5344-A7A9-A30D72BE93B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44288547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pPr>
              <a:defRPr/>
            </a:pPr>
            <a:fld id="{4908F19B-3057-4558-A76C-5E092891AD71}" type="datetimeFigureOut">
              <a:rPr lang="en-GB" smtClean="0"/>
              <a:pPr>
                <a:defRPr/>
              </a:pPr>
              <a:t>02/11/2021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BE2BC3E-5565-4413-B352-D2D12C8853C2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35353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2D68B7E-024B-4F75-ACB5-27525B99FA66}" type="datetimeFigureOut">
              <a:rPr lang="en-GB" smtClean="0"/>
              <a:pPr>
                <a:defRPr/>
              </a:pPr>
              <a:t>02/11/2021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C79AA6D-10F2-4C30-849F-BCCCB9BA83A6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228683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D0F14D8-47EA-4D4F-A9A2-AD80C0250A83}" type="datetimeFigureOut">
              <a:rPr lang="en-GB" smtClean="0"/>
              <a:pPr>
                <a:defRPr/>
              </a:pPr>
              <a:t>02/11/2021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8AE2928-7436-4DE7-9B7C-C940EF7842F8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29731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E47057F-DC6D-4814-8E2A-AE2C9024A933}" type="datetimeFigureOut">
              <a:rPr lang="en-GB" smtClean="0"/>
              <a:pPr>
                <a:defRPr/>
              </a:pPr>
              <a:t>02/11/2021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B321168-5FDE-4571-8779-84AEBAC86911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868410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994EB3B7-11E8-4B0F-8360-0C697E1E7979}" type="datetimeFigureOut">
              <a:rPr lang="en-GB" smtClean="0"/>
              <a:pPr>
                <a:defRPr/>
              </a:pPr>
              <a:t>02/11/2021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83AAC6C-F47F-4E08-883B-073273FD972E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053052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E082E962-E3A5-4203-BA6E-664669C01FE6}" type="datetimeFigureOut">
              <a:rPr lang="en-GB" smtClean="0"/>
              <a:pPr>
                <a:defRPr/>
              </a:pPr>
              <a:t>02/11/2021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92F3D88-C136-4943-AB93-F9B82A4B7E8D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500719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07D5D9C-D303-48E9-A406-AD8D549A55B0}" type="datetimeFigureOut">
              <a:rPr lang="en-GB" smtClean="0"/>
              <a:pPr>
                <a:defRPr/>
              </a:pPr>
              <a:t>02/11/2021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550ACF8-0D57-4422-928A-D83F0C35007D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621884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492F42C-2FEE-4550-9A1E-D24F040C5199}" type="datetimeFigureOut">
              <a:rPr lang="en-GB" smtClean="0"/>
              <a:pPr>
                <a:defRPr/>
              </a:pPr>
              <a:t>02/11/2021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60FA4FB-F0EF-4BBC-B462-550A9900853F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474008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62543EF-A6BB-4D57-9863-5C178E5F39AC}" type="datetimeFigureOut">
              <a:rPr lang="en-GB" smtClean="0"/>
              <a:pPr>
                <a:defRPr/>
              </a:pPr>
              <a:t>02/11/2021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25DBA12-0AD4-492B-856F-731F28A52AAC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887240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B6CB8B6-FC8B-44F5-B7DA-77C3EE65952D}" type="datetimeFigureOut">
              <a:rPr lang="en-GB" smtClean="0"/>
              <a:pPr>
                <a:defRPr/>
              </a:pPr>
              <a:t>02/11/2021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0B593BF-135C-40B2-94FD-6397498AD301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0376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B55D429C-C447-4ED0-B910-CF229D280D0B}" type="datetimeFigureOut">
              <a:rPr lang="en-GB" smtClean="0"/>
              <a:pPr>
                <a:defRPr/>
              </a:pPr>
              <a:t>02/11/2021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59C7178-6626-4808-AC81-83ED1E5169DC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826741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A3462AFA-8D6E-4A06-BE3F-4FC0C7261DC6}" type="datetimeFigureOut">
              <a:rPr lang="en-GB" smtClean="0"/>
              <a:pPr>
                <a:defRPr/>
              </a:pPr>
              <a:t>02/11/2021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9FAAB697-3407-4B2C-B195-CD78B8E487A8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24025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0" r:id="rId1"/>
    <p:sldLayoutId id="2147483751" r:id="rId2"/>
    <p:sldLayoutId id="2147483752" r:id="rId3"/>
    <p:sldLayoutId id="2147483753" r:id="rId4"/>
    <p:sldLayoutId id="2147483754" r:id="rId5"/>
    <p:sldLayoutId id="2147483755" r:id="rId6"/>
    <p:sldLayoutId id="2147483756" r:id="rId7"/>
    <p:sldLayoutId id="2147483757" r:id="rId8"/>
    <p:sldLayoutId id="2147483758" r:id="rId9"/>
    <p:sldLayoutId id="2147483759" r:id="rId10"/>
    <p:sldLayoutId id="2147483760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BMSW5102 </a:t>
            </a:r>
            <a:br>
              <a:rPr lang="en-GB" dirty="0"/>
            </a:br>
            <a:r>
              <a:rPr lang="en-GB" dirty="0"/>
              <a:t>Developing relationships and workplace achievement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Assignment Guidance</a:t>
            </a:r>
          </a:p>
          <a:p>
            <a:r>
              <a:rPr lang="en-GB" dirty="0"/>
              <a:t>Assignment 2 – Essay and PDP</a:t>
            </a:r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40650" y="0"/>
            <a:ext cx="1317625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02370212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>
            <a:extLst>
              <a:ext uri="{FF2B5EF4-FFF2-40B4-BE49-F238E27FC236}">
                <a16:creationId xmlns:a16="http://schemas.microsoft.com/office/drawing/2014/main" id="{A495E442-395B-984C-81E6-FAFF2A9FC9B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27063" y="487363"/>
            <a:ext cx="7772400" cy="1190625"/>
          </a:xfrm>
        </p:spPr>
        <p:txBody>
          <a:bodyPr/>
          <a:lstStyle/>
          <a:p>
            <a:pPr eaLnBrk="1" hangingPunct="1"/>
            <a:r>
              <a:rPr lang="en-GB" altLang="en-US" sz="3600" dirty="0"/>
              <a:t>BMSW5102 Assignment 2</a:t>
            </a:r>
            <a:br>
              <a:rPr lang="en-GB" altLang="en-US" sz="3600" dirty="0"/>
            </a:br>
            <a:endParaRPr lang="en-GB" altLang="en-US" sz="3600" dirty="0"/>
          </a:p>
        </p:txBody>
      </p:sp>
      <p:sp>
        <p:nvSpPr>
          <p:cNvPr id="9219" name="Rectangle 3">
            <a:extLst>
              <a:ext uri="{FF2B5EF4-FFF2-40B4-BE49-F238E27FC236}">
                <a16:creationId xmlns:a16="http://schemas.microsoft.com/office/drawing/2014/main" id="{0794D8D9-1C52-BC49-9664-9CE4833E8FBF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792163" y="1524000"/>
            <a:ext cx="7499350" cy="4572000"/>
          </a:xfrm>
        </p:spPr>
        <p:txBody>
          <a:bodyPr>
            <a:normAutofit lnSpcReduction="10000"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US" dirty="0"/>
              <a:t>Task 1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US" dirty="0"/>
              <a:t>Using the Performance Management model define and critically assess the benefits to the organization and the individual of developing individuals in the workplace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US" dirty="0"/>
              <a:t>Task 2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US" dirty="0"/>
              <a:t>As a line manager prepare a PDP for a team leader. Support this plan with supplementary notes - 400 words                                            </a:t>
            </a:r>
            <a:endParaRPr lang="en-GB" altLang="en-US" b="1" dirty="0"/>
          </a:p>
        </p:txBody>
      </p:sp>
      <p:sp>
        <p:nvSpPr>
          <p:cNvPr id="9220" name="Slide Number Placeholder 4">
            <a:extLst>
              <a:ext uri="{FF2B5EF4-FFF2-40B4-BE49-F238E27FC236}">
                <a16:creationId xmlns:a16="http://schemas.microsoft.com/office/drawing/2014/main" id="{581F8D81-FBE4-7246-B953-7FFEA1FECC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FontTx/>
              <a:buNone/>
            </a:pPr>
            <a:fld id="{46E2FA88-617A-7E44-9761-599E3A83CE2C}" type="slidenum">
              <a:rPr lang="en-GB" altLang="en-US" sz="1200" smtClean="0">
                <a:solidFill>
                  <a:srgbClr val="898989"/>
                </a:solidFill>
                <a:latin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buFontTx/>
                <a:buNone/>
              </a:pPr>
              <a:t>2</a:t>
            </a:fld>
            <a:endParaRPr lang="en-GB" altLang="en-US" sz="1200">
              <a:solidFill>
                <a:srgbClr val="898989"/>
              </a:solidFill>
              <a:latin typeface="Arial" panose="020B0604020202020204" pitchFamily="34" charset="0"/>
            </a:endParaRPr>
          </a:p>
        </p:txBody>
      </p:sp>
      <p:pic>
        <p:nvPicPr>
          <p:cNvPr id="9221" name="Picture 3">
            <a:extLst>
              <a:ext uri="{FF2B5EF4-FFF2-40B4-BE49-F238E27FC236}">
                <a16:creationId xmlns:a16="http://schemas.microsoft.com/office/drawing/2014/main" id="{1D39218A-ED8A-304D-A4FE-77FF101B616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27988" y="106363"/>
            <a:ext cx="1030287" cy="381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2835693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AE228C-8501-48BF-AE73-1FE389F53B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Task 1- Essay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0E9C66-0C43-438A-9FDA-E8559423E38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Note this work is to be submitted as an essay and not in report format.</a:t>
            </a:r>
          </a:p>
          <a:p>
            <a:r>
              <a:rPr lang="en-GB" dirty="0"/>
              <a:t>It is 2500 words</a:t>
            </a:r>
          </a:p>
          <a:p>
            <a:r>
              <a:rPr lang="en-GB" dirty="0"/>
              <a:t>It should be written using the following suggested headings.</a:t>
            </a:r>
          </a:p>
        </p:txBody>
      </p:sp>
    </p:spTree>
    <p:extLst>
      <p:ext uri="{BB962C8B-B14F-4D97-AF65-F5344CB8AC3E}">
        <p14:creationId xmlns:p14="http://schemas.microsoft.com/office/powerpoint/2010/main" val="276051272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BBC50D-B520-4D0C-A491-6816220C74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Headings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46F07B-6EDE-41F2-B348-513443B730D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000" b="1" dirty="0"/>
              <a:t>Introduction-Heading</a:t>
            </a:r>
          </a:p>
          <a:p>
            <a:r>
              <a:rPr lang="en-GB" sz="2000" dirty="0"/>
              <a:t>This should provide a brief overview of the purpose of the essay- an examination of the benefits to an organisation and individuals  based on Performance Management</a:t>
            </a:r>
          </a:p>
          <a:p>
            <a:pPr marL="0" indent="0">
              <a:buNone/>
            </a:pPr>
            <a:endParaRPr lang="en-GB" sz="2000" dirty="0"/>
          </a:p>
          <a:p>
            <a:r>
              <a:rPr lang="en-GB" sz="2000" b="1" dirty="0"/>
              <a:t>Critically discuss the benefits to</a:t>
            </a:r>
            <a:r>
              <a:rPr lang="en-GB" sz="2000" dirty="0"/>
              <a:t>:</a:t>
            </a:r>
          </a:p>
          <a:p>
            <a:r>
              <a:rPr lang="en-GB" sz="2000" dirty="0"/>
              <a:t>a) </a:t>
            </a:r>
            <a:r>
              <a:rPr lang="en-GB" sz="2000" b="1" dirty="0"/>
              <a:t>Organisations of applying-Heading-also use sub-headings</a:t>
            </a:r>
          </a:p>
          <a:p>
            <a:r>
              <a:rPr lang="en-GB" sz="2000" dirty="0"/>
              <a:t>b) </a:t>
            </a:r>
            <a:r>
              <a:rPr lang="en-GB" sz="2000" b="1" dirty="0"/>
              <a:t>Individuals of receiving-Heading-also use sub-headings</a:t>
            </a:r>
          </a:p>
          <a:p>
            <a:r>
              <a:rPr lang="en-GB" sz="2000" dirty="0"/>
              <a:t>Application of Performance Management policies/practices to improve the performance of the individual and the organisation.</a:t>
            </a:r>
          </a:p>
          <a:p>
            <a:endParaRPr lang="en-GB" sz="2400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213777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2F8F51-B694-48DC-8F16-CD7D3DE25C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Critical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7734F1-8F66-4563-A6F5-C708BCF0CDF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b="1" dirty="0"/>
              <a:t>Within the essay </a:t>
            </a:r>
            <a:r>
              <a:rPr lang="en-GB" dirty="0"/>
              <a:t>you are required to demonstrate an ability to offer supporting academic research.</a:t>
            </a:r>
          </a:p>
          <a:p>
            <a:r>
              <a:rPr lang="en-GB" dirty="0"/>
              <a:t>This academic research should be presented using paraphrasing and  quotations to support the essay discussion.</a:t>
            </a:r>
          </a:p>
          <a:p>
            <a:r>
              <a:rPr lang="en-GB" b="1" dirty="0"/>
              <a:t>Therefore you need to </a:t>
            </a:r>
            <a:r>
              <a:rPr lang="en-GB" dirty="0"/>
              <a:t>provide a ‘critical’ analysis of the various theories and research on Performance Management and the benefits they bring to organisation and individual performance.</a:t>
            </a:r>
          </a:p>
          <a:p>
            <a:r>
              <a:rPr lang="en-GB" dirty="0"/>
              <a:t>This is to ensure there is no bias in your essay. </a:t>
            </a:r>
          </a:p>
        </p:txBody>
      </p:sp>
    </p:spTree>
    <p:extLst>
      <p:ext uri="{BB962C8B-B14F-4D97-AF65-F5344CB8AC3E}">
        <p14:creationId xmlns:p14="http://schemas.microsoft.com/office/powerpoint/2010/main" val="408406761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FD51AC-DDA8-45C1-B43C-E7E57DCFFD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 to Essay-Heading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DD1142-2237-4645-8626-B015F40EC9F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essay should draw an </a:t>
            </a:r>
            <a:r>
              <a:rPr lang="en-GB" b="1" dirty="0"/>
              <a:t>overall conclusion</a:t>
            </a:r>
            <a:r>
              <a:rPr lang="en-GB" dirty="0"/>
              <a:t> on the question outlined in the introduction </a:t>
            </a:r>
            <a:r>
              <a:rPr lang="en-GB" dirty="0" err="1"/>
              <a:t>i.e</a:t>
            </a:r>
            <a:r>
              <a:rPr lang="en-GB" dirty="0"/>
              <a:t> benefits to organisation and individual  performance of using Performance Management 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1089875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>
            <a:extLst>
              <a:ext uri="{FF2B5EF4-FFF2-40B4-BE49-F238E27FC236}">
                <a16:creationId xmlns:a16="http://schemas.microsoft.com/office/drawing/2014/main" id="{982CB365-3D45-D74A-9F9C-67697335E5A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27063" y="487363"/>
            <a:ext cx="7772400" cy="1190625"/>
          </a:xfrm>
        </p:spPr>
        <p:txBody>
          <a:bodyPr/>
          <a:lstStyle/>
          <a:p>
            <a:pPr eaLnBrk="1" hangingPunct="1"/>
            <a:r>
              <a:rPr lang="en-GB" altLang="en-US" sz="3600" dirty="0"/>
              <a:t>BMSW5102</a:t>
            </a:r>
          </a:p>
        </p:txBody>
      </p:sp>
      <p:sp>
        <p:nvSpPr>
          <p:cNvPr id="9219" name="Rectangle 3">
            <a:extLst>
              <a:ext uri="{FF2B5EF4-FFF2-40B4-BE49-F238E27FC236}">
                <a16:creationId xmlns:a16="http://schemas.microsoft.com/office/drawing/2014/main" id="{962EFF31-B2B6-CA4D-BE9C-4EF812A7392B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900113" y="1916113"/>
            <a:ext cx="7499350" cy="4572000"/>
          </a:xfrm>
        </p:spPr>
        <p:txBody>
          <a:bodyPr/>
          <a:lstStyle/>
          <a:p>
            <a:pPr marL="0" indent="0" eaLnBrk="1" hangingPunct="1">
              <a:lnSpc>
                <a:spcPct val="115000"/>
              </a:lnSpc>
              <a:buFont typeface="Arial" panose="020B0604020202020204" pitchFamily="34" charset="0"/>
              <a:buNone/>
            </a:pPr>
            <a:r>
              <a:rPr lang="en-GB" altLang="en-US" sz="2400" dirty="0"/>
              <a:t>Remember this is an academic essay so it needs to demonstrate.</a:t>
            </a:r>
          </a:p>
          <a:p>
            <a:pPr marL="0" indent="0">
              <a:lnSpc>
                <a:spcPct val="115000"/>
              </a:lnSpc>
              <a:buNone/>
            </a:pPr>
            <a:r>
              <a:rPr lang="en-GB" altLang="en-US" sz="2400" dirty="0"/>
              <a:t>Evidence of wide reading and research, encompassing application of relevant academic theories and models. Citation/ referencing, syntax, grammar and punctuation.</a:t>
            </a:r>
            <a:endParaRPr lang="en-GB" altLang="en-US" sz="1600" dirty="0">
              <a:latin typeface="Tahoma" panose="020B0604030504040204" pitchFamily="34" charset="0"/>
              <a:cs typeface="Times New Roman" panose="02020603050405020304" pitchFamily="18" charset="0"/>
            </a:endParaRPr>
          </a:p>
          <a:p>
            <a:pPr marL="0" indent="0" eaLnBrk="1" hangingPunct="1">
              <a:lnSpc>
                <a:spcPct val="115000"/>
              </a:lnSpc>
              <a:buFont typeface="Arial" panose="020B0604020202020204" pitchFamily="34" charset="0"/>
              <a:buNone/>
            </a:pPr>
            <a:endParaRPr lang="en-GB" altLang="en-US" sz="2400" dirty="0">
              <a:solidFill>
                <a:srgbClr val="FF0000"/>
              </a:solidFill>
            </a:endParaRPr>
          </a:p>
          <a:p>
            <a:pPr marL="0" indent="0" eaLnBrk="1" hangingPunct="1">
              <a:lnSpc>
                <a:spcPct val="115000"/>
              </a:lnSpc>
              <a:buFont typeface="Arial" panose="020B0604020202020204" pitchFamily="34" charset="0"/>
              <a:buNone/>
            </a:pPr>
            <a:endParaRPr lang="en-GB" altLang="en-US" sz="2400" dirty="0">
              <a:solidFill>
                <a:srgbClr val="FF0000"/>
              </a:solidFill>
              <a:latin typeface="Tahoma" panose="020B0604030504040204" pitchFamily="34" charset="0"/>
              <a:cs typeface="Times New Roman" panose="02020603050405020304" pitchFamily="18" charset="0"/>
            </a:endParaRPr>
          </a:p>
          <a:p>
            <a:pPr marL="0" indent="0" algn="r" eaLnBrk="1" hangingPunct="1">
              <a:lnSpc>
                <a:spcPct val="90000"/>
              </a:lnSpc>
              <a:buFont typeface="Arial" panose="020B0604020202020204" pitchFamily="34" charset="0"/>
              <a:buNone/>
            </a:pPr>
            <a:endParaRPr lang="en-GB" altLang="en-US" b="1" dirty="0">
              <a:solidFill>
                <a:srgbClr val="C00000"/>
              </a:solidFill>
            </a:endParaRPr>
          </a:p>
        </p:txBody>
      </p:sp>
      <p:sp>
        <p:nvSpPr>
          <p:cNvPr id="15364" name="Slide Number Placeholder 4">
            <a:extLst>
              <a:ext uri="{FF2B5EF4-FFF2-40B4-BE49-F238E27FC236}">
                <a16:creationId xmlns:a16="http://schemas.microsoft.com/office/drawing/2014/main" id="{037C88E1-379F-5243-BD8A-6BAD87F13F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FontTx/>
              <a:buNone/>
            </a:pPr>
            <a:fld id="{8101FD00-D491-5D4C-88D6-FF1F58DA2C42}" type="slidenum">
              <a:rPr lang="en-GB" altLang="en-US" sz="1200" smtClean="0">
                <a:solidFill>
                  <a:srgbClr val="898989"/>
                </a:solidFill>
                <a:latin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buFontTx/>
                <a:buNone/>
              </a:pPr>
              <a:t>7</a:t>
            </a:fld>
            <a:endParaRPr lang="en-GB" altLang="en-US" sz="1200">
              <a:solidFill>
                <a:srgbClr val="898989"/>
              </a:solidFill>
              <a:latin typeface="Arial" panose="020B0604020202020204" pitchFamily="34" charset="0"/>
            </a:endParaRPr>
          </a:p>
        </p:txBody>
      </p:sp>
      <p:pic>
        <p:nvPicPr>
          <p:cNvPr id="15365" name="Picture 3">
            <a:extLst>
              <a:ext uri="{FF2B5EF4-FFF2-40B4-BE49-F238E27FC236}">
                <a16:creationId xmlns:a16="http://schemas.microsoft.com/office/drawing/2014/main" id="{D8EDF647-8E07-AB47-820C-B57E8987DCA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27988" y="106363"/>
            <a:ext cx="1030287" cy="381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913071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>
            <a:extLst>
              <a:ext uri="{FF2B5EF4-FFF2-40B4-BE49-F238E27FC236}">
                <a16:creationId xmlns:a16="http://schemas.microsoft.com/office/drawing/2014/main" id="{A6B92E91-8B66-2044-B499-1BDCCD05BDA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27063" y="487363"/>
            <a:ext cx="7772400" cy="1190625"/>
          </a:xfrm>
        </p:spPr>
        <p:txBody>
          <a:bodyPr/>
          <a:lstStyle/>
          <a:p>
            <a:pPr eaLnBrk="1" hangingPunct="1"/>
            <a:r>
              <a:rPr lang="en-GB" altLang="en-US" sz="3600" dirty="0"/>
              <a:t>BMSW5102</a:t>
            </a:r>
            <a:br>
              <a:rPr lang="en-GB" altLang="en-US" sz="3600" dirty="0"/>
            </a:br>
            <a:r>
              <a:rPr lang="en-GB" altLang="en-US" sz="3600" dirty="0"/>
              <a:t>Task 2</a:t>
            </a:r>
          </a:p>
        </p:txBody>
      </p:sp>
      <p:sp>
        <p:nvSpPr>
          <p:cNvPr id="9219" name="Rectangle 3">
            <a:extLst>
              <a:ext uri="{FF2B5EF4-FFF2-40B4-BE49-F238E27FC236}">
                <a16:creationId xmlns:a16="http://schemas.microsoft.com/office/drawing/2014/main" id="{031F91DF-27CC-AA4F-B2C2-5458B847A767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900113" y="1484784"/>
            <a:ext cx="7499350" cy="3888432"/>
          </a:xfrm>
        </p:spPr>
        <p:txBody>
          <a:bodyPr>
            <a:normAutofit/>
          </a:bodyPr>
          <a:lstStyle/>
          <a:p>
            <a:pPr marL="0" indent="0">
              <a:lnSpc>
                <a:spcPct val="115000"/>
              </a:lnSpc>
              <a:buNone/>
            </a:pPr>
            <a:r>
              <a:rPr lang="en-US" sz="2800" dirty="0"/>
              <a:t>Develop and justify a detailed plan to meet the  development needs and expectations of an individual in the workplace and demonstrate  management of performance.</a:t>
            </a:r>
            <a:r>
              <a:rPr lang="en-GB" altLang="en-US" sz="2800" dirty="0">
                <a:solidFill>
                  <a:srgbClr val="0070C0"/>
                </a:solidFill>
              </a:rPr>
              <a:t> </a:t>
            </a:r>
          </a:p>
          <a:p>
            <a:pPr marL="0" indent="0">
              <a:lnSpc>
                <a:spcPct val="115000"/>
              </a:lnSpc>
              <a:buNone/>
            </a:pPr>
            <a:endParaRPr lang="en-GB" altLang="en-US" dirty="0">
              <a:solidFill>
                <a:srgbClr val="0070C0"/>
              </a:solidFill>
              <a:latin typeface="Tahoma" panose="020B0604030504040204" pitchFamily="34" charset="0"/>
              <a:cs typeface="Times New Roman" panose="02020603050405020304" pitchFamily="18" charset="0"/>
            </a:endParaRPr>
          </a:p>
          <a:p>
            <a:pPr marL="0" indent="0" algn="r" eaLnBrk="1" hangingPunct="1">
              <a:lnSpc>
                <a:spcPct val="90000"/>
              </a:lnSpc>
              <a:buFont typeface="Arial" panose="020B0604020202020204" pitchFamily="34" charset="0"/>
              <a:buNone/>
            </a:pPr>
            <a:endParaRPr lang="en-GB" altLang="en-US" b="1" dirty="0"/>
          </a:p>
        </p:txBody>
      </p:sp>
      <p:sp>
        <p:nvSpPr>
          <p:cNvPr id="12292" name="Slide Number Placeholder 4">
            <a:extLst>
              <a:ext uri="{FF2B5EF4-FFF2-40B4-BE49-F238E27FC236}">
                <a16:creationId xmlns:a16="http://schemas.microsoft.com/office/drawing/2014/main" id="{186E1B0C-0573-0445-A53C-2C9F36201C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FontTx/>
              <a:buNone/>
            </a:pPr>
            <a:fld id="{B5431929-C15A-BD43-8EE5-58502DDDC9E7}" type="slidenum">
              <a:rPr lang="en-GB" altLang="en-US" sz="1200" smtClean="0">
                <a:solidFill>
                  <a:srgbClr val="898989"/>
                </a:solidFill>
                <a:latin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buFontTx/>
                <a:buNone/>
              </a:pPr>
              <a:t>8</a:t>
            </a:fld>
            <a:endParaRPr lang="en-GB" altLang="en-US" sz="1200">
              <a:solidFill>
                <a:srgbClr val="898989"/>
              </a:solidFill>
              <a:latin typeface="Arial" panose="020B0604020202020204" pitchFamily="34" charset="0"/>
            </a:endParaRPr>
          </a:p>
        </p:txBody>
      </p:sp>
      <p:pic>
        <p:nvPicPr>
          <p:cNvPr id="12293" name="Picture 3">
            <a:extLst>
              <a:ext uri="{FF2B5EF4-FFF2-40B4-BE49-F238E27FC236}">
                <a16:creationId xmlns:a16="http://schemas.microsoft.com/office/drawing/2014/main" id="{87879DBA-EB62-FE46-A445-9119911D220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27988" y="106363"/>
            <a:ext cx="1030287" cy="381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995632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471A9F-ECDA-468E-8C84-784E2B3204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TASK 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D5DA5F-9FFC-48F6-90D6-72D5D59BE16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lnSpc>
                <a:spcPct val="115000"/>
              </a:lnSpc>
              <a:buNone/>
            </a:pPr>
            <a:r>
              <a:rPr lang="en-GB" altLang="en-US" dirty="0">
                <a:latin typeface="Tahoma" panose="020B0604030504040204" pitchFamily="34" charset="0"/>
                <a:cs typeface="Times New Roman" panose="02020603050405020304" pitchFamily="18" charset="0"/>
              </a:rPr>
              <a:t>Produce a plan – 100 words (based on example provided)</a:t>
            </a:r>
          </a:p>
          <a:p>
            <a:pPr marL="0" indent="0">
              <a:lnSpc>
                <a:spcPct val="115000"/>
              </a:lnSpc>
              <a:buNone/>
            </a:pPr>
            <a:r>
              <a:rPr lang="en-GB" altLang="en-US" dirty="0"/>
              <a:t>Supporting notes- 400 words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0179670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E0E456-A1FC-4312-9284-8B42BDA1A7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PDP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CA871BAD-34A4-45F9-B427-30F13E6FBDD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07465184"/>
              </p:ext>
            </p:extLst>
          </p:nvPr>
        </p:nvGraphicFramePr>
        <p:xfrm>
          <a:off x="107505" y="1196752"/>
          <a:ext cx="8856984" cy="4337122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860978">
                  <a:extLst>
                    <a:ext uri="{9D8B030D-6E8A-4147-A177-3AD203B41FA5}">
                      <a16:colId xmlns:a16="http://schemas.microsoft.com/office/drawing/2014/main" val="3037866771"/>
                    </a:ext>
                  </a:extLst>
                </a:gridCol>
                <a:gridCol w="2107623">
                  <a:extLst>
                    <a:ext uri="{9D8B030D-6E8A-4147-A177-3AD203B41FA5}">
                      <a16:colId xmlns:a16="http://schemas.microsoft.com/office/drawing/2014/main" val="2113713051"/>
                    </a:ext>
                  </a:extLst>
                </a:gridCol>
                <a:gridCol w="883814">
                  <a:extLst>
                    <a:ext uri="{9D8B030D-6E8A-4147-A177-3AD203B41FA5}">
                      <a16:colId xmlns:a16="http://schemas.microsoft.com/office/drawing/2014/main" val="2322667676"/>
                    </a:ext>
                  </a:extLst>
                </a:gridCol>
                <a:gridCol w="1726521">
                  <a:extLst>
                    <a:ext uri="{9D8B030D-6E8A-4147-A177-3AD203B41FA5}">
                      <a16:colId xmlns:a16="http://schemas.microsoft.com/office/drawing/2014/main" val="2552552335"/>
                    </a:ext>
                  </a:extLst>
                </a:gridCol>
                <a:gridCol w="1095347">
                  <a:extLst>
                    <a:ext uri="{9D8B030D-6E8A-4147-A177-3AD203B41FA5}">
                      <a16:colId xmlns:a16="http://schemas.microsoft.com/office/drawing/2014/main" val="3174948700"/>
                    </a:ext>
                  </a:extLst>
                </a:gridCol>
                <a:gridCol w="1182701">
                  <a:extLst>
                    <a:ext uri="{9D8B030D-6E8A-4147-A177-3AD203B41FA5}">
                      <a16:colId xmlns:a16="http://schemas.microsoft.com/office/drawing/2014/main" val="1269982581"/>
                    </a:ext>
                  </a:extLst>
                </a:gridCol>
              </a:tblGrid>
              <a:tr h="812174">
                <a:tc>
                  <a:txBody>
                    <a:bodyPr/>
                    <a:lstStyle/>
                    <a:p>
                      <a:pPr>
                        <a:lnSpc>
                          <a:spcPct val="106000"/>
                        </a:lnSpc>
                        <a:spcAft>
                          <a:spcPts val="800"/>
                        </a:spcAft>
                      </a:pPr>
                      <a:br>
                        <a:rPr lang="en-US" sz="1000">
                          <a:effectLst/>
                        </a:rPr>
                      </a:br>
                      <a:r>
                        <a:rPr lang="en-US" sz="1000">
                          <a:effectLst/>
                        </a:rPr>
                        <a:t>Objective/Area of Development</a:t>
                      </a:r>
                      <a:endParaRPr lang="en-GB" sz="9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5714" marR="55714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6000"/>
                        </a:lnSpc>
                        <a:spcAft>
                          <a:spcPts val="800"/>
                        </a:spcAft>
                      </a:pPr>
                      <a:r>
                        <a:rPr lang="en-US" sz="1000">
                          <a:effectLst/>
                        </a:rPr>
                        <a:t>Measure</a:t>
                      </a:r>
                      <a:endParaRPr lang="en-GB" sz="9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5714" marR="55714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6000"/>
                        </a:lnSpc>
                        <a:spcAft>
                          <a:spcPts val="800"/>
                        </a:spcAft>
                      </a:pPr>
                      <a:r>
                        <a:rPr lang="en-US" sz="1000">
                          <a:effectLst/>
                        </a:rPr>
                        <a:t>Priority</a:t>
                      </a:r>
                      <a:endParaRPr lang="en-GB" sz="9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5714" marR="55714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6000"/>
                        </a:lnSpc>
                        <a:spcAft>
                          <a:spcPts val="800"/>
                        </a:spcAft>
                      </a:pPr>
                      <a:r>
                        <a:rPr lang="en-US" sz="1000">
                          <a:effectLst/>
                        </a:rPr>
                        <a:t>Support and Development.</a:t>
                      </a:r>
                      <a:endParaRPr lang="en-GB" sz="900">
                        <a:effectLst/>
                      </a:endParaRPr>
                    </a:p>
                    <a:p>
                      <a:pPr>
                        <a:lnSpc>
                          <a:spcPct val="106000"/>
                        </a:lnSpc>
                        <a:spcAft>
                          <a:spcPts val="800"/>
                        </a:spcAft>
                      </a:pPr>
                      <a:r>
                        <a:rPr lang="en-US" sz="1000">
                          <a:effectLst/>
                        </a:rPr>
                        <a:t>Internal/External</a:t>
                      </a:r>
                      <a:endParaRPr lang="en-GB" sz="9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5714" marR="55714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6000"/>
                        </a:lnSpc>
                        <a:spcAft>
                          <a:spcPts val="800"/>
                        </a:spcAft>
                      </a:pPr>
                      <a:r>
                        <a:rPr lang="en-US" sz="1000">
                          <a:effectLst/>
                        </a:rPr>
                        <a:t>Review Dates</a:t>
                      </a:r>
                      <a:endParaRPr lang="en-GB" sz="9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5714" marR="55714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6000"/>
                        </a:lnSpc>
                        <a:spcAft>
                          <a:spcPts val="800"/>
                        </a:spcAft>
                      </a:pPr>
                      <a:r>
                        <a:rPr lang="en-US" sz="1000">
                          <a:effectLst/>
                        </a:rPr>
                        <a:t>Other comments</a:t>
                      </a:r>
                      <a:endParaRPr lang="en-GB" sz="9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5714" marR="55714" marT="0" marB="0"/>
                </a:tc>
                <a:extLst>
                  <a:ext uri="{0D108BD9-81ED-4DB2-BD59-A6C34878D82A}">
                    <a16:rowId xmlns:a16="http://schemas.microsoft.com/office/drawing/2014/main" val="4252020673"/>
                  </a:ext>
                </a:extLst>
              </a:tr>
              <a:tr h="526619">
                <a:tc>
                  <a:txBody>
                    <a:bodyPr/>
                    <a:lstStyle/>
                    <a:p>
                      <a:pPr>
                        <a:lnSpc>
                          <a:spcPct val="106000"/>
                        </a:lnSpc>
                        <a:spcAft>
                          <a:spcPts val="800"/>
                        </a:spcAft>
                      </a:pPr>
                      <a:r>
                        <a:rPr lang="en-US" sz="1000" dirty="0">
                          <a:effectLst/>
                        </a:rPr>
                        <a:t> </a:t>
                      </a:r>
                      <a:endParaRPr lang="en-GB" sz="9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5714" marR="55714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6000"/>
                        </a:lnSpc>
                        <a:spcAft>
                          <a:spcPts val="800"/>
                        </a:spcAft>
                      </a:pPr>
                      <a:r>
                        <a:rPr lang="en-US" sz="1000">
                          <a:effectLst/>
                        </a:rPr>
                        <a:t> </a:t>
                      </a:r>
                      <a:endParaRPr lang="en-GB" sz="9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5714" marR="55714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6000"/>
                        </a:lnSpc>
                        <a:spcAft>
                          <a:spcPts val="800"/>
                        </a:spcAft>
                      </a:pPr>
                      <a:r>
                        <a:rPr lang="en-US" sz="1000">
                          <a:effectLst/>
                        </a:rPr>
                        <a:t> </a:t>
                      </a:r>
                      <a:endParaRPr lang="en-GB" sz="9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5714" marR="55714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6000"/>
                        </a:lnSpc>
                        <a:spcAft>
                          <a:spcPts val="800"/>
                        </a:spcAft>
                      </a:pPr>
                      <a:r>
                        <a:rPr lang="en-US" sz="1000">
                          <a:effectLst/>
                        </a:rPr>
                        <a:t> </a:t>
                      </a:r>
                      <a:endParaRPr lang="en-GB" sz="9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5714" marR="55714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6000"/>
                        </a:lnSpc>
                        <a:spcAft>
                          <a:spcPts val="800"/>
                        </a:spcAft>
                      </a:pPr>
                      <a:r>
                        <a:rPr lang="en-US" sz="1000">
                          <a:effectLst/>
                        </a:rPr>
                        <a:t> </a:t>
                      </a:r>
                      <a:endParaRPr lang="en-GB" sz="9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5714" marR="55714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6000"/>
                        </a:lnSpc>
                        <a:spcAft>
                          <a:spcPts val="800"/>
                        </a:spcAft>
                      </a:pPr>
                      <a:r>
                        <a:rPr lang="en-US" sz="1000">
                          <a:effectLst/>
                        </a:rPr>
                        <a:t> </a:t>
                      </a:r>
                      <a:endParaRPr lang="en-GB" sz="9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5714" marR="55714" marT="0" marB="0"/>
                </a:tc>
                <a:extLst>
                  <a:ext uri="{0D108BD9-81ED-4DB2-BD59-A6C34878D82A}">
                    <a16:rowId xmlns:a16="http://schemas.microsoft.com/office/drawing/2014/main" val="1939614099"/>
                  </a:ext>
                </a:extLst>
              </a:tr>
              <a:tr h="484150">
                <a:tc>
                  <a:txBody>
                    <a:bodyPr/>
                    <a:lstStyle/>
                    <a:p>
                      <a:pPr>
                        <a:lnSpc>
                          <a:spcPct val="106000"/>
                        </a:lnSpc>
                        <a:spcAft>
                          <a:spcPts val="800"/>
                        </a:spcAft>
                      </a:pPr>
                      <a:r>
                        <a:rPr lang="en-US" sz="1000">
                          <a:effectLst/>
                        </a:rPr>
                        <a:t> </a:t>
                      </a:r>
                      <a:endParaRPr lang="en-GB" sz="9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5714" marR="55714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6000"/>
                        </a:lnSpc>
                        <a:spcAft>
                          <a:spcPts val="800"/>
                        </a:spcAft>
                      </a:pPr>
                      <a:r>
                        <a:rPr lang="en-US" sz="1000">
                          <a:effectLst/>
                        </a:rPr>
                        <a:t> </a:t>
                      </a:r>
                      <a:endParaRPr lang="en-GB" sz="9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5714" marR="55714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6000"/>
                        </a:lnSpc>
                        <a:spcAft>
                          <a:spcPts val="800"/>
                        </a:spcAft>
                      </a:pPr>
                      <a:r>
                        <a:rPr lang="en-US" sz="1000">
                          <a:effectLst/>
                        </a:rPr>
                        <a:t> </a:t>
                      </a:r>
                      <a:endParaRPr lang="en-GB" sz="9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5714" marR="55714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6000"/>
                        </a:lnSpc>
                        <a:spcAft>
                          <a:spcPts val="800"/>
                        </a:spcAft>
                      </a:pPr>
                      <a:r>
                        <a:rPr lang="en-US" sz="1000">
                          <a:effectLst/>
                        </a:rPr>
                        <a:t> </a:t>
                      </a:r>
                      <a:endParaRPr lang="en-GB" sz="9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5714" marR="55714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6000"/>
                        </a:lnSpc>
                        <a:spcAft>
                          <a:spcPts val="800"/>
                        </a:spcAft>
                      </a:pPr>
                      <a:r>
                        <a:rPr lang="en-US" sz="1000">
                          <a:effectLst/>
                        </a:rPr>
                        <a:t> </a:t>
                      </a:r>
                      <a:endParaRPr lang="en-GB" sz="9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5714" marR="55714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6000"/>
                        </a:lnSpc>
                        <a:spcAft>
                          <a:spcPts val="800"/>
                        </a:spcAft>
                      </a:pPr>
                      <a:r>
                        <a:rPr lang="en-US" sz="1000">
                          <a:effectLst/>
                        </a:rPr>
                        <a:t> </a:t>
                      </a:r>
                      <a:endParaRPr lang="en-GB" sz="9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5714" marR="55714" marT="0" marB="0"/>
                </a:tc>
                <a:extLst>
                  <a:ext uri="{0D108BD9-81ED-4DB2-BD59-A6C34878D82A}">
                    <a16:rowId xmlns:a16="http://schemas.microsoft.com/office/drawing/2014/main" val="320755690"/>
                  </a:ext>
                </a:extLst>
              </a:tr>
              <a:tr h="518125">
                <a:tc>
                  <a:txBody>
                    <a:bodyPr/>
                    <a:lstStyle/>
                    <a:p>
                      <a:pPr>
                        <a:lnSpc>
                          <a:spcPct val="106000"/>
                        </a:lnSpc>
                        <a:spcAft>
                          <a:spcPts val="800"/>
                        </a:spcAft>
                      </a:pPr>
                      <a:r>
                        <a:rPr lang="en-US" sz="1000">
                          <a:effectLst/>
                        </a:rPr>
                        <a:t> </a:t>
                      </a:r>
                      <a:endParaRPr lang="en-GB" sz="9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5714" marR="55714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6000"/>
                        </a:lnSpc>
                        <a:spcAft>
                          <a:spcPts val="800"/>
                        </a:spcAft>
                      </a:pPr>
                      <a:r>
                        <a:rPr lang="en-US" sz="1000">
                          <a:effectLst/>
                        </a:rPr>
                        <a:t> </a:t>
                      </a:r>
                      <a:endParaRPr lang="en-GB" sz="9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5714" marR="55714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6000"/>
                        </a:lnSpc>
                        <a:spcAft>
                          <a:spcPts val="800"/>
                        </a:spcAft>
                      </a:pPr>
                      <a:r>
                        <a:rPr lang="en-US" sz="1000">
                          <a:effectLst/>
                        </a:rPr>
                        <a:t> </a:t>
                      </a:r>
                      <a:endParaRPr lang="en-GB" sz="9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5714" marR="55714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6000"/>
                        </a:lnSpc>
                        <a:spcAft>
                          <a:spcPts val="800"/>
                        </a:spcAft>
                      </a:pPr>
                      <a:r>
                        <a:rPr lang="en-US" sz="1000">
                          <a:effectLst/>
                        </a:rPr>
                        <a:t> </a:t>
                      </a:r>
                      <a:endParaRPr lang="en-GB" sz="9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5714" marR="55714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6000"/>
                        </a:lnSpc>
                        <a:spcAft>
                          <a:spcPts val="800"/>
                        </a:spcAft>
                      </a:pPr>
                      <a:r>
                        <a:rPr lang="en-US" sz="1000">
                          <a:effectLst/>
                        </a:rPr>
                        <a:t> </a:t>
                      </a:r>
                      <a:endParaRPr lang="en-GB" sz="9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5714" marR="55714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6000"/>
                        </a:lnSpc>
                        <a:spcAft>
                          <a:spcPts val="800"/>
                        </a:spcAft>
                      </a:pPr>
                      <a:r>
                        <a:rPr lang="en-US" sz="1000">
                          <a:effectLst/>
                        </a:rPr>
                        <a:t> </a:t>
                      </a:r>
                      <a:endParaRPr lang="en-GB" sz="9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5714" marR="55714" marT="0" marB="0"/>
                </a:tc>
                <a:extLst>
                  <a:ext uri="{0D108BD9-81ED-4DB2-BD59-A6C34878D82A}">
                    <a16:rowId xmlns:a16="http://schemas.microsoft.com/office/drawing/2014/main" val="3916063026"/>
                  </a:ext>
                </a:extLst>
              </a:tr>
              <a:tr h="569088">
                <a:tc>
                  <a:txBody>
                    <a:bodyPr/>
                    <a:lstStyle/>
                    <a:p>
                      <a:pPr>
                        <a:lnSpc>
                          <a:spcPct val="106000"/>
                        </a:lnSpc>
                        <a:spcAft>
                          <a:spcPts val="800"/>
                        </a:spcAft>
                      </a:pPr>
                      <a:r>
                        <a:rPr lang="en-US" sz="1000">
                          <a:effectLst/>
                        </a:rPr>
                        <a:t> </a:t>
                      </a:r>
                      <a:endParaRPr lang="en-GB" sz="9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5714" marR="55714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6000"/>
                        </a:lnSpc>
                        <a:spcAft>
                          <a:spcPts val="800"/>
                        </a:spcAft>
                      </a:pPr>
                      <a:r>
                        <a:rPr lang="en-US" sz="1000">
                          <a:effectLst/>
                        </a:rPr>
                        <a:t> </a:t>
                      </a:r>
                      <a:endParaRPr lang="en-GB" sz="9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5714" marR="55714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6000"/>
                        </a:lnSpc>
                        <a:spcAft>
                          <a:spcPts val="800"/>
                        </a:spcAft>
                      </a:pPr>
                      <a:r>
                        <a:rPr lang="en-US" sz="1000">
                          <a:effectLst/>
                        </a:rPr>
                        <a:t> </a:t>
                      </a:r>
                      <a:endParaRPr lang="en-GB" sz="9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5714" marR="55714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6000"/>
                        </a:lnSpc>
                        <a:spcAft>
                          <a:spcPts val="800"/>
                        </a:spcAft>
                      </a:pPr>
                      <a:r>
                        <a:rPr lang="en-US" sz="1000">
                          <a:effectLst/>
                        </a:rPr>
                        <a:t> </a:t>
                      </a:r>
                      <a:endParaRPr lang="en-GB" sz="9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5714" marR="55714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6000"/>
                        </a:lnSpc>
                        <a:spcAft>
                          <a:spcPts val="800"/>
                        </a:spcAft>
                      </a:pPr>
                      <a:r>
                        <a:rPr lang="en-US" sz="1000">
                          <a:effectLst/>
                        </a:rPr>
                        <a:t> </a:t>
                      </a:r>
                      <a:endParaRPr lang="en-GB" sz="9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5714" marR="55714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6000"/>
                        </a:lnSpc>
                        <a:spcAft>
                          <a:spcPts val="800"/>
                        </a:spcAft>
                      </a:pPr>
                      <a:r>
                        <a:rPr lang="en-US" sz="1000">
                          <a:effectLst/>
                        </a:rPr>
                        <a:t> </a:t>
                      </a:r>
                      <a:endParaRPr lang="en-GB" sz="9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5714" marR="55714" marT="0" marB="0"/>
                </a:tc>
                <a:extLst>
                  <a:ext uri="{0D108BD9-81ED-4DB2-BD59-A6C34878D82A}">
                    <a16:rowId xmlns:a16="http://schemas.microsoft.com/office/drawing/2014/main" val="3566096175"/>
                  </a:ext>
                </a:extLst>
              </a:tr>
              <a:tr h="721977">
                <a:tc>
                  <a:txBody>
                    <a:bodyPr/>
                    <a:lstStyle/>
                    <a:p>
                      <a:pPr>
                        <a:lnSpc>
                          <a:spcPct val="106000"/>
                        </a:lnSpc>
                        <a:spcAft>
                          <a:spcPts val="800"/>
                        </a:spcAft>
                      </a:pPr>
                      <a:r>
                        <a:rPr lang="en-US" sz="1000">
                          <a:effectLst/>
                        </a:rPr>
                        <a:t> </a:t>
                      </a:r>
                      <a:endParaRPr lang="en-GB" sz="9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5714" marR="55714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6000"/>
                        </a:lnSpc>
                        <a:spcAft>
                          <a:spcPts val="800"/>
                        </a:spcAft>
                      </a:pPr>
                      <a:r>
                        <a:rPr lang="en-US" sz="1000">
                          <a:effectLst/>
                        </a:rPr>
                        <a:t> </a:t>
                      </a:r>
                      <a:endParaRPr lang="en-GB" sz="9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5714" marR="55714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6000"/>
                        </a:lnSpc>
                        <a:spcAft>
                          <a:spcPts val="800"/>
                        </a:spcAft>
                      </a:pPr>
                      <a:r>
                        <a:rPr lang="en-US" sz="1000">
                          <a:effectLst/>
                        </a:rPr>
                        <a:t> </a:t>
                      </a:r>
                      <a:endParaRPr lang="en-GB" sz="9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5714" marR="55714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6000"/>
                        </a:lnSpc>
                        <a:spcAft>
                          <a:spcPts val="800"/>
                        </a:spcAft>
                      </a:pPr>
                      <a:r>
                        <a:rPr lang="en-US" sz="1000">
                          <a:effectLst/>
                        </a:rPr>
                        <a:t> </a:t>
                      </a:r>
                      <a:endParaRPr lang="en-GB" sz="9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5714" marR="55714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6000"/>
                        </a:lnSpc>
                        <a:spcAft>
                          <a:spcPts val="800"/>
                        </a:spcAft>
                      </a:pPr>
                      <a:r>
                        <a:rPr lang="en-US" sz="1000">
                          <a:effectLst/>
                        </a:rPr>
                        <a:t> </a:t>
                      </a:r>
                      <a:endParaRPr lang="en-GB" sz="9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5714" marR="55714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6000"/>
                        </a:lnSpc>
                        <a:spcAft>
                          <a:spcPts val="800"/>
                        </a:spcAft>
                      </a:pPr>
                      <a:r>
                        <a:rPr lang="en-US" sz="1000">
                          <a:effectLst/>
                        </a:rPr>
                        <a:t> </a:t>
                      </a:r>
                      <a:endParaRPr lang="en-GB" sz="9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5714" marR="55714" marT="0" marB="0"/>
                </a:tc>
                <a:extLst>
                  <a:ext uri="{0D108BD9-81ED-4DB2-BD59-A6C34878D82A}">
                    <a16:rowId xmlns:a16="http://schemas.microsoft.com/office/drawing/2014/main" val="3402856290"/>
                  </a:ext>
                </a:extLst>
              </a:tr>
              <a:tr h="704989">
                <a:tc>
                  <a:txBody>
                    <a:bodyPr/>
                    <a:lstStyle/>
                    <a:p>
                      <a:pPr>
                        <a:lnSpc>
                          <a:spcPct val="106000"/>
                        </a:lnSpc>
                        <a:spcAft>
                          <a:spcPts val="800"/>
                        </a:spcAft>
                      </a:pPr>
                      <a:r>
                        <a:rPr lang="en-US" sz="1000">
                          <a:effectLst/>
                        </a:rPr>
                        <a:t> </a:t>
                      </a:r>
                      <a:endParaRPr lang="en-GB" sz="9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5714" marR="55714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6000"/>
                        </a:lnSpc>
                        <a:spcAft>
                          <a:spcPts val="800"/>
                        </a:spcAft>
                      </a:pPr>
                      <a:r>
                        <a:rPr lang="en-US" sz="1000">
                          <a:effectLst/>
                        </a:rPr>
                        <a:t> </a:t>
                      </a:r>
                      <a:endParaRPr lang="en-GB" sz="9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5714" marR="55714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6000"/>
                        </a:lnSpc>
                        <a:spcAft>
                          <a:spcPts val="800"/>
                        </a:spcAft>
                      </a:pPr>
                      <a:r>
                        <a:rPr lang="en-US" sz="1000">
                          <a:effectLst/>
                        </a:rPr>
                        <a:t> </a:t>
                      </a:r>
                      <a:endParaRPr lang="en-GB" sz="9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5714" marR="55714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6000"/>
                        </a:lnSpc>
                        <a:spcAft>
                          <a:spcPts val="800"/>
                        </a:spcAft>
                      </a:pPr>
                      <a:r>
                        <a:rPr lang="en-US" sz="1000">
                          <a:effectLst/>
                        </a:rPr>
                        <a:t> </a:t>
                      </a:r>
                      <a:endParaRPr lang="en-GB" sz="9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5714" marR="55714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6000"/>
                        </a:lnSpc>
                        <a:spcAft>
                          <a:spcPts val="800"/>
                        </a:spcAft>
                      </a:pPr>
                      <a:r>
                        <a:rPr lang="en-US" sz="1000">
                          <a:effectLst/>
                        </a:rPr>
                        <a:t> </a:t>
                      </a:r>
                      <a:endParaRPr lang="en-GB" sz="9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5714" marR="55714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6000"/>
                        </a:lnSpc>
                        <a:spcAft>
                          <a:spcPts val="800"/>
                        </a:spcAft>
                      </a:pPr>
                      <a:r>
                        <a:rPr lang="en-US" sz="1000" dirty="0">
                          <a:effectLst/>
                        </a:rPr>
                        <a:t> </a:t>
                      </a:r>
                      <a:endParaRPr lang="en-GB" sz="9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5714" marR="55714" marT="0" marB="0"/>
                </a:tc>
                <a:extLst>
                  <a:ext uri="{0D108BD9-81ED-4DB2-BD59-A6C34878D82A}">
                    <a16:rowId xmlns:a16="http://schemas.microsoft.com/office/drawing/2014/main" val="3586764611"/>
                  </a:ext>
                </a:extLst>
              </a:tr>
            </a:tbl>
          </a:graphicData>
        </a:graphic>
      </p:graphicFrame>
      <p:sp>
        <p:nvSpPr>
          <p:cNvPr id="5" name="Rectangle 1">
            <a:extLst>
              <a:ext uri="{FF2B5EF4-FFF2-40B4-BE49-F238E27FC236}">
                <a16:creationId xmlns:a16="http://schemas.microsoft.com/office/drawing/2014/main" id="{256DB54B-A3C5-4E71-83C7-78A0EA759CBB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895540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ECADAF-E3C2-4319-B6DA-4793251CE1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PDP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1E11CD-DF86-4334-AF34-E4454222234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Using the PDP format provided to you complete the information based on the following information.</a:t>
            </a:r>
          </a:p>
          <a:p>
            <a:r>
              <a:rPr lang="en-GB" dirty="0"/>
              <a:t>The employee is a team leader and you are their line manager.</a:t>
            </a:r>
          </a:p>
          <a:p>
            <a:r>
              <a:rPr lang="en-GB" dirty="0"/>
              <a:t>You have undertaken their Performance Development review and are now compiling their PDP based on the 4 development vehicle areas you have researched in task 1.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6566924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9344E0-AECC-4660-B290-F54FA44948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Completing of PDP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ADE419-F4AC-4FD6-B4B5-42EB14866E0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sz="2400" dirty="0"/>
              <a:t>Each area/column of the PDP should be completed and provide the relevant information related to the development to the individual.</a:t>
            </a:r>
          </a:p>
          <a:p>
            <a:r>
              <a:rPr lang="en-GB" sz="2400" dirty="0"/>
              <a:t>FORMAT:</a:t>
            </a:r>
          </a:p>
          <a:p>
            <a:r>
              <a:rPr lang="en-GB" sz="2400" dirty="0"/>
              <a:t>Area of improvement</a:t>
            </a:r>
          </a:p>
          <a:p>
            <a:r>
              <a:rPr lang="en-GB" sz="2400" dirty="0"/>
              <a:t>Method of improvement</a:t>
            </a:r>
          </a:p>
          <a:p>
            <a:r>
              <a:rPr lang="en-GB" sz="2400" dirty="0"/>
              <a:t>Priority</a:t>
            </a:r>
          </a:p>
          <a:p>
            <a:r>
              <a:rPr lang="en-GB" sz="2400" dirty="0"/>
              <a:t>Support and Development- Internal/External</a:t>
            </a:r>
          </a:p>
          <a:p>
            <a:r>
              <a:rPr lang="en-GB" sz="2400" dirty="0"/>
              <a:t>Time of Review</a:t>
            </a:r>
          </a:p>
          <a:p>
            <a:r>
              <a:rPr lang="en-GB" sz="2400" dirty="0"/>
              <a:t>Other Comment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2096759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E1CA99-F1A8-4436-9EF0-7E3E908846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Supporting  Notes on PDP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F5B6E8-56FC-4C02-9859-8EFF8A49C8D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sz="2400" dirty="0"/>
              <a:t>The supporting notes should provide an explanation for </a:t>
            </a:r>
            <a:r>
              <a:rPr lang="en-GB" sz="2400" b="1" dirty="0"/>
              <a:t>one</a:t>
            </a:r>
            <a:r>
              <a:rPr lang="en-GB" sz="2400" dirty="0"/>
              <a:t> example you have placed under each heading:</a:t>
            </a:r>
          </a:p>
          <a:p>
            <a:r>
              <a:rPr lang="en-GB" sz="2400" dirty="0"/>
              <a:t>Explain why this is a required area for improvement- </a:t>
            </a:r>
            <a:r>
              <a:rPr lang="en-GB" sz="2400" dirty="0" err="1"/>
              <a:t>i.e</a:t>
            </a:r>
            <a:r>
              <a:rPr lang="en-GB" sz="2400" dirty="0"/>
              <a:t> improve motivation.</a:t>
            </a:r>
          </a:p>
          <a:p>
            <a:r>
              <a:rPr lang="en-GB" sz="2400" dirty="0"/>
              <a:t>Explain why this method has been chosen.</a:t>
            </a:r>
          </a:p>
          <a:p>
            <a:r>
              <a:rPr lang="en-GB" sz="2400" dirty="0"/>
              <a:t>Why has this been given a Low/Medium/High priority.</a:t>
            </a:r>
          </a:p>
          <a:p>
            <a:r>
              <a:rPr lang="en-GB" sz="2400" dirty="0"/>
              <a:t>Justify why an internal or external method of support has been chosen.</a:t>
            </a:r>
          </a:p>
          <a:p>
            <a:r>
              <a:rPr lang="en-GB" sz="2400" dirty="0"/>
              <a:t>Why has this review date been given.</a:t>
            </a:r>
          </a:p>
          <a:p>
            <a:r>
              <a:rPr lang="en-GB" sz="2400" dirty="0"/>
              <a:t>Why might ‘other comments’ be necessary on the form.</a:t>
            </a:r>
          </a:p>
          <a:p>
            <a:endParaRPr lang="en-GB" sz="2400" dirty="0"/>
          </a:p>
          <a:p>
            <a:endParaRPr lang="en-GB" sz="2400" dirty="0"/>
          </a:p>
          <a:p>
            <a:endParaRPr lang="en-GB" sz="2400" dirty="0"/>
          </a:p>
          <a:p>
            <a:endParaRPr lang="en-GB" sz="2400" dirty="0"/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18144028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2A0715-DB06-4D8E-A56B-2B1C3D06AC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PDP and Supporting Notes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A4D960-5E92-4EB9-B1DD-652CA4A90BC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PDP is to be appended by supporting notes.</a:t>
            </a:r>
          </a:p>
          <a:p>
            <a:r>
              <a:rPr lang="en-GB" dirty="0"/>
              <a:t>There is no requirement to include citations etc within the supporting notes.</a:t>
            </a:r>
          </a:p>
        </p:txBody>
      </p:sp>
    </p:spTree>
    <p:extLst>
      <p:ext uri="{BB962C8B-B14F-4D97-AF65-F5344CB8AC3E}">
        <p14:creationId xmlns:p14="http://schemas.microsoft.com/office/powerpoint/2010/main" val="69868526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9E757B-5DAA-473D-B2A8-BE0DC55AAF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Tutorials/Submission dates for Assignment 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AE3FA2-C629-4BCD-BCD7-014FB0BE7AA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3rd November- Lecture and Guidance notes for Assignment 2.</a:t>
            </a:r>
          </a:p>
          <a:p>
            <a:r>
              <a:rPr lang="en-GB" dirty="0"/>
              <a:t>10</a:t>
            </a:r>
            <a:r>
              <a:rPr lang="en-GB" baseline="30000" dirty="0"/>
              <a:t>th</a:t>
            </a:r>
            <a:r>
              <a:rPr lang="en-GB" dirty="0"/>
              <a:t> and 17</a:t>
            </a:r>
            <a:r>
              <a:rPr lang="en-GB" baseline="30000" dirty="0"/>
              <a:t>th</a:t>
            </a:r>
            <a:r>
              <a:rPr lang="en-GB" dirty="0"/>
              <a:t> and 24</a:t>
            </a:r>
            <a:r>
              <a:rPr lang="en-GB" baseline="30000" dirty="0"/>
              <a:t>th</a:t>
            </a:r>
            <a:r>
              <a:rPr lang="en-GB" dirty="0"/>
              <a:t> November-</a:t>
            </a:r>
          </a:p>
          <a:p>
            <a:r>
              <a:rPr lang="en-GB" dirty="0"/>
              <a:t>Draft to lecturer by 26</a:t>
            </a:r>
            <a:r>
              <a:rPr lang="en-GB" baseline="30000" dirty="0"/>
              <a:t>th</a:t>
            </a:r>
            <a:r>
              <a:rPr lang="en-GB" dirty="0"/>
              <a:t> November</a:t>
            </a:r>
          </a:p>
          <a:p>
            <a:r>
              <a:rPr lang="en-GB" dirty="0"/>
              <a:t>121 tutorials 1</a:t>
            </a:r>
            <a:r>
              <a:rPr lang="en-GB" baseline="30000" dirty="0"/>
              <a:t>st</a:t>
            </a:r>
            <a:r>
              <a:rPr lang="en-GB" dirty="0"/>
              <a:t> and 8</a:t>
            </a:r>
            <a:r>
              <a:rPr lang="en-GB" baseline="30000" dirty="0"/>
              <a:t>th</a:t>
            </a:r>
            <a:r>
              <a:rPr lang="en-GB" dirty="0"/>
              <a:t> December</a:t>
            </a:r>
          </a:p>
        </p:txBody>
      </p:sp>
    </p:spTree>
    <p:extLst>
      <p:ext uri="{BB962C8B-B14F-4D97-AF65-F5344CB8AC3E}">
        <p14:creationId xmlns:p14="http://schemas.microsoft.com/office/powerpoint/2010/main" val="318379629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61C939-08AC-4C42-9002-4002EF674E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Cont</a:t>
            </a:r>
            <a:r>
              <a:rPr lang="en-GB" dirty="0"/>
              <a:t>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BFB2D6-3979-4452-B3A6-583449DB25B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r>
              <a:rPr lang="en-GB" dirty="0"/>
              <a:t>17</a:t>
            </a:r>
            <a:r>
              <a:rPr lang="en-GB" baseline="30000" dirty="0"/>
              <a:t>th</a:t>
            </a:r>
            <a:r>
              <a:rPr lang="en-GB" dirty="0"/>
              <a:t> December before 15.00- Final version of assignment 2 placed on Turnitin.</a:t>
            </a:r>
          </a:p>
        </p:txBody>
      </p:sp>
    </p:spTree>
    <p:extLst>
      <p:ext uri="{BB962C8B-B14F-4D97-AF65-F5344CB8AC3E}">
        <p14:creationId xmlns:p14="http://schemas.microsoft.com/office/powerpoint/2010/main" val="3830914005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PowerPoint Presentation Template" id="{D76CC6D7-5A46-C649-BE43-9C90B3BE928E}" vid="{B8378673-AF48-4D41-9265-BCC40E21B3B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PowerPoint Presentation Template</Template>
  <TotalTime>0</TotalTime>
  <Words>693</Words>
  <Application>Microsoft Office PowerPoint</Application>
  <PresentationFormat>On-screen Show (4:3)</PresentationFormat>
  <Paragraphs>123</Paragraphs>
  <Slides>16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2" baseType="lpstr">
      <vt:lpstr>Myriad Pro</vt:lpstr>
      <vt:lpstr>Arial</vt:lpstr>
      <vt:lpstr>Calibri</vt:lpstr>
      <vt:lpstr>Corbel</vt:lpstr>
      <vt:lpstr>Tahoma</vt:lpstr>
      <vt:lpstr>20140311PresentationUWTSDTemplate</vt:lpstr>
      <vt:lpstr>BMSW5102  Developing relationships and workplace achievement</vt:lpstr>
      <vt:lpstr>BMSW5102 Assignment 2 </vt:lpstr>
      <vt:lpstr>Task 1- Essay</vt:lpstr>
      <vt:lpstr>Headings</vt:lpstr>
      <vt:lpstr>Critical Analysis</vt:lpstr>
      <vt:lpstr>Conclusion to Essay-Heading</vt:lpstr>
      <vt:lpstr>BMSW5102</vt:lpstr>
      <vt:lpstr>BMSW5102 Task 2</vt:lpstr>
      <vt:lpstr>TASK 2</vt:lpstr>
      <vt:lpstr>PDP</vt:lpstr>
      <vt:lpstr>The PDP </vt:lpstr>
      <vt:lpstr>Completing of PDP</vt:lpstr>
      <vt:lpstr>Supporting  Notes on PDP</vt:lpstr>
      <vt:lpstr> PDP and Supporting Notes</vt:lpstr>
      <vt:lpstr>Tutorials/Submission dates for Assignment 2</vt:lpstr>
      <vt:lpstr>Cont: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Andrew</dc:creator>
  <cp:lastModifiedBy>Brynach Heffernan</cp:lastModifiedBy>
  <cp:revision>70</cp:revision>
  <cp:lastPrinted>2020-01-08T15:03:08Z</cp:lastPrinted>
  <dcterms:created xsi:type="dcterms:W3CDTF">2013-07-17T08:51:32Z</dcterms:created>
  <dcterms:modified xsi:type="dcterms:W3CDTF">2021-11-02T08:48:31Z</dcterms:modified>
</cp:coreProperties>
</file>