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core-properties" Target="docProps/core.xml"/><Relationship Id="rId3"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1"/>
  </p:sldMasterIdLst>
  <p:notesMasterIdLst>
    <p:notesMasterId r:id="rId28"/>
  </p:notesMasterIdLst>
  <p:sldIdLst>
    <p:sldId id="336" r:id="rId2"/>
    <p:sldId id="378" r:id="rId3"/>
    <p:sldId id="343" r:id="rId4"/>
    <p:sldId id="364" r:id="rId5"/>
    <p:sldId id="342" r:id="rId6"/>
    <p:sldId id="369" r:id="rId7"/>
    <p:sldId id="370" r:id="rId8"/>
    <p:sldId id="371" r:id="rId9"/>
    <p:sldId id="372" r:id="rId10"/>
    <p:sldId id="384" r:id="rId11"/>
    <p:sldId id="373" r:id="rId12"/>
    <p:sldId id="382" r:id="rId13"/>
    <p:sldId id="344" r:id="rId14"/>
    <p:sldId id="345" r:id="rId15"/>
    <p:sldId id="383" r:id="rId16"/>
    <p:sldId id="346" r:id="rId17"/>
    <p:sldId id="374" r:id="rId18"/>
    <p:sldId id="380" r:id="rId19"/>
    <p:sldId id="365" r:id="rId20"/>
    <p:sldId id="356" r:id="rId21"/>
    <p:sldId id="377" r:id="rId22"/>
    <p:sldId id="375" r:id="rId23"/>
    <p:sldId id="376" r:id="rId24"/>
    <p:sldId id="366" r:id="rId25"/>
    <p:sldId id="351" r:id="rId26"/>
    <p:sldId id="354" r:id="rId27"/>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Arial" pitchFamily="-110" charset="0"/>
        <a:ea typeface="Arial" pitchFamily="-110" charset="0"/>
        <a:cs typeface="Arial" pitchFamily="-110" charset="0"/>
      </a:defRPr>
    </a:lvl1pPr>
    <a:lvl2pPr marL="457200" algn="l" rtl="0" fontAlgn="base">
      <a:spcBef>
        <a:spcPct val="0"/>
      </a:spcBef>
      <a:spcAft>
        <a:spcPct val="0"/>
      </a:spcAft>
      <a:defRPr kern="1200">
        <a:solidFill>
          <a:schemeClr val="tx1"/>
        </a:solidFill>
        <a:latin typeface="Arial" pitchFamily="-110" charset="0"/>
        <a:ea typeface="Arial" pitchFamily="-110" charset="0"/>
        <a:cs typeface="Arial" pitchFamily="-110" charset="0"/>
      </a:defRPr>
    </a:lvl2pPr>
    <a:lvl3pPr marL="914400" algn="l" rtl="0" fontAlgn="base">
      <a:spcBef>
        <a:spcPct val="0"/>
      </a:spcBef>
      <a:spcAft>
        <a:spcPct val="0"/>
      </a:spcAft>
      <a:defRPr kern="1200">
        <a:solidFill>
          <a:schemeClr val="tx1"/>
        </a:solidFill>
        <a:latin typeface="Arial" pitchFamily="-110" charset="0"/>
        <a:ea typeface="Arial" pitchFamily="-110" charset="0"/>
        <a:cs typeface="Arial" pitchFamily="-110" charset="0"/>
      </a:defRPr>
    </a:lvl3pPr>
    <a:lvl4pPr marL="1371600" algn="l" rtl="0" fontAlgn="base">
      <a:spcBef>
        <a:spcPct val="0"/>
      </a:spcBef>
      <a:spcAft>
        <a:spcPct val="0"/>
      </a:spcAft>
      <a:defRPr kern="1200">
        <a:solidFill>
          <a:schemeClr val="tx1"/>
        </a:solidFill>
        <a:latin typeface="Arial" pitchFamily="-110" charset="0"/>
        <a:ea typeface="Arial" pitchFamily="-110" charset="0"/>
        <a:cs typeface="Arial" pitchFamily="-110" charset="0"/>
      </a:defRPr>
    </a:lvl4pPr>
    <a:lvl5pPr marL="1828800" algn="l" rtl="0" fontAlgn="base">
      <a:spcBef>
        <a:spcPct val="0"/>
      </a:spcBef>
      <a:spcAft>
        <a:spcPct val="0"/>
      </a:spcAft>
      <a:defRPr kern="1200">
        <a:solidFill>
          <a:schemeClr val="tx1"/>
        </a:solidFill>
        <a:latin typeface="Arial" pitchFamily="-110" charset="0"/>
        <a:ea typeface="Arial" pitchFamily="-110" charset="0"/>
        <a:cs typeface="Arial" pitchFamily="-110" charset="0"/>
      </a:defRPr>
    </a:lvl5pPr>
    <a:lvl6pPr marL="2286000" algn="l" defTabSz="457200" rtl="0" eaLnBrk="1" latinLnBrk="0" hangingPunct="1">
      <a:defRPr kern="1200">
        <a:solidFill>
          <a:schemeClr val="tx1"/>
        </a:solidFill>
        <a:latin typeface="Arial" pitchFamily="-110" charset="0"/>
        <a:ea typeface="Arial" pitchFamily="-110" charset="0"/>
        <a:cs typeface="Arial" pitchFamily="-110" charset="0"/>
      </a:defRPr>
    </a:lvl6pPr>
    <a:lvl7pPr marL="2743200" algn="l" defTabSz="457200" rtl="0" eaLnBrk="1" latinLnBrk="0" hangingPunct="1">
      <a:defRPr kern="1200">
        <a:solidFill>
          <a:schemeClr val="tx1"/>
        </a:solidFill>
        <a:latin typeface="Arial" pitchFamily="-110" charset="0"/>
        <a:ea typeface="Arial" pitchFamily="-110" charset="0"/>
        <a:cs typeface="Arial" pitchFamily="-110" charset="0"/>
      </a:defRPr>
    </a:lvl7pPr>
    <a:lvl8pPr marL="3200400" algn="l" defTabSz="457200" rtl="0" eaLnBrk="1" latinLnBrk="0" hangingPunct="1">
      <a:defRPr kern="1200">
        <a:solidFill>
          <a:schemeClr val="tx1"/>
        </a:solidFill>
        <a:latin typeface="Arial" pitchFamily="-110" charset="0"/>
        <a:ea typeface="Arial" pitchFamily="-110" charset="0"/>
        <a:cs typeface="Arial" pitchFamily="-110" charset="0"/>
      </a:defRPr>
    </a:lvl8pPr>
    <a:lvl9pPr marL="3657600" algn="l" defTabSz="457200" rtl="0" eaLnBrk="1" latinLnBrk="0" hangingPunct="1">
      <a:defRPr kern="1200">
        <a:solidFill>
          <a:schemeClr val="tx1"/>
        </a:solidFill>
        <a:latin typeface="Arial" pitchFamily="-110" charset="0"/>
        <a:ea typeface="Arial" pitchFamily="-110" charset="0"/>
        <a:cs typeface="Arial" pitchFamily="-110"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3F3CE"/>
    <a:srgbClr val="6600FF"/>
    <a:srgbClr val="C4D8DA"/>
    <a:srgbClr val="FF0000"/>
    <a:srgbClr val="FF3399"/>
    <a:srgbClr val="CC00FF"/>
    <a:srgbClr val="0066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p:restoredTop sz="99302" autoAdjust="0"/>
  </p:normalViewPr>
  <p:slideViewPr>
    <p:cSldViewPr>
      <p:cViewPr>
        <p:scale>
          <a:sx n="75" d="100"/>
          <a:sy n="75" d="100"/>
        </p:scale>
        <p:origin x="-2008" y="-88"/>
      </p:cViewPr>
      <p:guideLst>
        <p:guide orient="horz" pos="2160"/>
        <p:guide pos="2880"/>
      </p:guideLst>
    </p:cSldViewPr>
  </p:slideViewPr>
  <p:outlineViewPr>
    <p:cViewPr>
      <p:scale>
        <a:sx n="33" d="100"/>
        <a:sy n="33" d="100"/>
      </p:scale>
      <p:origin x="0" y="5484"/>
    </p:cViewPr>
  </p:outlin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notesMaster" Target="notesMasters/notesMaster1.xml"/><Relationship Id="rId29" Type="http://schemas.openxmlformats.org/officeDocument/2006/relationships/printerSettings" Target="printerSettings/printerSettings1.bin"/><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presProps" Target="presProps.xml"/><Relationship Id="rId31" Type="http://schemas.openxmlformats.org/officeDocument/2006/relationships/viewProps" Target="viewProps.xml"/><Relationship Id="rId32" Type="http://schemas.openxmlformats.org/officeDocument/2006/relationships/theme" Target="theme/theme1.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218"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ea typeface="Arial" charset="0"/>
                <a:cs typeface="Arial" charset="0"/>
              </a:defRPr>
            </a:lvl1pPr>
          </a:lstStyle>
          <a:p>
            <a:pPr>
              <a:defRPr/>
            </a:pPr>
            <a:endParaRPr lang="en-US"/>
          </a:p>
        </p:txBody>
      </p:sp>
      <p:sp>
        <p:nvSpPr>
          <p:cNvPr id="9219"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ea typeface="Arial" charset="0"/>
                <a:cs typeface="Arial" charset="0"/>
              </a:defRPr>
            </a:lvl1pPr>
          </a:lstStyle>
          <a:p>
            <a:pPr>
              <a:defRPr/>
            </a:pPr>
            <a:endParaRPr lang="en-US"/>
          </a:p>
        </p:txBody>
      </p:sp>
      <p:sp>
        <p:nvSpPr>
          <p:cNvPr id="36868"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p:spPr>
      </p:sp>
      <p:sp>
        <p:nvSpPr>
          <p:cNvPr id="9221"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9222"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ea typeface="Arial" charset="0"/>
                <a:cs typeface="Arial" charset="0"/>
              </a:defRPr>
            </a:lvl1pPr>
          </a:lstStyle>
          <a:p>
            <a:pPr>
              <a:defRPr/>
            </a:pPr>
            <a:endParaRPr lang="en-US"/>
          </a:p>
        </p:txBody>
      </p:sp>
      <p:sp>
        <p:nvSpPr>
          <p:cNvPr id="9223"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1C40CA55-E705-BA42-8FD7-3F50220A3A4E}" type="slidenum">
              <a:rPr lang="en-US"/>
              <a:pPr/>
              <a:t>‹#›</a:t>
            </a:fld>
            <a:endParaRPr lang="en-US"/>
          </a:p>
        </p:txBody>
      </p:sp>
    </p:spTree>
    <p:extLst>
      <p:ext uri="{BB962C8B-B14F-4D97-AF65-F5344CB8AC3E}">
        <p14:creationId xmlns:p14="http://schemas.microsoft.com/office/powerpoint/2010/main" val="331809250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Arial" charset="0"/>
        <a:cs typeface="Arial" charset="0"/>
      </a:defRPr>
    </a:lvl1pPr>
    <a:lvl2pPr marL="457200" algn="l" rtl="0" eaLnBrk="0" fontAlgn="base" hangingPunct="0">
      <a:spcBef>
        <a:spcPct val="30000"/>
      </a:spcBef>
      <a:spcAft>
        <a:spcPct val="0"/>
      </a:spcAft>
      <a:defRPr sz="1200" kern="1200">
        <a:solidFill>
          <a:schemeClr val="tx1"/>
        </a:solidFill>
        <a:latin typeface="Arial" charset="0"/>
        <a:ea typeface="Arial" charset="0"/>
        <a:cs typeface="Arial" charset="0"/>
      </a:defRPr>
    </a:lvl2pPr>
    <a:lvl3pPr marL="914400" algn="l" rtl="0" eaLnBrk="0" fontAlgn="base" hangingPunct="0">
      <a:spcBef>
        <a:spcPct val="30000"/>
      </a:spcBef>
      <a:spcAft>
        <a:spcPct val="0"/>
      </a:spcAft>
      <a:defRPr sz="1200" kern="1200">
        <a:solidFill>
          <a:schemeClr val="tx1"/>
        </a:solidFill>
        <a:latin typeface="Arial" charset="0"/>
        <a:ea typeface="Arial" charset="0"/>
        <a:cs typeface="Arial" charset="0"/>
      </a:defRPr>
    </a:lvl3pPr>
    <a:lvl4pPr marL="1371600" algn="l" rtl="0" eaLnBrk="0" fontAlgn="base" hangingPunct="0">
      <a:spcBef>
        <a:spcPct val="30000"/>
      </a:spcBef>
      <a:spcAft>
        <a:spcPct val="0"/>
      </a:spcAft>
      <a:defRPr sz="1200" kern="1200">
        <a:solidFill>
          <a:schemeClr val="tx1"/>
        </a:solidFill>
        <a:latin typeface="Arial" charset="0"/>
        <a:ea typeface="Arial" charset="0"/>
        <a:cs typeface="Arial" charset="0"/>
      </a:defRPr>
    </a:lvl4pPr>
    <a:lvl5pPr marL="1828800" algn="l" rtl="0" eaLnBrk="0" fontAlgn="base" hangingPunct="0">
      <a:spcBef>
        <a:spcPct val="30000"/>
      </a:spcBef>
      <a:spcAft>
        <a:spcPct val="0"/>
      </a:spcAft>
      <a:defRPr sz="1200" kern="1200">
        <a:solidFill>
          <a:schemeClr val="tx1"/>
        </a:solidFill>
        <a:latin typeface="Arial" charset="0"/>
        <a:ea typeface="Arial" charset="0"/>
        <a:cs typeface="Arial" charset="0"/>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7.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2.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3.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C40CA55-E705-BA42-8FD7-3F50220A3A4E}" type="slidenum">
              <a:rPr lang="en-US" smtClean="0"/>
              <a:pPr/>
              <a:t>1</a:t>
            </a:fld>
            <a:endParaRPr lang="en-US"/>
          </a:p>
        </p:txBody>
      </p:sp>
    </p:spTree>
    <p:extLst>
      <p:ext uri="{BB962C8B-B14F-4D97-AF65-F5344CB8AC3E}">
        <p14:creationId xmlns:p14="http://schemas.microsoft.com/office/powerpoint/2010/main" val="3670843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a:ln/>
        </p:spPr>
      </p:sp>
      <p:sp>
        <p:nvSpPr>
          <p:cNvPr id="37891" name="Notes Placeholder 2"/>
          <p:cNvSpPr>
            <a:spLocks noGrp="1"/>
          </p:cNvSpPr>
          <p:nvPr>
            <p:ph type="body" idx="1"/>
          </p:nvPr>
        </p:nvSpPr>
        <p:spPr>
          <a:noFill/>
          <a:ln/>
        </p:spPr>
        <p:txBody>
          <a:bodyPr/>
          <a:lstStyle/>
          <a:p>
            <a:r>
              <a:rPr lang="en-US">
                <a:latin typeface="Arial" pitchFamily="-110" charset="0"/>
                <a:ea typeface="Arial" pitchFamily="-110" charset="0"/>
                <a:cs typeface="Arial" pitchFamily="-110" charset="0"/>
              </a:rPr>
              <a:t>Yn perthyn I’w gilydd. </a:t>
            </a:r>
          </a:p>
          <a:p>
            <a:endParaRPr lang="en-US">
              <a:latin typeface="Arial" pitchFamily="-110" charset="0"/>
              <a:ea typeface="Arial" pitchFamily="-110" charset="0"/>
              <a:cs typeface="Arial" pitchFamily="-110" charset="0"/>
            </a:endParaRPr>
          </a:p>
          <a:p>
            <a:endParaRPr lang="en-US">
              <a:latin typeface="Arial" pitchFamily="-110" charset="0"/>
              <a:ea typeface="Arial" pitchFamily="-110" charset="0"/>
              <a:cs typeface="Arial" pitchFamily="-110" charset="0"/>
            </a:endParaRPr>
          </a:p>
        </p:txBody>
      </p:sp>
      <p:sp>
        <p:nvSpPr>
          <p:cNvPr id="37892" name="Slide Number Placeholder 3"/>
          <p:cNvSpPr>
            <a:spLocks noGrp="1"/>
          </p:cNvSpPr>
          <p:nvPr>
            <p:ph type="sldNum" sz="quarter" idx="5"/>
          </p:nvPr>
        </p:nvSpPr>
        <p:spPr>
          <a:noFill/>
        </p:spPr>
        <p:txBody>
          <a:bodyPr/>
          <a:lstStyle/>
          <a:p>
            <a:fld id="{89AFD710-CCF0-7544-9F9C-E005135324AB}" type="slidenum">
              <a:rPr lang="en-GB"/>
              <a:pPr/>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a:ln/>
        </p:spPr>
      </p:sp>
      <p:sp>
        <p:nvSpPr>
          <p:cNvPr id="38915" name="Notes Placeholder 2"/>
          <p:cNvSpPr>
            <a:spLocks noGrp="1"/>
          </p:cNvSpPr>
          <p:nvPr>
            <p:ph type="body" idx="1"/>
          </p:nvPr>
        </p:nvSpPr>
        <p:spPr>
          <a:noFill/>
          <a:ln/>
        </p:spPr>
        <p:txBody>
          <a:bodyPr/>
          <a:lstStyle/>
          <a:p>
            <a:r>
              <a:rPr lang="en-GB">
                <a:latin typeface="Arial" pitchFamily="-110" charset="0"/>
                <a:ea typeface="Arial" pitchFamily="-110" charset="0"/>
                <a:cs typeface="Arial" pitchFamily="-110" charset="0"/>
              </a:rPr>
              <a:t>Work in groups and collect thoughts on sticky notes, stick on white board to make mind map.</a:t>
            </a:r>
          </a:p>
          <a:p>
            <a:r>
              <a:rPr lang="en-GB">
                <a:latin typeface="Arial" pitchFamily="-110" charset="0"/>
                <a:ea typeface="Arial" pitchFamily="-110" charset="0"/>
                <a:cs typeface="Arial" pitchFamily="-110" charset="0"/>
              </a:rPr>
              <a:t>Share variety of pictures of learning environments with trainees. </a:t>
            </a:r>
          </a:p>
          <a:p>
            <a:r>
              <a:rPr lang="en-GB">
                <a:latin typeface="Arial" pitchFamily="-110" charset="0"/>
                <a:ea typeface="Arial" pitchFamily="-110" charset="0"/>
                <a:cs typeface="Arial" pitchFamily="-110" charset="0"/>
              </a:rPr>
              <a:t>Ask them to ….discuss what are the benefits and the disadvantages of the areas? </a:t>
            </a:r>
          </a:p>
          <a:p>
            <a:r>
              <a:rPr lang="en-GB">
                <a:latin typeface="Arial" pitchFamily="-110" charset="0"/>
                <a:ea typeface="Arial" pitchFamily="-110" charset="0"/>
                <a:cs typeface="Arial" pitchFamily="-110" charset="0"/>
              </a:rPr>
              <a:t>After this ask them to feed back briefly what their thoughts are – as going through the photos as shown on the slides</a:t>
            </a:r>
          </a:p>
        </p:txBody>
      </p:sp>
      <p:sp>
        <p:nvSpPr>
          <p:cNvPr id="38916" name="Slide Number Placeholder 3"/>
          <p:cNvSpPr>
            <a:spLocks noGrp="1"/>
          </p:cNvSpPr>
          <p:nvPr>
            <p:ph type="sldNum" sz="quarter" idx="5"/>
          </p:nvPr>
        </p:nvSpPr>
        <p:spPr>
          <a:noFill/>
        </p:spPr>
        <p:txBody>
          <a:bodyPr/>
          <a:lstStyle/>
          <a:p>
            <a:fld id="{D0B17BAB-C4DE-1A46-AC48-9D892DEAE8E1}" type="slidenum">
              <a:rPr lang="en-GB"/>
              <a:pPr/>
              <a:t>6</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a:ln/>
        </p:spPr>
      </p:sp>
      <p:sp>
        <p:nvSpPr>
          <p:cNvPr id="39939" name="Notes Placeholder 2"/>
          <p:cNvSpPr>
            <a:spLocks noGrp="1"/>
          </p:cNvSpPr>
          <p:nvPr>
            <p:ph type="body" idx="1"/>
          </p:nvPr>
        </p:nvSpPr>
        <p:spPr>
          <a:noFill/>
          <a:ln/>
        </p:spPr>
        <p:txBody>
          <a:bodyPr/>
          <a:lstStyle/>
          <a:p>
            <a:r>
              <a:rPr lang="en-US">
                <a:latin typeface="Arial" pitchFamily="-110" charset="0"/>
                <a:ea typeface="Arial" pitchFamily="-110" charset="0"/>
                <a:cs typeface="Arial" pitchFamily="-110" charset="0"/>
              </a:rPr>
              <a:t>Experience – explore / experiment / through direct experience – they are hands on with the learning. Physical activities.  </a:t>
            </a:r>
          </a:p>
          <a:p>
            <a:r>
              <a:rPr lang="en-US">
                <a:latin typeface="Arial" pitchFamily="-110" charset="0"/>
                <a:ea typeface="Arial" pitchFamily="-110" charset="0"/>
                <a:cs typeface="Arial" pitchFamily="-110" charset="0"/>
              </a:rPr>
              <a:t>Play – opportunity to integrate skills and knowledge learnt / dev creativity / dev personal social communication with others / dramatic play  – integrated approach physical / emotional / cognitive – Shore 1997</a:t>
            </a:r>
          </a:p>
          <a:p>
            <a:r>
              <a:rPr lang="en-US">
                <a:latin typeface="Arial" pitchFamily="-110" charset="0"/>
                <a:ea typeface="Arial" pitchFamily="-110" charset="0"/>
                <a:cs typeface="Arial" pitchFamily="-110" charset="0"/>
              </a:rPr>
              <a:t>Teaching – role model &amp; nurturer of education / learning Also – “Good teachers know that enthusiasm is contagious. What we sometimes forget is that lack of enthusiasm is also contagious” page 37 , Ian Gilbert –”Essential motivation in the classroom”. </a:t>
            </a:r>
          </a:p>
          <a:p>
            <a:r>
              <a:rPr lang="en-US">
                <a:latin typeface="Arial" pitchFamily="-110" charset="0"/>
                <a:ea typeface="Arial" pitchFamily="-110" charset="0"/>
                <a:cs typeface="Arial" pitchFamily="-110" charset="0"/>
              </a:rPr>
              <a:t>People – within classroom / school / community gardener, farmer, carpenter, bricklayer, painter doctor, dentist, etc</a:t>
            </a:r>
          </a:p>
          <a:p>
            <a:r>
              <a:rPr lang="en-US">
                <a:latin typeface="Arial" pitchFamily="-110" charset="0"/>
                <a:ea typeface="Arial" pitchFamily="-110" charset="0"/>
                <a:cs typeface="Arial" pitchFamily="-110" charset="0"/>
              </a:rPr>
              <a:t>Significant – feeling of inclusion and being appreciated / respected and important with regards to their learning journey / pathway and within the environment to have responsibilities – chores / caring for others. </a:t>
            </a:r>
          </a:p>
          <a:p>
            <a:pPr eaLnBrk="1" hangingPunct="1">
              <a:spcBef>
                <a:spcPct val="0"/>
              </a:spcBef>
            </a:pPr>
            <a:r>
              <a:rPr lang="en-US">
                <a:latin typeface="Arial" pitchFamily="-110" charset="0"/>
                <a:ea typeface="Arial" pitchFamily="-110" charset="0"/>
                <a:cs typeface="Arial" pitchFamily="-110" charset="0"/>
              </a:rPr>
              <a:t>ACTIVITY - Trainees to stand up and use their mobile phones to take a close up photo of anything that’s next to them (in the lecture room). Ask trainees to look at the photo and then ask them to kneel beside the object they took a photo of and to take another photo – now what do they see?? Compare both photos – how different do they look ? Need to be aware &amp; have an empathy for this element when planning  activities / furniture / displays / resources within the classroom  </a:t>
            </a:r>
          </a:p>
          <a:p>
            <a:endParaRPr lang="en-US">
              <a:latin typeface="Arial" pitchFamily="-110" charset="0"/>
              <a:ea typeface="Arial" pitchFamily="-110" charset="0"/>
              <a:cs typeface="Arial" pitchFamily="-110" charset="0"/>
            </a:endParaRPr>
          </a:p>
          <a:p>
            <a:r>
              <a:rPr lang="en-US">
                <a:latin typeface="Arial" pitchFamily="-110" charset="0"/>
                <a:ea typeface="Arial" pitchFamily="-110" charset="0"/>
                <a:cs typeface="Arial" pitchFamily="-110" charset="0"/>
              </a:rPr>
              <a:t>Places their own – know that they belong that they are close the the people and have familiar surroundings routine (sessions – furniture – groups) but that are also places that are enhanced and enriched with challenges &amp; equipment  </a:t>
            </a:r>
          </a:p>
          <a:p>
            <a:r>
              <a:rPr lang="en-US">
                <a:latin typeface="Arial" pitchFamily="-110" charset="0"/>
                <a:ea typeface="Arial" pitchFamily="-110" charset="0"/>
                <a:cs typeface="Arial" pitchFamily="-110" charset="0"/>
              </a:rPr>
              <a:t>This also includes an area to meditate – myfyrio – special place to be able to rest – their bodies and minds. </a:t>
            </a:r>
          </a:p>
          <a:p>
            <a:endParaRPr lang="en-US">
              <a:latin typeface="Arial" pitchFamily="-110" charset="0"/>
              <a:ea typeface="Arial" pitchFamily="-110" charset="0"/>
              <a:cs typeface="Arial" pitchFamily="-110" charset="0"/>
            </a:endParaRPr>
          </a:p>
        </p:txBody>
      </p:sp>
      <p:sp>
        <p:nvSpPr>
          <p:cNvPr id="39940" name="Slide Number Placeholder 3"/>
          <p:cNvSpPr>
            <a:spLocks noGrp="1"/>
          </p:cNvSpPr>
          <p:nvPr>
            <p:ph type="sldNum" sz="quarter" idx="5"/>
          </p:nvPr>
        </p:nvSpPr>
        <p:spPr>
          <a:noFill/>
        </p:spPr>
        <p:txBody>
          <a:bodyPr/>
          <a:lstStyle/>
          <a:p>
            <a:fld id="{3AFD06BE-9CBD-B642-856F-DA4FF064BE2F}" type="slidenum">
              <a:rPr lang="en-US"/>
              <a:pPr/>
              <a:t>17</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normAutofit/>
          </a:bodyPr>
          <a:lstStyle/>
          <a:p>
            <a:r>
              <a:rPr lang="en-US">
                <a:latin typeface="Arial" pitchFamily="-110" charset="0"/>
                <a:ea typeface="Arial" pitchFamily="-110" charset="0"/>
                <a:cs typeface="Arial" pitchFamily="-110" charset="0"/>
              </a:rPr>
              <a:t>Children will need to have the opportunities to develop how to learn, be creative, communicate, take responsibility, working with others &amp; sharing ideas. Being able to work quickly but effectively and accurately.</a:t>
            </a:r>
          </a:p>
          <a:p>
            <a:endParaRPr lang="en-US">
              <a:latin typeface="Arial" pitchFamily="-110" charset="0"/>
              <a:ea typeface="Arial" pitchFamily="-110" charset="0"/>
              <a:cs typeface="Arial" pitchFamily="-110" charset="0"/>
            </a:endParaRPr>
          </a:p>
          <a:p>
            <a:r>
              <a:rPr lang="en-US">
                <a:latin typeface="Arial" pitchFamily="-110" charset="0"/>
                <a:ea typeface="Arial" pitchFamily="-110" charset="0"/>
                <a:cs typeface="Arial" pitchFamily="-110" charset="0"/>
              </a:rPr>
              <a:t>Success criteria  / as like the FPh important to show examples of pupils work – in progress &amp; finished products. Show diversity of creativity &amp; content </a:t>
            </a:r>
          </a:p>
          <a:p>
            <a:endParaRPr lang="en-US">
              <a:latin typeface="Arial" pitchFamily="-110" charset="0"/>
              <a:ea typeface="Arial" pitchFamily="-110" charset="0"/>
              <a:cs typeface="Arial" pitchFamily="-110" charset="0"/>
            </a:endParaRPr>
          </a:p>
          <a:p>
            <a:r>
              <a:rPr lang="en-US">
                <a:latin typeface="Arial" pitchFamily="-110" charset="0"/>
                <a:ea typeface="Arial" pitchFamily="-110" charset="0"/>
                <a:cs typeface="Arial" pitchFamily="-110" charset="0"/>
              </a:rPr>
              <a:t>Purpose of a display / pwrpas arddangosfa?   </a:t>
            </a:r>
          </a:p>
          <a:p>
            <a:pPr>
              <a:buFontTx/>
              <a:buAutoNum type="arabicParenBoth"/>
            </a:pPr>
            <a:r>
              <a:rPr lang="en-US">
                <a:latin typeface="Arial" pitchFamily="-110" charset="0"/>
                <a:ea typeface="Arial" pitchFamily="-110" charset="0"/>
                <a:cs typeface="Arial" pitchFamily="-110" charset="0"/>
              </a:rPr>
              <a:t>Dathlu  /  celebrate</a:t>
            </a:r>
          </a:p>
          <a:p>
            <a:pPr>
              <a:buFontTx/>
              <a:buAutoNum type="arabicParenBoth"/>
            </a:pPr>
            <a:r>
              <a:rPr lang="en-US">
                <a:latin typeface="Arial" pitchFamily="-110" charset="0"/>
                <a:ea typeface="Arial" pitchFamily="-110" charset="0"/>
                <a:cs typeface="Arial" pitchFamily="-110" charset="0"/>
              </a:rPr>
              <a:t>Elefen o rannu wybodaeth  /  sharing of information</a:t>
            </a:r>
          </a:p>
          <a:p>
            <a:pPr>
              <a:buFontTx/>
              <a:buAutoNum type="arabicParenBoth"/>
            </a:pPr>
            <a:r>
              <a:rPr lang="en-US">
                <a:latin typeface="Arial" pitchFamily="-110" charset="0"/>
                <a:ea typeface="Arial" pitchFamily="-110" charset="0"/>
                <a:cs typeface="Arial" pitchFamily="-110" charset="0"/>
              </a:rPr>
              <a:t>Addurno  /  Decoration </a:t>
            </a:r>
          </a:p>
          <a:p>
            <a:endParaRPr lang="en-US">
              <a:latin typeface="Arial" pitchFamily="-110" charset="0"/>
              <a:ea typeface="Arial" pitchFamily="-110" charset="0"/>
              <a:cs typeface="Arial" pitchFamily="-110" charset="0"/>
            </a:endParaRPr>
          </a:p>
          <a:p>
            <a:r>
              <a:rPr lang="en-US">
                <a:latin typeface="Arial" pitchFamily="-110" charset="0"/>
                <a:ea typeface="Arial" pitchFamily="-110" charset="0"/>
                <a:cs typeface="Arial" pitchFamily="-110" charset="0"/>
              </a:rPr>
              <a:t>Blurb to go with photos  :  Consider displays that demonstrate a variety of learning opportunities.  Mixture of variety of types of areas of the curriculum – celebrates what they’ve done</a:t>
            </a:r>
          </a:p>
          <a:p>
            <a:endParaRPr lang="en-US">
              <a:latin typeface="Arial" pitchFamily="-110" charset="0"/>
              <a:ea typeface="Arial" pitchFamily="-110" charset="0"/>
              <a:cs typeface="Arial" pitchFamily="-110" charset="0"/>
            </a:endParaRPr>
          </a:p>
          <a:p>
            <a:r>
              <a:rPr lang="en-US">
                <a:latin typeface="Arial" pitchFamily="-110" charset="0"/>
                <a:ea typeface="Arial" pitchFamily="-110" charset="0"/>
                <a:cs typeface="Arial" pitchFamily="-110" charset="0"/>
              </a:rPr>
              <a:t>Y Cwricwlwm Cymreig also shows how work in many subjects contribute to the same topic / area writing poetry / creating felt &amp; making Mr Urdd with the felt that they’ve made / looked at location of the village / looking at the national anthem – creating their own anthem for their classroom of what is special to them / creating the screen print of celtic / welsh symbols and using to design T Shirts </a:t>
            </a:r>
          </a:p>
          <a:p>
            <a:endParaRPr lang="en-US">
              <a:latin typeface="Arial" pitchFamily="-110" charset="0"/>
              <a:ea typeface="Arial" pitchFamily="-110" charset="0"/>
              <a:cs typeface="Arial" pitchFamily="-110" charset="0"/>
            </a:endParaRPr>
          </a:p>
        </p:txBody>
      </p:sp>
      <p:sp>
        <p:nvSpPr>
          <p:cNvPr id="45060" name="Slide Number Placeholder 3"/>
          <p:cNvSpPr>
            <a:spLocks noGrp="1"/>
          </p:cNvSpPr>
          <p:nvPr>
            <p:ph type="sldNum" sz="quarter" idx="5"/>
          </p:nvPr>
        </p:nvSpPr>
        <p:spPr>
          <a:noFill/>
        </p:spPr>
        <p:txBody>
          <a:bodyPr/>
          <a:lstStyle/>
          <a:p>
            <a:fld id="{88BBED25-1AD0-DE4C-9BD1-6F866DF322AF}" type="slidenum">
              <a:rPr lang="en-US"/>
              <a:pPr/>
              <a:t>21</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lstStyle/>
          <a:p>
            <a:pPr marL="228600" indent="-228600">
              <a:buFontTx/>
              <a:buAutoNum type="arabicPeriod"/>
            </a:pPr>
            <a:r>
              <a:rPr lang="en-US">
                <a:latin typeface="Arial" pitchFamily="-110" charset="0"/>
                <a:ea typeface="Arial" pitchFamily="-110" charset="0"/>
                <a:cs typeface="Arial" pitchFamily="-110" charset="0"/>
              </a:rPr>
              <a:t>Logs with numbers/ letters painted on top – endless opportunities for learning</a:t>
            </a:r>
          </a:p>
          <a:p>
            <a:pPr marL="228600" indent="-228600"/>
            <a:r>
              <a:rPr lang="en-US">
                <a:latin typeface="Arial" pitchFamily="-110" charset="0"/>
                <a:ea typeface="Arial" pitchFamily="-110" charset="0"/>
                <a:cs typeface="Arial" pitchFamily="-110" charset="0"/>
              </a:rPr>
              <a:t>2.&amp;3&gt; pebbles can be used within numerous activities – get collecting!</a:t>
            </a:r>
          </a:p>
          <a:p>
            <a:pPr marL="228600" indent="-228600"/>
            <a:r>
              <a:rPr lang="en-US">
                <a:latin typeface="Arial" pitchFamily="-110" charset="0"/>
                <a:ea typeface="Arial" pitchFamily="-110" charset="0"/>
                <a:cs typeface="Arial" pitchFamily="-110" charset="0"/>
              </a:rPr>
              <a:t>4. Mixing natural resources like clay with sequins, paint, eyes etc can be very effective.</a:t>
            </a:r>
          </a:p>
          <a:p>
            <a:pPr marL="228600" indent="-228600"/>
            <a:endParaRPr lang="en-US">
              <a:latin typeface="Arial" pitchFamily="-110" charset="0"/>
              <a:ea typeface="Arial" pitchFamily="-110" charset="0"/>
              <a:cs typeface="Arial" pitchFamily="-110" charset="0"/>
            </a:endParaRPr>
          </a:p>
          <a:p>
            <a:pPr marL="228600" indent="-228600"/>
            <a:r>
              <a:rPr lang="en-US">
                <a:latin typeface="Arial" pitchFamily="-110" charset="0"/>
                <a:ea typeface="Arial" pitchFamily="-110" charset="0"/>
                <a:cs typeface="Arial" pitchFamily="-110" charset="0"/>
              </a:rPr>
              <a:t>Link natural with man made – to enhance the activity – not to retrict the acitivity – google wyeyeys balance </a:t>
            </a:r>
          </a:p>
        </p:txBody>
      </p:sp>
      <p:sp>
        <p:nvSpPr>
          <p:cNvPr id="46084" name="Slide Number Placeholder 3"/>
          <p:cNvSpPr>
            <a:spLocks noGrp="1"/>
          </p:cNvSpPr>
          <p:nvPr>
            <p:ph type="sldNum" sz="quarter" idx="5"/>
          </p:nvPr>
        </p:nvSpPr>
        <p:spPr>
          <a:noFill/>
        </p:spPr>
        <p:txBody>
          <a:bodyPr/>
          <a:lstStyle/>
          <a:p>
            <a:fld id="{68DA114D-34BF-5041-B8F3-FBCF6939F85C}" type="slidenum">
              <a:rPr lang="en-US"/>
              <a:pPr/>
              <a:t>22</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p:cNvSpPr>
            <a:spLocks noGrp="1" noRot="1" noChangeAspect="1" noTextEdit="1"/>
          </p:cNvSpPr>
          <p:nvPr>
            <p:ph type="sldImg"/>
          </p:nvPr>
        </p:nvSpPr>
        <p:spPr>
          <a:ln/>
        </p:spPr>
      </p:sp>
      <p:sp>
        <p:nvSpPr>
          <p:cNvPr id="47107" name="Notes Placeholder 2"/>
          <p:cNvSpPr>
            <a:spLocks noGrp="1"/>
          </p:cNvSpPr>
          <p:nvPr>
            <p:ph type="body" idx="1"/>
          </p:nvPr>
        </p:nvSpPr>
        <p:spPr>
          <a:noFill/>
          <a:ln/>
        </p:spPr>
        <p:txBody>
          <a:bodyPr/>
          <a:lstStyle/>
          <a:p>
            <a:r>
              <a:rPr lang="en-US">
                <a:latin typeface="Arial" pitchFamily="-110" charset="0"/>
                <a:ea typeface="Arial" pitchFamily="-110" charset="0"/>
                <a:cs typeface="Arial" pitchFamily="-110" charset="0"/>
              </a:rPr>
              <a:t>Natural resources are freely available and will link into the seasons. </a:t>
            </a:r>
          </a:p>
        </p:txBody>
      </p:sp>
      <p:sp>
        <p:nvSpPr>
          <p:cNvPr id="47108" name="Slide Number Placeholder 3"/>
          <p:cNvSpPr>
            <a:spLocks noGrp="1"/>
          </p:cNvSpPr>
          <p:nvPr>
            <p:ph type="sldNum" sz="quarter" idx="5"/>
          </p:nvPr>
        </p:nvSpPr>
        <p:spPr>
          <a:noFill/>
        </p:spPr>
        <p:txBody>
          <a:bodyPr/>
          <a:lstStyle/>
          <a:p>
            <a:fld id="{AD0E6C4D-C97A-794A-BC3A-E32FC886D8C2}" type="slidenum">
              <a:rPr lang="en-US"/>
              <a:pPr/>
              <a:t>23</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GB" smtClean="0"/>
              <a:t>Click to edit Master subtitle style</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fld id="{B185C9B0-A5D8-B345-99A2-A9130F1815DB}" type="slidenum">
              <a:rPr lang="en-GB"/>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fld id="{43BB09E1-F735-3047-B174-BBE10DCAFFAF}" type="slidenum">
              <a:rPr lang="en-GB"/>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GB"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fld id="{7610A446-D197-3845-8750-F8C105C3C28D}" type="slidenum">
              <a:rPr lang="en-GB"/>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fld id="{0E9E7383-2C72-344D-A6D4-E6CB4F7230FE}" type="slidenum">
              <a:rPr lang="en-GB"/>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Rectangle 4"/>
          <p:cNvSpPr>
            <a:spLocks noGrp="1" noChangeArrowheads="1"/>
          </p:cNvSpPr>
          <p:nvPr>
            <p:ph type="dt" sz="half" idx="10"/>
          </p:nvPr>
        </p:nvSpPr>
        <p:spPr>
          <a:ln/>
        </p:spPr>
        <p:txBody>
          <a:bodyPr/>
          <a:lstStyle>
            <a:lvl1pPr>
              <a:defRPr/>
            </a:lvl1pPr>
          </a:lstStyle>
          <a:p>
            <a:pPr>
              <a:defRPr/>
            </a:pPr>
            <a:endParaRPr lang="en-GB"/>
          </a:p>
        </p:txBody>
      </p:sp>
      <p:sp>
        <p:nvSpPr>
          <p:cNvPr id="8" name="Rectangle 5"/>
          <p:cNvSpPr>
            <a:spLocks noGrp="1" noChangeArrowheads="1"/>
          </p:cNvSpPr>
          <p:nvPr>
            <p:ph type="ftr" sz="quarter" idx="11"/>
          </p:nvPr>
        </p:nvSpPr>
        <p:spPr>
          <a:ln/>
        </p:spPr>
        <p:txBody>
          <a:bodyPr/>
          <a:lstStyle>
            <a:lvl1pPr>
              <a:defRPr/>
            </a:lvl1pPr>
          </a:lstStyle>
          <a:p>
            <a:pPr>
              <a:defRPr/>
            </a:pPr>
            <a:endParaRPr lang="en-GB"/>
          </a:p>
        </p:txBody>
      </p:sp>
      <p:sp>
        <p:nvSpPr>
          <p:cNvPr id="9" name="Rectangle 6"/>
          <p:cNvSpPr>
            <a:spLocks noGrp="1" noChangeArrowheads="1"/>
          </p:cNvSpPr>
          <p:nvPr>
            <p:ph type="sldNum" sz="quarter" idx="12"/>
          </p:nvPr>
        </p:nvSpPr>
        <p:spPr>
          <a:ln/>
        </p:spPr>
        <p:txBody>
          <a:bodyPr/>
          <a:lstStyle>
            <a:lvl1pPr>
              <a:defRPr/>
            </a:lvl1pPr>
          </a:lstStyle>
          <a:p>
            <a:fld id="{C72C186C-3CEE-A642-99FA-CCC550567DBE}" type="slidenum">
              <a:rPr lang="en-GB"/>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Rectangle 4"/>
          <p:cNvSpPr>
            <a:spLocks noGrp="1" noChangeArrowheads="1"/>
          </p:cNvSpPr>
          <p:nvPr>
            <p:ph type="dt" sz="half" idx="10"/>
          </p:nvPr>
        </p:nvSpPr>
        <p:spPr>
          <a:ln/>
        </p:spPr>
        <p:txBody>
          <a:bodyPr/>
          <a:lstStyle>
            <a:lvl1pPr>
              <a:defRPr/>
            </a:lvl1pPr>
          </a:lstStyle>
          <a:p>
            <a:pPr>
              <a:defRPr/>
            </a:pPr>
            <a:endParaRPr lang="en-GB"/>
          </a:p>
        </p:txBody>
      </p:sp>
      <p:sp>
        <p:nvSpPr>
          <p:cNvPr id="4" name="Rectangle 5"/>
          <p:cNvSpPr>
            <a:spLocks noGrp="1" noChangeArrowheads="1"/>
          </p:cNvSpPr>
          <p:nvPr>
            <p:ph type="ftr" sz="quarter" idx="11"/>
          </p:nvPr>
        </p:nvSpPr>
        <p:spPr>
          <a:ln/>
        </p:spPr>
        <p:txBody>
          <a:bodyPr/>
          <a:lstStyle>
            <a:lvl1pPr>
              <a:defRPr/>
            </a:lvl1pPr>
          </a:lstStyle>
          <a:p>
            <a:pPr>
              <a:defRPr/>
            </a:pPr>
            <a:endParaRPr lang="en-GB"/>
          </a:p>
        </p:txBody>
      </p:sp>
      <p:sp>
        <p:nvSpPr>
          <p:cNvPr id="5" name="Rectangle 6"/>
          <p:cNvSpPr>
            <a:spLocks noGrp="1" noChangeArrowheads="1"/>
          </p:cNvSpPr>
          <p:nvPr>
            <p:ph type="sldNum" sz="quarter" idx="12"/>
          </p:nvPr>
        </p:nvSpPr>
        <p:spPr>
          <a:ln/>
        </p:spPr>
        <p:txBody>
          <a:bodyPr/>
          <a:lstStyle>
            <a:lvl1pPr>
              <a:defRPr/>
            </a:lvl1pPr>
          </a:lstStyle>
          <a:p>
            <a:fld id="{DBC9822F-BCA3-CA4B-9935-3196D5AC70FF}" type="slidenum">
              <a:rPr lang="en-GB"/>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a:p>
        </p:txBody>
      </p:sp>
      <p:sp>
        <p:nvSpPr>
          <p:cNvPr id="3" name="Rectangle 5"/>
          <p:cNvSpPr>
            <a:spLocks noGrp="1" noChangeArrowheads="1"/>
          </p:cNvSpPr>
          <p:nvPr>
            <p:ph type="ftr" sz="quarter" idx="11"/>
          </p:nvPr>
        </p:nvSpPr>
        <p:spPr>
          <a:ln/>
        </p:spPr>
        <p:txBody>
          <a:bodyPr/>
          <a:lstStyle>
            <a:lvl1pPr>
              <a:defRPr/>
            </a:lvl1pPr>
          </a:lstStyle>
          <a:p>
            <a:pPr>
              <a:defRPr/>
            </a:pPr>
            <a:endParaRPr lang="en-GB"/>
          </a:p>
        </p:txBody>
      </p:sp>
      <p:sp>
        <p:nvSpPr>
          <p:cNvPr id="4" name="Rectangle 6"/>
          <p:cNvSpPr>
            <a:spLocks noGrp="1" noChangeArrowheads="1"/>
          </p:cNvSpPr>
          <p:nvPr>
            <p:ph type="sldNum" sz="quarter" idx="12"/>
          </p:nvPr>
        </p:nvSpPr>
        <p:spPr>
          <a:ln/>
        </p:spPr>
        <p:txBody>
          <a:bodyPr/>
          <a:lstStyle>
            <a:lvl1pPr>
              <a:defRPr/>
            </a:lvl1pPr>
          </a:lstStyle>
          <a:p>
            <a:fld id="{6F921067-3D35-0242-B70C-8D0FFBD824A9}" type="slidenum">
              <a:rPr lang="en-GB"/>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fld id="{0C326347-E665-794C-8961-1BEBE5146630}" type="slidenum">
              <a:rPr lang="en-GB"/>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fld id="{26AA30BD-0EAA-CF49-BBC0-5B1F63379787}" type="slidenum">
              <a:rPr lang="en-GB"/>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fld id="{21B53A7D-37BE-354D-B474-7F92FB55160F}" type="slidenum">
              <a:rPr lang="en-GB"/>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fld id="{84C65030-C4E2-7B40-96D8-5C124B54AE0C}" type="slidenum">
              <a:rPr lang="en-GB"/>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TwoObj" preserve="1">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GB" smtClean="0"/>
              <a:t>Click to edit Master title style</a:t>
            </a:r>
            <a:endParaRPr lang="en-US"/>
          </a:p>
        </p:txBody>
      </p:sp>
      <p:sp>
        <p:nvSpPr>
          <p:cNvPr id="3" name="Text Placeholder 2"/>
          <p:cNvSpPr>
            <a:spLocks noGrp="1"/>
          </p:cNvSpPr>
          <p:nvPr>
            <p:ph type="body" sz="half" idx="1"/>
          </p:nvPr>
        </p:nvSpPr>
        <p:spPr>
          <a:xfrm>
            <a:off x="457200" y="1600200"/>
            <a:ext cx="4038600" cy="4525963"/>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quarter" idx="2"/>
          </p:nvPr>
        </p:nvSpPr>
        <p:spPr>
          <a:xfrm>
            <a:off x="4648200" y="1600200"/>
            <a:ext cx="4038600" cy="218598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Content Placeholder 4"/>
          <p:cNvSpPr>
            <a:spLocks noGrp="1"/>
          </p:cNvSpPr>
          <p:nvPr>
            <p:ph sz="quarter" idx="3"/>
          </p:nvPr>
        </p:nvSpPr>
        <p:spPr>
          <a:xfrm>
            <a:off x="4648200" y="3938588"/>
            <a:ext cx="4038600" cy="2187575"/>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Rectangle 4"/>
          <p:cNvSpPr>
            <a:spLocks noGrp="1" noChangeArrowheads="1"/>
          </p:cNvSpPr>
          <p:nvPr>
            <p:ph type="dt" sz="half" idx="10"/>
          </p:nvPr>
        </p:nvSpPr>
        <p:spPr>
          <a:ln/>
        </p:spPr>
        <p:txBody>
          <a:bodyPr/>
          <a:lstStyle>
            <a:lvl1pPr>
              <a:defRPr/>
            </a:lvl1pPr>
          </a:lstStyle>
          <a:p>
            <a:pPr>
              <a:defRPr/>
            </a:pPr>
            <a:endParaRPr lang="en-GB"/>
          </a:p>
        </p:txBody>
      </p:sp>
      <p:sp>
        <p:nvSpPr>
          <p:cNvPr id="7" name="Rectangle 5"/>
          <p:cNvSpPr>
            <a:spLocks noGrp="1" noChangeArrowheads="1"/>
          </p:cNvSpPr>
          <p:nvPr>
            <p:ph type="ftr" sz="quarter" idx="11"/>
          </p:nvPr>
        </p:nvSpPr>
        <p:spPr>
          <a:ln/>
        </p:spPr>
        <p:txBody>
          <a:bodyPr/>
          <a:lstStyle>
            <a:lvl1pPr>
              <a:defRPr/>
            </a:lvl1pPr>
          </a:lstStyle>
          <a:p>
            <a:pPr>
              <a:defRPr/>
            </a:pPr>
            <a:endParaRPr lang="en-GB"/>
          </a:p>
        </p:txBody>
      </p:sp>
      <p:sp>
        <p:nvSpPr>
          <p:cNvPr id="8" name="Rectangle 6"/>
          <p:cNvSpPr>
            <a:spLocks noGrp="1" noChangeArrowheads="1"/>
          </p:cNvSpPr>
          <p:nvPr>
            <p:ph type="sldNum" sz="quarter" idx="12"/>
          </p:nvPr>
        </p:nvSpPr>
        <p:spPr>
          <a:ln/>
        </p:spPr>
        <p:txBody>
          <a:bodyPr/>
          <a:lstStyle>
            <a:lvl1pPr>
              <a:defRPr/>
            </a:lvl1pPr>
          </a:lstStyle>
          <a:p>
            <a:fld id="{95BED4D7-CB75-874C-8B0A-4E72D0470B2B}" type="slidenum">
              <a:rPr lang="en-GB"/>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3F3CE"/>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GB"/>
              <a:t>Click to edit Master title style</a:t>
            </a:r>
          </a:p>
        </p:txBody>
      </p:sp>
      <p:sp>
        <p:nvSpPr>
          <p:cNvPr id="1027"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atin typeface="Arial" charset="0"/>
                <a:ea typeface="+mn-ea"/>
                <a:cs typeface="+mn-cs"/>
              </a:defRPr>
            </a:lvl1pPr>
          </a:lstStyle>
          <a:p>
            <a:pPr>
              <a:defRPr/>
            </a:pPr>
            <a:endParaRPr lang="en-GB"/>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atin typeface="Arial" charset="0"/>
                <a:ea typeface="+mn-ea"/>
                <a:cs typeface="+mn-cs"/>
              </a:defRPr>
            </a:lvl1pPr>
          </a:lstStyle>
          <a:p>
            <a:pPr>
              <a:defRPr/>
            </a:pPr>
            <a:endParaRPr lang="en-GB"/>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vl1pPr>
          </a:lstStyle>
          <a:p>
            <a:fld id="{58FE670C-19F7-4344-B9CA-1DDD4777DC7B}" type="slidenum">
              <a:rPr lang="en-GB"/>
              <a:pPr/>
              <a:t>‹#›</a:t>
            </a:fld>
            <a:endParaRPr lang="en-GB"/>
          </a:p>
        </p:txBody>
      </p:sp>
    </p:spTree>
  </p:cSld>
  <p:clrMap bg1="lt1" tx1="dk1" bg2="lt2" tx2="dk2" accent1="accent1" accent2="accent2" accent3="accent3" accent4="accent4" accent5="accent5" accent6="accent6" hlink="hlink" folHlink="folHlink"/>
  <p:sldLayoutIdLst>
    <p:sldLayoutId id="2147483652" r:id="rId1"/>
    <p:sldLayoutId id="2147483653" r:id="rId2"/>
    <p:sldLayoutId id="2147483654" r:id="rId3"/>
    <p:sldLayoutId id="2147483655" r:id="rId4"/>
    <p:sldLayoutId id="2147483656" r:id="rId5"/>
    <p:sldLayoutId id="2147483657" r:id="rId6"/>
    <p:sldLayoutId id="2147483658" r:id="rId7"/>
    <p:sldLayoutId id="2147483659" r:id="rId8"/>
    <p:sldLayoutId id="2147483660" r:id="rId9"/>
    <p:sldLayoutId id="2147483661" r:id="rId10"/>
    <p:sldLayoutId id="2147483662" r:id="rId11"/>
    <p:sldLayoutId id="2147483663" r:id="rId12"/>
  </p:sldLayoutIdLst>
  <p:txStyles>
    <p:titleStyle>
      <a:lvl1pPr algn="ctr" rtl="0" eaLnBrk="0" fontAlgn="base" hangingPunct="0">
        <a:spcBef>
          <a:spcPct val="0"/>
        </a:spcBef>
        <a:spcAft>
          <a:spcPct val="0"/>
        </a:spcAft>
        <a:defRPr sz="4400">
          <a:solidFill>
            <a:schemeClr val="tx2"/>
          </a:solidFill>
          <a:latin typeface="+mj-lt"/>
          <a:ea typeface="ＭＳ Ｐゴシック" charset="-128"/>
          <a:cs typeface="ＭＳ Ｐゴシック" charset="-128"/>
        </a:defRPr>
      </a:lvl1pPr>
      <a:lvl2pPr algn="ctr" rtl="0" eaLnBrk="0" fontAlgn="base" hangingPunct="0">
        <a:spcBef>
          <a:spcPct val="0"/>
        </a:spcBef>
        <a:spcAft>
          <a:spcPct val="0"/>
        </a:spcAft>
        <a:defRPr sz="4400">
          <a:solidFill>
            <a:schemeClr val="tx2"/>
          </a:solidFill>
          <a:latin typeface="Arial" charset="0"/>
          <a:ea typeface="ＭＳ Ｐゴシック" charset="-128"/>
          <a:cs typeface="ＭＳ Ｐゴシック" charset="-128"/>
        </a:defRPr>
      </a:lvl2pPr>
      <a:lvl3pPr algn="ctr" rtl="0" eaLnBrk="0" fontAlgn="base" hangingPunct="0">
        <a:spcBef>
          <a:spcPct val="0"/>
        </a:spcBef>
        <a:spcAft>
          <a:spcPct val="0"/>
        </a:spcAft>
        <a:defRPr sz="4400">
          <a:solidFill>
            <a:schemeClr val="tx2"/>
          </a:solidFill>
          <a:latin typeface="Arial" charset="0"/>
          <a:ea typeface="ＭＳ Ｐゴシック" charset="-128"/>
          <a:cs typeface="ＭＳ Ｐゴシック" charset="-128"/>
        </a:defRPr>
      </a:lvl3pPr>
      <a:lvl4pPr algn="ctr" rtl="0" eaLnBrk="0" fontAlgn="base" hangingPunct="0">
        <a:spcBef>
          <a:spcPct val="0"/>
        </a:spcBef>
        <a:spcAft>
          <a:spcPct val="0"/>
        </a:spcAft>
        <a:defRPr sz="4400">
          <a:solidFill>
            <a:schemeClr val="tx2"/>
          </a:solidFill>
          <a:latin typeface="Arial" charset="0"/>
          <a:ea typeface="ＭＳ Ｐゴシック" charset="-128"/>
          <a:cs typeface="ＭＳ Ｐゴシック" charset="-128"/>
        </a:defRPr>
      </a:lvl4pPr>
      <a:lvl5pPr algn="ctr" rtl="0" eaLnBrk="0" fontAlgn="base" hangingPunct="0">
        <a:spcBef>
          <a:spcPct val="0"/>
        </a:spcBef>
        <a:spcAft>
          <a:spcPct val="0"/>
        </a:spcAft>
        <a:defRPr sz="4400">
          <a:solidFill>
            <a:schemeClr val="tx2"/>
          </a:solidFill>
          <a:latin typeface="Arial" charset="0"/>
          <a:ea typeface="ＭＳ Ｐゴシック" charset="-128"/>
          <a:cs typeface="ＭＳ Ｐゴシック" charset="-128"/>
        </a:defRPr>
      </a:lvl5pPr>
      <a:lvl6pPr marL="457200" algn="ctr" rtl="0" eaLnBrk="0" fontAlgn="base" hangingPunct="0">
        <a:spcBef>
          <a:spcPct val="0"/>
        </a:spcBef>
        <a:spcAft>
          <a:spcPct val="0"/>
        </a:spcAft>
        <a:defRPr sz="4400">
          <a:solidFill>
            <a:schemeClr val="tx2"/>
          </a:solidFill>
          <a:latin typeface="Arial" charset="0"/>
        </a:defRPr>
      </a:lvl6pPr>
      <a:lvl7pPr marL="914400" algn="ctr" rtl="0" eaLnBrk="0" fontAlgn="base" hangingPunct="0">
        <a:spcBef>
          <a:spcPct val="0"/>
        </a:spcBef>
        <a:spcAft>
          <a:spcPct val="0"/>
        </a:spcAft>
        <a:defRPr sz="4400">
          <a:solidFill>
            <a:schemeClr val="tx2"/>
          </a:solidFill>
          <a:latin typeface="Arial" charset="0"/>
        </a:defRPr>
      </a:lvl7pPr>
      <a:lvl8pPr marL="1371600" algn="ctr" rtl="0" eaLnBrk="0" fontAlgn="base" hangingPunct="0">
        <a:spcBef>
          <a:spcPct val="0"/>
        </a:spcBef>
        <a:spcAft>
          <a:spcPct val="0"/>
        </a:spcAft>
        <a:defRPr sz="4400">
          <a:solidFill>
            <a:schemeClr val="tx2"/>
          </a:solidFill>
          <a:latin typeface="Arial" charset="0"/>
        </a:defRPr>
      </a:lvl8pPr>
      <a:lvl9pPr marL="1828800" algn="ctr" rtl="0" eaLnBrk="0" fontAlgn="base" hangingPunct="0">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ＭＳ Ｐゴシック" charset="-128"/>
          <a:cs typeface="ＭＳ Ｐゴシック" charset="-128"/>
        </a:defRPr>
      </a:lvl1pPr>
      <a:lvl2pPr marL="742950" indent="-285750" algn="l" rtl="0" eaLnBrk="0" fontAlgn="base" hangingPunct="0">
        <a:spcBef>
          <a:spcPct val="20000"/>
        </a:spcBef>
        <a:spcAft>
          <a:spcPct val="0"/>
        </a:spcAft>
        <a:buChar char="–"/>
        <a:defRPr sz="2800">
          <a:solidFill>
            <a:schemeClr val="tx1"/>
          </a:solidFill>
          <a:latin typeface="+mn-lt"/>
          <a:ea typeface="ＭＳ Ｐゴシック" charset="-128"/>
        </a:defRPr>
      </a:lvl2pPr>
      <a:lvl3pPr marL="1143000" indent="-228600" algn="l" rtl="0" eaLnBrk="0" fontAlgn="base" hangingPunct="0">
        <a:spcBef>
          <a:spcPct val="20000"/>
        </a:spcBef>
        <a:spcAft>
          <a:spcPct val="0"/>
        </a:spcAft>
        <a:buChar char="•"/>
        <a:defRPr sz="2400">
          <a:solidFill>
            <a:schemeClr val="tx1"/>
          </a:solidFill>
          <a:latin typeface="+mn-lt"/>
          <a:ea typeface="ＭＳ Ｐゴシック" charset="-128"/>
        </a:defRPr>
      </a:lvl3pPr>
      <a:lvl4pPr marL="1600200" indent="-228600" algn="l" rtl="0" eaLnBrk="0" fontAlgn="base" hangingPunct="0">
        <a:spcBef>
          <a:spcPct val="20000"/>
        </a:spcBef>
        <a:spcAft>
          <a:spcPct val="0"/>
        </a:spcAft>
        <a:buChar char="–"/>
        <a:defRPr sz="2000">
          <a:solidFill>
            <a:schemeClr val="tx1"/>
          </a:solidFill>
          <a:latin typeface="+mn-lt"/>
          <a:ea typeface="ＭＳ Ｐゴシック" charset="-128"/>
        </a:defRPr>
      </a:lvl4pPr>
      <a:lvl5pPr marL="2057400" indent="-228600" algn="l" rtl="0" eaLnBrk="0" fontAlgn="base" hangingPunct="0">
        <a:spcBef>
          <a:spcPct val="20000"/>
        </a:spcBef>
        <a:spcAft>
          <a:spcPct val="0"/>
        </a:spcAft>
        <a:buChar char="»"/>
        <a:defRPr sz="2000">
          <a:solidFill>
            <a:schemeClr val="tx1"/>
          </a:solidFill>
          <a:latin typeface="+mn-lt"/>
          <a:ea typeface="ＭＳ Ｐゴシック" charset="-128"/>
        </a:defRPr>
      </a:lvl5pPr>
      <a:lvl6pPr marL="2514600" indent="-228600" algn="l" rtl="0" eaLnBrk="0" fontAlgn="base" hangingPunct="0">
        <a:spcBef>
          <a:spcPct val="20000"/>
        </a:spcBef>
        <a:spcAft>
          <a:spcPct val="0"/>
        </a:spcAft>
        <a:buChar char="»"/>
        <a:defRPr sz="2000">
          <a:solidFill>
            <a:schemeClr val="tx1"/>
          </a:solidFill>
          <a:latin typeface="+mn-lt"/>
          <a:ea typeface="ＭＳ Ｐゴシック" charset="-128"/>
        </a:defRPr>
      </a:lvl6pPr>
      <a:lvl7pPr marL="2971800" indent="-228600" algn="l" rtl="0" eaLnBrk="0" fontAlgn="base" hangingPunct="0">
        <a:spcBef>
          <a:spcPct val="20000"/>
        </a:spcBef>
        <a:spcAft>
          <a:spcPct val="0"/>
        </a:spcAft>
        <a:buChar char="»"/>
        <a:defRPr sz="2000">
          <a:solidFill>
            <a:schemeClr val="tx1"/>
          </a:solidFill>
          <a:latin typeface="+mn-lt"/>
          <a:ea typeface="ＭＳ Ｐゴシック" charset="-128"/>
        </a:defRPr>
      </a:lvl7pPr>
      <a:lvl8pPr marL="3429000" indent="-228600" algn="l" rtl="0" eaLnBrk="0" fontAlgn="base" hangingPunct="0">
        <a:spcBef>
          <a:spcPct val="20000"/>
        </a:spcBef>
        <a:spcAft>
          <a:spcPct val="0"/>
        </a:spcAft>
        <a:buChar char="»"/>
        <a:defRPr sz="2000">
          <a:solidFill>
            <a:schemeClr val="tx1"/>
          </a:solidFill>
          <a:latin typeface="+mn-lt"/>
          <a:ea typeface="ＭＳ Ｐゴシック" charset="-128"/>
        </a:defRPr>
      </a:lvl8pPr>
      <a:lvl9pPr marL="3886200" indent="-228600" algn="l" rtl="0" eaLnBrk="0" fontAlgn="base" hangingPunct="0">
        <a:spcBef>
          <a:spcPct val="20000"/>
        </a:spcBef>
        <a:spcAft>
          <a:spcPct val="0"/>
        </a:spcAft>
        <a:buChar char="»"/>
        <a:defRPr sz="2000">
          <a:solidFill>
            <a:schemeClr val="tx1"/>
          </a:solidFill>
          <a:latin typeface="+mn-lt"/>
          <a:ea typeface="ＭＳ Ｐゴシック" charset="-128"/>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4" Type="http://schemas.openxmlformats.org/officeDocument/2006/relationships/image" Target="../media/image2.jpeg"/><Relationship Id="rId5" Type="http://schemas.openxmlformats.org/officeDocument/2006/relationships/image" Target="../media/image3.png"/><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4" Type="http://schemas.openxmlformats.org/officeDocument/2006/relationships/image" Target="../media/image7.jpeg"/><Relationship Id="rId1" Type="http://schemas.openxmlformats.org/officeDocument/2006/relationships/slideLayout" Target="../slideLayouts/slideLayout4.xml"/><Relationship Id="rId2" Type="http://schemas.openxmlformats.org/officeDocument/2006/relationships/image" Target="../media/image5.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8.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9.jpe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0.jpe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1.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2.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3.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4.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5.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6.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4.xml"/><Relationship Id="rId3" Type="http://schemas.openxmlformats.org/officeDocument/2006/relationships/image" Target="../media/image17.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18.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9.jpe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20.png"/></Relationships>
</file>

<file path=ppt/slides/_rels/slide21.xml.rels><?xml version="1.0" encoding="UTF-8" standalone="yes"?>
<Relationships xmlns="http://schemas.openxmlformats.org/package/2006/relationships"><Relationship Id="rId3" Type="http://schemas.openxmlformats.org/officeDocument/2006/relationships/image" Target="../media/image21.jpeg"/><Relationship Id="rId4" Type="http://schemas.openxmlformats.org/officeDocument/2006/relationships/image" Target="../media/image22.png"/><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22.xml.rels><?xml version="1.0" encoding="UTF-8" standalone="yes"?>
<Relationships xmlns="http://schemas.openxmlformats.org/package/2006/relationships"><Relationship Id="rId3" Type="http://schemas.openxmlformats.org/officeDocument/2006/relationships/image" Target="../media/image23.jpeg"/><Relationship Id="rId4" Type="http://schemas.openxmlformats.org/officeDocument/2006/relationships/image" Target="../media/image24.jpeg"/><Relationship Id="rId5" Type="http://schemas.openxmlformats.org/officeDocument/2006/relationships/image" Target="../media/image25.jpeg"/><Relationship Id="rId6" Type="http://schemas.openxmlformats.org/officeDocument/2006/relationships/image" Target="../media/image26.jpeg"/><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23.xml.rels><?xml version="1.0" encoding="UTF-8" standalone="yes"?>
<Relationships xmlns="http://schemas.openxmlformats.org/package/2006/relationships"><Relationship Id="rId3" Type="http://schemas.openxmlformats.org/officeDocument/2006/relationships/image" Target="../media/image27.jpeg"/><Relationship Id="rId4" Type="http://schemas.openxmlformats.org/officeDocument/2006/relationships/image" Target="../media/image28.png"/><Relationship Id="rId5" Type="http://schemas.openxmlformats.org/officeDocument/2006/relationships/image" Target="../media/image29.jpeg"/><Relationship Id="rId6" Type="http://schemas.openxmlformats.org/officeDocument/2006/relationships/image" Target="../media/image30.png"/><Relationship Id="rId7" Type="http://schemas.openxmlformats.org/officeDocument/2006/relationships/image" Target="../media/image31.png"/><Relationship Id="rId8" Type="http://schemas.openxmlformats.org/officeDocument/2006/relationships/image" Target="../media/image32.png"/><Relationship Id="rId9" Type="http://schemas.openxmlformats.org/officeDocument/2006/relationships/image" Target="../media/image33.jpeg"/><Relationship Id="rId1" Type="http://schemas.openxmlformats.org/officeDocument/2006/relationships/slideLayout" Target="../slideLayouts/slideLayout1.xml"/><Relationship Id="rId2" Type="http://schemas.openxmlformats.org/officeDocument/2006/relationships/notesSlide" Target="../notesSlides/notesSlide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34.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itle 2"/>
          <p:cNvSpPr>
            <a:spLocks noGrp="1"/>
          </p:cNvSpPr>
          <p:nvPr>
            <p:ph type="ctrTitle"/>
          </p:nvPr>
        </p:nvSpPr>
        <p:spPr>
          <a:xfrm>
            <a:off x="1371600" y="1524000"/>
            <a:ext cx="7772400" cy="1470025"/>
          </a:xfrm>
        </p:spPr>
        <p:txBody>
          <a:bodyPr/>
          <a:lstStyle/>
          <a:p>
            <a:r>
              <a:rPr lang="en-US" dirty="0">
                <a:ea typeface="ＭＳ Ｐゴシック" pitchFamily="-110" charset="-128"/>
                <a:cs typeface="ＭＳ Ｐゴシック" pitchFamily="-110" charset="-128"/>
              </a:rPr>
              <a:t>  The Learning Environment </a:t>
            </a:r>
            <a:r>
              <a:rPr lang="en-US" dirty="0">
                <a:solidFill>
                  <a:srgbClr val="0000FF"/>
                </a:solidFill>
                <a:ea typeface="ＭＳ Ｐゴシック" pitchFamily="-110" charset="-128"/>
                <a:cs typeface="ＭＳ Ｐゴシック" pitchFamily="-110" charset="-128"/>
              </a:rPr>
              <a:t>Yr </a:t>
            </a:r>
            <a:r>
              <a:rPr lang="en-US" dirty="0" err="1">
                <a:solidFill>
                  <a:srgbClr val="0000FF"/>
                </a:solidFill>
                <a:ea typeface="ＭＳ Ｐゴシック" pitchFamily="-110" charset="-128"/>
                <a:cs typeface="ＭＳ Ｐゴシック" pitchFamily="-110" charset="-128"/>
              </a:rPr>
              <a:t>Amgylchedd</a:t>
            </a:r>
            <a:r>
              <a:rPr lang="en-US" dirty="0">
                <a:solidFill>
                  <a:srgbClr val="0000FF"/>
                </a:solidFill>
                <a:ea typeface="ＭＳ Ｐゴシック" pitchFamily="-110" charset="-128"/>
                <a:cs typeface="ＭＳ Ｐゴシック" pitchFamily="-110" charset="-128"/>
              </a:rPr>
              <a:t> </a:t>
            </a:r>
            <a:r>
              <a:rPr lang="en-US" dirty="0" err="1">
                <a:solidFill>
                  <a:srgbClr val="0000FF"/>
                </a:solidFill>
                <a:ea typeface="ＭＳ Ｐゴシック" pitchFamily="-110" charset="-128"/>
                <a:cs typeface="ＭＳ Ｐゴシック" pitchFamily="-110" charset="-128"/>
              </a:rPr>
              <a:t>Dysgu</a:t>
            </a:r>
            <a:endParaRPr lang="en-US" dirty="0">
              <a:solidFill>
                <a:srgbClr val="0000FF"/>
              </a:solidFill>
              <a:ea typeface="ＭＳ Ｐゴシック" pitchFamily="-110" charset="-128"/>
              <a:cs typeface="ＭＳ Ｐゴシック" pitchFamily="-110" charset="-128"/>
            </a:endParaRPr>
          </a:p>
        </p:txBody>
      </p:sp>
      <p:pic>
        <p:nvPicPr>
          <p:cNvPr id="2052" name="Picture 2" descr="seal_proud2"/>
          <p:cNvPicPr>
            <a:picLocks noChangeAspect="1" noChangeArrowheads="1"/>
          </p:cNvPicPr>
          <p:nvPr/>
        </p:nvPicPr>
        <p:blipFill>
          <a:blip r:embed="rId3"/>
          <a:srcRect/>
          <a:stretch>
            <a:fillRect/>
          </a:stretch>
        </p:blipFill>
        <p:spPr bwMode="auto">
          <a:xfrm>
            <a:off x="3581400" y="3657600"/>
            <a:ext cx="3124200" cy="2082800"/>
          </a:xfrm>
          <a:prstGeom prst="rect">
            <a:avLst/>
          </a:prstGeom>
          <a:noFill/>
          <a:ln w="9525">
            <a:noFill/>
            <a:miter lim="800000"/>
            <a:headEnd/>
            <a:tailEnd/>
          </a:ln>
        </p:spPr>
      </p:pic>
      <p:pic>
        <p:nvPicPr>
          <p:cNvPr id="6" name="Object 21"/>
          <p:cNvPicPr>
            <a:picLocks noChangeAspect="1" noChangeArrowheads="1"/>
          </p:cNvPicPr>
          <p:nvPr/>
        </p:nvPicPr>
        <p:blipFill>
          <a:blip r:embed="rId4"/>
          <a:srcRect/>
          <a:stretch>
            <a:fillRect/>
          </a:stretch>
        </p:blipFill>
        <p:spPr bwMode="auto">
          <a:xfrm>
            <a:off x="228600" y="228600"/>
            <a:ext cx="1528763" cy="2286000"/>
          </a:xfrm>
          <a:prstGeom prst="rect">
            <a:avLst/>
          </a:prstGeom>
          <a:noFill/>
          <a:ln w="9525">
            <a:noFill/>
            <a:miter lim="800000"/>
            <a:headEnd/>
            <a:tailEnd/>
          </a:ln>
        </p:spPr>
      </p:pic>
      <p:pic>
        <p:nvPicPr>
          <p:cNvPr id="2054" name="Picture 2"/>
          <p:cNvPicPr>
            <a:picLocks noChangeAspect="1" noChangeArrowheads="1"/>
          </p:cNvPicPr>
          <p:nvPr/>
        </p:nvPicPr>
        <p:blipFill>
          <a:blip r:embed="rId5"/>
          <a:srcRect/>
          <a:stretch>
            <a:fillRect/>
          </a:stretch>
        </p:blipFill>
        <p:spPr bwMode="auto">
          <a:xfrm>
            <a:off x="0" y="5867400"/>
            <a:ext cx="2743200" cy="990600"/>
          </a:xfrm>
          <a:prstGeom prst="rect">
            <a:avLst/>
          </a:prstGeom>
          <a:noFill/>
          <a:ln w="9525">
            <a:noFill/>
            <a:miter lim="800000"/>
            <a:headEnd/>
            <a:tailEnd/>
          </a:ln>
        </p:spPr>
      </p:pic>
    </p:spTree>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9" presetClass="entr" presetSubtype="0" fill="hold"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dissolv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defRPr/>
            </a:pPr>
            <a:r>
              <a:rPr lang="en-GB" dirty="0" smtClean="0"/>
              <a:t>Learning Objectives</a:t>
            </a:r>
            <a:br>
              <a:rPr lang="en-GB" dirty="0" smtClean="0"/>
            </a:br>
            <a:r>
              <a:rPr lang="en-GB" dirty="0" err="1" smtClean="0">
                <a:solidFill>
                  <a:srgbClr val="0000FF"/>
                </a:solidFill>
              </a:rPr>
              <a:t>Deilliannau</a:t>
            </a:r>
            <a:r>
              <a:rPr lang="en-GB" dirty="0" smtClean="0">
                <a:solidFill>
                  <a:srgbClr val="0000FF"/>
                </a:solidFill>
              </a:rPr>
              <a:t> </a:t>
            </a:r>
            <a:r>
              <a:rPr lang="en-GB" dirty="0" err="1" smtClean="0">
                <a:solidFill>
                  <a:srgbClr val="0000FF"/>
                </a:solidFill>
              </a:rPr>
              <a:t>Dysgu</a:t>
            </a:r>
            <a:endParaRPr lang="en-GB" dirty="0">
              <a:solidFill>
                <a:srgbClr val="0000FF"/>
              </a:solidFill>
            </a:endParaRPr>
          </a:p>
        </p:txBody>
      </p:sp>
      <p:sp>
        <p:nvSpPr>
          <p:cNvPr id="3" name="Content Placeholder 2"/>
          <p:cNvSpPr>
            <a:spLocks noGrp="1"/>
          </p:cNvSpPr>
          <p:nvPr>
            <p:ph sz="half" idx="1"/>
          </p:nvPr>
        </p:nvSpPr>
        <p:spPr/>
        <p:txBody>
          <a:bodyPr>
            <a:normAutofit fontScale="77500" lnSpcReduction="20000"/>
          </a:bodyPr>
          <a:lstStyle/>
          <a:p>
            <a:pPr>
              <a:defRPr/>
            </a:pPr>
            <a:r>
              <a:rPr lang="en-GB" sz="4000" dirty="0" smtClean="0"/>
              <a:t>Reflect on how learning theories inform the planning and provision of high quality learning environments</a:t>
            </a:r>
          </a:p>
          <a:p>
            <a:pPr>
              <a:defRPr/>
            </a:pPr>
            <a:r>
              <a:rPr lang="en-GB" sz="4000" dirty="0" smtClean="0"/>
              <a:t>demonstrate a clear understanding of how theory and practice are interrelated.</a:t>
            </a:r>
            <a:endParaRPr lang="en-GB" sz="4000" dirty="0"/>
          </a:p>
        </p:txBody>
      </p:sp>
      <p:sp>
        <p:nvSpPr>
          <p:cNvPr id="3076" name="Content Placeholder 3"/>
          <p:cNvSpPr>
            <a:spLocks noGrp="1"/>
          </p:cNvSpPr>
          <p:nvPr>
            <p:ph sz="half" idx="2"/>
          </p:nvPr>
        </p:nvSpPr>
        <p:spPr>
          <a:xfrm>
            <a:off x="4648200" y="1600200"/>
            <a:ext cx="4495800" cy="4525963"/>
          </a:xfrm>
        </p:spPr>
        <p:txBody>
          <a:bodyPr/>
          <a:lstStyle/>
          <a:p>
            <a:r>
              <a:rPr lang="en-US" dirty="0" err="1" smtClean="0">
                <a:solidFill>
                  <a:srgbClr val="0000FF"/>
                </a:solidFill>
                <a:ea typeface="ＭＳ Ｐゴシック" pitchFamily="-110" charset="-128"/>
                <a:cs typeface="ＭＳ Ｐゴシック" pitchFamily="-110" charset="-128"/>
              </a:rPr>
              <a:t>Myfyrio</a:t>
            </a:r>
            <a:r>
              <a:rPr lang="en-US" dirty="0" smtClean="0">
                <a:solidFill>
                  <a:srgbClr val="0000FF"/>
                </a:solidFill>
                <a:ea typeface="ＭＳ Ｐゴシック" pitchFamily="-110" charset="-128"/>
                <a:cs typeface="ＭＳ Ｐゴシック" pitchFamily="-110" charset="-128"/>
              </a:rPr>
              <a:t> </a:t>
            </a:r>
            <a:r>
              <a:rPr lang="en-US" dirty="0" err="1" smtClean="0">
                <a:solidFill>
                  <a:srgbClr val="0000FF"/>
                </a:solidFill>
                <a:ea typeface="ＭＳ Ｐゴシック" pitchFamily="-110" charset="-128"/>
                <a:cs typeface="ＭＳ Ｐゴシック" pitchFamily="-110" charset="-128"/>
              </a:rPr>
              <a:t>ar</a:t>
            </a:r>
            <a:r>
              <a:rPr lang="en-US" dirty="0" smtClean="0">
                <a:solidFill>
                  <a:srgbClr val="0000FF"/>
                </a:solidFill>
                <a:ea typeface="ＭＳ Ｐゴシック" pitchFamily="-110" charset="-128"/>
                <a:cs typeface="ＭＳ Ｐゴシック" pitchFamily="-110" charset="-128"/>
              </a:rPr>
              <a:t> </a:t>
            </a:r>
            <a:r>
              <a:rPr lang="en-US" dirty="0" err="1">
                <a:solidFill>
                  <a:srgbClr val="0000FF"/>
                </a:solidFill>
                <a:ea typeface="ＭＳ Ｐゴシック" pitchFamily="-110" charset="-128"/>
                <a:cs typeface="ＭＳ Ｐゴシック" pitchFamily="-110" charset="-128"/>
              </a:rPr>
              <a:t>sut</a:t>
            </a:r>
            <a:r>
              <a:rPr lang="en-US" dirty="0">
                <a:solidFill>
                  <a:srgbClr val="0000FF"/>
                </a:solidFill>
                <a:ea typeface="ＭＳ Ｐゴシック" pitchFamily="-110" charset="-128"/>
                <a:cs typeface="ＭＳ Ｐゴシック" pitchFamily="-110" charset="-128"/>
              </a:rPr>
              <a:t> </a:t>
            </a:r>
            <a:r>
              <a:rPr lang="en-US" dirty="0" err="1">
                <a:solidFill>
                  <a:srgbClr val="0000FF"/>
                </a:solidFill>
                <a:ea typeface="ＭＳ Ｐゴシック" pitchFamily="-110" charset="-128"/>
                <a:cs typeface="ＭＳ Ｐゴシック" pitchFamily="-110" charset="-128"/>
              </a:rPr>
              <a:t>mae</a:t>
            </a:r>
            <a:r>
              <a:rPr lang="en-US" dirty="0">
                <a:solidFill>
                  <a:srgbClr val="0000FF"/>
                </a:solidFill>
                <a:ea typeface="ＭＳ Ｐゴシック" pitchFamily="-110" charset="-128"/>
                <a:cs typeface="ＭＳ Ｐゴシック" pitchFamily="-110" charset="-128"/>
              </a:rPr>
              <a:t> </a:t>
            </a:r>
            <a:r>
              <a:rPr lang="en-US" dirty="0" err="1">
                <a:solidFill>
                  <a:srgbClr val="0000FF"/>
                </a:solidFill>
                <a:ea typeface="ＭＳ Ｐゴシック" pitchFamily="-110" charset="-128"/>
                <a:cs typeface="ＭＳ Ｐゴシック" pitchFamily="-110" charset="-128"/>
              </a:rPr>
              <a:t>damcaniaethau</a:t>
            </a:r>
            <a:r>
              <a:rPr lang="en-US" dirty="0">
                <a:solidFill>
                  <a:srgbClr val="0000FF"/>
                </a:solidFill>
                <a:ea typeface="ＭＳ Ｐゴシック" pitchFamily="-110" charset="-128"/>
                <a:cs typeface="ＭＳ Ｐゴシック" pitchFamily="-110" charset="-128"/>
              </a:rPr>
              <a:t> </a:t>
            </a:r>
            <a:r>
              <a:rPr lang="en-US" dirty="0" err="1">
                <a:solidFill>
                  <a:srgbClr val="0000FF"/>
                </a:solidFill>
                <a:ea typeface="ＭＳ Ｐゴシック" pitchFamily="-110" charset="-128"/>
                <a:cs typeface="ＭＳ Ｐゴシック" pitchFamily="-110" charset="-128"/>
              </a:rPr>
              <a:t>dysgu</a:t>
            </a:r>
            <a:r>
              <a:rPr lang="en-US" dirty="0">
                <a:solidFill>
                  <a:srgbClr val="0000FF"/>
                </a:solidFill>
                <a:ea typeface="ＭＳ Ｐゴシック" pitchFamily="-110" charset="-128"/>
                <a:cs typeface="ＭＳ Ｐゴシック" pitchFamily="-110" charset="-128"/>
              </a:rPr>
              <a:t> </a:t>
            </a:r>
            <a:r>
              <a:rPr lang="en-US" dirty="0" err="1">
                <a:solidFill>
                  <a:srgbClr val="0000FF"/>
                </a:solidFill>
                <a:ea typeface="ＭＳ Ｐゴシック" pitchFamily="-110" charset="-128"/>
                <a:cs typeface="ＭＳ Ｐゴシック" pitchFamily="-110" charset="-128"/>
              </a:rPr>
              <a:t>yn</a:t>
            </a:r>
            <a:r>
              <a:rPr lang="en-US" dirty="0">
                <a:solidFill>
                  <a:srgbClr val="0000FF"/>
                </a:solidFill>
                <a:ea typeface="ＭＳ Ｐゴシック" pitchFamily="-110" charset="-128"/>
                <a:cs typeface="ＭＳ Ｐゴシック" pitchFamily="-110" charset="-128"/>
              </a:rPr>
              <a:t> </a:t>
            </a:r>
            <a:r>
              <a:rPr lang="en-US" dirty="0" err="1">
                <a:solidFill>
                  <a:srgbClr val="0000FF"/>
                </a:solidFill>
                <a:ea typeface="ＭＳ Ｐゴシック" pitchFamily="-110" charset="-128"/>
                <a:cs typeface="ＭＳ Ｐゴシック" pitchFamily="-110" charset="-128"/>
              </a:rPr>
              <a:t>medru</a:t>
            </a:r>
            <a:r>
              <a:rPr lang="en-US" dirty="0">
                <a:solidFill>
                  <a:srgbClr val="0000FF"/>
                </a:solidFill>
                <a:ea typeface="ＭＳ Ｐゴシック" pitchFamily="-110" charset="-128"/>
                <a:cs typeface="ＭＳ Ｐゴシック" pitchFamily="-110" charset="-128"/>
              </a:rPr>
              <a:t> </a:t>
            </a:r>
            <a:r>
              <a:rPr lang="en-US" dirty="0" err="1">
                <a:solidFill>
                  <a:srgbClr val="0000FF"/>
                </a:solidFill>
                <a:ea typeface="ＭＳ Ｐゴシック" pitchFamily="-110" charset="-128"/>
                <a:cs typeface="ＭＳ Ｐゴシック" pitchFamily="-110" charset="-128"/>
              </a:rPr>
              <a:t>dylanwadu</a:t>
            </a:r>
            <a:r>
              <a:rPr lang="en-US" dirty="0">
                <a:solidFill>
                  <a:srgbClr val="0000FF"/>
                </a:solidFill>
                <a:ea typeface="ＭＳ Ｐゴシック" pitchFamily="-110" charset="-128"/>
                <a:cs typeface="ＭＳ Ｐゴシック" pitchFamily="-110" charset="-128"/>
              </a:rPr>
              <a:t> </a:t>
            </a:r>
            <a:r>
              <a:rPr lang="en-US" dirty="0" err="1">
                <a:solidFill>
                  <a:srgbClr val="0000FF"/>
                </a:solidFill>
                <a:ea typeface="ＭＳ Ｐゴシック" pitchFamily="-110" charset="-128"/>
                <a:cs typeface="ＭＳ Ｐゴシック" pitchFamily="-110" charset="-128"/>
              </a:rPr>
              <a:t>ar</a:t>
            </a:r>
            <a:r>
              <a:rPr lang="en-US" dirty="0">
                <a:solidFill>
                  <a:srgbClr val="0000FF"/>
                </a:solidFill>
                <a:ea typeface="ＭＳ Ｐゴシック" pitchFamily="-110" charset="-128"/>
                <a:cs typeface="ＭＳ Ｐゴシック" pitchFamily="-110" charset="-128"/>
              </a:rPr>
              <a:t> </a:t>
            </a:r>
            <a:r>
              <a:rPr lang="en-US" dirty="0" err="1">
                <a:solidFill>
                  <a:srgbClr val="0000FF"/>
                </a:solidFill>
                <a:ea typeface="ＭＳ Ｐゴシック" pitchFamily="-110" charset="-128"/>
                <a:cs typeface="ＭＳ Ｐゴシック" pitchFamily="-110" charset="-128"/>
              </a:rPr>
              <a:t>gynllunio</a:t>
            </a:r>
            <a:r>
              <a:rPr lang="en-US" dirty="0">
                <a:solidFill>
                  <a:srgbClr val="0000FF"/>
                </a:solidFill>
                <a:ea typeface="ＭＳ Ｐゴシック" pitchFamily="-110" charset="-128"/>
                <a:cs typeface="ＭＳ Ｐゴシック" pitchFamily="-110" charset="-128"/>
              </a:rPr>
              <a:t> a </a:t>
            </a:r>
            <a:r>
              <a:rPr lang="en-US" dirty="0" err="1">
                <a:solidFill>
                  <a:srgbClr val="0000FF"/>
                </a:solidFill>
                <a:ea typeface="ＭＳ Ｐゴシック" pitchFamily="-110" charset="-128"/>
                <a:cs typeface="ＭＳ Ｐゴシック" pitchFamily="-110" charset="-128"/>
              </a:rPr>
              <a:t>darpariaeth</a:t>
            </a:r>
            <a:r>
              <a:rPr lang="en-US" dirty="0">
                <a:solidFill>
                  <a:srgbClr val="0000FF"/>
                </a:solidFill>
                <a:ea typeface="ＭＳ Ｐゴシック" pitchFamily="-110" charset="-128"/>
                <a:cs typeface="ＭＳ Ｐゴシック" pitchFamily="-110" charset="-128"/>
              </a:rPr>
              <a:t> </a:t>
            </a:r>
            <a:r>
              <a:rPr lang="en-US" dirty="0" err="1">
                <a:solidFill>
                  <a:srgbClr val="0000FF"/>
                </a:solidFill>
                <a:ea typeface="ＭＳ Ｐゴシック" pitchFamily="-110" charset="-128"/>
                <a:cs typeface="ＭＳ Ｐゴシック" pitchFamily="-110" charset="-128"/>
              </a:rPr>
              <a:t>amgylcheddau</a:t>
            </a:r>
            <a:r>
              <a:rPr lang="en-US" dirty="0">
                <a:solidFill>
                  <a:srgbClr val="0000FF"/>
                </a:solidFill>
                <a:ea typeface="ＭＳ Ｐゴシック" pitchFamily="-110" charset="-128"/>
                <a:cs typeface="ＭＳ Ｐゴシック" pitchFamily="-110" charset="-128"/>
              </a:rPr>
              <a:t> </a:t>
            </a:r>
            <a:r>
              <a:rPr lang="en-US" dirty="0" err="1">
                <a:solidFill>
                  <a:srgbClr val="0000FF"/>
                </a:solidFill>
                <a:ea typeface="ＭＳ Ｐゴシック" pitchFamily="-110" charset="-128"/>
                <a:cs typeface="ＭＳ Ｐゴシック" pitchFamily="-110" charset="-128"/>
              </a:rPr>
              <a:t>dysgu</a:t>
            </a:r>
            <a:r>
              <a:rPr lang="en-US" dirty="0">
                <a:solidFill>
                  <a:srgbClr val="0000FF"/>
                </a:solidFill>
                <a:ea typeface="ＭＳ Ｐゴシック" pitchFamily="-110" charset="-128"/>
                <a:cs typeface="ＭＳ Ｐゴシック" pitchFamily="-110" charset="-128"/>
              </a:rPr>
              <a:t> </a:t>
            </a:r>
            <a:r>
              <a:rPr lang="en-US" dirty="0" err="1">
                <a:solidFill>
                  <a:srgbClr val="0000FF"/>
                </a:solidFill>
                <a:ea typeface="ＭＳ Ｐゴシック" pitchFamily="-110" charset="-128"/>
                <a:cs typeface="ＭＳ Ｐゴシック" pitchFamily="-110" charset="-128"/>
              </a:rPr>
              <a:t>ag</a:t>
            </a:r>
            <a:r>
              <a:rPr lang="en-US" dirty="0">
                <a:solidFill>
                  <a:srgbClr val="0000FF"/>
                </a:solidFill>
                <a:ea typeface="ＭＳ Ｐゴシック" pitchFamily="-110" charset="-128"/>
                <a:cs typeface="ＭＳ Ｐゴシック" pitchFamily="-110" charset="-128"/>
              </a:rPr>
              <a:t> </a:t>
            </a:r>
            <a:r>
              <a:rPr lang="en-US" dirty="0" err="1">
                <a:solidFill>
                  <a:srgbClr val="0000FF"/>
                </a:solidFill>
                <a:ea typeface="ＭＳ Ｐゴシック" pitchFamily="-110" charset="-128"/>
                <a:cs typeface="ＭＳ Ｐゴシック" pitchFamily="-110" charset="-128"/>
              </a:rPr>
              <a:t>ansawdd</a:t>
            </a:r>
            <a:r>
              <a:rPr lang="en-US" dirty="0">
                <a:solidFill>
                  <a:srgbClr val="0000FF"/>
                </a:solidFill>
                <a:ea typeface="ＭＳ Ｐゴシック" pitchFamily="-110" charset="-128"/>
                <a:cs typeface="ＭＳ Ｐゴシック" pitchFamily="-110" charset="-128"/>
              </a:rPr>
              <a:t> </a:t>
            </a:r>
            <a:r>
              <a:rPr lang="en-US" dirty="0" err="1" smtClean="0">
                <a:solidFill>
                  <a:srgbClr val="0000FF"/>
                </a:solidFill>
                <a:ea typeface="ＭＳ Ｐゴシック" pitchFamily="-110" charset="-128"/>
                <a:cs typeface="ＭＳ Ｐゴシック" pitchFamily="-110" charset="-128"/>
              </a:rPr>
              <a:t>uchel</a:t>
            </a:r>
            <a:endParaRPr lang="en-US" dirty="0" smtClean="0">
              <a:solidFill>
                <a:srgbClr val="0000FF"/>
              </a:solidFill>
              <a:ea typeface="ＭＳ Ｐゴシック" pitchFamily="-110" charset="-128"/>
              <a:cs typeface="ＭＳ Ｐゴシック" pitchFamily="-110" charset="-128"/>
            </a:endParaRPr>
          </a:p>
          <a:p>
            <a:r>
              <a:rPr lang="en-US" dirty="0" err="1" smtClean="0">
                <a:solidFill>
                  <a:srgbClr val="0000FF"/>
                </a:solidFill>
                <a:ea typeface="ＭＳ Ｐゴシック" pitchFamily="-110" charset="-128"/>
                <a:cs typeface="ＭＳ Ｐゴシック" pitchFamily="-110" charset="-128"/>
              </a:rPr>
              <a:t>dangos</a:t>
            </a:r>
            <a:r>
              <a:rPr lang="en-US" dirty="0" smtClean="0">
                <a:solidFill>
                  <a:srgbClr val="0000FF"/>
                </a:solidFill>
                <a:ea typeface="ＭＳ Ｐゴシック" pitchFamily="-110" charset="-128"/>
                <a:cs typeface="ＭＳ Ｐゴシック" pitchFamily="-110" charset="-128"/>
              </a:rPr>
              <a:t> </a:t>
            </a:r>
            <a:r>
              <a:rPr lang="en-US" dirty="0" err="1">
                <a:solidFill>
                  <a:srgbClr val="0000FF"/>
                </a:solidFill>
                <a:ea typeface="ＭＳ Ｐゴシック" pitchFamily="-110" charset="-128"/>
                <a:cs typeface="ＭＳ Ｐゴシック" pitchFamily="-110" charset="-128"/>
              </a:rPr>
              <a:t>dealltwriaeth</a:t>
            </a:r>
            <a:r>
              <a:rPr lang="en-US" dirty="0">
                <a:solidFill>
                  <a:srgbClr val="0000FF"/>
                </a:solidFill>
                <a:ea typeface="ＭＳ Ｐゴシック" pitchFamily="-110" charset="-128"/>
                <a:cs typeface="ＭＳ Ｐゴシック" pitchFamily="-110" charset="-128"/>
              </a:rPr>
              <a:t> </a:t>
            </a:r>
            <a:r>
              <a:rPr lang="en-US" dirty="0" err="1">
                <a:solidFill>
                  <a:srgbClr val="0000FF"/>
                </a:solidFill>
                <a:ea typeface="ＭＳ Ｐゴシック" pitchFamily="-110" charset="-128"/>
                <a:cs typeface="ＭＳ Ｐゴシック" pitchFamily="-110" charset="-128"/>
              </a:rPr>
              <a:t>clir</a:t>
            </a:r>
            <a:r>
              <a:rPr lang="en-US" dirty="0">
                <a:solidFill>
                  <a:srgbClr val="0000FF"/>
                </a:solidFill>
                <a:ea typeface="ＭＳ Ｐゴシック" pitchFamily="-110" charset="-128"/>
                <a:cs typeface="ＭＳ Ｐゴシック" pitchFamily="-110" charset="-128"/>
              </a:rPr>
              <a:t> </a:t>
            </a:r>
            <a:r>
              <a:rPr lang="en-US" dirty="0" err="1">
                <a:solidFill>
                  <a:srgbClr val="0000FF"/>
                </a:solidFill>
                <a:ea typeface="ＭＳ Ｐゴシック" pitchFamily="-110" charset="-128"/>
                <a:cs typeface="ＭＳ Ｐゴシック" pitchFamily="-110" charset="-128"/>
              </a:rPr>
              <a:t>o</a:t>
            </a:r>
            <a:r>
              <a:rPr lang="en-US" dirty="0">
                <a:solidFill>
                  <a:srgbClr val="0000FF"/>
                </a:solidFill>
                <a:ea typeface="ＭＳ Ｐゴシック" pitchFamily="-110" charset="-128"/>
                <a:cs typeface="ＭＳ Ｐゴシック" pitchFamily="-110" charset="-128"/>
              </a:rPr>
              <a:t> </a:t>
            </a:r>
            <a:r>
              <a:rPr lang="en-US" dirty="0" err="1">
                <a:solidFill>
                  <a:srgbClr val="0000FF"/>
                </a:solidFill>
                <a:ea typeface="ＭＳ Ｐゴシック" pitchFamily="-110" charset="-128"/>
                <a:cs typeface="ＭＳ Ｐゴシック" pitchFamily="-110" charset="-128"/>
              </a:rPr>
              <a:t>sut</a:t>
            </a:r>
            <a:r>
              <a:rPr lang="en-US" dirty="0">
                <a:solidFill>
                  <a:srgbClr val="0000FF"/>
                </a:solidFill>
                <a:ea typeface="ＭＳ Ｐゴシック" pitchFamily="-110" charset="-128"/>
                <a:cs typeface="ＭＳ Ｐゴシック" pitchFamily="-110" charset="-128"/>
              </a:rPr>
              <a:t> </a:t>
            </a:r>
            <a:r>
              <a:rPr lang="en-US" dirty="0" err="1">
                <a:solidFill>
                  <a:srgbClr val="0000FF"/>
                </a:solidFill>
                <a:ea typeface="ＭＳ Ｐゴシック" pitchFamily="-110" charset="-128"/>
                <a:cs typeface="ＭＳ Ｐゴシック" pitchFamily="-110" charset="-128"/>
              </a:rPr>
              <a:t>mae</a:t>
            </a:r>
            <a:r>
              <a:rPr lang="en-US" dirty="0">
                <a:solidFill>
                  <a:srgbClr val="0000FF"/>
                </a:solidFill>
                <a:ea typeface="ＭＳ Ｐゴシック" pitchFamily="-110" charset="-128"/>
                <a:cs typeface="ＭＳ Ｐゴシック" pitchFamily="-110" charset="-128"/>
              </a:rPr>
              <a:t> </a:t>
            </a:r>
            <a:r>
              <a:rPr lang="en-US" dirty="0" err="1">
                <a:solidFill>
                  <a:srgbClr val="0000FF"/>
                </a:solidFill>
                <a:ea typeface="ＭＳ Ｐゴシック" pitchFamily="-110" charset="-128"/>
                <a:cs typeface="ＭＳ Ｐゴシック" pitchFamily="-110" charset="-128"/>
              </a:rPr>
              <a:t>damcaniaeth</a:t>
            </a:r>
            <a:r>
              <a:rPr lang="en-US" dirty="0">
                <a:solidFill>
                  <a:srgbClr val="0000FF"/>
                </a:solidFill>
                <a:ea typeface="ＭＳ Ｐゴシック" pitchFamily="-110" charset="-128"/>
                <a:cs typeface="ＭＳ Ｐゴシック" pitchFamily="-110" charset="-128"/>
              </a:rPr>
              <a:t> ac </a:t>
            </a:r>
            <a:r>
              <a:rPr lang="en-US" dirty="0" err="1">
                <a:solidFill>
                  <a:srgbClr val="0000FF"/>
                </a:solidFill>
                <a:ea typeface="ＭＳ Ｐゴシック" pitchFamily="-110" charset="-128"/>
                <a:cs typeface="ＭＳ Ｐゴシック" pitchFamily="-110" charset="-128"/>
              </a:rPr>
              <a:t>ymarfer</a:t>
            </a:r>
            <a:r>
              <a:rPr lang="en-US" dirty="0">
                <a:solidFill>
                  <a:srgbClr val="0000FF"/>
                </a:solidFill>
                <a:ea typeface="ＭＳ Ｐゴシック" pitchFamily="-110" charset="-128"/>
                <a:cs typeface="ＭＳ Ｐゴシック" pitchFamily="-110" charset="-128"/>
              </a:rPr>
              <a:t> </a:t>
            </a:r>
            <a:r>
              <a:rPr lang="en-US" dirty="0" err="1">
                <a:solidFill>
                  <a:srgbClr val="0000FF"/>
                </a:solidFill>
                <a:ea typeface="ＭＳ Ｐゴシック" pitchFamily="-110" charset="-128"/>
                <a:cs typeface="ＭＳ Ｐゴシック" pitchFamily="-110" charset="-128"/>
              </a:rPr>
              <a:t>yn</a:t>
            </a:r>
            <a:r>
              <a:rPr lang="en-US" dirty="0">
                <a:solidFill>
                  <a:srgbClr val="0000FF"/>
                </a:solidFill>
                <a:ea typeface="ＭＳ Ｐゴシック" pitchFamily="-110" charset="-128"/>
                <a:cs typeface="ＭＳ Ｐゴシック" pitchFamily="-110" charset="-128"/>
              </a:rPr>
              <a:t> </a:t>
            </a:r>
            <a:r>
              <a:rPr lang="en-US" dirty="0" err="1">
                <a:solidFill>
                  <a:srgbClr val="0000FF"/>
                </a:solidFill>
                <a:ea typeface="ＭＳ Ｐゴシック" pitchFamily="-110" charset="-128"/>
                <a:cs typeface="ＭＳ Ｐゴシック" pitchFamily="-110" charset="-128"/>
              </a:rPr>
              <a:t>rhyngberthnasol</a:t>
            </a:r>
            <a:r>
              <a:rPr lang="en-US" dirty="0">
                <a:solidFill>
                  <a:srgbClr val="0000FF"/>
                </a:solidFill>
                <a:ea typeface="ＭＳ Ｐゴシック" pitchFamily="-110" charset="-128"/>
                <a:cs typeface="ＭＳ Ｐゴシック" pitchFamily="-110" charset="-128"/>
              </a:rPr>
              <a:t>. </a:t>
            </a:r>
          </a:p>
        </p:txBody>
      </p:sp>
    </p:spTree>
  </p:cSld>
  <p:clrMapOvr>
    <a:masterClrMapping/>
  </p:clrMapOvr>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p:cNvSpPr>
            <a:spLocks noGrp="1"/>
          </p:cNvSpPr>
          <p:nvPr>
            <p:ph type="title"/>
          </p:nvPr>
        </p:nvSpPr>
        <p:spPr/>
        <p:txBody>
          <a:bodyPr/>
          <a:lstStyle/>
          <a:p>
            <a:r>
              <a:rPr lang="en-US" dirty="0">
                <a:ea typeface="ＭＳ Ｐゴシック" pitchFamily="-110" charset="-128"/>
                <a:cs typeface="ＭＳ Ｐゴシック" pitchFamily="-110" charset="-128"/>
              </a:rPr>
              <a:t>What is a learning environment? </a:t>
            </a:r>
            <a:r>
              <a:rPr lang="en-US" dirty="0">
                <a:solidFill>
                  <a:srgbClr val="0000FF"/>
                </a:solidFill>
                <a:ea typeface="ＭＳ Ｐゴシック" pitchFamily="-110" charset="-128"/>
                <a:cs typeface="ＭＳ Ｐゴシック" pitchFamily="-110" charset="-128"/>
              </a:rPr>
              <a:t>Beth </a:t>
            </a:r>
            <a:r>
              <a:rPr lang="en-US" dirty="0" err="1">
                <a:solidFill>
                  <a:srgbClr val="0000FF"/>
                </a:solidFill>
                <a:ea typeface="ＭＳ Ｐゴシック" pitchFamily="-110" charset="-128"/>
                <a:cs typeface="ＭＳ Ｐゴシック" pitchFamily="-110" charset="-128"/>
              </a:rPr>
              <a:t>yw</a:t>
            </a:r>
            <a:r>
              <a:rPr lang="en-US" dirty="0">
                <a:solidFill>
                  <a:srgbClr val="0000FF"/>
                </a:solidFill>
                <a:ea typeface="ＭＳ Ｐゴシック" pitchFamily="-110" charset="-128"/>
                <a:cs typeface="ＭＳ Ｐゴシック" pitchFamily="-110" charset="-128"/>
              </a:rPr>
              <a:t> </a:t>
            </a:r>
            <a:r>
              <a:rPr lang="en-US" dirty="0" err="1">
                <a:solidFill>
                  <a:srgbClr val="0000FF"/>
                </a:solidFill>
                <a:ea typeface="ＭＳ Ｐゴシック" pitchFamily="-110" charset="-128"/>
                <a:cs typeface="ＭＳ Ｐゴシック" pitchFamily="-110" charset="-128"/>
              </a:rPr>
              <a:t>amgylchedd</a:t>
            </a:r>
            <a:r>
              <a:rPr lang="en-US" dirty="0">
                <a:solidFill>
                  <a:srgbClr val="0000FF"/>
                </a:solidFill>
                <a:ea typeface="ＭＳ Ｐゴシック" pitchFamily="-110" charset="-128"/>
                <a:cs typeface="ＭＳ Ｐゴシック" pitchFamily="-110" charset="-128"/>
              </a:rPr>
              <a:t> </a:t>
            </a:r>
            <a:r>
              <a:rPr lang="en-US" dirty="0" err="1">
                <a:solidFill>
                  <a:srgbClr val="0000FF"/>
                </a:solidFill>
                <a:ea typeface="ＭＳ Ｐゴシック" pitchFamily="-110" charset="-128"/>
                <a:cs typeface="ＭＳ Ｐゴシック" pitchFamily="-110" charset="-128"/>
              </a:rPr>
              <a:t>dysgu</a:t>
            </a:r>
            <a:r>
              <a:rPr lang="en-US" dirty="0">
                <a:solidFill>
                  <a:srgbClr val="0000FF"/>
                </a:solidFill>
                <a:ea typeface="ＭＳ Ｐゴシック" pitchFamily="-110" charset="-128"/>
                <a:cs typeface="ＭＳ Ｐゴシック" pitchFamily="-110" charset="-128"/>
              </a:rPr>
              <a:t>?</a:t>
            </a:r>
          </a:p>
        </p:txBody>
      </p:sp>
      <p:sp>
        <p:nvSpPr>
          <p:cNvPr id="4099" name="Content Placeholder 2"/>
          <p:cNvSpPr>
            <a:spLocks noGrp="1"/>
          </p:cNvSpPr>
          <p:nvPr>
            <p:ph idx="1"/>
          </p:nvPr>
        </p:nvSpPr>
        <p:spPr>
          <a:xfrm>
            <a:off x="179512" y="1916832"/>
            <a:ext cx="3827462" cy="4525962"/>
          </a:xfrm>
        </p:spPr>
        <p:txBody>
          <a:bodyPr/>
          <a:lstStyle/>
          <a:p>
            <a:r>
              <a:rPr lang="en-US" sz="2800" dirty="0">
                <a:ea typeface="ＭＳ Ｐゴシック" pitchFamily="-110" charset="-128"/>
                <a:cs typeface="ＭＳ Ｐゴシック" pitchFamily="-110" charset="-128"/>
              </a:rPr>
              <a:t>What are your views?</a:t>
            </a:r>
          </a:p>
          <a:p>
            <a:endParaRPr lang="en-US" sz="2800" dirty="0">
              <a:ea typeface="ＭＳ Ｐゴシック" pitchFamily="-110" charset="-128"/>
              <a:cs typeface="ＭＳ Ｐゴシック" pitchFamily="-110" charset="-128"/>
            </a:endParaRPr>
          </a:p>
          <a:p>
            <a:r>
              <a:rPr lang="en-US" sz="2800" dirty="0">
                <a:ea typeface="ＭＳ Ｐゴシック" pitchFamily="-110" charset="-128"/>
                <a:cs typeface="ＭＳ Ｐゴシック" pitchFamily="-110" charset="-128"/>
              </a:rPr>
              <a:t>What did you see on pre-</a:t>
            </a:r>
            <a:r>
              <a:rPr lang="en-US" sz="2800" dirty="0" err="1">
                <a:ea typeface="ＭＳ Ｐゴシック" pitchFamily="-110" charset="-128"/>
                <a:cs typeface="ＭＳ Ｐゴシック" pitchFamily="-110" charset="-128"/>
              </a:rPr>
              <a:t>programme</a:t>
            </a:r>
            <a:r>
              <a:rPr lang="en-US" sz="2800" dirty="0">
                <a:ea typeface="ＭＳ Ｐゴシック" pitchFamily="-110" charset="-128"/>
                <a:cs typeface="ＭＳ Ｐゴシック" pitchFamily="-110" charset="-128"/>
              </a:rPr>
              <a:t> visits and in your previous experiences? </a:t>
            </a:r>
          </a:p>
        </p:txBody>
      </p:sp>
      <p:sp>
        <p:nvSpPr>
          <p:cNvPr id="4100" name="TextBox 3"/>
          <p:cNvSpPr txBox="1">
            <a:spLocks noChangeArrowheads="1"/>
          </p:cNvSpPr>
          <p:nvPr/>
        </p:nvSpPr>
        <p:spPr bwMode="auto">
          <a:xfrm>
            <a:off x="4860032" y="2060848"/>
            <a:ext cx="4032250" cy="3170099"/>
          </a:xfrm>
          <a:prstGeom prst="rect">
            <a:avLst/>
          </a:prstGeom>
          <a:noFill/>
          <a:ln w="9525">
            <a:noFill/>
            <a:miter lim="800000"/>
            <a:headEnd/>
            <a:tailEnd/>
          </a:ln>
        </p:spPr>
        <p:txBody>
          <a:bodyPr>
            <a:prstTxWarp prst="textNoShape">
              <a:avLst/>
            </a:prstTxWarp>
            <a:spAutoFit/>
          </a:bodyPr>
          <a:lstStyle/>
          <a:p>
            <a:pPr>
              <a:buFontTx/>
              <a:buChar char="•"/>
            </a:pPr>
            <a:r>
              <a:rPr lang="en-GB" sz="3200" dirty="0">
                <a:solidFill>
                  <a:srgbClr val="0000FF"/>
                </a:solidFill>
              </a:rPr>
              <a:t> </a:t>
            </a:r>
            <a:r>
              <a:rPr lang="en-GB" sz="2800" dirty="0">
                <a:solidFill>
                  <a:srgbClr val="0000FF"/>
                </a:solidFill>
              </a:rPr>
              <a:t>Beth </a:t>
            </a:r>
            <a:r>
              <a:rPr lang="en-GB" sz="2800" dirty="0" err="1">
                <a:solidFill>
                  <a:srgbClr val="0000FF"/>
                </a:solidFill>
              </a:rPr>
              <a:t>yw</a:t>
            </a:r>
            <a:r>
              <a:rPr lang="en-GB" sz="2800" dirty="0">
                <a:solidFill>
                  <a:srgbClr val="0000FF"/>
                </a:solidFill>
              </a:rPr>
              <a:t> </a:t>
            </a:r>
            <a:r>
              <a:rPr lang="en-GB" sz="2800" dirty="0" err="1">
                <a:solidFill>
                  <a:srgbClr val="0000FF"/>
                </a:solidFill>
              </a:rPr>
              <a:t>eich</a:t>
            </a:r>
            <a:r>
              <a:rPr lang="en-GB" sz="2800" dirty="0">
                <a:solidFill>
                  <a:srgbClr val="0000FF"/>
                </a:solidFill>
              </a:rPr>
              <a:t>  </a:t>
            </a:r>
            <a:br>
              <a:rPr lang="en-GB" sz="2800" dirty="0">
                <a:solidFill>
                  <a:srgbClr val="0000FF"/>
                </a:solidFill>
              </a:rPr>
            </a:br>
            <a:r>
              <a:rPr lang="en-GB" sz="2800" dirty="0">
                <a:solidFill>
                  <a:srgbClr val="0000FF"/>
                </a:solidFill>
              </a:rPr>
              <a:t>  </a:t>
            </a:r>
            <a:r>
              <a:rPr lang="en-GB" sz="2800" dirty="0" err="1">
                <a:solidFill>
                  <a:srgbClr val="0000FF"/>
                </a:solidFill>
              </a:rPr>
              <a:t>safbwyntiau</a:t>
            </a:r>
            <a:r>
              <a:rPr lang="en-GB" sz="2800" dirty="0" smtClean="0">
                <a:solidFill>
                  <a:srgbClr val="0000FF"/>
                </a:solidFill>
              </a:rPr>
              <a:t>?</a:t>
            </a:r>
          </a:p>
          <a:p>
            <a:endParaRPr lang="en-GB" sz="2800" dirty="0" smtClean="0">
              <a:solidFill>
                <a:srgbClr val="0000FF"/>
              </a:solidFill>
            </a:endParaRPr>
          </a:p>
          <a:p>
            <a:pPr>
              <a:buFontTx/>
              <a:buChar char="•"/>
            </a:pPr>
            <a:r>
              <a:rPr lang="en-GB" sz="2800" dirty="0" smtClean="0">
                <a:solidFill>
                  <a:srgbClr val="0000FF"/>
                </a:solidFill>
              </a:rPr>
              <a:t>Beth </a:t>
            </a:r>
            <a:r>
              <a:rPr lang="en-GB" sz="2800" dirty="0" err="1" smtClean="0">
                <a:solidFill>
                  <a:srgbClr val="0000FF"/>
                </a:solidFill>
              </a:rPr>
              <a:t>welsoch</a:t>
            </a:r>
            <a:r>
              <a:rPr lang="en-GB" sz="2800" dirty="0" smtClean="0">
                <a:solidFill>
                  <a:srgbClr val="0000FF"/>
                </a:solidFill>
              </a:rPr>
              <a:t> chi </a:t>
            </a:r>
            <a:r>
              <a:rPr lang="en-GB" sz="2800" dirty="0" err="1" smtClean="0">
                <a:solidFill>
                  <a:srgbClr val="0000FF"/>
                </a:solidFill>
              </a:rPr>
              <a:t>ar</a:t>
            </a:r>
            <a:r>
              <a:rPr lang="en-GB" sz="2800" dirty="0" smtClean="0">
                <a:solidFill>
                  <a:srgbClr val="0000FF"/>
                </a:solidFill>
              </a:rPr>
              <a:t> </a:t>
            </a:r>
            <a:r>
              <a:rPr lang="en-GB" sz="2800" dirty="0" err="1" smtClean="0">
                <a:solidFill>
                  <a:srgbClr val="0000FF"/>
                </a:solidFill>
              </a:rPr>
              <a:t>eich</a:t>
            </a:r>
            <a:r>
              <a:rPr lang="en-GB" sz="2800" dirty="0" smtClean="0">
                <a:solidFill>
                  <a:srgbClr val="0000FF"/>
                </a:solidFill>
              </a:rPr>
              <a:t> </a:t>
            </a:r>
            <a:r>
              <a:rPr lang="en-GB" sz="2800" dirty="0" err="1" smtClean="0">
                <a:solidFill>
                  <a:srgbClr val="0000FF"/>
                </a:solidFill>
              </a:rPr>
              <a:t>ymweliadau</a:t>
            </a:r>
            <a:r>
              <a:rPr lang="en-GB" sz="2800" dirty="0" smtClean="0">
                <a:solidFill>
                  <a:srgbClr val="0000FF"/>
                </a:solidFill>
              </a:rPr>
              <a:t> </a:t>
            </a:r>
            <a:r>
              <a:rPr lang="en-GB" sz="2800" dirty="0" err="1" smtClean="0">
                <a:solidFill>
                  <a:srgbClr val="0000FF"/>
                </a:solidFill>
              </a:rPr>
              <a:t>cyn-rhaglen</a:t>
            </a:r>
            <a:r>
              <a:rPr lang="en-GB" sz="2800" dirty="0" smtClean="0">
                <a:solidFill>
                  <a:srgbClr val="0000FF"/>
                </a:solidFill>
              </a:rPr>
              <a:t> ac </a:t>
            </a:r>
            <a:r>
              <a:rPr lang="en-GB" sz="2800" dirty="0" err="1" smtClean="0">
                <a:solidFill>
                  <a:srgbClr val="0000FF"/>
                </a:solidFill>
              </a:rPr>
              <a:t>yn</a:t>
            </a:r>
            <a:r>
              <a:rPr lang="en-GB" sz="2800" dirty="0" smtClean="0">
                <a:solidFill>
                  <a:srgbClr val="0000FF"/>
                </a:solidFill>
              </a:rPr>
              <a:t> </a:t>
            </a:r>
            <a:r>
              <a:rPr lang="en-GB" sz="2800" dirty="0" err="1" smtClean="0">
                <a:solidFill>
                  <a:srgbClr val="0000FF"/>
                </a:solidFill>
              </a:rPr>
              <a:t>ystod</a:t>
            </a:r>
            <a:r>
              <a:rPr lang="en-GB" sz="2800" dirty="0" smtClean="0">
                <a:solidFill>
                  <a:srgbClr val="0000FF"/>
                </a:solidFill>
              </a:rPr>
              <a:t> </a:t>
            </a:r>
            <a:r>
              <a:rPr lang="en-GB" sz="2800" dirty="0" err="1" smtClean="0">
                <a:solidFill>
                  <a:srgbClr val="0000FF"/>
                </a:solidFill>
              </a:rPr>
              <a:t>eich</a:t>
            </a:r>
            <a:r>
              <a:rPr lang="en-GB" sz="2800" dirty="0" smtClean="0">
                <a:solidFill>
                  <a:srgbClr val="0000FF"/>
                </a:solidFill>
              </a:rPr>
              <a:t> </a:t>
            </a:r>
            <a:r>
              <a:rPr lang="en-GB" sz="2800" dirty="0" err="1" smtClean="0">
                <a:solidFill>
                  <a:srgbClr val="0000FF"/>
                </a:solidFill>
              </a:rPr>
              <a:t>profiadau</a:t>
            </a:r>
            <a:r>
              <a:rPr lang="en-GB" sz="2800" dirty="0" smtClean="0">
                <a:solidFill>
                  <a:srgbClr val="0000FF"/>
                </a:solidFill>
              </a:rPr>
              <a:t> </a:t>
            </a:r>
            <a:r>
              <a:rPr lang="en-GB" sz="2800" dirty="0" err="1" smtClean="0">
                <a:solidFill>
                  <a:srgbClr val="0000FF"/>
                </a:solidFill>
              </a:rPr>
              <a:t>blaenorol</a:t>
            </a:r>
            <a:r>
              <a:rPr lang="en-GB" sz="2800" dirty="0" smtClean="0">
                <a:solidFill>
                  <a:srgbClr val="0000FF"/>
                </a:solidFill>
              </a:rPr>
              <a:t>?</a:t>
            </a:r>
            <a:endParaRPr lang="cy-GB" sz="2800" dirty="0">
              <a:solidFill>
                <a:srgbClr val="0000FF"/>
              </a:solidFill>
            </a:endParaRPr>
          </a:p>
        </p:txBody>
      </p:sp>
      <p:pic>
        <p:nvPicPr>
          <p:cNvPr id="2" name="Picture 1"/>
          <p:cNvPicPr>
            <a:picLocks noChangeAspect="1"/>
          </p:cNvPicPr>
          <p:nvPr/>
        </p:nvPicPr>
        <p:blipFill>
          <a:blip r:embed="rId2"/>
          <a:stretch>
            <a:fillRect/>
          </a:stretch>
        </p:blipFill>
        <p:spPr>
          <a:xfrm>
            <a:off x="3059832" y="5157192"/>
            <a:ext cx="1872208" cy="1594551"/>
          </a:xfrm>
          <a:prstGeom prst="rect">
            <a:avLst/>
          </a:prstGeom>
        </p:spPr>
      </p:pic>
    </p:spTree>
  </p:cSld>
  <p:clrMapOvr>
    <a:masterClrMapping/>
  </p:clrMapOvr>
  <p:timing>
    <p:tnLst>
      <p:par>
        <p:cTn xmlns:p14="http://schemas.microsoft.com/office/powerpoint/2010/mai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pPr eaLnBrk="1" hangingPunct="1"/>
            <a:r>
              <a:rPr lang="en-GB" dirty="0">
                <a:ea typeface="ＭＳ Ｐゴシック" pitchFamily="-110" charset="-128"/>
                <a:cs typeface="ＭＳ Ｐゴシック" pitchFamily="-110" charset="-128"/>
              </a:rPr>
              <a:t>Historical </a:t>
            </a:r>
            <a:r>
              <a:rPr lang="en-GB" dirty="0" smtClean="0">
                <a:ea typeface="ＭＳ Ｐゴシック" pitchFamily="-110" charset="-128"/>
                <a:cs typeface="ＭＳ Ｐゴシック" pitchFamily="-110" charset="-128"/>
              </a:rPr>
              <a:t>perspective</a:t>
            </a:r>
            <a:r>
              <a:rPr lang="en-GB" dirty="0" smtClean="0">
                <a:solidFill>
                  <a:srgbClr val="0000FF"/>
                </a:solidFill>
                <a:ea typeface="ＭＳ Ｐゴシック" pitchFamily="-110" charset="-128"/>
                <a:cs typeface="ＭＳ Ｐゴシック" pitchFamily="-110" charset="-128"/>
              </a:rPr>
              <a:t/>
            </a:r>
            <a:br>
              <a:rPr lang="en-GB" dirty="0" smtClean="0">
                <a:solidFill>
                  <a:srgbClr val="0000FF"/>
                </a:solidFill>
                <a:ea typeface="ＭＳ Ｐゴシック" pitchFamily="-110" charset="-128"/>
                <a:cs typeface="ＭＳ Ｐゴシック" pitchFamily="-110" charset="-128"/>
              </a:rPr>
            </a:br>
            <a:r>
              <a:rPr lang="en-GB" dirty="0" smtClean="0">
                <a:solidFill>
                  <a:srgbClr val="0000FF"/>
                </a:solidFill>
                <a:ea typeface="ＭＳ Ｐゴシック" pitchFamily="-110" charset="-128"/>
                <a:cs typeface="ＭＳ Ｐゴシック" pitchFamily="-110" charset="-128"/>
              </a:rPr>
              <a:t>Y </a:t>
            </a:r>
            <a:r>
              <a:rPr lang="en-GB" dirty="0" err="1" smtClean="0">
                <a:solidFill>
                  <a:srgbClr val="0000FF"/>
                </a:solidFill>
                <a:ea typeface="ＭＳ Ｐゴシック" pitchFamily="-110" charset="-128"/>
                <a:cs typeface="ＭＳ Ｐゴシック" pitchFamily="-110" charset="-128"/>
              </a:rPr>
              <a:t>safbwynt</a:t>
            </a:r>
            <a:r>
              <a:rPr lang="en-GB" dirty="0" smtClean="0">
                <a:solidFill>
                  <a:srgbClr val="0000FF"/>
                </a:solidFill>
                <a:ea typeface="ＭＳ Ｐゴシック" pitchFamily="-110" charset="-128"/>
                <a:cs typeface="ＭＳ Ｐゴシック" pitchFamily="-110" charset="-128"/>
              </a:rPr>
              <a:t> </a:t>
            </a:r>
            <a:r>
              <a:rPr lang="en-GB" dirty="0" err="1" smtClean="0">
                <a:solidFill>
                  <a:srgbClr val="0000FF"/>
                </a:solidFill>
                <a:ea typeface="ＭＳ Ｐゴシック" pitchFamily="-110" charset="-128"/>
                <a:cs typeface="ＭＳ Ｐゴシック" pitchFamily="-110" charset="-128"/>
              </a:rPr>
              <a:t>hanesyddol</a:t>
            </a:r>
            <a:endParaRPr lang="en-GB" dirty="0">
              <a:solidFill>
                <a:srgbClr val="0000FF"/>
              </a:solidFill>
              <a:ea typeface="ＭＳ Ｐゴシック" pitchFamily="-110" charset="-128"/>
              <a:cs typeface="ＭＳ Ｐゴシック" pitchFamily="-110" charset="-128"/>
            </a:endParaRPr>
          </a:p>
        </p:txBody>
      </p:sp>
      <p:pic>
        <p:nvPicPr>
          <p:cNvPr id="229380" name="Picture 4" descr="teacher lady"/>
          <p:cNvPicPr>
            <a:picLocks noGrp="1" noChangeAspect="1" noChangeArrowheads="1"/>
          </p:cNvPicPr>
          <p:nvPr>
            <p:ph sz="half" idx="1"/>
          </p:nvPr>
        </p:nvPicPr>
        <p:blipFill>
          <a:blip r:embed="rId2"/>
          <a:srcRect t="-3487" b="-3487"/>
          <a:stretch>
            <a:fillRect/>
          </a:stretch>
        </p:blipFill>
        <p:spPr>
          <a:xfrm>
            <a:off x="2362200" y="1524000"/>
            <a:ext cx="2362200" cy="2647261"/>
          </a:xfrm>
          <a:noFill/>
        </p:spPr>
      </p:pic>
      <p:sp>
        <p:nvSpPr>
          <p:cNvPr id="5123" name="Rectangle 3"/>
          <p:cNvSpPr>
            <a:spLocks noGrp="1" noChangeArrowheads="1"/>
          </p:cNvSpPr>
          <p:nvPr>
            <p:ph sz="half" idx="2"/>
          </p:nvPr>
        </p:nvSpPr>
        <p:spPr/>
        <p:txBody>
          <a:bodyPr/>
          <a:lstStyle/>
          <a:p>
            <a:pPr eaLnBrk="1" hangingPunct="1"/>
            <a:r>
              <a:rPr lang="en-GB" sz="2000" dirty="0">
                <a:ea typeface="ＭＳ Ｐゴシック" pitchFamily="-110" charset="-128"/>
                <a:cs typeface="ＭＳ Ｐゴシック" pitchFamily="-110" charset="-128"/>
              </a:rPr>
              <a:t>Views of education and educators varies over time</a:t>
            </a:r>
            <a:r>
              <a:rPr lang="en-GB" sz="2000" dirty="0" smtClean="0">
                <a:ea typeface="ＭＳ Ｐゴシック" pitchFamily="-110" charset="-128"/>
                <a:cs typeface="ＭＳ Ｐゴシック" pitchFamily="-110" charset="-128"/>
              </a:rPr>
              <a:t>.</a:t>
            </a:r>
          </a:p>
          <a:p>
            <a:pPr eaLnBrk="1" hangingPunct="1"/>
            <a:r>
              <a:rPr lang="en-GB" sz="2000" dirty="0" smtClean="0">
                <a:solidFill>
                  <a:srgbClr val="0000FF"/>
                </a:solidFill>
                <a:ea typeface="ＭＳ Ｐゴシック" pitchFamily="-110" charset="-128"/>
                <a:cs typeface="ＭＳ Ｐゴシック" pitchFamily="-110" charset="-128"/>
              </a:rPr>
              <a:t>Mae </a:t>
            </a:r>
            <a:r>
              <a:rPr lang="en-GB" sz="2000" dirty="0" err="1" smtClean="0">
                <a:solidFill>
                  <a:srgbClr val="0000FF"/>
                </a:solidFill>
                <a:ea typeface="ＭＳ Ｐゴシック" pitchFamily="-110" charset="-128"/>
                <a:cs typeface="ＭＳ Ｐゴシック" pitchFamily="-110" charset="-128"/>
              </a:rPr>
              <a:t>syniadau</a:t>
            </a:r>
            <a:r>
              <a:rPr lang="en-GB" sz="2000" dirty="0" smtClean="0">
                <a:solidFill>
                  <a:srgbClr val="0000FF"/>
                </a:solidFill>
                <a:ea typeface="ＭＳ Ｐゴシック" pitchFamily="-110" charset="-128"/>
                <a:cs typeface="ＭＳ Ｐゴシック" pitchFamily="-110" charset="-128"/>
              </a:rPr>
              <a:t> am </a:t>
            </a:r>
            <a:r>
              <a:rPr lang="en-GB" sz="2000" dirty="0" err="1" smtClean="0">
                <a:solidFill>
                  <a:srgbClr val="0000FF"/>
                </a:solidFill>
                <a:ea typeface="ＭＳ Ｐゴシック" pitchFamily="-110" charset="-128"/>
                <a:cs typeface="ＭＳ Ｐゴシック" pitchFamily="-110" charset="-128"/>
              </a:rPr>
              <a:t>addysg</a:t>
            </a:r>
            <a:r>
              <a:rPr lang="en-GB" sz="2000" dirty="0" smtClean="0">
                <a:solidFill>
                  <a:srgbClr val="0000FF"/>
                </a:solidFill>
                <a:ea typeface="ＭＳ Ｐゴシック" pitchFamily="-110" charset="-128"/>
                <a:cs typeface="ＭＳ Ｐゴシック" pitchFamily="-110" charset="-128"/>
              </a:rPr>
              <a:t> ac </a:t>
            </a:r>
            <a:r>
              <a:rPr lang="en-GB" sz="2000" dirty="0" err="1" smtClean="0">
                <a:solidFill>
                  <a:srgbClr val="0000FF"/>
                </a:solidFill>
                <a:ea typeface="ＭＳ Ｐゴシック" pitchFamily="-110" charset="-128"/>
                <a:cs typeface="ＭＳ Ｐゴシック" pitchFamily="-110" charset="-128"/>
              </a:rPr>
              <a:t>addysgwyr</a:t>
            </a:r>
            <a:r>
              <a:rPr lang="en-GB" sz="2000" dirty="0" smtClean="0">
                <a:solidFill>
                  <a:srgbClr val="0000FF"/>
                </a:solidFill>
                <a:ea typeface="ＭＳ Ｐゴシック" pitchFamily="-110" charset="-128"/>
                <a:cs typeface="ＭＳ Ｐゴシック" pitchFamily="-110" charset="-128"/>
              </a:rPr>
              <a:t> </a:t>
            </a:r>
            <a:r>
              <a:rPr lang="en-GB" sz="2000" dirty="0" err="1" smtClean="0">
                <a:solidFill>
                  <a:srgbClr val="0000FF"/>
                </a:solidFill>
                <a:ea typeface="ＭＳ Ｐゴシック" pitchFamily="-110" charset="-128"/>
                <a:cs typeface="ＭＳ Ｐゴシック" pitchFamily="-110" charset="-128"/>
              </a:rPr>
              <a:t>yn</a:t>
            </a:r>
            <a:r>
              <a:rPr lang="en-GB" sz="2000" dirty="0" smtClean="0">
                <a:solidFill>
                  <a:srgbClr val="0000FF"/>
                </a:solidFill>
                <a:ea typeface="ＭＳ Ｐゴシック" pitchFamily="-110" charset="-128"/>
                <a:cs typeface="ＭＳ Ｐゴシック" pitchFamily="-110" charset="-128"/>
              </a:rPr>
              <a:t> </a:t>
            </a:r>
            <a:r>
              <a:rPr lang="en-GB" sz="2000" dirty="0" err="1" smtClean="0">
                <a:solidFill>
                  <a:srgbClr val="0000FF"/>
                </a:solidFill>
                <a:ea typeface="ＭＳ Ｐゴシック" pitchFamily="-110" charset="-128"/>
                <a:cs typeface="ＭＳ Ｐゴシック" pitchFamily="-110" charset="-128"/>
              </a:rPr>
              <a:t>amrywio</a:t>
            </a:r>
            <a:r>
              <a:rPr lang="en-GB" sz="2000" dirty="0" smtClean="0">
                <a:solidFill>
                  <a:srgbClr val="0000FF"/>
                </a:solidFill>
                <a:ea typeface="ＭＳ Ｐゴシック" pitchFamily="-110" charset="-128"/>
                <a:cs typeface="ＭＳ Ｐゴシック" pitchFamily="-110" charset="-128"/>
              </a:rPr>
              <a:t> </a:t>
            </a:r>
            <a:r>
              <a:rPr lang="en-GB" sz="2000" dirty="0" err="1" smtClean="0">
                <a:solidFill>
                  <a:srgbClr val="0000FF"/>
                </a:solidFill>
                <a:ea typeface="ＭＳ Ｐゴシック" pitchFamily="-110" charset="-128"/>
                <a:cs typeface="ＭＳ Ｐゴシック" pitchFamily="-110" charset="-128"/>
              </a:rPr>
              <a:t>dros</a:t>
            </a:r>
            <a:r>
              <a:rPr lang="en-GB" sz="2000" dirty="0" smtClean="0">
                <a:solidFill>
                  <a:srgbClr val="0000FF"/>
                </a:solidFill>
                <a:ea typeface="ＭＳ Ｐゴシック" pitchFamily="-110" charset="-128"/>
                <a:cs typeface="ＭＳ Ｐゴシック" pitchFamily="-110" charset="-128"/>
              </a:rPr>
              <a:t> </a:t>
            </a:r>
            <a:r>
              <a:rPr lang="en-GB" sz="2000" dirty="0" err="1" smtClean="0">
                <a:solidFill>
                  <a:srgbClr val="0000FF"/>
                </a:solidFill>
                <a:ea typeface="ＭＳ Ｐゴシック" pitchFamily="-110" charset="-128"/>
                <a:cs typeface="ＭＳ Ｐゴシック" pitchFamily="-110" charset="-128"/>
              </a:rPr>
              <a:t>gyfnod</a:t>
            </a:r>
            <a:r>
              <a:rPr lang="en-GB" sz="2000" dirty="0" smtClean="0">
                <a:solidFill>
                  <a:srgbClr val="0000FF"/>
                </a:solidFill>
                <a:ea typeface="ＭＳ Ｐゴシック" pitchFamily="-110" charset="-128"/>
                <a:cs typeface="ＭＳ Ｐゴシック" pitchFamily="-110" charset="-128"/>
              </a:rPr>
              <a:t> </a:t>
            </a:r>
            <a:r>
              <a:rPr lang="en-GB" sz="2000" dirty="0" err="1" smtClean="0">
                <a:solidFill>
                  <a:srgbClr val="0000FF"/>
                </a:solidFill>
                <a:ea typeface="ＭＳ Ｐゴシック" pitchFamily="-110" charset="-128"/>
                <a:cs typeface="ＭＳ Ｐゴシック" pitchFamily="-110" charset="-128"/>
              </a:rPr>
              <a:t>o</a:t>
            </a:r>
            <a:r>
              <a:rPr lang="en-GB" sz="2000" dirty="0" smtClean="0">
                <a:solidFill>
                  <a:srgbClr val="0000FF"/>
                </a:solidFill>
                <a:ea typeface="ＭＳ Ｐゴシック" pitchFamily="-110" charset="-128"/>
                <a:cs typeface="ＭＳ Ｐゴシック" pitchFamily="-110" charset="-128"/>
              </a:rPr>
              <a:t> </a:t>
            </a:r>
            <a:r>
              <a:rPr lang="en-GB" sz="2000" dirty="0" err="1" smtClean="0">
                <a:solidFill>
                  <a:srgbClr val="0000FF"/>
                </a:solidFill>
                <a:ea typeface="ＭＳ Ｐゴシック" pitchFamily="-110" charset="-128"/>
                <a:cs typeface="ＭＳ Ｐゴシック" pitchFamily="-110" charset="-128"/>
              </a:rPr>
              <a:t>amser</a:t>
            </a:r>
            <a:endParaRPr lang="en-GB" sz="2000" dirty="0" smtClean="0">
              <a:solidFill>
                <a:srgbClr val="0000FF"/>
              </a:solidFill>
              <a:ea typeface="ＭＳ Ｐゴシック" pitchFamily="-110" charset="-128"/>
              <a:cs typeface="ＭＳ Ｐゴシック" pitchFamily="-110" charset="-128"/>
            </a:endParaRPr>
          </a:p>
          <a:p>
            <a:pPr eaLnBrk="1" hangingPunct="1">
              <a:buFont typeface="Wingdings" pitchFamily="-110" charset="2"/>
              <a:buNone/>
            </a:pPr>
            <a:endParaRPr lang="en-GB" sz="2400" dirty="0">
              <a:ea typeface="ＭＳ Ｐゴシック" pitchFamily="-110" charset="-128"/>
              <a:cs typeface="ＭＳ Ｐゴシック" pitchFamily="-110" charset="-128"/>
            </a:endParaRPr>
          </a:p>
          <a:p>
            <a:pPr eaLnBrk="1" hangingPunct="1">
              <a:buNone/>
            </a:pPr>
            <a:endParaRPr lang="en-GB" sz="2800" dirty="0">
              <a:ea typeface="ＭＳ Ｐゴシック" pitchFamily="-110" charset="-128"/>
              <a:cs typeface="ＭＳ Ｐゴシック" pitchFamily="-110" charset="-128"/>
            </a:endParaRPr>
          </a:p>
        </p:txBody>
      </p:sp>
      <p:pic>
        <p:nvPicPr>
          <p:cNvPr id="229382" name="Picture 6" descr="DSCF1733"/>
          <p:cNvPicPr>
            <a:picLocks noChangeAspect="1" noChangeArrowheads="1"/>
          </p:cNvPicPr>
          <p:nvPr/>
        </p:nvPicPr>
        <p:blipFill>
          <a:blip r:embed="rId3"/>
          <a:srcRect r="27280"/>
          <a:stretch>
            <a:fillRect/>
          </a:stretch>
        </p:blipFill>
        <p:spPr bwMode="auto">
          <a:xfrm>
            <a:off x="5257800" y="4038600"/>
            <a:ext cx="3240088" cy="2276475"/>
          </a:xfrm>
          <a:prstGeom prst="rect">
            <a:avLst/>
          </a:prstGeom>
          <a:noFill/>
          <a:ln w="9525">
            <a:noFill/>
            <a:miter lim="800000"/>
            <a:headEnd/>
            <a:tailEnd/>
          </a:ln>
        </p:spPr>
      </p:pic>
      <p:pic>
        <p:nvPicPr>
          <p:cNvPr id="229383" name="Picture 7" descr="62"/>
          <p:cNvPicPr>
            <a:picLocks noChangeAspect="1" noChangeArrowheads="1"/>
          </p:cNvPicPr>
          <p:nvPr/>
        </p:nvPicPr>
        <p:blipFill>
          <a:blip r:embed="rId4"/>
          <a:srcRect/>
          <a:stretch>
            <a:fillRect/>
          </a:stretch>
        </p:blipFill>
        <p:spPr bwMode="auto">
          <a:xfrm>
            <a:off x="304800" y="1752600"/>
            <a:ext cx="1931413" cy="1447800"/>
          </a:xfrm>
          <a:prstGeom prst="rect">
            <a:avLst/>
          </a:prstGeom>
          <a:noFill/>
          <a:ln w="9525">
            <a:noFill/>
            <a:miter lim="800000"/>
            <a:headEnd/>
            <a:tailEnd/>
          </a:ln>
        </p:spPr>
      </p:pic>
      <p:sp>
        <p:nvSpPr>
          <p:cNvPr id="5128" name="Text Box 9"/>
          <p:cNvSpPr txBox="1">
            <a:spLocks noChangeArrowheads="1"/>
          </p:cNvSpPr>
          <p:nvPr/>
        </p:nvSpPr>
        <p:spPr bwMode="auto">
          <a:xfrm>
            <a:off x="609600" y="4343400"/>
            <a:ext cx="4648200" cy="1338828"/>
          </a:xfrm>
          <a:prstGeom prst="rect">
            <a:avLst/>
          </a:prstGeom>
          <a:noFill/>
          <a:ln w="12700">
            <a:noFill/>
            <a:miter lim="800000"/>
            <a:headEnd type="none" w="sm" len="sm"/>
            <a:tailEnd type="none" w="sm" len="sm"/>
          </a:ln>
        </p:spPr>
        <p:txBody>
          <a:bodyPr wrap="square">
            <a:prstTxWarp prst="textNoShape">
              <a:avLst/>
            </a:prstTxWarp>
            <a:spAutoFit/>
          </a:bodyPr>
          <a:lstStyle/>
          <a:p>
            <a:pPr>
              <a:spcBef>
                <a:spcPct val="50000"/>
              </a:spcBef>
              <a:buFont typeface="Arial"/>
              <a:buChar char="•"/>
            </a:pPr>
            <a:r>
              <a:rPr lang="en-US" dirty="0"/>
              <a:t>What has changed in classroom</a:t>
            </a:r>
            <a:r>
              <a:rPr lang="en-US" dirty="0" smtClean="0"/>
              <a:t> environments </a:t>
            </a:r>
            <a:r>
              <a:rPr lang="en-US" dirty="0"/>
              <a:t>since you were at school</a:t>
            </a:r>
            <a:r>
              <a:rPr lang="en-US" dirty="0" smtClean="0"/>
              <a:t>?</a:t>
            </a:r>
          </a:p>
          <a:p>
            <a:pPr>
              <a:spcBef>
                <a:spcPct val="50000"/>
              </a:spcBef>
              <a:buFont typeface="Arial"/>
              <a:buChar char="•"/>
            </a:pPr>
            <a:r>
              <a:rPr lang="en-US" dirty="0" smtClean="0">
                <a:solidFill>
                  <a:srgbClr val="0000FF"/>
                </a:solidFill>
              </a:rPr>
              <a:t>Beth </a:t>
            </a:r>
            <a:r>
              <a:rPr lang="en-US" dirty="0" err="1" smtClean="0">
                <a:solidFill>
                  <a:srgbClr val="0000FF"/>
                </a:solidFill>
              </a:rPr>
              <a:t>sydd</a:t>
            </a:r>
            <a:r>
              <a:rPr lang="en-US" dirty="0" smtClean="0">
                <a:solidFill>
                  <a:srgbClr val="0000FF"/>
                </a:solidFill>
              </a:rPr>
              <a:t> </a:t>
            </a:r>
            <a:r>
              <a:rPr lang="en-US" dirty="0" err="1" smtClean="0">
                <a:solidFill>
                  <a:srgbClr val="0000FF"/>
                </a:solidFill>
              </a:rPr>
              <a:t>wedi</a:t>
            </a:r>
            <a:r>
              <a:rPr lang="en-US" dirty="0" smtClean="0">
                <a:solidFill>
                  <a:srgbClr val="0000FF"/>
                </a:solidFill>
              </a:rPr>
              <a:t> </a:t>
            </a:r>
            <a:r>
              <a:rPr lang="en-US" dirty="0" err="1" smtClean="0">
                <a:solidFill>
                  <a:srgbClr val="0000FF"/>
                </a:solidFill>
              </a:rPr>
              <a:t>newid</a:t>
            </a:r>
            <a:r>
              <a:rPr lang="en-US" dirty="0" smtClean="0">
                <a:solidFill>
                  <a:srgbClr val="0000FF"/>
                </a:solidFill>
              </a:rPr>
              <a:t> </a:t>
            </a:r>
            <a:r>
              <a:rPr lang="en-US" dirty="0" err="1" smtClean="0">
                <a:solidFill>
                  <a:srgbClr val="0000FF"/>
                </a:solidFill>
              </a:rPr>
              <a:t>yn</a:t>
            </a:r>
            <a:r>
              <a:rPr lang="en-US" dirty="0" smtClean="0">
                <a:solidFill>
                  <a:srgbClr val="0000FF"/>
                </a:solidFill>
              </a:rPr>
              <a:t> yr </a:t>
            </a:r>
            <a:r>
              <a:rPr lang="en-US" dirty="0" err="1" smtClean="0">
                <a:solidFill>
                  <a:srgbClr val="0000FF"/>
                </a:solidFill>
              </a:rPr>
              <a:t>amgylchedd</a:t>
            </a:r>
            <a:r>
              <a:rPr lang="en-US" dirty="0" smtClean="0">
                <a:solidFill>
                  <a:srgbClr val="0000FF"/>
                </a:solidFill>
              </a:rPr>
              <a:t> </a:t>
            </a:r>
            <a:r>
              <a:rPr lang="en-US" dirty="0" err="1" smtClean="0">
                <a:solidFill>
                  <a:srgbClr val="0000FF"/>
                </a:solidFill>
              </a:rPr>
              <a:t>dosbarth</a:t>
            </a:r>
            <a:r>
              <a:rPr lang="en-US" dirty="0" smtClean="0">
                <a:solidFill>
                  <a:srgbClr val="0000FF"/>
                </a:solidFill>
              </a:rPr>
              <a:t> </a:t>
            </a:r>
            <a:r>
              <a:rPr lang="en-US" dirty="0" err="1" smtClean="0">
                <a:solidFill>
                  <a:srgbClr val="0000FF"/>
                </a:solidFill>
              </a:rPr>
              <a:t>ers</a:t>
            </a:r>
            <a:r>
              <a:rPr lang="en-US" dirty="0" smtClean="0">
                <a:solidFill>
                  <a:srgbClr val="0000FF"/>
                </a:solidFill>
              </a:rPr>
              <a:t> </a:t>
            </a:r>
            <a:r>
              <a:rPr lang="en-US" dirty="0" err="1" smtClean="0">
                <a:solidFill>
                  <a:srgbClr val="0000FF"/>
                </a:solidFill>
              </a:rPr>
              <a:t>eich</a:t>
            </a:r>
            <a:r>
              <a:rPr lang="en-US" dirty="0" smtClean="0">
                <a:solidFill>
                  <a:srgbClr val="0000FF"/>
                </a:solidFill>
              </a:rPr>
              <a:t> </a:t>
            </a:r>
            <a:r>
              <a:rPr lang="en-US" dirty="0" err="1" smtClean="0">
                <a:solidFill>
                  <a:srgbClr val="0000FF"/>
                </a:solidFill>
              </a:rPr>
              <a:t>amser</a:t>
            </a:r>
            <a:r>
              <a:rPr lang="en-US" dirty="0" smtClean="0">
                <a:solidFill>
                  <a:srgbClr val="0000FF"/>
                </a:solidFill>
              </a:rPr>
              <a:t> chi </a:t>
            </a:r>
            <a:r>
              <a:rPr lang="en-US" dirty="0" err="1" smtClean="0">
                <a:solidFill>
                  <a:srgbClr val="0000FF"/>
                </a:solidFill>
              </a:rPr>
              <a:t>yn</a:t>
            </a:r>
            <a:r>
              <a:rPr lang="en-US" dirty="0" smtClean="0">
                <a:solidFill>
                  <a:srgbClr val="0000FF"/>
                </a:solidFill>
              </a:rPr>
              <a:t> yr </a:t>
            </a:r>
            <a:r>
              <a:rPr lang="en-US" dirty="0" err="1" smtClean="0">
                <a:solidFill>
                  <a:srgbClr val="0000FF"/>
                </a:solidFill>
              </a:rPr>
              <a:t>ysgol</a:t>
            </a:r>
            <a:r>
              <a:rPr lang="en-US" dirty="0" smtClean="0">
                <a:solidFill>
                  <a:srgbClr val="0000FF"/>
                </a:solidFill>
              </a:rPr>
              <a:t>?</a:t>
            </a:r>
            <a:endParaRPr lang="en-US" dirty="0">
              <a:solidFill>
                <a:srgbClr val="0000FF"/>
              </a:solidFill>
            </a:endParaRPr>
          </a:p>
        </p:txBody>
      </p:sp>
    </p:spTree>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229380"/>
                                        </p:tgtEl>
                                        <p:attrNameLst>
                                          <p:attrName>style.visibility</p:attrName>
                                        </p:attrNameLst>
                                      </p:cBhvr>
                                      <p:to>
                                        <p:strVal val="visible"/>
                                      </p:to>
                                    </p:set>
                                    <p:anim calcmode="lin" valueType="num">
                                      <p:cBhvr additive="base">
                                        <p:cTn id="7" dur="5000" fill="hold"/>
                                        <p:tgtEl>
                                          <p:spTgt spid="229380"/>
                                        </p:tgtEl>
                                        <p:attrNameLst>
                                          <p:attrName>ppt_x</p:attrName>
                                        </p:attrNameLst>
                                      </p:cBhvr>
                                      <p:tavLst>
                                        <p:tav tm="0">
                                          <p:val>
                                            <p:strVal val="0-#ppt_w/2"/>
                                          </p:val>
                                        </p:tav>
                                        <p:tav tm="100000">
                                          <p:val>
                                            <p:strVal val="#ppt_x"/>
                                          </p:val>
                                        </p:tav>
                                      </p:tavLst>
                                    </p:anim>
                                    <p:anim calcmode="lin" valueType="num">
                                      <p:cBhvr additive="base">
                                        <p:cTn id="8" dur="5000" fill="hold"/>
                                        <p:tgtEl>
                                          <p:spTgt spid="229380"/>
                                        </p:tgtEl>
                                        <p:attrNameLst>
                                          <p:attrName>ppt_y</p:attrName>
                                        </p:attrNameLst>
                                      </p:cBhvr>
                                      <p:tavLst>
                                        <p:tav tm="0">
                                          <p:val>
                                            <p:strVal val="#ppt_y"/>
                                          </p:val>
                                        </p:tav>
                                        <p:tav tm="100000">
                                          <p:val>
                                            <p:strVal val="#ppt_y"/>
                                          </p:val>
                                        </p:tav>
                                      </p:tavLst>
                                    </p:anim>
                                  </p:childTnLst>
                                  <p:subTnLst>
                                    <p:set>
                                      <p:cBhvr override="childStyle">
                                        <p:cTn dur="1" fill="hold" display="0" masterRel="nextClick" afterEffect="1"/>
                                        <p:tgtEl>
                                          <p:spTgt spid="229380"/>
                                        </p:tgtEl>
                                        <p:attrNameLst>
                                          <p:attrName>style.visibility</p:attrName>
                                        </p:attrNameLst>
                                      </p:cBhvr>
                                      <p:to>
                                        <p:strVal val="hidden"/>
                                      </p:to>
                                    </p:set>
                                  </p:sub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nodeType="clickEffect">
                                  <p:stCondLst>
                                    <p:cond delay="0"/>
                                  </p:stCondLst>
                                  <p:childTnLst>
                                    <p:set>
                                      <p:cBhvr>
                                        <p:cTn id="12" dur="1" fill="hold">
                                          <p:stCondLst>
                                            <p:cond delay="0"/>
                                          </p:stCondLst>
                                        </p:cTn>
                                        <p:tgtEl>
                                          <p:spTgt spid="229383"/>
                                        </p:tgtEl>
                                        <p:attrNameLst>
                                          <p:attrName>style.visibility</p:attrName>
                                        </p:attrNameLst>
                                      </p:cBhvr>
                                      <p:to>
                                        <p:strVal val="visible"/>
                                      </p:to>
                                    </p:set>
                                    <p:anim calcmode="lin" valueType="num">
                                      <p:cBhvr additive="base">
                                        <p:cTn id="13" dur="5000" fill="hold"/>
                                        <p:tgtEl>
                                          <p:spTgt spid="229383"/>
                                        </p:tgtEl>
                                        <p:attrNameLst>
                                          <p:attrName>ppt_x</p:attrName>
                                        </p:attrNameLst>
                                      </p:cBhvr>
                                      <p:tavLst>
                                        <p:tav tm="0">
                                          <p:val>
                                            <p:strVal val="0-#ppt_w/2"/>
                                          </p:val>
                                        </p:tav>
                                        <p:tav tm="100000">
                                          <p:val>
                                            <p:strVal val="#ppt_x"/>
                                          </p:val>
                                        </p:tav>
                                      </p:tavLst>
                                    </p:anim>
                                    <p:anim calcmode="lin" valueType="num">
                                      <p:cBhvr additive="base">
                                        <p:cTn id="14" dur="5000" fill="hold"/>
                                        <p:tgtEl>
                                          <p:spTgt spid="229383"/>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nodeType="clickEffect">
                                  <p:stCondLst>
                                    <p:cond delay="0"/>
                                  </p:stCondLst>
                                  <p:childTnLst>
                                    <p:set>
                                      <p:cBhvr>
                                        <p:cTn id="18" dur="1" fill="hold">
                                          <p:stCondLst>
                                            <p:cond delay="0"/>
                                          </p:stCondLst>
                                        </p:cTn>
                                        <p:tgtEl>
                                          <p:spTgt spid="229382"/>
                                        </p:tgtEl>
                                        <p:attrNameLst>
                                          <p:attrName>style.visibility</p:attrName>
                                        </p:attrNameLst>
                                      </p:cBhvr>
                                      <p:to>
                                        <p:strVal val="visible"/>
                                      </p:to>
                                    </p:set>
                                    <p:anim calcmode="lin" valueType="num">
                                      <p:cBhvr additive="base">
                                        <p:cTn id="19" dur="5000" fill="hold"/>
                                        <p:tgtEl>
                                          <p:spTgt spid="229382"/>
                                        </p:tgtEl>
                                        <p:attrNameLst>
                                          <p:attrName>ppt_x</p:attrName>
                                        </p:attrNameLst>
                                      </p:cBhvr>
                                      <p:tavLst>
                                        <p:tav tm="0">
                                          <p:val>
                                            <p:strVal val="0-#ppt_w/2"/>
                                          </p:val>
                                        </p:tav>
                                        <p:tav tm="100000">
                                          <p:val>
                                            <p:strVal val="#ppt_x"/>
                                          </p:val>
                                        </p:tav>
                                      </p:tavLst>
                                    </p:anim>
                                    <p:anim calcmode="lin" valueType="num">
                                      <p:cBhvr additive="base">
                                        <p:cTn id="20" dur="5000" fill="hold"/>
                                        <p:tgtEl>
                                          <p:spTgt spid="22938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a:xfrm>
            <a:off x="0" y="457200"/>
            <a:ext cx="9144000" cy="1143000"/>
          </a:xfrm>
        </p:spPr>
        <p:txBody>
          <a:bodyPr/>
          <a:lstStyle/>
          <a:p>
            <a:r>
              <a:rPr lang="en-US" sz="3600" dirty="0">
                <a:ea typeface="ＭＳ Ｐゴシック" pitchFamily="-110" charset="-128"/>
                <a:cs typeface="ＭＳ Ｐゴシック" pitchFamily="-110" charset="-128"/>
              </a:rPr>
              <a:t/>
            </a:r>
            <a:br>
              <a:rPr lang="en-US" sz="3600" dirty="0">
                <a:ea typeface="ＭＳ Ｐゴシック" pitchFamily="-110" charset="-128"/>
                <a:cs typeface="ＭＳ Ｐゴシック" pitchFamily="-110" charset="-128"/>
              </a:rPr>
            </a:br>
            <a:r>
              <a:rPr lang="en-US" sz="3200" dirty="0">
                <a:ea typeface="ＭＳ Ｐゴシック" pitchFamily="-110" charset="-128"/>
                <a:cs typeface="ＭＳ Ｐゴシック" pitchFamily="-110" charset="-128"/>
              </a:rPr>
              <a:t>There are many different spaces and places where children can learn.</a:t>
            </a:r>
            <a:r>
              <a:rPr lang="en-US" sz="3200" dirty="0" smtClean="0">
                <a:ea typeface="ＭＳ Ｐゴシック" pitchFamily="-110" charset="-128"/>
                <a:cs typeface="ＭＳ Ｐゴシック" pitchFamily="-110" charset="-128"/>
              </a:rPr>
              <a:t/>
            </a:r>
            <a:br>
              <a:rPr lang="en-US" sz="3200" dirty="0" smtClean="0">
                <a:ea typeface="ＭＳ Ｐゴシック" pitchFamily="-110" charset="-128"/>
                <a:cs typeface="ＭＳ Ｐゴシック" pitchFamily="-110" charset="-128"/>
              </a:rPr>
            </a:br>
            <a:r>
              <a:rPr lang="en-US" sz="3200" dirty="0" smtClean="0">
                <a:solidFill>
                  <a:srgbClr val="0000FF"/>
                </a:solidFill>
                <a:ea typeface="ＭＳ Ｐゴシック" pitchFamily="-110" charset="-128"/>
                <a:cs typeface="ＭＳ Ｐゴシック" pitchFamily="-110" charset="-128"/>
              </a:rPr>
              <a:t>Gall </a:t>
            </a:r>
            <a:r>
              <a:rPr lang="en-US" sz="3200" dirty="0">
                <a:solidFill>
                  <a:srgbClr val="0000FF"/>
                </a:solidFill>
                <a:ea typeface="ＭＳ Ｐゴシック" pitchFamily="-110" charset="-128"/>
                <a:cs typeface="ＭＳ Ｐゴシック" pitchFamily="-110" charset="-128"/>
              </a:rPr>
              <a:t>plant </a:t>
            </a:r>
            <a:r>
              <a:rPr lang="en-US" sz="3200" dirty="0" err="1">
                <a:solidFill>
                  <a:srgbClr val="0000FF"/>
                </a:solidFill>
                <a:ea typeface="ＭＳ Ｐゴシック" pitchFamily="-110" charset="-128"/>
                <a:cs typeface="ＭＳ Ｐゴシック" pitchFamily="-110" charset="-128"/>
              </a:rPr>
              <a:t>ddysgu</a:t>
            </a:r>
            <a:r>
              <a:rPr lang="en-US" sz="3200" dirty="0">
                <a:solidFill>
                  <a:srgbClr val="0000FF"/>
                </a:solidFill>
                <a:ea typeface="ＭＳ Ｐゴシック" pitchFamily="-110" charset="-128"/>
                <a:cs typeface="ＭＳ Ｐゴシック" pitchFamily="-110" charset="-128"/>
              </a:rPr>
              <a:t> </a:t>
            </a:r>
            <a:r>
              <a:rPr lang="en-US" sz="3200" dirty="0" err="1">
                <a:solidFill>
                  <a:srgbClr val="0000FF"/>
                </a:solidFill>
                <a:ea typeface="ＭＳ Ｐゴシック" pitchFamily="-110" charset="-128"/>
                <a:cs typeface="ＭＳ Ｐゴシック" pitchFamily="-110" charset="-128"/>
              </a:rPr>
              <a:t>mewn</a:t>
            </a:r>
            <a:r>
              <a:rPr lang="en-US" sz="3200" dirty="0">
                <a:solidFill>
                  <a:srgbClr val="0000FF"/>
                </a:solidFill>
                <a:ea typeface="ＭＳ Ｐゴシック" pitchFamily="-110" charset="-128"/>
                <a:cs typeface="ＭＳ Ｐゴシック" pitchFamily="-110" charset="-128"/>
              </a:rPr>
              <a:t> </a:t>
            </a:r>
            <a:r>
              <a:rPr lang="en-US" sz="3200" dirty="0" err="1">
                <a:solidFill>
                  <a:srgbClr val="0000FF"/>
                </a:solidFill>
                <a:ea typeface="ＭＳ Ｐゴシック" pitchFamily="-110" charset="-128"/>
                <a:cs typeface="ＭＳ Ｐゴシック" pitchFamily="-110" charset="-128"/>
              </a:rPr>
              <a:t>llawer</a:t>
            </a:r>
            <a:r>
              <a:rPr lang="en-US" sz="3200" dirty="0">
                <a:solidFill>
                  <a:srgbClr val="0000FF"/>
                </a:solidFill>
                <a:ea typeface="ＭＳ Ｐゴシック" pitchFamily="-110" charset="-128"/>
                <a:cs typeface="ＭＳ Ｐゴシック" pitchFamily="-110" charset="-128"/>
              </a:rPr>
              <a:t> </a:t>
            </a:r>
            <a:r>
              <a:rPr lang="en-US" sz="3200" dirty="0" err="1">
                <a:solidFill>
                  <a:srgbClr val="0000FF"/>
                </a:solidFill>
                <a:ea typeface="ＭＳ Ｐゴシック" pitchFamily="-110" charset="-128"/>
                <a:cs typeface="ＭＳ Ｐゴシック" pitchFamily="-110" charset="-128"/>
              </a:rPr>
              <a:t>o</a:t>
            </a:r>
            <a:r>
              <a:rPr lang="en-US" sz="3200" dirty="0">
                <a:solidFill>
                  <a:srgbClr val="0000FF"/>
                </a:solidFill>
                <a:ea typeface="ＭＳ Ｐゴシック" pitchFamily="-110" charset="-128"/>
                <a:cs typeface="ＭＳ Ｐゴシック" pitchFamily="-110" charset="-128"/>
              </a:rPr>
              <a:t> </a:t>
            </a:r>
            <a:r>
              <a:rPr lang="en-US" sz="3200" dirty="0" err="1">
                <a:solidFill>
                  <a:srgbClr val="0000FF"/>
                </a:solidFill>
                <a:ea typeface="ＭＳ Ｐゴシック" pitchFamily="-110" charset="-128"/>
                <a:cs typeface="ＭＳ Ｐゴシック" pitchFamily="-110" charset="-128"/>
              </a:rPr>
              <a:t>wahanol</a:t>
            </a:r>
            <a:r>
              <a:rPr lang="en-US" sz="3200" dirty="0">
                <a:solidFill>
                  <a:srgbClr val="0000FF"/>
                </a:solidFill>
                <a:ea typeface="ＭＳ Ｐゴシック" pitchFamily="-110" charset="-128"/>
                <a:cs typeface="ＭＳ Ｐゴシック" pitchFamily="-110" charset="-128"/>
              </a:rPr>
              <a:t> </a:t>
            </a:r>
            <a:r>
              <a:rPr lang="en-US" sz="3200" dirty="0" err="1">
                <a:solidFill>
                  <a:srgbClr val="0000FF"/>
                </a:solidFill>
                <a:ea typeface="ＭＳ Ｐゴシック" pitchFamily="-110" charset="-128"/>
                <a:cs typeface="ＭＳ Ｐゴシック" pitchFamily="-110" charset="-128"/>
              </a:rPr>
              <a:t>fannau</a:t>
            </a:r>
            <a:r>
              <a:rPr lang="en-US" sz="3200" dirty="0">
                <a:solidFill>
                  <a:srgbClr val="0000FF"/>
                </a:solidFill>
                <a:ea typeface="ＭＳ Ｐゴシック" pitchFamily="-110" charset="-128"/>
                <a:cs typeface="ＭＳ Ｐゴシック" pitchFamily="-110" charset="-128"/>
              </a:rPr>
              <a:t> a </a:t>
            </a:r>
            <a:r>
              <a:rPr lang="en-US" sz="3200" dirty="0" err="1">
                <a:solidFill>
                  <a:srgbClr val="0000FF"/>
                </a:solidFill>
                <a:ea typeface="ＭＳ Ｐゴシック" pitchFamily="-110" charset="-128"/>
                <a:cs typeface="ＭＳ Ｐゴシック" pitchFamily="-110" charset="-128"/>
              </a:rPr>
              <a:t>lleoedd</a:t>
            </a:r>
            <a:r>
              <a:rPr lang="en-US" sz="3200" dirty="0">
                <a:solidFill>
                  <a:srgbClr val="0000FF"/>
                </a:solidFill>
                <a:ea typeface="ＭＳ Ｐゴシック" pitchFamily="-110" charset="-128"/>
                <a:cs typeface="ＭＳ Ｐゴシック" pitchFamily="-110" charset="-128"/>
              </a:rPr>
              <a:t>. </a:t>
            </a:r>
            <a:r>
              <a:rPr lang="en-US" sz="3600" dirty="0">
                <a:ea typeface="ＭＳ Ｐゴシック" pitchFamily="-110" charset="-128"/>
                <a:cs typeface="ＭＳ Ｐゴシック" pitchFamily="-110" charset="-128"/>
              </a:rPr>
              <a:t/>
            </a:r>
            <a:br>
              <a:rPr lang="en-US" sz="3600" dirty="0">
                <a:ea typeface="ＭＳ Ｐゴシック" pitchFamily="-110" charset="-128"/>
                <a:cs typeface="ＭＳ Ｐゴシック" pitchFamily="-110" charset="-128"/>
              </a:rPr>
            </a:br>
            <a:endParaRPr lang="en-US" sz="3600" dirty="0">
              <a:ea typeface="ＭＳ Ｐゴシック" pitchFamily="-110" charset="-128"/>
              <a:cs typeface="ＭＳ Ｐゴシック" pitchFamily="-110" charset="-128"/>
            </a:endParaRPr>
          </a:p>
        </p:txBody>
      </p:sp>
      <p:sp>
        <p:nvSpPr>
          <p:cNvPr id="5" name="Content Placeholder 4"/>
          <p:cNvSpPr>
            <a:spLocks noGrp="1"/>
          </p:cNvSpPr>
          <p:nvPr>
            <p:ph sz="half" idx="1"/>
          </p:nvPr>
        </p:nvSpPr>
        <p:spPr/>
        <p:txBody>
          <a:bodyPr/>
          <a:lstStyle/>
          <a:p>
            <a:pPr>
              <a:buNone/>
            </a:pPr>
            <a:endParaRPr lang="en-US" dirty="0" smtClean="0"/>
          </a:p>
          <a:p>
            <a:pPr>
              <a:buNone/>
            </a:pPr>
            <a:r>
              <a:rPr lang="en-US" sz="2200" dirty="0" smtClean="0"/>
              <a:t>Key Principles:</a:t>
            </a:r>
          </a:p>
          <a:p>
            <a:pPr>
              <a:buFont typeface="Arial"/>
              <a:buChar char="•"/>
            </a:pPr>
            <a:r>
              <a:rPr lang="en-US" sz="2200" dirty="0" smtClean="0"/>
              <a:t>Children are active learners</a:t>
            </a:r>
          </a:p>
          <a:p>
            <a:pPr>
              <a:buFont typeface="Arial"/>
              <a:buChar char="•"/>
            </a:pPr>
            <a:r>
              <a:rPr lang="en-US" sz="2200" dirty="0" smtClean="0"/>
              <a:t>Contexts – real, meaningful and engaging</a:t>
            </a:r>
          </a:p>
          <a:p>
            <a:pPr>
              <a:buFont typeface="Arial"/>
              <a:buChar char="•"/>
            </a:pPr>
            <a:r>
              <a:rPr lang="en-US" sz="2200" dirty="0" smtClean="0"/>
              <a:t>Playful learning opportunities</a:t>
            </a:r>
          </a:p>
          <a:p>
            <a:pPr>
              <a:buFont typeface="Arial"/>
              <a:buChar char="•"/>
            </a:pPr>
            <a:r>
              <a:rPr lang="en-US" sz="2200" dirty="0" smtClean="0"/>
              <a:t>Start from what a child can do</a:t>
            </a:r>
          </a:p>
          <a:p>
            <a:pPr>
              <a:buFont typeface="Arial"/>
              <a:buChar char="•"/>
            </a:pPr>
            <a:r>
              <a:rPr lang="en-US" sz="2200" dirty="0" smtClean="0"/>
              <a:t>Approach learning in a holistic manner</a:t>
            </a:r>
          </a:p>
          <a:p>
            <a:pPr>
              <a:buFont typeface="Arial"/>
              <a:buChar char="•"/>
            </a:pPr>
            <a:r>
              <a:rPr lang="en-US" sz="2200" dirty="0" smtClean="0"/>
              <a:t>Use outdoors and indoors</a:t>
            </a:r>
            <a:endParaRPr lang="en-US" sz="2200" dirty="0"/>
          </a:p>
        </p:txBody>
      </p:sp>
      <p:sp>
        <p:nvSpPr>
          <p:cNvPr id="6" name="Content Placeholder 5"/>
          <p:cNvSpPr>
            <a:spLocks noGrp="1"/>
          </p:cNvSpPr>
          <p:nvPr>
            <p:ph sz="half" idx="2"/>
          </p:nvPr>
        </p:nvSpPr>
        <p:spPr>
          <a:xfrm>
            <a:off x="4724400" y="2133600"/>
            <a:ext cx="4038600" cy="4525963"/>
          </a:xfrm>
        </p:spPr>
        <p:txBody>
          <a:bodyPr/>
          <a:lstStyle/>
          <a:p>
            <a:pPr>
              <a:buNone/>
            </a:pPr>
            <a:r>
              <a:rPr lang="en-US" sz="2200" dirty="0" err="1" smtClean="0">
                <a:solidFill>
                  <a:srgbClr val="0000FF"/>
                </a:solidFill>
              </a:rPr>
              <a:t>Prif</a:t>
            </a:r>
            <a:r>
              <a:rPr lang="en-US" sz="2200" dirty="0" smtClean="0">
                <a:solidFill>
                  <a:srgbClr val="0000FF"/>
                </a:solidFill>
              </a:rPr>
              <a:t> </a:t>
            </a:r>
            <a:r>
              <a:rPr lang="en-US" sz="2200" dirty="0" err="1" smtClean="0">
                <a:solidFill>
                  <a:srgbClr val="0000FF"/>
                </a:solidFill>
              </a:rPr>
              <a:t>egwyddorion</a:t>
            </a:r>
            <a:r>
              <a:rPr lang="en-US" sz="2200" dirty="0" smtClean="0">
                <a:solidFill>
                  <a:srgbClr val="0000FF"/>
                </a:solidFill>
              </a:rPr>
              <a:t>:</a:t>
            </a:r>
          </a:p>
          <a:p>
            <a:pPr>
              <a:buFont typeface="Arial"/>
              <a:buChar char="•"/>
            </a:pPr>
            <a:r>
              <a:rPr lang="en-US" sz="2200" dirty="0" smtClean="0">
                <a:solidFill>
                  <a:srgbClr val="0000FF"/>
                </a:solidFill>
              </a:rPr>
              <a:t>Mae plant </a:t>
            </a:r>
            <a:r>
              <a:rPr lang="en-US" sz="2200" dirty="0" err="1" smtClean="0">
                <a:solidFill>
                  <a:srgbClr val="0000FF"/>
                </a:solidFill>
              </a:rPr>
              <a:t>yn</a:t>
            </a:r>
            <a:r>
              <a:rPr lang="en-US" sz="2200" dirty="0" smtClean="0">
                <a:solidFill>
                  <a:srgbClr val="0000FF"/>
                </a:solidFill>
              </a:rPr>
              <a:t> </a:t>
            </a:r>
            <a:r>
              <a:rPr lang="en-US" sz="2200" dirty="0" err="1" smtClean="0">
                <a:solidFill>
                  <a:srgbClr val="0000FF"/>
                </a:solidFill>
              </a:rPr>
              <a:t>ddysgwyr</a:t>
            </a:r>
            <a:r>
              <a:rPr lang="en-US" sz="2200" dirty="0" smtClean="0">
                <a:solidFill>
                  <a:srgbClr val="0000FF"/>
                </a:solidFill>
              </a:rPr>
              <a:t> </a:t>
            </a:r>
            <a:r>
              <a:rPr lang="en-US" sz="2200" dirty="0" err="1" smtClean="0">
                <a:solidFill>
                  <a:srgbClr val="0000FF"/>
                </a:solidFill>
              </a:rPr>
              <a:t>gweithredol</a:t>
            </a:r>
            <a:endParaRPr lang="en-US" sz="2200" dirty="0" smtClean="0">
              <a:solidFill>
                <a:srgbClr val="0000FF"/>
              </a:solidFill>
            </a:endParaRPr>
          </a:p>
          <a:p>
            <a:pPr>
              <a:buFont typeface="Arial"/>
              <a:buChar char="•"/>
            </a:pPr>
            <a:r>
              <a:rPr lang="en-US" sz="2200" dirty="0" err="1" smtClean="0">
                <a:solidFill>
                  <a:srgbClr val="0000FF"/>
                </a:solidFill>
              </a:rPr>
              <a:t>Cyd-destun</a:t>
            </a:r>
            <a:r>
              <a:rPr lang="en-US" sz="2200" dirty="0" smtClean="0">
                <a:solidFill>
                  <a:srgbClr val="0000FF"/>
                </a:solidFill>
              </a:rPr>
              <a:t> – </a:t>
            </a:r>
            <a:r>
              <a:rPr lang="en-US" sz="2200" dirty="0" err="1" smtClean="0">
                <a:solidFill>
                  <a:srgbClr val="0000FF"/>
                </a:solidFill>
              </a:rPr>
              <a:t>bywyd</a:t>
            </a:r>
            <a:r>
              <a:rPr lang="en-US" sz="2200" dirty="0" smtClean="0">
                <a:solidFill>
                  <a:srgbClr val="0000FF"/>
                </a:solidFill>
              </a:rPr>
              <a:t> go </a:t>
            </a:r>
            <a:r>
              <a:rPr lang="en-US" sz="2200" dirty="0" err="1" smtClean="0">
                <a:solidFill>
                  <a:srgbClr val="0000FF"/>
                </a:solidFill>
              </a:rPr>
              <a:t>iawn</a:t>
            </a:r>
            <a:r>
              <a:rPr lang="en-US" sz="2200" dirty="0" smtClean="0">
                <a:solidFill>
                  <a:srgbClr val="0000FF"/>
                </a:solidFill>
              </a:rPr>
              <a:t>, </a:t>
            </a:r>
            <a:r>
              <a:rPr lang="en-US" sz="2200" dirty="0" err="1" smtClean="0">
                <a:solidFill>
                  <a:srgbClr val="0000FF"/>
                </a:solidFill>
              </a:rPr>
              <a:t>ystyrlon</a:t>
            </a:r>
            <a:r>
              <a:rPr lang="en-US" sz="2200" dirty="0" smtClean="0">
                <a:solidFill>
                  <a:srgbClr val="0000FF"/>
                </a:solidFill>
              </a:rPr>
              <a:t> a </a:t>
            </a:r>
            <a:r>
              <a:rPr lang="en-US" sz="2200" dirty="0" err="1" smtClean="0">
                <a:solidFill>
                  <a:srgbClr val="0000FF"/>
                </a:solidFill>
              </a:rPr>
              <a:t>deniadol</a:t>
            </a:r>
            <a:endParaRPr lang="en-US" sz="2200" dirty="0" smtClean="0">
              <a:solidFill>
                <a:srgbClr val="0000FF"/>
              </a:solidFill>
            </a:endParaRPr>
          </a:p>
          <a:p>
            <a:pPr>
              <a:buFont typeface="Arial"/>
              <a:buChar char="•"/>
            </a:pPr>
            <a:r>
              <a:rPr lang="en-US" sz="2200" dirty="0" err="1" smtClean="0">
                <a:solidFill>
                  <a:srgbClr val="0000FF"/>
                </a:solidFill>
              </a:rPr>
              <a:t>Cyfleodd</a:t>
            </a:r>
            <a:r>
              <a:rPr lang="en-US" sz="2200" dirty="0" smtClean="0">
                <a:solidFill>
                  <a:srgbClr val="0000FF"/>
                </a:solidFill>
              </a:rPr>
              <a:t> </a:t>
            </a:r>
            <a:r>
              <a:rPr lang="en-US" sz="2200" dirty="0" err="1" smtClean="0">
                <a:solidFill>
                  <a:srgbClr val="0000FF"/>
                </a:solidFill>
              </a:rPr>
              <a:t>dysgu</a:t>
            </a:r>
            <a:r>
              <a:rPr lang="en-US" sz="2200" dirty="0" smtClean="0">
                <a:solidFill>
                  <a:srgbClr val="0000FF"/>
                </a:solidFill>
              </a:rPr>
              <a:t> </a:t>
            </a:r>
            <a:r>
              <a:rPr lang="en-US" sz="2200" dirty="0" err="1" smtClean="0">
                <a:solidFill>
                  <a:srgbClr val="0000FF"/>
                </a:solidFill>
              </a:rPr>
              <a:t>chwareus</a:t>
            </a:r>
            <a:endParaRPr lang="en-US" sz="2200" dirty="0" smtClean="0">
              <a:solidFill>
                <a:srgbClr val="0000FF"/>
              </a:solidFill>
            </a:endParaRPr>
          </a:p>
          <a:p>
            <a:pPr>
              <a:buFont typeface="Arial"/>
              <a:buChar char="•"/>
            </a:pPr>
            <a:r>
              <a:rPr lang="en-US" sz="2200" dirty="0" err="1" smtClean="0">
                <a:solidFill>
                  <a:srgbClr val="0000FF"/>
                </a:solidFill>
              </a:rPr>
              <a:t>Dechrau</a:t>
            </a:r>
            <a:r>
              <a:rPr lang="en-US" sz="2200" dirty="0" smtClean="0">
                <a:solidFill>
                  <a:srgbClr val="0000FF"/>
                </a:solidFill>
              </a:rPr>
              <a:t> </a:t>
            </a:r>
            <a:r>
              <a:rPr lang="en-US" sz="2200" dirty="0" err="1" smtClean="0">
                <a:solidFill>
                  <a:srgbClr val="0000FF"/>
                </a:solidFill>
              </a:rPr>
              <a:t>gyda’r</a:t>
            </a:r>
            <a:r>
              <a:rPr lang="en-US" sz="2200" dirty="0" smtClean="0">
                <a:solidFill>
                  <a:srgbClr val="0000FF"/>
                </a:solidFill>
              </a:rPr>
              <a:t> </a:t>
            </a:r>
            <a:r>
              <a:rPr lang="en-US" sz="2200" dirty="0" err="1" smtClean="0">
                <a:solidFill>
                  <a:srgbClr val="0000FF"/>
                </a:solidFill>
              </a:rPr>
              <a:t>hyn</a:t>
            </a:r>
            <a:r>
              <a:rPr lang="en-US" sz="2200" dirty="0" smtClean="0">
                <a:solidFill>
                  <a:srgbClr val="0000FF"/>
                </a:solidFill>
              </a:rPr>
              <a:t> </a:t>
            </a:r>
            <a:r>
              <a:rPr lang="en-US" sz="2200" dirty="0" err="1" smtClean="0">
                <a:solidFill>
                  <a:srgbClr val="0000FF"/>
                </a:solidFill>
              </a:rPr>
              <a:t>mae’r</a:t>
            </a:r>
            <a:r>
              <a:rPr lang="en-US" sz="2200" dirty="0" smtClean="0">
                <a:solidFill>
                  <a:srgbClr val="0000FF"/>
                </a:solidFill>
              </a:rPr>
              <a:t> </a:t>
            </a:r>
            <a:r>
              <a:rPr lang="en-US" sz="2200" dirty="0" err="1" smtClean="0">
                <a:solidFill>
                  <a:srgbClr val="0000FF"/>
                </a:solidFill>
              </a:rPr>
              <a:t>plentyn</a:t>
            </a:r>
            <a:r>
              <a:rPr lang="en-US" sz="2200" dirty="0" smtClean="0">
                <a:solidFill>
                  <a:srgbClr val="0000FF"/>
                </a:solidFill>
              </a:rPr>
              <a:t> </a:t>
            </a:r>
            <a:r>
              <a:rPr lang="en-US" sz="2200" dirty="0" err="1" smtClean="0">
                <a:solidFill>
                  <a:srgbClr val="0000FF"/>
                </a:solidFill>
              </a:rPr>
              <a:t>yn</a:t>
            </a:r>
            <a:r>
              <a:rPr lang="en-US" sz="2200" dirty="0" smtClean="0">
                <a:solidFill>
                  <a:srgbClr val="0000FF"/>
                </a:solidFill>
              </a:rPr>
              <a:t> </a:t>
            </a:r>
            <a:r>
              <a:rPr lang="en-US" sz="2200" dirty="0" err="1" smtClean="0">
                <a:solidFill>
                  <a:srgbClr val="0000FF"/>
                </a:solidFill>
              </a:rPr>
              <a:t>medru</a:t>
            </a:r>
            <a:r>
              <a:rPr lang="en-US" sz="2200" dirty="0" smtClean="0">
                <a:solidFill>
                  <a:srgbClr val="0000FF"/>
                </a:solidFill>
              </a:rPr>
              <a:t> </a:t>
            </a:r>
            <a:r>
              <a:rPr lang="en-US" sz="2200" dirty="0" err="1" smtClean="0">
                <a:solidFill>
                  <a:srgbClr val="0000FF"/>
                </a:solidFill>
              </a:rPr>
              <a:t>ei</a:t>
            </a:r>
            <a:r>
              <a:rPr lang="en-US" sz="2200" dirty="0" smtClean="0">
                <a:solidFill>
                  <a:srgbClr val="0000FF"/>
                </a:solidFill>
              </a:rPr>
              <a:t> </a:t>
            </a:r>
            <a:r>
              <a:rPr lang="en-US" sz="2200" dirty="0" err="1" smtClean="0">
                <a:solidFill>
                  <a:srgbClr val="0000FF"/>
                </a:solidFill>
              </a:rPr>
              <a:t>wneud</a:t>
            </a:r>
            <a:endParaRPr lang="en-US" sz="2200" dirty="0" smtClean="0">
              <a:solidFill>
                <a:srgbClr val="0000FF"/>
              </a:solidFill>
            </a:endParaRPr>
          </a:p>
          <a:p>
            <a:pPr>
              <a:buFont typeface="Arial"/>
              <a:buChar char="•"/>
            </a:pPr>
            <a:r>
              <a:rPr lang="en-US" sz="2200" dirty="0" err="1" smtClean="0">
                <a:solidFill>
                  <a:srgbClr val="0000FF"/>
                </a:solidFill>
              </a:rPr>
              <a:t>Dysgu</a:t>
            </a:r>
            <a:r>
              <a:rPr lang="en-US" sz="2200" dirty="0" smtClean="0">
                <a:solidFill>
                  <a:srgbClr val="0000FF"/>
                </a:solidFill>
              </a:rPr>
              <a:t> </a:t>
            </a:r>
            <a:r>
              <a:rPr lang="en-US" sz="2200" dirty="0" err="1" smtClean="0">
                <a:solidFill>
                  <a:srgbClr val="0000FF"/>
                </a:solidFill>
              </a:rPr>
              <a:t>mewn</a:t>
            </a:r>
            <a:r>
              <a:rPr lang="en-US" sz="2200" dirty="0" smtClean="0">
                <a:solidFill>
                  <a:srgbClr val="0000FF"/>
                </a:solidFill>
              </a:rPr>
              <a:t> </a:t>
            </a:r>
            <a:r>
              <a:rPr lang="en-US" sz="2200" dirty="0" err="1" smtClean="0">
                <a:solidFill>
                  <a:srgbClr val="0000FF"/>
                </a:solidFill>
              </a:rPr>
              <a:t>modd</a:t>
            </a:r>
            <a:r>
              <a:rPr lang="en-US" sz="2200" dirty="0" smtClean="0">
                <a:solidFill>
                  <a:srgbClr val="0000FF"/>
                </a:solidFill>
              </a:rPr>
              <a:t> </a:t>
            </a:r>
            <a:r>
              <a:rPr lang="en-US" sz="2200" dirty="0" err="1" smtClean="0">
                <a:solidFill>
                  <a:srgbClr val="0000FF"/>
                </a:solidFill>
              </a:rPr>
              <a:t>cyfannol</a:t>
            </a:r>
            <a:endParaRPr lang="en-US" sz="2200" dirty="0" smtClean="0">
              <a:solidFill>
                <a:srgbClr val="0000FF"/>
              </a:solidFill>
            </a:endParaRPr>
          </a:p>
          <a:p>
            <a:pPr>
              <a:buFont typeface="Arial"/>
              <a:buChar char="•"/>
            </a:pPr>
            <a:r>
              <a:rPr lang="en-US" sz="2200" dirty="0" err="1" smtClean="0">
                <a:solidFill>
                  <a:srgbClr val="0000FF"/>
                </a:solidFill>
              </a:rPr>
              <a:t>Defnyddio’r</a:t>
            </a:r>
            <a:r>
              <a:rPr lang="en-US" sz="2200" dirty="0" smtClean="0">
                <a:solidFill>
                  <a:srgbClr val="0000FF"/>
                </a:solidFill>
              </a:rPr>
              <a:t> </a:t>
            </a:r>
            <a:r>
              <a:rPr lang="en-US" sz="2200" dirty="0" err="1" smtClean="0">
                <a:solidFill>
                  <a:srgbClr val="0000FF"/>
                </a:solidFill>
              </a:rPr>
              <a:t>tu</a:t>
            </a:r>
            <a:r>
              <a:rPr lang="en-US" sz="2200" dirty="0" smtClean="0">
                <a:solidFill>
                  <a:srgbClr val="0000FF"/>
                </a:solidFill>
              </a:rPr>
              <a:t> </a:t>
            </a:r>
            <a:r>
              <a:rPr lang="en-US" sz="2200" dirty="0" err="1" smtClean="0">
                <a:solidFill>
                  <a:srgbClr val="0000FF"/>
                </a:solidFill>
              </a:rPr>
              <a:t>fewn</a:t>
            </a:r>
            <a:r>
              <a:rPr lang="en-US" sz="2200" dirty="0" smtClean="0">
                <a:solidFill>
                  <a:srgbClr val="0000FF"/>
                </a:solidFill>
              </a:rPr>
              <a:t> </a:t>
            </a:r>
            <a:r>
              <a:rPr lang="en-US" sz="2200" dirty="0" err="1" smtClean="0">
                <a:solidFill>
                  <a:srgbClr val="0000FF"/>
                </a:solidFill>
              </a:rPr>
              <a:t>a’r</a:t>
            </a:r>
            <a:r>
              <a:rPr lang="en-US" sz="2200" dirty="0" smtClean="0">
                <a:solidFill>
                  <a:srgbClr val="0000FF"/>
                </a:solidFill>
              </a:rPr>
              <a:t> </a:t>
            </a:r>
            <a:r>
              <a:rPr lang="en-US" sz="2200" dirty="0" err="1" smtClean="0">
                <a:solidFill>
                  <a:srgbClr val="0000FF"/>
                </a:solidFill>
              </a:rPr>
              <a:t>tu</a:t>
            </a:r>
            <a:r>
              <a:rPr lang="en-US" sz="2200" dirty="0" smtClean="0">
                <a:solidFill>
                  <a:srgbClr val="0000FF"/>
                </a:solidFill>
              </a:rPr>
              <a:t> </a:t>
            </a:r>
            <a:r>
              <a:rPr lang="en-US" sz="2200" dirty="0" err="1" smtClean="0">
                <a:solidFill>
                  <a:srgbClr val="0000FF"/>
                </a:solidFill>
              </a:rPr>
              <a:t>allan</a:t>
            </a:r>
            <a:endParaRPr lang="en-US" sz="2200" dirty="0">
              <a:solidFill>
                <a:srgbClr val="0000FF"/>
              </a:solidFill>
            </a:endParaRPr>
          </a:p>
        </p:txBody>
      </p:sp>
    </p:spTree>
  </p:cSld>
  <p:clrMapOvr>
    <a:masterClrMapping/>
  </p:clrMapOvr>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p:txBody>
          <a:bodyPr/>
          <a:lstStyle/>
          <a:p>
            <a:r>
              <a:rPr lang="en-GB" sz="3600" dirty="0">
                <a:ea typeface="ＭＳ Ｐゴシック" pitchFamily="-110" charset="-128"/>
                <a:cs typeface="ＭＳ Ｐゴシック" pitchFamily="-110" charset="-128"/>
              </a:rPr>
              <a:t>Task </a:t>
            </a:r>
            <a:r>
              <a:rPr lang="en-GB" sz="3600" dirty="0" smtClean="0">
                <a:ea typeface="ＭＳ Ｐゴシック" pitchFamily="-110" charset="-128"/>
                <a:cs typeface="ＭＳ Ｐゴシック" pitchFamily="-110" charset="-128"/>
              </a:rPr>
              <a:t>1 -  </a:t>
            </a:r>
            <a:r>
              <a:rPr lang="en-GB" sz="3600" dirty="0">
                <a:ea typeface="ＭＳ Ｐゴシック" pitchFamily="-110" charset="-128"/>
                <a:cs typeface="ＭＳ Ｐゴシック" pitchFamily="-110" charset="-128"/>
              </a:rPr>
              <a:t>A good learning environment </a:t>
            </a:r>
            <a:r>
              <a:rPr lang="en-GB" sz="3600" dirty="0" smtClean="0">
                <a:ea typeface="ＭＳ Ｐゴシック" pitchFamily="-110" charset="-128"/>
                <a:cs typeface="ＭＳ Ｐゴシック" pitchFamily="-110" charset="-128"/>
              </a:rPr>
              <a:t/>
            </a:r>
            <a:br>
              <a:rPr lang="en-GB" sz="3600" dirty="0" smtClean="0">
                <a:ea typeface="ＭＳ Ｐゴシック" pitchFamily="-110" charset="-128"/>
                <a:cs typeface="ＭＳ Ｐゴシック" pitchFamily="-110" charset="-128"/>
              </a:rPr>
            </a:br>
            <a:r>
              <a:rPr lang="en-GB" sz="3600" dirty="0" err="1" smtClean="0">
                <a:solidFill>
                  <a:srgbClr val="0000FF"/>
                </a:solidFill>
                <a:ea typeface="ＭＳ Ｐゴシック" pitchFamily="-110" charset="-128"/>
                <a:cs typeface="ＭＳ Ｐゴシック" pitchFamily="-110" charset="-128"/>
              </a:rPr>
              <a:t>Tasg</a:t>
            </a:r>
            <a:r>
              <a:rPr lang="en-GB" sz="3600" dirty="0" smtClean="0">
                <a:solidFill>
                  <a:srgbClr val="0000FF"/>
                </a:solidFill>
                <a:ea typeface="ＭＳ Ｐゴシック" pitchFamily="-110" charset="-128"/>
                <a:cs typeface="ＭＳ Ｐゴシック" pitchFamily="-110" charset="-128"/>
              </a:rPr>
              <a:t> 1 - </a:t>
            </a:r>
            <a:r>
              <a:rPr lang="en-GB" sz="3600" dirty="0" err="1" smtClean="0">
                <a:solidFill>
                  <a:srgbClr val="0000FF"/>
                </a:solidFill>
                <a:ea typeface="ＭＳ Ｐゴシック" pitchFamily="-110" charset="-128"/>
                <a:cs typeface="ＭＳ Ｐゴシック" pitchFamily="-110" charset="-128"/>
              </a:rPr>
              <a:t>Amgylchedd</a:t>
            </a:r>
            <a:r>
              <a:rPr lang="en-GB" sz="3600" dirty="0" smtClean="0">
                <a:solidFill>
                  <a:srgbClr val="0000FF"/>
                </a:solidFill>
                <a:ea typeface="ＭＳ Ｐゴシック" pitchFamily="-110" charset="-128"/>
                <a:cs typeface="ＭＳ Ｐゴシック" pitchFamily="-110" charset="-128"/>
              </a:rPr>
              <a:t> </a:t>
            </a:r>
            <a:r>
              <a:rPr lang="en-GB" sz="3600" dirty="0" err="1">
                <a:solidFill>
                  <a:srgbClr val="0000FF"/>
                </a:solidFill>
                <a:ea typeface="ＭＳ Ｐゴシック" pitchFamily="-110" charset="-128"/>
                <a:cs typeface="ＭＳ Ｐゴシック" pitchFamily="-110" charset="-128"/>
              </a:rPr>
              <a:t>dysgu</a:t>
            </a:r>
            <a:r>
              <a:rPr lang="en-GB" sz="3600" dirty="0">
                <a:solidFill>
                  <a:srgbClr val="0000FF"/>
                </a:solidFill>
                <a:ea typeface="ＭＳ Ｐゴシック" pitchFamily="-110" charset="-128"/>
                <a:cs typeface="ＭＳ Ｐゴシック" pitchFamily="-110" charset="-128"/>
              </a:rPr>
              <a:t> </a:t>
            </a:r>
            <a:r>
              <a:rPr lang="en-GB" sz="3600" dirty="0" err="1">
                <a:solidFill>
                  <a:srgbClr val="0000FF"/>
                </a:solidFill>
                <a:ea typeface="ＭＳ Ｐゴシック" pitchFamily="-110" charset="-128"/>
                <a:cs typeface="ＭＳ Ｐゴシック" pitchFamily="-110" charset="-128"/>
              </a:rPr>
              <a:t>da</a:t>
            </a:r>
            <a:endParaRPr lang="en-GB" sz="3600" dirty="0">
              <a:solidFill>
                <a:srgbClr val="0000FF"/>
              </a:solidFill>
              <a:ea typeface="ＭＳ Ｐゴシック" pitchFamily="-110" charset="-128"/>
              <a:cs typeface="ＭＳ Ｐゴシック" pitchFamily="-110" charset="-128"/>
            </a:endParaRPr>
          </a:p>
        </p:txBody>
      </p:sp>
      <p:sp>
        <p:nvSpPr>
          <p:cNvPr id="3" name="Content Placeholder 2"/>
          <p:cNvSpPr>
            <a:spLocks noGrp="1"/>
          </p:cNvSpPr>
          <p:nvPr>
            <p:ph sz="half" idx="1"/>
          </p:nvPr>
        </p:nvSpPr>
        <p:spPr/>
        <p:txBody>
          <a:bodyPr/>
          <a:lstStyle/>
          <a:p>
            <a:pPr marL="0" indent="0">
              <a:buFontTx/>
              <a:buNone/>
            </a:pPr>
            <a:r>
              <a:rPr lang="en-GB" dirty="0">
                <a:ea typeface="ＭＳ Ｐゴシック" pitchFamily="-110" charset="-128"/>
                <a:cs typeface="ＭＳ Ｐゴシック" pitchFamily="-110" charset="-128"/>
              </a:rPr>
              <a:t>In your groups consider:</a:t>
            </a:r>
          </a:p>
          <a:p>
            <a:pPr marL="0" indent="0"/>
            <a:r>
              <a:rPr lang="en-GB" dirty="0" smtClean="0">
                <a:ea typeface="ＭＳ Ｐゴシック" pitchFamily="-110" charset="-128"/>
                <a:cs typeface="ＭＳ Ｐゴシック" pitchFamily="-110" charset="-128"/>
              </a:rPr>
              <a:t>Compare </a:t>
            </a:r>
            <a:r>
              <a:rPr lang="en-GB" dirty="0">
                <a:ea typeface="ＭＳ Ｐゴシック" pitchFamily="-110" charset="-128"/>
                <a:cs typeface="ＭＳ Ｐゴシック" pitchFamily="-110" charset="-128"/>
              </a:rPr>
              <a:t>and contrast the following learning environments to aid discussion.</a:t>
            </a:r>
          </a:p>
          <a:p>
            <a:pPr marL="0" indent="0">
              <a:buFontTx/>
              <a:buNone/>
            </a:pPr>
            <a:endParaRPr lang="en-GB" dirty="0">
              <a:ea typeface="ＭＳ Ｐゴシック" pitchFamily="-110" charset="-128"/>
              <a:cs typeface="ＭＳ Ｐゴシック" pitchFamily="-110" charset="-128"/>
            </a:endParaRPr>
          </a:p>
          <a:p>
            <a:pPr marL="0" indent="0"/>
            <a:endParaRPr lang="en-GB" dirty="0">
              <a:ea typeface="ＭＳ Ｐゴシック" pitchFamily="-110" charset="-128"/>
              <a:cs typeface="ＭＳ Ｐゴシック" pitchFamily="-110" charset="-128"/>
            </a:endParaRPr>
          </a:p>
        </p:txBody>
      </p:sp>
      <p:sp>
        <p:nvSpPr>
          <p:cNvPr id="7172" name="Content Placeholder 3"/>
          <p:cNvSpPr>
            <a:spLocks noGrp="1"/>
          </p:cNvSpPr>
          <p:nvPr>
            <p:ph sz="half" idx="2"/>
          </p:nvPr>
        </p:nvSpPr>
        <p:spPr>
          <a:xfrm>
            <a:off x="4648200" y="1600200"/>
            <a:ext cx="4495800" cy="4525963"/>
          </a:xfrm>
        </p:spPr>
        <p:txBody>
          <a:bodyPr/>
          <a:lstStyle/>
          <a:p>
            <a:pPr>
              <a:buNone/>
            </a:pPr>
            <a:r>
              <a:rPr lang="en-US" dirty="0" err="1" smtClean="0">
                <a:solidFill>
                  <a:srgbClr val="0000FF"/>
                </a:solidFill>
                <a:ea typeface="ＭＳ Ｐゴシック" pitchFamily="-110" charset="-128"/>
                <a:cs typeface="ＭＳ Ｐゴシック" pitchFamily="-110" charset="-128"/>
              </a:rPr>
              <a:t>Yn</a:t>
            </a:r>
            <a:r>
              <a:rPr lang="en-US" dirty="0" smtClean="0">
                <a:solidFill>
                  <a:srgbClr val="0000FF"/>
                </a:solidFill>
                <a:ea typeface="ＭＳ Ｐゴシック" pitchFamily="-110" charset="-128"/>
                <a:cs typeface="ＭＳ Ｐゴシック" pitchFamily="-110" charset="-128"/>
              </a:rPr>
              <a:t> </a:t>
            </a:r>
            <a:r>
              <a:rPr lang="en-US" dirty="0" err="1" smtClean="0">
                <a:solidFill>
                  <a:srgbClr val="0000FF"/>
                </a:solidFill>
                <a:ea typeface="ＭＳ Ｐゴシック" pitchFamily="-110" charset="-128"/>
                <a:cs typeface="ＭＳ Ｐゴシック" pitchFamily="-110" charset="-128"/>
              </a:rPr>
              <a:t>eich</a:t>
            </a:r>
            <a:r>
              <a:rPr lang="en-US" dirty="0" smtClean="0">
                <a:solidFill>
                  <a:srgbClr val="0000FF"/>
                </a:solidFill>
                <a:ea typeface="ＭＳ Ｐゴシック" pitchFamily="-110" charset="-128"/>
                <a:cs typeface="ＭＳ Ｐゴシック" pitchFamily="-110" charset="-128"/>
              </a:rPr>
              <a:t> </a:t>
            </a:r>
            <a:r>
              <a:rPr lang="en-US" dirty="0" err="1" smtClean="0">
                <a:solidFill>
                  <a:srgbClr val="0000FF"/>
                </a:solidFill>
                <a:ea typeface="ＭＳ Ｐゴシック" pitchFamily="-110" charset="-128"/>
                <a:cs typeface="ＭＳ Ｐゴシック" pitchFamily="-110" charset="-128"/>
              </a:rPr>
              <a:t>grwpiau</a:t>
            </a:r>
            <a:r>
              <a:rPr lang="en-US" dirty="0" smtClean="0">
                <a:solidFill>
                  <a:srgbClr val="0000FF"/>
                </a:solidFill>
                <a:ea typeface="ＭＳ Ｐゴシック" pitchFamily="-110" charset="-128"/>
                <a:cs typeface="ＭＳ Ｐゴシック" pitchFamily="-110" charset="-128"/>
              </a:rPr>
              <a:t> </a:t>
            </a:r>
            <a:r>
              <a:rPr lang="en-US" dirty="0" err="1" smtClean="0">
                <a:solidFill>
                  <a:srgbClr val="0000FF"/>
                </a:solidFill>
                <a:ea typeface="ＭＳ Ｐゴシック" pitchFamily="-110" charset="-128"/>
                <a:cs typeface="ＭＳ Ｐゴシック" pitchFamily="-110" charset="-128"/>
              </a:rPr>
              <a:t>ystyriwch</a:t>
            </a:r>
            <a:r>
              <a:rPr lang="en-US" dirty="0" smtClean="0">
                <a:solidFill>
                  <a:srgbClr val="0000FF"/>
                </a:solidFill>
                <a:ea typeface="ＭＳ Ｐゴシック" pitchFamily="-110" charset="-128"/>
                <a:cs typeface="ＭＳ Ｐゴシック" pitchFamily="-110" charset="-128"/>
              </a:rPr>
              <a:t>:</a:t>
            </a:r>
          </a:p>
          <a:p>
            <a:r>
              <a:rPr lang="en-US" dirty="0" err="1" smtClean="0">
                <a:solidFill>
                  <a:srgbClr val="0000FF"/>
                </a:solidFill>
                <a:ea typeface="ＭＳ Ｐゴシック" pitchFamily="-110" charset="-128"/>
                <a:cs typeface="ＭＳ Ｐゴシック" pitchFamily="-110" charset="-128"/>
              </a:rPr>
              <a:t>Er</a:t>
            </a:r>
            <a:r>
              <a:rPr lang="en-US" dirty="0" smtClean="0">
                <a:solidFill>
                  <a:srgbClr val="0000FF"/>
                </a:solidFill>
                <a:ea typeface="ＭＳ Ｐゴシック" pitchFamily="-110" charset="-128"/>
                <a:cs typeface="ＭＳ Ｐゴシック" pitchFamily="-110" charset="-128"/>
              </a:rPr>
              <a:t> </a:t>
            </a:r>
            <a:r>
              <a:rPr lang="en-US" dirty="0" err="1">
                <a:solidFill>
                  <a:srgbClr val="0000FF"/>
                </a:solidFill>
                <a:ea typeface="ＭＳ Ｐゴシック" pitchFamily="-110" charset="-128"/>
                <a:cs typeface="ＭＳ Ｐゴシック" pitchFamily="-110" charset="-128"/>
              </a:rPr>
              <a:t>mwyn</a:t>
            </a:r>
            <a:r>
              <a:rPr lang="en-US" dirty="0">
                <a:solidFill>
                  <a:srgbClr val="0000FF"/>
                </a:solidFill>
                <a:ea typeface="ＭＳ Ｐゴシック" pitchFamily="-110" charset="-128"/>
                <a:cs typeface="ＭＳ Ｐゴシック" pitchFamily="-110" charset="-128"/>
              </a:rPr>
              <a:t> </a:t>
            </a:r>
            <a:r>
              <a:rPr lang="en-US" dirty="0" err="1">
                <a:solidFill>
                  <a:srgbClr val="0000FF"/>
                </a:solidFill>
                <a:ea typeface="ＭＳ Ｐゴシック" pitchFamily="-110" charset="-128"/>
                <a:cs typeface="ＭＳ Ｐゴシック" pitchFamily="-110" charset="-128"/>
              </a:rPr>
              <a:t>hybu’ch</a:t>
            </a:r>
            <a:r>
              <a:rPr lang="en-US" dirty="0">
                <a:solidFill>
                  <a:srgbClr val="0000FF"/>
                </a:solidFill>
                <a:ea typeface="ＭＳ Ｐゴシック" pitchFamily="-110" charset="-128"/>
                <a:cs typeface="ＭＳ Ｐゴシック" pitchFamily="-110" charset="-128"/>
              </a:rPr>
              <a:t> </a:t>
            </a:r>
            <a:r>
              <a:rPr lang="en-US" dirty="0" err="1">
                <a:solidFill>
                  <a:srgbClr val="0000FF"/>
                </a:solidFill>
                <a:ea typeface="ＭＳ Ｐゴシック" pitchFamily="-110" charset="-128"/>
                <a:cs typeface="ＭＳ Ｐゴシック" pitchFamily="-110" charset="-128"/>
              </a:rPr>
              <a:t>trafodaeth</a:t>
            </a:r>
            <a:r>
              <a:rPr lang="en-US" dirty="0">
                <a:solidFill>
                  <a:srgbClr val="0000FF"/>
                </a:solidFill>
                <a:ea typeface="ＭＳ Ｐゴシック" pitchFamily="-110" charset="-128"/>
                <a:cs typeface="ＭＳ Ｐゴシック" pitchFamily="-110" charset="-128"/>
              </a:rPr>
              <a:t>, </a:t>
            </a:r>
            <a:r>
              <a:rPr lang="en-US" dirty="0" err="1">
                <a:solidFill>
                  <a:srgbClr val="0000FF"/>
                </a:solidFill>
                <a:ea typeface="ＭＳ Ｐゴシック" pitchFamily="-110" charset="-128"/>
                <a:cs typeface="ＭＳ Ｐゴシック" pitchFamily="-110" charset="-128"/>
              </a:rPr>
              <a:t>cymharwch</a:t>
            </a:r>
            <a:r>
              <a:rPr lang="en-US" dirty="0">
                <a:solidFill>
                  <a:srgbClr val="0000FF"/>
                </a:solidFill>
                <a:ea typeface="ＭＳ Ｐゴシック" pitchFamily="-110" charset="-128"/>
                <a:cs typeface="ＭＳ Ｐゴシック" pitchFamily="-110" charset="-128"/>
              </a:rPr>
              <a:t> a </a:t>
            </a:r>
            <a:r>
              <a:rPr lang="en-US" dirty="0" err="1">
                <a:solidFill>
                  <a:srgbClr val="0000FF"/>
                </a:solidFill>
                <a:ea typeface="ＭＳ Ｐゴシック" pitchFamily="-110" charset="-128"/>
                <a:cs typeface="ＭＳ Ｐゴシック" pitchFamily="-110" charset="-128"/>
              </a:rPr>
              <a:t>gwahaniaethwch</a:t>
            </a:r>
            <a:r>
              <a:rPr lang="en-US" dirty="0">
                <a:solidFill>
                  <a:srgbClr val="0000FF"/>
                </a:solidFill>
                <a:ea typeface="ＭＳ Ｐゴシック" pitchFamily="-110" charset="-128"/>
                <a:cs typeface="ＭＳ Ｐゴシック" pitchFamily="-110" charset="-128"/>
              </a:rPr>
              <a:t> yr </a:t>
            </a:r>
            <a:r>
              <a:rPr lang="en-US" dirty="0" err="1">
                <a:solidFill>
                  <a:srgbClr val="0000FF"/>
                </a:solidFill>
                <a:ea typeface="ＭＳ Ｐゴシック" pitchFamily="-110" charset="-128"/>
                <a:cs typeface="ＭＳ Ｐゴシック" pitchFamily="-110" charset="-128"/>
              </a:rPr>
              <a:t>ardaloedd</a:t>
            </a:r>
            <a:r>
              <a:rPr lang="en-US" dirty="0">
                <a:solidFill>
                  <a:srgbClr val="0000FF"/>
                </a:solidFill>
                <a:ea typeface="ＭＳ Ｐゴシック" pitchFamily="-110" charset="-128"/>
                <a:cs typeface="ＭＳ Ｐゴシック" pitchFamily="-110" charset="-128"/>
              </a:rPr>
              <a:t> </a:t>
            </a:r>
            <a:r>
              <a:rPr lang="en-US" dirty="0" err="1">
                <a:solidFill>
                  <a:srgbClr val="0000FF"/>
                </a:solidFill>
                <a:ea typeface="ＭＳ Ｐゴシック" pitchFamily="-110" charset="-128"/>
                <a:cs typeface="ＭＳ Ｐゴシック" pitchFamily="-110" charset="-128"/>
              </a:rPr>
              <a:t>dysgu</a:t>
            </a:r>
            <a:r>
              <a:rPr lang="en-US" dirty="0">
                <a:solidFill>
                  <a:srgbClr val="0000FF"/>
                </a:solidFill>
                <a:ea typeface="ＭＳ Ｐゴシック" pitchFamily="-110" charset="-128"/>
                <a:cs typeface="ＭＳ Ｐゴシック" pitchFamily="-110" charset="-128"/>
              </a:rPr>
              <a:t> </a:t>
            </a:r>
            <a:r>
              <a:rPr lang="en-US" dirty="0" err="1">
                <a:solidFill>
                  <a:srgbClr val="0000FF"/>
                </a:solidFill>
                <a:ea typeface="ＭＳ Ｐゴシック" pitchFamily="-110" charset="-128"/>
                <a:cs typeface="ＭＳ Ｐゴシック" pitchFamily="-110" charset="-128"/>
              </a:rPr>
              <a:t>canlynol</a:t>
            </a:r>
            <a:r>
              <a:rPr lang="en-US" dirty="0">
                <a:solidFill>
                  <a:srgbClr val="0000FF"/>
                </a:solidFill>
                <a:ea typeface="ＭＳ Ｐゴシック" pitchFamily="-110" charset="-128"/>
                <a:cs typeface="ＭＳ Ｐゴシック" pitchFamily="-110" charset="-128"/>
              </a:rPr>
              <a:t>. </a:t>
            </a:r>
          </a:p>
        </p:txBody>
      </p:sp>
    </p:spTree>
  </p:cSld>
  <p:clrMapOvr>
    <a:masterClrMapping/>
  </p:clrMapOvr>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p:txBody>
          <a:bodyPr/>
          <a:lstStyle/>
          <a:p>
            <a:endParaRPr lang="en-GB">
              <a:ea typeface="ＭＳ Ｐゴシック" pitchFamily="-110" charset="-128"/>
              <a:cs typeface="ＭＳ Ｐゴシック" pitchFamily="-110" charset="-128"/>
            </a:endParaRPr>
          </a:p>
        </p:txBody>
      </p:sp>
      <p:pic>
        <p:nvPicPr>
          <p:cNvPr id="8195" name="Content Placeholder 3"/>
          <p:cNvPicPr>
            <a:picLocks noGrp="1" noChangeAspect="1"/>
          </p:cNvPicPr>
          <p:nvPr>
            <p:ph idx="1"/>
          </p:nvPr>
        </p:nvPicPr>
        <p:blipFill>
          <a:blip r:embed="rId2"/>
          <a:srcRect/>
          <a:stretch>
            <a:fillRect/>
          </a:stretch>
        </p:blipFill>
        <p:spPr>
          <a:xfrm>
            <a:off x="827088" y="609600"/>
            <a:ext cx="7129462" cy="5340350"/>
          </a:xfrm>
        </p:spPr>
      </p:pic>
    </p:spTree>
  </p:cSld>
  <p:clrMapOvr>
    <a:masterClrMapping/>
  </p:clrMapOvr>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p:txBody>
          <a:bodyPr/>
          <a:lstStyle/>
          <a:p>
            <a:endParaRPr lang="en-GB">
              <a:ea typeface="ＭＳ Ｐゴシック" pitchFamily="-110" charset="-128"/>
              <a:cs typeface="ＭＳ Ｐゴシック" pitchFamily="-110" charset="-128"/>
            </a:endParaRPr>
          </a:p>
        </p:txBody>
      </p:sp>
      <p:pic>
        <p:nvPicPr>
          <p:cNvPr id="9219" name="Content Placeholder 3"/>
          <p:cNvPicPr>
            <a:picLocks noGrp="1" noChangeAspect="1"/>
          </p:cNvPicPr>
          <p:nvPr>
            <p:ph idx="1"/>
          </p:nvPr>
        </p:nvPicPr>
        <p:blipFill>
          <a:blip r:embed="rId2"/>
          <a:srcRect/>
          <a:stretch>
            <a:fillRect/>
          </a:stretch>
        </p:blipFill>
        <p:spPr>
          <a:xfrm>
            <a:off x="468313" y="674688"/>
            <a:ext cx="8207375" cy="5451475"/>
          </a:xfrm>
        </p:spPr>
      </p:pic>
    </p:spTree>
  </p:cSld>
  <p:clrMapOvr>
    <a:masterClrMapping/>
  </p:clrMapOvr>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p:txBody>
          <a:bodyPr/>
          <a:lstStyle/>
          <a:p>
            <a:endParaRPr lang="en-GB">
              <a:ea typeface="ＭＳ Ｐゴシック" pitchFamily="-110" charset="-128"/>
              <a:cs typeface="ＭＳ Ｐゴシック" pitchFamily="-110" charset="-128"/>
            </a:endParaRPr>
          </a:p>
        </p:txBody>
      </p:sp>
      <p:pic>
        <p:nvPicPr>
          <p:cNvPr id="10243" name="Content Placeholder 3"/>
          <p:cNvPicPr>
            <a:picLocks noGrp="1" noChangeAspect="1"/>
          </p:cNvPicPr>
          <p:nvPr>
            <p:ph idx="1"/>
          </p:nvPr>
        </p:nvPicPr>
        <p:blipFill>
          <a:blip r:embed="rId2"/>
          <a:srcRect/>
          <a:stretch>
            <a:fillRect/>
          </a:stretch>
        </p:blipFill>
        <p:spPr>
          <a:xfrm>
            <a:off x="468313" y="769938"/>
            <a:ext cx="8135937" cy="5395912"/>
          </a:xfrm>
        </p:spPr>
      </p:pic>
    </p:spTree>
  </p:cSld>
  <p:clrMapOvr>
    <a:masterClrMapping/>
  </p:clrMapOvr>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251520" y="620688"/>
            <a:ext cx="8748464" cy="5834132"/>
          </a:xfrm>
          <a:prstGeom prst="rect">
            <a:avLst/>
          </a:prstGeom>
        </p:spPr>
      </p:pic>
    </p:spTree>
    <p:extLst>
      <p:ext uri="{BB962C8B-B14F-4D97-AF65-F5344CB8AC3E}">
        <p14:creationId xmlns:p14="http://schemas.microsoft.com/office/powerpoint/2010/main" val="17302363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p:txBody>
          <a:bodyPr/>
          <a:lstStyle/>
          <a:p>
            <a:endParaRPr lang="en-GB">
              <a:ea typeface="ＭＳ Ｐゴシック" pitchFamily="-110" charset="-128"/>
              <a:cs typeface="ＭＳ Ｐゴシック" pitchFamily="-110" charset="-128"/>
            </a:endParaRPr>
          </a:p>
        </p:txBody>
      </p:sp>
      <p:pic>
        <p:nvPicPr>
          <p:cNvPr id="11267" name="Content Placeholder 3"/>
          <p:cNvPicPr>
            <a:picLocks noGrp="1" noChangeAspect="1"/>
          </p:cNvPicPr>
          <p:nvPr>
            <p:ph idx="1"/>
          </p:nvPr>
        </p:nvPicPr>
        <p:blipFill>
          <a:blip r:embed="rId2"/>
          <a:srcRect/>
          <a:stretch>
            <a:fillRect/>
          </a:stretch>
        </p:blipFill>
        <p:spPr>
          <a:xfrm>
            <a:off x="468313" y="657225"/>
            <a:ext cx="8207375" cy="6091238"/>
          </a:xfrm>
        </p:spPr>
      </p:pic>
    </p:spTree>
  </p:cSld>
  <p:clrMapOvr>
    <a:masterClrMapping/>
  </p:clrMapOvr>
  <p:timing>
    <p:tnLst>
      <p:par>
        <p:cTn xmlns:p14="http://schemas.microsoft.com/office/powerpoint/2010/mai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3"/>
          <p:cNvSpPr>
            <a:spLocks noGrp="1"/>
          </p:cNvSpPr>
          <p:nvPr>
            <p:ph type="title"/>
          </p:nvPr>
        </p:nvSpPr>
        <p:spPr/>
        <p:txBody>
          <a:bodyPr/>
          <a:lstStyle/>
          <a:p>
            <a:r>
              <a:rPr lang="en-GB" dirty="0">
                <a:ea typeface="ＭＳ Ｐゴシック" pitchFamily="-110" charset="-128"/>
                <a:cs typeface="ＭＳ Ｐゴシック" pitchFamily="-110" charset="-128"/>
              </a:rPr>
              <a:t>UK </a:t>
            </a:r>
            <a:r>
              <a:rPr lang="en-GB" dirty="0" smtClean="0">
                <a:ea typeface="ＭＳ Ｐゴシック" pitchFamily="-110" charset="-128"/>
                <a:cs typeface="ＭＳ Ｐゴシック" pitchFamily="-110" charset="-128"/>
              </a:rPr>
              <a:t>curricula</a:t>
            </a:r>
            <a:br>
              <a:rPr lang="en-GB" dirty="0" smtClean="0">
                <a:ea typeface="ＭＳ Ｐゴシック" pitchFamily="-110" charset="-128"/>
                <a:cs typeface="ＭＳ Ｐゴシック" pitchFamily="-110" charset="-128"/>
              </a:rPr>
            </a:br>
            <a:r>
              <a:rPr lang="en-GB" dirty="0" err="1" smtClean="0">
                <a:solidFill>
                  <a:srgbClr val="0000FF"/>
                </a:solidFill>
                <a:ea typeface="ＭＳ Ｐゴシック" pitchFamily="-110" charset="-128"/>
                <a:cs typeface="ＭＳ Ｐゴシック" pitchFamily="-110" charset="-128"/>
              </a:rPr>
              <a:t>Cwricwla</a:t>
            </a:r>
            <a:r>
              <a:rPr lang="en-GB" dirty="0" smtClean="0">
                <a:solidFill>
                  <a:srgbClr val="0000FF"/>
                </a:solidFill>
                <a:ea typeface="ＭＳ Ｐゴシック" pitchFamily="-110" charset="-128"/>
                <a:cs typeface="ＭＳ Ｐゴシック" pitchFamily="-110" charset="-128"/>
              </a:rPr>
              <a:t> </a:t>
            </a:r>
            <a:r>
              <a:rPr lang="en-GB" dirty="0" err="1" smtClean="0">
                <a:solidFill>
                  <a:srgbClr val="0000FF"/>
                </a:solidFill>
                <a:ea typeface="ＭＳ Ｐゴシック" pitchFamily="-110" charset="-128"/>
                <a:cs typeface="ＭＳ Ｐゴシック" pitchFamily="-110" charset="-128"/>
              </a:rPr>
              <a:t>y</a:t>
            </a:r>
            <a:r>
              <a:rPr lang="en-GB" dirty="0" smtClean="0">
                <a:solidFill>
                  <a:srgbClr val="0000FF"/>
                </a:solidFill>
                <a:ea typeface="ＭＳ Ｐゴシック" pitchFamily="-110" charset="-128"/>
                <a:cs typeface="ＭＳ Ｐゴシック" pitchFamily="-110" charset="-128"/>
              </a:rPr>
              <a:t> DU</a:t>
            </a:r>
            <a:endParaRPr lang="en-GB" dirty="0">
              <a:solidFill>
                <a:srgbClr val="0000FF"/>
              </a:solidFill>
              <a:ea typeface="ＭＳ Ｐゴシック" pitchFamily="-110" charset="-128"/>
              <a:cs typeface="ＭＳ Ｐゴシック" pitchFamily="-110" charset="-128"/>
            </a:endParaRPr>
          </a:p>
        </p:txBody>
      </p:sp>
      <p:sp>
        <p:nvSpPr>
          <p:cNvPr id="12291" name="Content Placeholder 4"/>
          <p:cNvSpPr>
            <a:spLocks noGrp="1"/>
          </p:cNvSpPr>
          <p:nvPr>
            <p:ph sz="half" idx="1"/>
          </p:nvPr>
        </p:nvSpPr>
        <p:spPr/>
        <p:txBody>
          <a:bodyPr/>
          <a:lstStyle/>
          <a:p>
            <a:r>
              <a:rPr lang="en-GB" dirty="0">
                <a:ea typeface="ＭＳ Ｐゴシック" pitchFamily="-110" charset="-128"/>
                <a:cs typeface="ＭＳ Ｐゴシック" pitchFamily="-110" charset="-128"/>
              </a:rPr>
              <a:t>Look for similarities and differences in the following slides…</a:t>
            </a:r>
          </a:p>
        </p:txBody>
      </p:sp>
      <p:sp>
        <p:nvSpPr>
          <p:cNvPr id="12292" name="Content Placeholder 5"/>
          <p:cNvSpPr>
            <a:spLocks noGrp="1"/>
          </p:cNvSpPr>
          <p:nvPr>
            <p:ph sz="half" idx="2"/>
          </p:nvPr>
        </p:nvSpPr>
        <p:spPr/>
        <p:txBody>
          <a:bodyPr/>
          <a:lstStyle/>
          <a:p>
            <a:r>
              <a:rPr lang="en-GB" dirty="0" err="1" smtClean="0">
                <a:solidFill>
                  <a:srgbClr val="0000FF"/>
                </a:solidFill>
                <a:ea typeface="ＭＳ Ｐゴシック" pitchFamily="-110" charset="-128"/>
                <a:cs typeface="ＭＳ Ｐゴシック" pitchFamily="-110" charset="-128"/>
              </a:rPr>
              <a:t>Edrychwch</a:t>
            </a:r>
            <a:r>
              <a:rPr lang="en-GB" dirty="0" smtClean="0">
                <a:solidFill>
                  <a:srgbClr val="0000FF"/>
                </a:solidFill>
                <a:ea typeface="ＭＳ Ｐゴシック" pitchFamily="-110" charset="-128"/>
                <a:cs typeface="ＭＳ Ｐゴシック" pitchFamily="-110" charset="-128"/>
              </a:rPr>
              <a:t> am </a:t>
            </a:r>
            <a:r>
              <a:rPr lang="en-GB" dirty="0" err="1" smtClean="0">
                <a:solidFill>
                  <a:srgbClr val="0000FF"/>
                </a:solidFill>
                <a:ea typeface="ＭＳ Ｐゴシック" pitchFamily="-110" charset="-128"/>
                <a:cs typeface="ＭＳ Ｐゴシック" pitchFamily="-110" charset="-128"/>
              </a:rPr>
              <a:t>nodweddion</a:t>
            </a:r>
            <a:r>
              <a:rPr lang="en-GB" dirty="0" smtClean="0">
                <a:solidFill>
                  <a:srgbClr val="0000FF"/>
                </a:solidFill>
                <a:ea typeface="ＭＳ Ｐゴシック" pitchFamily="-110" charset="-128"/>
                <a:cs typeface="ＭＳ Ｐゴシック" pitchFamily="-110" charset="-128"/>
              </a:rPr>
              <a:t> </a:t>
            </a:r>
            <a:r>
              <a:rPr lang="en-GB" dirty="0" err="1" smtClean="0">
                <a:solidFill>
                  <a:srgbClr val="0000FF"/>
                </a:solidFill>
                <a:ea typeface="ＭＳ Ｐゴシック" pitchFamily="-110" charset="-128"/>
                <a:cs typeface="ＭＳ Ｐゴシック" pitchFamily="-110" charset="-128"/>
              </a:rPr>
              <a:t>tebyg</a:t>
            </a:r>
            <a:r>
              <a:rPr lang="en-GB" dirty="0" smtClean="0">
                <a:solidFill>
                  <a:srgbClr val="0000FF"/>
                </a:solidFill>
                <a:ea typeface="ＭＳ Ｐゴシック" pitchFamily="-110" charset="-128"/>
                <a:cs typeface="ＭＳ Ｐゴシック" pitchFamily="-110" charset="-128"/>
              </a:rPr>
              <a:t> a </a:t>
            </a:r>
            <a:r>
              <a:rPr lang="en-GB" dirty="0" err="1" smtClean="0">
                <a:solidFill>
                  <a:srgbClr val="0000FF"/>
                </a:solidFill>
                <a:ea typeface="ＭＳ Ｐゴシック" pitchFamily="-110" charset="-128"/>
                <a:cs typeface="ＭＳ Ｐゴシック" pitchFamily="-110" charset="-128"/>
              </a:rPr>
              <a:t>gwahaniaethau</a:t>
            </a:r>
            <a:r>
              <a:rPr lang="en-GB" dirty="0" smtClean="0">
                <a:solidFill>
                  <a:srgbClr val="0000FF"/>
                </a:solidFill>
                <a:ea typeface="ＭＳ Ｐゴシック" pitchFamily="-110" charset="-128"/>
                <a:cs typeface="ＭＳ Ｐゴシック" pitchFamily="-110" charset="-128"/>
              </a:rPr>
              <a:t> </a:t>
            </a:r>
            <a:r>
              <a:rPr lang="en-GB" dirty="0" err="1" smtClean="0">
                <a:solidFill>
                  <a:srgbClr val="0000FF"/>
                </a:solidFill>
                <a:ea typeface="ＭＳ Ｐゴシック" pitchFamily="-110" charset="-128"/>
                <a:cs typeface="ＭＳ Ｐゴシック" pitchFamily="-110" charset="-128"/>
              </a:rPr>
              <a:t>yn</a:t>
            </a:r>
            <a:r>
              <a:rPr lang="en-GB" dirty="0" smtClean="0">
                <a:solidFill>
                  <a:srgbClr val="0000FF"/>
                </a:solidFill>
                <a:ea typeface="ＭＳ Ｐゴシック" pitchFamily="-110" charset="-128"/>
                <a:cs typeface="ＭＳ Ｐゴシック" pitchFamily="-110" charset="-128"/>
              </a:rPr>
              <a:t> </a:t>
            </a:r>
            <a:r>
              <a:rPr lang="en-GB" dirty="0" err="1" smtClean="0">
                <a:solidFill>
                  <a:srgbClr val="0000FF"/>
                </a:solidFill>
                <a:ea typeface="ＭＳ Ｐゴシック" pitchFamily="-110" charset="-128"/>
                <a:cs typeface="ＭＳ Ｐゴシック" pitchFamily="-110" charset="-128"/>
              </a:rPr>
              <a:t>y</a:t>
            </a:r>
            <a:r>
              <a:rPr lang="en-GB" dirty="0" smtClean="0">
                <a:solidFill>
                  <a:srgbClr val="0000FF"/>
                </a:solidFill>
                <a:ea typeface="ＭＳ Ｐゴシック" pitchFamily="-110" charset="-128"/>
                <a:cs typeface="ＭＳ Ｐゴシック" pitchFamily="-110" charset="-128"/>
              </a:rPr>
              <a:t> </a:t>
            </a:r>
            <a:r>
              <a:rPr lang="en-GB" dirty="0" err="1" smtClean="0">
                <a:solidFill>
                  <a:srgbClr val="0000FF"/>
                </a:solidFill>
                <a:ea typeface="ＭＳ Ｐゴシック" pitchFamily="-110" charset="-128"/>
                <a:cs typeface="ＭＳ Ｐゴシック" pitchFamily="-110" charset="-128"/>
              </a:rPr>
              <a:t>sleidiau</a:t>
            </a:r>
            <a:r>
              <a:rPr lang="en-GB" dirty="0" smtClean="0">
                <a:solidFill>
                  <a:srgbClr val="0000FF"/>
                </a:solidFill>
                <a:ea typeface="ＭＳ Ｐゴシック" pitchFamily="-110" charset="-128"/>
                <a:cs typeface="ＭＳ Ｐゴシック" pitchFamily="-110" charset="-128"/>
              </a:rPr>
              <a:t> </a:t>
            </a:r>
            <a:r>
              <a:rPr lang="en-GB" dirty="0" err="1" smtClean="0">
                <a:solidFill>
                  <a:srgbClr val="0000FF"/>
                </a:solidFill>
                <a:ea typeface="ＭＳ Ｐゴシック" pitchFamily="-110" charset="-128"/>
                <a:cs typeface="ＭＳ Ｐゴシック" pitchFamily="-110" charset="-128"/>
              </a:rPr>
              <a:t>canlynol</a:t>
            </a:r>
            <a:r>
              <a:rPr lang="en-GB" dirty="0" smtClean="0">
                <a:solidFill>
                  <a:srgbClr val="0000FF"/>
                </a:solidFill>
                <a:ea typeface="ＭＳ Ｐゴシック" pitchFamily="-110" charset="-128"/>
                <a:cs typeface="ＭＳ Ｐゴシック" pitchFamily="-110" charset="-128"/>
              </a:rPr>
              <a:t>…</a:t>
            </a:r>
            <a:endParaRPr lang="en-GB" dirty="0">
              <a:solidFill>
                <a:srgbClr val="0000FF"/>
              </a:solidFill>
              <a:ea typeface="ＭＳ Ｐゴシック" pitchFamily="-110" charset="-128"/>
              <a:cs typeface="ＭＳ Ｐゴシック" pitchFamily="-110" charset="-128"/>
            </a:endParaRPr>
          </a:p>
        </p:txBody>
      </p:sp>
    </p:spTree>
  </p:cSld>
  <p:clrMapOvr>
    <a:masterClrMapping/>
  </p:clrMapOvr>
  <p:timing>
    <p:tnLst>
      <p:par>
        <p:cTn xmlns:p14="http://schemas.microsoft.com/office/powerpoint/2010/mai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r>
              <a:rPr lang="en-US" dirty="0">
                <a:ea typeface="ＭＳ Ｐゴシック" pitchFamily="-110" charset="-128"/>
                <a:cs typeface="ＭＳ Ｐゴシック" pitchFamily="-110" charset="-128"/>
              </a:rPr>
              <a:t>In </a:t>
            </a:r>
            <a:r>
              <a:rPr lang="en-US" dirty="0" smtClean="0">
                <a:ea typeface="ＭＳ Ｐゴシック" pitchFamily="-110" charset="-128"/>
                <a:cs typeface="ＭＳ Ｐゴシック" pitchFamily="-110" charset="-128"/>
              </a:rPr>
              <a:t>England… </a:t>
            </a:r>
            <a:r>
              <a:rPr lang="en-US" dirty="0">
                <a:ea typeface="ＭＳ Ｐゴシック" pitchFamily="-110" charset="-128"/>
                <a:cs typeface="ＭＳ Ｐゴシック" pitchFamily="-110" charset="-128"/>
              </a:rPr>
              <a:t>/ </a:t>
            </a:r>
            <a:r>
              <a:rPr lang="en-US" dirty="0" err="1">
                <a:solidFill>
                  <a:srgbClr val="0000FF"/>
                </a:solidFill>
                <a:ea typeface="ＭＳ Ｐゴシック" pitchFamily="-110" charset="-128"/>
                <a:cs typeface="ＭＳ Ｐゴシック" pitchFamily="-110" charset="-128"/>
              </a:rPr>
              <a:t>Yn</a:t>
            </a:r>
            <a:r>
              <a:rPr lang="en-US" dirty="0">
                <a:solidFill>
                  <a:srgbClr val="0000FF"/>
                </a:solidFill>
                <a:ea typeface="ＭＳ Ｐゴシック" pitchFamily="-110" charset="-128"/>
                <a:cs typeface="ＭＳ Ｐゴシック" pitchFamily="-110" charset="-128"/>
              </a:rPr>
              <a:t> </a:t>
            </a:r>
            <a:r>
              <a:rPr lang="en-US" dirty="0" err="1" smtClean="0">
                <a:solidFill>
                  <a:srgbClr val="0000FF"/>
                </a:solidFill>
                <a:ea typeface="ＭＳ Ｐゴシック" pitchFamily="-110" charset="-128"/>
                <a:cs typeface="ＭＳ Ｐゴシック" pitchFamily="-110" charset="-128"/>
              </a:rPr>
              <a:t>Lloegr</a:t>
            </a:r>
            <a:r>
              <a:rPr lang="en-US" dirty="0" smtClean="0">
                <a:solidFill>
                  <a:srgbClr val="0000FF"/>
                </a:solidFill>
                <a:ea typeface="ＭＳ Ｐゴシック" pitchFamily="-110" charset="-128"/>
                <a:cs typeface="ＭＳ Ｐゴシック" pitchFamily="-110" charset="-128"/>
              </a:rPr>
              <a:t>…</a:t>
            </a:r>
            <a:endParaRPr lang="en-US" dirty="0">
              <a:solidFill>
                <a:srgbClr val="0000FF"/>
              </a:solidFill>
              <a:ea typeface="ＭＳ Ｐゴシック" pitchFamily="-110" charset="-128"/>
              <a:cs typeface="ＭＳ Ｐゴシック" pitchFamily="-110" charset="-128"/>
            </a:endParaRPr>
          </a:p>
        </p:txBody>
      </p:sp>
      <p:sp>
        <p:nvSpPr>
          <p:cNvPr id="13315" name="Content Placeholder 2"/>
          <p:cNvSpPr>
            <a:spLocks noGrp="1"/>
          </p:cNvSpPr>
          <p:nvPr>
            <p:ph idx="1"/>
          </p:nvPr>
        </p:nvSpPr>
        <p:spPr/>
        <p:txBody>
          <a:bodyPr/>
          <a:lstStyle/>
          <a:p>
            <a:endParaRPr lang="cy-GB">
              <a:ea typeface="ＭＳ Ｐゴシック" pitchFamily="-110" charset="-128"/>
              <a:cs typeface="ＭＳ Ｐゴシック" pitchFamily="-110" charset="-128"/>
            </a:endParaRPr>
          </a:p>
        </p:txBody>
      </p:sp>
      <p:pic>
        <p:nvPicPr>
          <p:cNvPr id="13316" name="Picture 3"/>
          <p:cNvPicPr>
            <a:picLocks noChangeAspect="1"/>
          </p:cNvPicPr>
          <p:nvPr/>
        </p:nvPicPr>
        <p:blipFill>
          <a:blip r:embed="rId2"/>
          <a:srcRect/>
          <a:stretch>
            <a:fillRect/>
          </a:stretch>
        </p:blipFill>
        <p:spPr bwMode="auto">
          <a:xfrm>
            <a:off x="457200" y="1239838"/>
            <a:ext cx="8686800" cy="5278437"/>
          </a:xfrm>
          <a:prstGeom prst="rect">
            <a:avLst/>
          </a:prstGeom>
          <a:noFill/>
          <a:ln w="9525">
            <a:noFill/>
            <a:miter lim="800000"/>
            <a:headEnd/>
            <a:tailEnd/>
          </a:ln>
        </p:spPr>
      </p:pic>
    </p:spTree>
  </p:cSld>
  <p:clrMapOvr>
    <a:masterClrMapping/>
  </p:clrMapOvr>
  <p:timing>
    <p:tnLst>
      <p:par>
        <p:cTn xmlns:p14="http://schemas.microsoft.com/office/powerpoint/2010/mai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p:txBody>
          <a:bodyPr/>
          <a:lstStyle/>
          <a:p>
            <a:r>
              <a:rPr lang="en-US" dirty="0">
                <a:ea typeface="ＭＳ Ｐゴシック" pitchFamily="-110" charset="-128"/>
                <a:cs typeface="ＭＳ Ｐゴシック" pitchFamily="-110" charset="-128"/>
              </a:rPr>
              <a:t>In Northern Ireland… </a:t>
            </a:r>
            <a:br>
              <a:rPr lang="en-US" dirty="0">
                <a:ea typeface="ＭＳ Ｐゴシック" pitchFamily="-110" charset="-128"/>
                <a:cs typeface="ＭＳ Ｐゴシック" pitchFamily="-110" charset="-128"/>
              </a:rPr>
            </a:br>
            <a:r>
              <a:rPr lang="en-US" dirty="0" err="1">
                <a:solidFill>
                  <a:srgbClr val="0000FF"/>
                </a:solidFill>
                <a:ea typeface="ＭＳ Ｐゴシック" pitchFamily="-110" charset="-128"/>
                <a:cs typeface="ＭＳ Ｐゴシック" pitchFamily="-110" charset="-128"/>
              </a:rPr>
              <a:t>Yng</a:t>
            </a:r>
            <a:r>
              <a:rPr lang="en-US" dirty="0">
                <a:solidFill>
                  <a:srgbClr val="0000FF"/>
                </a:solidFill>
                <a:ea typeface="ＭＳ Ｐゴシック" pitchFamily="-110" charset="-128"/>
                <a:cs typeface="ＭＳ Ｐゴシック" pitchFamily="-110" charset="-128"/>
              </a:rPr>
              <a:t> </a:t>
            </a:r>
            <a:r>
              <a:rPr lang="en-US" dirty="0" err="1">
                <a:solidFill>
                  <a:srgbClr val="0000FF"/>
                </a:solidFill>
                <a:ea typeface="ＭＳ Ｐゴシック" pitchFamily="-110" charset="-128"/>
                <a:cs typeface="ＭＳ Ｐゴシック" pitchFamily="-110" charset="-128"/>
              </a:rPr>
              <a:t>Ngogledd</a:t>
            </a:r>
            <a:r>
              <a:rPr lang="en-US" dirty="0">
                <a:solidFill>
                  <a:srgbClr val="0000FF"/>
                </a:solidFill>
                <a:ea typeface="ＭＳ Ｐゴシック" pitchFamily="-110" charset="-128"/>
                <a:cs typeface="ＭＳ Ｐゴシック" pitchFamily="-110" charset="-128"/>
              </a:rPr>
              <a:t> </a:t>
            </a:r>
            <a:r>
              <a:rPr lang="en-US" dirty="0" err="1">
                <a:solidFill>
                  <a:srgbClr val="0000FF"/>
                </a:solidFill>
                <a:ea typeface="ＭＳ Ｐゴシック" pitchFamily="-110" charset="-128"/>
                <a:cs typeface="ＭＳ Ｐゴシック" pitchFamily="-110" charset="-128"/>
              </a:rPr>
              <a:t>Iwerddon</a:t>
            </a:r>
            <a:r>
              <a:rPr lang="en-US" dirty="0">
                <a:solidFill>
                  <a:srgbClr val="0000FF"/>
                </a:solidFill>
                <a:ea typeface="ＭＳ Ｐゴシック" pitchFamily="-110" charset="-128"/>
                <a:cs typeface="ＭＳ Ｐゴシック" pitchFamily="-110" charset="-128"/>
              </a:rPr>
              <a:t>… </a:t>
            </a:r>
          </a:p>
        </p:txBody>
      </p:sp>
      <p:sp>
        <p:nvSpPr>
          <p:cNvPr id="14339" name="Content Placeholder 2"/>
          <p:cNvSpPr>
            <a:spLocks noGrp="1"/>
          </p:cNvSpPr>
          <p:nvPr>
            <p:ph idx="1"/>
          </p:nvPr>
        </p:nvSpPr>
        <p:spPr/>
        <p:txBody>
          <a:bodyPr/>
          <a:lstStyle/>
          <a:p>
            <a:endParaRPr lang="cy-GB">
              <a:ea typeface="ＭＳ Ｐゴシック" pitchFamily="-110" charset="-128"/>
              <a:cs typeface="ＭＳ Ｐゴシック" pitchFamily="-110" charset="-128"/>
            </a:endParaRPr>
          </a:p>
        </p:txBody>
      </p:sp>
      <p:pic>
        <p:nvPicPr>
          <p:cNvPr id="14340" name="Picture 3"/>
          <p:cNvPicPr>
            <a:picLocks noChangeAspect="1"/>
          </p:cNvPicPr>
          <p:nvPr/>
        </p:nvPicPr>
        <p:blipFill>
          <a:blip r:embed="rId2"/>
          <a:srcRect/>
          <a:stretch>
            <a:fillRect/>
          </a:stretch>
        </p:blipFill>
        <p:spPr bwMode="auto">
          <a:xfrm>
            <a:off x="0" y="1557338"/>
            <a:ext cx="8866188" cy="5300662"/>
          </a:xfrm>
          <a:prstGeom prst="rect">
            <a:avLst/>
          </a:prstGeom>
          <a:noFill/>
          <a:ln w="9525">
            <a:noFill/>
            <a:miter lim="800000"/>
            <a:headEnd/>
            <a:tailEnd/>
          </a:ln>
        </p:spPr>
      </p:pic>
    </p:spTree>
  </p:cSld>
  <p:clrMapOvr>
    <a:masterClrMapping/>
  </p:clrMapOvr>
  <p:timing>
    <p:tnLst>
      <p:par>
        <p:cTn xmlns:p14="http://schemas.microsoft.com/office/powerpoint/2010/mai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Scotland</a:t>
            </a:r>
            <a:br>
              <a:rPr lang="en-US" dirty="0" smtClean="0"/>
            </a:br>
            <a:r>
              <a:rPr lang="en-US" dirty="0" err="1" smtClean="0"/>
              <a:t>Yr</a:t>
            </a:r>
            <a:r>
              <a:rPr lang="en-US" dirty="0" smtClean="0"/>
              <a:t> Alban</a:t>
            </a:r>
            <a:endParaRPr lang="en-US" dirty="0"/>
          </a:p>
        </p:txBody>
      </p:sp>
      <p:sp>
        <p:nvSpPr>
          <p:cNvPr id="3" name="Content Placeholder 2"/>
          <p:cNvSpPr>
            <a:spLocks noGrp="1"/>
          </p:cNvSpPr>
          <p:nvPr>
            <p:ph idx="1"/>
          </p:nvPr>
        </p:nvSpPr>
        <p:spPr>
          <a:xfrm>
            <a:off x="457200" y="1600201"/>
            <a:ext cx="8435280" cy="1324744"/>
          </a:xfrm>
        </p:spPr>
        <p:txBody>
          <a:bodyPr/>
          <a:lstStyle/>
          <a:p>
            <a:pPr marL="0" indent="0">
              <a:buNone/>
            </a:pPr>
            <a:r>
              <a:rPr lang="en-US" sz="2000" dirty="0" smtClean="0"/>
              <a:t> </a:t>
            </a:r>
            <a:endParaRPr lang="en-US" sz="2000" dirty="0"/>
          </a:p>
        </p:txBody>
      </p:sp>
      <p:pic>
        <p:nvPicPr>
          <p:cNvPr id="4" name="Picture 3"/>
          <p:cNvPicPr>
            <a:picLocks noChangeAspect="1"/>
          </p:cNvPicPr>
          <p:nvPr/>
        </p:nvPicPr>
        <p:blipFill>
          <a:blip r:embed="rId2"/>
          <a:stretch>
            <a:fillRect/>
          </a:stretch>
        </p:blipFill>
        <p:spPr>
          <a:xfrm>
            <a:off x="2555777" y="1760242"/>
            <a:ext cx="4465134" cy="4621086"/>
          </a:xfrm>
          <a:prstGeom prst="rect">
            <a:avLst/>
          </a:prstGeom>
        </p:spPr>
      </p:pic>
    </p:spTree>
    <p:extLst>
      <p:ext uri="{BB962C8B-B14F-4D97-AF65-F5344CB8AC3E}">
        <p14:creationId xmlns:p14="http://schemas.microsoft.com/office/powerpoint/2010/main" val="1960077266"/>
      </p:ext>
    </p:extLst>
  </p:cSld>
  <p:clrMapOvr>
    <a:masterClrMapping/>
  </p:clrMapOvr>
  <p:timing>
    <p:tnLst>
      <p:par>
        <p:cTn xmlns:p14="http://schemas.microsoft.com/office/powerpoint/2010/mai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p:txBody>
          <a:bodyPr/>
          <a:lstStyle/>
          <a:p>
            <a:r>
              <a:rPr lang="en-US" dirty="0">
                <a:ea typeface="ＭＳ Ｐゴシック" pitchFamily="-110" charset="-128"/>
                <a:cs typeface="ＭＳ Ｐゴシック" pitchFamily="-110" charset="-128"/>
              </a:rPr>
              <a:t>In Wales / </a:t>
            </a:r>
            <a:r>
              <a:rPr lang="en-US" dirty="0" err="1">
                <a:solidFill>
                  <a:srgbClr val="0000FF"/>
                </a:solidFill>
                <a:ea typeface="ＭＳ Ｐゴシック" pitchFamily="-110" charset="-128"/>
                <a:cs typeface="ＭＳ Ｐゴシック" pitchFamily="-110" charset="-128"/>
              </a:rPr>
              <a:t>Yng</a:t>
            </a:r>
            <a:r>
              <a:rPr lang="en-US" dirty="0">
                <a:solidFill>
                  <a:srgbClr val="0000FF"/>
                </a:solidFill>
                <a:ea typeface="ＭＳ Ｐゴシック" pitchFamily="-110" charset="-128"/>
                <a:cs typeface="ＭＳ Ｐゴシック" pitchFamily="-110" charset="-128"/>
              </a:rPr>
              <a:t> </a:t>
            </a:r>
            <a:r>
              <a:rPr lang="en-US" dirty="0" err="1">
                <a:solidFill>
                  <a:srgbClr val="0000FF"/>
                </a:solidFill>
                <a:ea typeface="ＭＳ Ｐゴシック" pitchFamily="-110" charset="-128"/>
                <a:cs typeface="ＭＳ Ｐゴシック" pitchFamily="-110" charset="-128"/>
              </a:rPr>
              <a:t>Nghymru</a:t>
            </a:r>
            <a:r>
              <a:rPr lang="en-US" dirty="0">
                <a:solidFill>
                  <a:srgbClr val="0000FF"/>
                </a:solidFill>
                <a:ea typeface="ＭＳ Ｐゴシック" pitchFamily="-110" charset="-128"/>
                <a:cs typeface="ＭＳ Ｐゴシック" pitchFamily="-110" charset="-128"/>
              </a:rPr>
              <a:t> </a:t>
            </a:r>
          </a:p>
        </p:txBody>
      </p:sp>
      <p:sp>
        <p:nvSpPr>
          <p:cNvPr id="15363" name="Content Placeholder 2"/>
          <p:cNvSpPr>
            <a:spLocks noGrp="1"/>
          </p:cNvSpPr>
          <p:nvPr>
            <p:ph idx="1"/>
          </p:nvPr>
        </p:nvSpPr>
        <p:spPr>
          <a:xfrm>
            <a:off x="457200" y="1600200"/>
            <a:ext cx="8305800" cy="4876800"/>
          </a:xfrm>
        </p:spPr>
        <p:txBody>
          <a:bodyPr/>
          <a:lstStyle/>
          <a:p>
            <a:endParaRPr lang="cy-GB" dirty="0">
              <a:ea typeface="ＭＳ Ｐゴシック" pitchFamily="-110" charset="-128"/>
              <a:cs typeface="ＭＳ Ｐゴシック" pitchFamily="-110" charset="-128"/>
            </a:endParaRPr>
          </a:p>
        </p:txBody>
      </p:sp>
      <p:pic>
        <p:nvPicPr>
          <p:cNvPr id="15364" name="Picture 4"/>
          <p:cNvPicPr>
            <a:picLocks noChangeAspect="1"/>
          </p:cNvPicPr>
          <p:nvPr/>
        </p:nvPicPr>
        <p:blipFill>
          <a:blip r:embed="rId2"/>
          <a:srcRect/>
          <a:stretch>
            <a:fillRect/>
          </a:stretch>
        </p:blipFill>
        <p:spPr bwMode="auto">
          <a:xfrm>
            <a:off x="152400" y="1320800"/>
            <a:ext cx="8534400" cy="5537200"/>
          </a:xfrm>
          <a:prstGeom prst="rect">
            <a:avLst/>
          </a:prstGeom>
          <a:noFill/>
          <a:ln w="9525">
            <a:noFill/>
            <a:miter lim="800000"/>
            <a:headEnd/>
            <a:tailEnd/>
          </a:ln>
        </p:spPr>
      </p:pic>
      <p:sp>
        <p:nvSpPr>
          <p:cNvPr id="5" name="TextBox 4"/>
          <p:cNvSpPr txBox="1"/>
          <p:nvPr/>
        </p:nvSpPr>
        <p:spPr>
          <a:xfrm>
            <a:off x="6248400" y="3124200"/>
            <a:ext cx="1905000" cy="369332"/>
          </a:xfrm>
          <a:prstGeom prst="rect">
            <a:avLst/>
          </a:prstGeom>
          <a:noFill/>
        </p:spPr>
        <p:txBody>
          <a:bodyPr wrap="square" rtlCol="0">
            <a:spAutoFit/>
          </a:bodyPr>
          <a:lstStyle/>
          <a:p>
            <a:r>
              <a:rPr lang="en-US" dirty="0" smtClean="0">
                <a:solidFill>
                  <a:srgbClr val="0000FF"/>
                </a:solidFill>
              </a:rPr>
              <a:t>TASG FFOCWS</a:t>
            </a:r>
            <a:endParaRPr lang="en-US" dirty="0">
              <a:solidFill>
                <a:srgbClr val="0000FF"/>
              </a:solidFill>
            </a:endParaRPr>
          </a:p>
        </p:txBody>
      </p:sp>
      <p:sp>
        <p:nvSpPr>
          <p:cNvPr id="7" name="TextBox 6"/>
          <p:cNvSpPr txBox="1"/>
          <p:nvPr/>
        </p:nvSpPr>
        <p:spPr>
          <a:xfrm>
            <a:off x="6781800" y="3886200"/>
            <a:ext cx="2743200" cy="646331"/>
          </a:xfrm>
          <a:prstGeom prst="rect">
            <a:avLst/>
          </a:prstGeom>
          <a:noFill/>
        </p:spPr>
        <p:txBody>
          <a:bodyPr wrap="square" rtlCol="0">
            <a:spAutoFit/>
          </a:bodyPr>
          <a:lstStyle/>
          <a:p>
            <a:r>
              <a:rPr lang="en-US" dirty="0" smtClean="0">
                <a:solidFill>
                  <a:srgbClr val="0000FF"/>
                </a:solidFill>
              </a:rPr>
              <a:t>CYFOETHOGI’R DDARPARIAETH</a:t>
            </a:r>
            <a:endParaRPr lang="en-US" dirty="0">
              <a:solidFill>
                <a:srgbClr val="0000FF"/>
              </a:solidFill>
            </a:endParaRPr>
          </a:p>
        </p:txBody>
      </p:sp>
      <p:sp>
        <p:nvSpPr>
          <p:cNvPr id="8" name="TextBox 7"/>
          <p:cNvSpPr txBox="1"/>
          <p:nvPr/>
        </p:nvSpPr>
        <p:spPr>
          <a:xfrm>
            <a:off x="7467600" y="5257800"/>
            <a:ext cx="1905000" cy="646331"/>
          </a:xfrm>
          <a:prstGeom prst="rect">
            <a:avLst/>
          </a:prstGeom>
          <a:noFill/>
        </p:spPr>
        <p:txBody>
          <a:bodyPr wrap="square" rtlCol="0">
            <a:spAutoFit/>
          </a:bodyPr>
          <a:lstStyle/>
          <a:p>
            <a:r>
              <a:rPr lang="en-US" dirty="0" smtClean="0">
                <a:solidFill>
                  <a:srgbClr val="0000FF"/>
                </a:solidFill>
              </a:rPr>
              <a:t>DARPARIAETH</a:t>
            </a:r>
          </a:p>
          <a:p>
            <a:r>
              <a:rPr lang="en-US" dirty="0" smtClean="0">
                <a:solidFill>
                  <a:srgbClr val="0000FF"/>
                </a:solidFill>
              </a:rPr>
              <a:t>BARHAUS</a:t>
            </a:r>
            <a:endParaRPr lang="en-US" dirty="0">
              <a:solidFill>
                <a:srgbClr val="0000FF"/>
              </a:solidFill>
            </a:endParaRPr>
          </a:p>
        </p:txBody>
      </p:sp>
    </p:spTree>
  </p:cSld>
  <p:clrMapOvr>
    <a:masterClrMapping/>
  </p:clrMapOvr>
  <p:timing>
    <p:tnLst>
      <p:par>
        <p:cTn xmlns:p14="http://schemas.microsoft.com/office/powerpoint/2010/mai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3"/>
          <p:cNvSpPr>
            <a:spLocks noGrp="1"/>
          </p:cNvSpPr>
          <p:nvPr>
            <p:ph type="title"/>
          </p:nvPr>
        </p:nvSpPr>
        <p:spPr/>
        <p:txBody>
          <a:bodyPr/>
          <a:lstStyle/>
          <a:p>
            <a:r>
              <a:rPr lang="en-US" sz="2800" dirty="0">
                <a:ea typeface="ＭＳ Ｐゴシック" pitchFamily="-110" charset="-128"/>
                <a:cs typeface="ＭＳ Ｐゴシック" pitchFamily="-110" charset="-128"/>
              </a:rPr>
              <a:t>What makes an effective learning environment? </a:t>
            </a:r>
            <a:br>
              <a:rPr lang="en-US" sz="2800" dirty="0">
                <a:ea typeface="ＭＳ Ｐゴシック" pitchFamily="-110" charset="-128"/>
                <a:cs typeface="ＭＳ Ｐゴシック" pitchFamily="-110" charset="-128"/>
              </a:rPr>
            </a:br>
            <a:r>
              <a:rPr lang="en-US" sz="2800" dirty="0" smtClean="0">
                <a:solidFill>
                  <a:srgbClr val="0000FF"/>
                </a:solidFill>
                <a:ea typeface="ＭＳ Ｐゴシック" pitchFamily="-110" charset="-128"/>
                <a:cs typeface="ＭＳ Ｐゴシック" pitchFamily="-110" charset="-128"/>
              </a:rPr>
              <a:t>Beth </a:t>
            </a:r>
            <a:r>
              <a:rPr lang="en-US" sz="2800" dirty="0" err="1">
                <a:solidFill>
                  <a:srgbClr val="0000FF"/>
                </a:solidFill>
                <a:ea typeface="ＭＳ Ｐゴシック" pitchFamily="-110" charset="-128"/>
                <a:cs typeface="ＭＳ Ｐゴシック" pitchFamily="-110" charset="-128"/>
              </a:rPr>
              <a:t>sy’n</a:t>
            </a:r>
            <a:r>
              <a:rPr lang="en-US" sz="2800" dirty="0">
                <a:solidFill>
                  <a:srgbClr val="0000FF"/>
                </a:solidFill>
                <a:ea typeface="ＭＳ Ｐゴシック" pitchFamily="-110" charset="-128"/>
                <a:cs typeface="ＭＳ Ｐゴシック" pitchFamily="-110" charset="-128"/>
              </a:rPr>
              <a:t> </a:t>
            </a:r>
            <a:r>
              <a:rPr lang="en-US" sz="2800" dirty="0" err="1">
                <a:solidFill>
                  <a:srgbClr val="0000FF"/>
                </a:solidFill>
                <a:ea typeface="ＭＳ Ｐゴシック" pitchFamily="-110" charset="-128"/>
                <a:cs typeface="ＭＳ Ｐゴシック" pitchFamily="-110" charset="-128"/>
              </a:rPr>
              <a:t>sicrhau</a:t>
            </a:r>
            <a:r>
              <a:rPr lang="en-US" sz="2800" dirty="0">
                <a:solidFill>
                  <a:srgbClr val="0000FF"/>
                </a:solidFill>
                <a:ea typeface="ＭＳ Ｐゴシック" pitchFamily="-110" charset="-128"/>
                <a:cs typeface="ＭＳ Ｐゴシック" pitchFamily="-110" charset="-128"/>
              </a:rPr>
              <a:t> </a:t>
            </a:r>
            <a:r>
              <a:rPr lang="en-US" sz="2800" dirty="0" err="1">
                <a:solidFill>
                  <a:srgbClr val="0000FF"/>
                </a:solidFill>
                <a:ea typeface="ＭＳ Ｐゴシック" pitchFamily="-110" charset="-128"/>
                <a:cs typeface="ＭＳ Ｐゴシック" pitchFamily="-110" charset="-128"/>
              </a:rPr>
              <a:t>amgylchedd</a:t>
            </a:r>
            <a:r>
              <a:rPr lang="en-US" sz="2800" dirty="0">
                <a:solidFill>
                  <a:srgbClr val="0000FF"/>
                </a:solidFill>
                <a:ea typeface="ＭＳ Ｐゴシック" pitchFamily="-110" charset="-128"/>
                <a:cs typeface="ＭＳ Ｐゴシック" pitchFamily="-110" charset="-128"/>
              </a:rPr>
              <a:t> </a:t>
            </a:r>
            <a:r>
              <a:rPr lang="en-US" sz="2800" dirty="0" err="1">
                <a:solidFill>
                  <a:srgbClr val="0000FF"/>
                </a:solidFill>
                <a:ea typeface="ＭＳ Ｐゴシック" pitchFamily="-110" charset="-128"/>
                <a:cs typeface="ＭＳ Ｐゴシック" pitchFamily="-110" charset="-128"/>
              </a:rPr>
              <a:t>effeithiol</a:t>
            </a:r>
            <a:r>
              <a:rPr lang="en-US" sz="2800" dirty="0">
                <a:solidFill>
                  <a:srgbClr val="0000FF"/>
                </a:solidFill>
                <a:ea typeface="ＭＳ Ｐゴシック" pitchFamily="-110" charset="-128"/>
                <a:cs typeface="ＭＳ Ｐゴシック" pitchFamily="-110" charset="-128"/>
              </a:rPr>
              <a:t> </a:t>
            </a:r>
            <a:r>
              <a:rPr lang="en-US" sz="2800" dirty="0" err="1">
                <a:solidFill>
                  <a:srgbClr val="0000FF"/>
                </a:solidFill>
                <a:ea typeface="ＭＳ Ｐゴシック" pitchFamily="-110" charset="-128"/>
                <a:cs typeface="ＭＳ Ｐゴシック" pitchFamily="-110" charset="-128"/>
              </a:rPr>
              <a:t>i</a:t>
            </a:r>
            <a:r>
              <a:rPr lang="en-US" sz="2800" dirty="0">
                <a:solidFill>
                  <a:srgbClr val="0000FF"/>
                </a:solidFill>
                <a:ea typeface="ＭＳ Ｐゴシック" pitchFamily="-110" charset="-128"/>
                <a:cs typeface="ＭＳ Ｐゴシック" pitchFamily="-110" charset="-128"/>
              </a:rPr>
              <a:t> </a:t>
            </a:r>
            <a:r>
              <a:rPr lang="en-US" sz="2800" dirty="0" err="1">
                <a:solidFill>
                  <a:srgbClr val="0000FF"/>
                </a:solidFill>
                <a:ea typeface="ＭＳ Ｐゴシック" pitchFamily="-110" charset="-128"/>
                <a:cs typeface="ＭＳ Ｐゴシック" pitchFamily="-110" charset="-128"/>
              </a:rPr>
              <a:t>ddysgu</a:t>
            </a:r>
            <a:r>
              <a:rPr lang="en-US" sz="2800" dirty="0">
                <a:solidFill>
                  <a:srgbClr val="0000FF"/>
                </a:solidFill>
                <a:ea typeface="ＭＳ Ｐゴシック" pitchFamily="-110" charset="-128"/>
                <a:cs typeface="ＭＳ Ｐゴシック" pitchFamily="-110" charset="-128"/>
              </a:rPr>
              <a:t>?</a:t>
            </a:r>
          </a:p>
        </p:txBody>
      </p:sp>
      <p:sp>
        <p:nvSpPr>
          <p:cNvPr id="5" name="Content Placeholder 4"/>
          <p:cNvSpPr>
            <a:spLocks noGrp="1"/>
          </p:cNvSpPr>
          <p:nvPr>
            <p:ph sz="half" idx="1"/>
          </p:nvPr>
        </p:nvSpPr>
        <p:spPr>
          <a:xfrm>
            <a:off x="4495800" y="1524000"/>
            <a:ext cx="4648200" cy="4525963"/>
          </a:xfrm>
        </p:spPr>
        <p:txBody>
          <a:bodyPr>
            <a:normAutofit fontScale="92500"/>
          </a:bodyPr>
          <a:lstStyle/>
          <a:p>
            <a:pPr>
              <a:buFontTx/>
              <a:buNone/>
              <a:defRPr/>
            </a:pPr>
            <a:r>
              <a:rPr lang="en-US" dirty="0" err="1" smtClean="0">
                <a:solidFill>
                  <a:srgbClr val="0000FF"/>
                </a:solidFill>
              </a:rPr>
              <a:t>Dylai</a:t>
            </a:r>
            <a:r>
              <a:rPr lang="en-US" dirty="0" smtClean="0">
                <a:solidFill>
                  <a:srgbClr val="0000FF"/>
                </a:solidFill>
              </a:rPr>
              <a:t> </a:t>
            </a:r>
            <a:r>
              <a:rPr lang="en-US" dirty="0" err="1" smtClean="0">
                <a:solidFill>
                  <a:srgbClr val="0000FF"/>
                </a:solidFill>
              </a:rPr>
              <a:t>amgylchedd</a:t>
            </a:r>
            <a:r>
              <a:rPr lang="en-US" dirty="0" smtClean="0">
                <a:solidFill>
                  <a:srgbClr val="0000FF"/>
                </a:solidFill>
              </a:rPr>
              <a:t> </a:t>
            </a:r>
            <a:r>
              <a:rPr lang="en-US" dirty="0" err="1" smtClean="0">
                <a:solidFill>
                  <a:srgbClr val="0000FF"/>
                </a:solidFill>
              </a:rPr>
              <a:t>blynyddeodd</a:t>
            </a:r>
            <a:r>
              <a:rPr lang="en-US" dirty="0" smtClean="0">
                <a:solidFill>
                  <a:srgbClr val="0000FF"/>
                </a:solidFill>
              </a:rPr>
              <a:t> </a:t>
            </a:r>
            <a:r>
              <a:rPr lang="en-US" dirty="0" err="1" smtClean="0">
                <a:solidFill>
                  <a:srgbClr val="0000FF"/>
                </a:solidFill>
              </a:rPr>
              <a:t>cynnar</a:t>
            </a:r>
            <a:r>
              <a:rPr lang="en-US" dirty="0" smtClean="0">
                <a:solidFill>
                  <a:srgbClr val="0000FF"/>
                </a:solidFill>
              </a:rPr>
              <a:t> </a:t>
            </a:r>
            <a:r>
              <a:rPr lang="en-US" dirty="0" err="1" smtClean="0">
                <a:solidFill>
                  <a:srgbClr val="0000FF"/>
                </a:solidFill>
              </a:rPr>
              <a:t>fod</a:t>
            </a:r>
            <a:r>
              <a:rPr lang="en-US" dirty="0" smtClean="0">
                <a:solidFill>
                  <a:srgbClr val="0000FF"/>
                </a:solidFill>
              </a:rPr>
              <a:t> </a:t>
            </a:r>
            <a:r>
              <a:rPr lang="en-US" dirty="0" err="1" smtClean="0">
                <a:solidFill>
                  <a:srgbClr val="0000FF"/>
                </a:solidFill>
              </a:rPr>
              <a:t>yn</a:t>
            </a:r>
            <a:r>
              <a:rPr lang="en-US" dirty="0" smtClean="0">
                <a:solidFill>
                  <a:srgbClr val="0000FF"/>
                </a:solidFill>
              </a:rPr>
              <a:t>: </a:t>
            </a:r>
          </a:p>
          <a:p>
            <a:pPr>
              <a:defRPr/>
            </a:pPr>
            <a:r>
              <a:rPr lang="en-US" dirty="0" err="1" smtClean="0">
                <a:solidFill>
                  <a:srgbClr val="0000FF"/>
                </a:solidFill>
              </a:rPr>
              <a:t>Gyfoethog</a:t>
            </a:r>
            <a:r>
              <a:rPr lang="en-US" dirty="0" smtClean="0">
                <a:solidFill>
                  <a:srgbClr val="0000FF"/>
                </a:solidFill>
              </a:rPr>
              <a:t> </a:t>
            </a:r>
            <a:r>
              <a:rPr lang="en-US" dirty="0" err="1" smtClean="0">
                <a:solidFill>
                  <a:srgbClr val="0000FF"/>
                </a:solidFill>
              </a:rPr>
              <a:t>mewn</a:t>
            </a:r>
            <a:r>
              <a:rPr lang="en-US" dirty="0" smtClean="0">
                <a:solidFill>
                  <a:srgbClr val="0000FF"/>
                </a:solidFill>
              </a:rPr>
              <a:t> </a:t>
            </a:r>
            <a:r>
              <a:rPr lang="en-US" dirty="0" err="1" smtClean="0">
                <a:solidFill>
                  <a:srgbClr val="0000FF"/>
                </a:solidFill>
              </a:rPr>
              <a:t>profiadau</a:t>
            </a:r>
            <a:endParaRPr lang="en-US" dirty="0" smtClean="0">
              <a:solidFill>
                <a:srgbClr val="0000FF"/>
              </a:solidFill>
            </a:endParaRPr>
          </a:p>
          <a:p>
            <a:pPr>
              <a:defRPr/>
            </a:pPr>
            <a:r>
              <a:rPr lang="en-US" dirty="0" err="1" smtClean="0">
                <a:solidFill>
                  <a:srgbClr val="0000FF"/>
                </a:solidFill>
              </a:rPr>
              <a:t>Gyfoethog</a:t>
            </a:r>
            <a:r>
              <a:rPr lang="en-US" dirty="0" smtClean="0">
                <a:solidFill>
                  <a:srgbClr val="0000FF"/>
                </a:solidFill>
              </a:rPr>
              <a:t> </a:t>
            </a:r>
            <a:r>
              <a:rPr lang="en-US" dirty="0" err="1" smtClean="0">
                <a:solidFill>
                  <a:srgbClr val="0000FF"/>
                </a:solidFill>
              </a:rPr>
              <a:t>mewn</a:t>
            </a:r>
            <a:r>
              <a:rPr lang="en-US" dirty="0" smtClean="0">
                <a:solidFill>
                  <a:srgbClr val="0000FF"/>
                </a:solidFill>
              </a:rPr>
              <a:t> </a:t>
            </a:r>
            <a:r>
              <a:rPr lang="en-US" dirty="0" err="1" smtClean="0">
                <a:solidFill>
                  <a:srgbClr val="0000FF"/>
                </a:solidFill>
              </a:rPr>
              <a:t>cyfleoedd</a:t>
            </a:r>
            <a:endParaRPr lang="en-US" dirty="0" smtClean="0">
              <a:solidFill>
                <a:srgbClr val="0000FF"/>
              </a:solidFill>
            </a:endParaRPr>
          </a:p>
          <a:p>
            <a:pPr>
              <a:defRPr/>
            </a:pPr>
            <a:r>
              <a:rPr lang="en-US" dirty="0" err="1" smtClean="0">
                <a:solidFill>
                  <a:srgbClr val="0000FF"/>
                </a:solidFill>
              </a:rPr>
              <a:t>Gyfoethog</a:t>
            </a:r>
            <a:r>
              <a:rPr lang="en-US" dirty="0" smtClean="0">
                <a:solidFill>
                  <a:srgbClr val="0000FF"/>
                </a:solidFill>
              </a:rPr>
              <a:t> </a:t>
            </a:r>
            <a:r>
              <a:rPr lang="en-US" dirty="0" err="1" smtClean="0">
                <a:solidFill>
                  <a:srgbClr val="0000FF"/>
                </a:solidFill>
              </a:rPr>
              <a:t>gyda</a:t>
            </a:r>
            <a:r>
              <a:rPr lang="en-US" dirty="0" smtClean="0">
                <a:solidFill>
                  <a:srgbClr val="0000FF"/>
                </a:solidFill>
              </a:rPr>
              <a:t> </a:t>
            </a:r>
            <a:r>
              <a:rPr lang="en-US" dirty="0" err="1" smtClean="0">
                <a:solidFill>
                  <a:srgbClr val="0000FF"/>
                </a:solidFill>
              </a:rPr>
              <a:t>phobl</a:t>
            </a:r>
            <a:endParaRPr lang="en-US" dirty="0" smtClean="0">
              <a:solidFill>
                <a:srgbClr val="0000FF"/>
              </a:solidFill>
            </a:endParaRPr>
          </a:p>
          <a:p>
            <a:pPr>
              <a:defRPr/>
            </a:pPr>
            <a:r>
              <a:rPr lang="en-US" dirty="0" err="1" smtClean="0">
                <a:solidFill>
                  <a:srgbClr val="0000FF"/>
                </a:solidFill>
              </a:rPr>
              <a:t>Allweddol</a:t>
            </a:r>
            <a:r>
              <a:rPr lang="en-US" dirty="0" smtClean="0">
                <a:solidFill>
                  <a:srgbClr val="0000FF"/>
                </a:solidFill>
              </a:rPr>
              <a:t> </a:t>
            </a:r>
            <a:r>
              <a:rPr lang="en-US" dirty="0" err="1" smtClean="0">
                <a:solidFill>
                  <a:srgbClr val="0000FF"/>
                </a:solidFill>
              </a:rPr>
              <a:t>i</a:t>
            </a:r>
            <a:r>
              <a:rPr lang="en-US" dirty="0" smtClean="0">
                <a:solidFill>
                  <a:srgbClr val="0000FF"/>
                </a:solidFill>
              </a:rPr>
              <a:t> </a:t>
            </a:r>
            <a:r>
              <a:rPr lang="en-US" dirty="0" err="1" smtClean="0">
                <a:solidFill>
                  <a:srgbClr val="0000FF"/>
                </a:solidFill>
              </a:rPr>
              <a:t>blant</a:t>
            </a:r>
            <a:endParaRPr lang="en-US" dirty="0" smtClean="0">
              <a:solidFill>
                <a:srgbClr val="0000FF"/>
              </a:solidFill>
            </a:endParaRPr>
          </a:p>
          <a:p>
            <a:pPr>
              <a:defRPr/>
            </a:pPr>
            <a:r>
              <a:rPr lang="en-US" dirty="0" err="1" smtClean="0">
                <a:solidFill>
                  <a:srgbClr val="0000FF"/>
                </a:solidFill>
              </a:rPr>
              <a:t>Mannau</a:t>
            </a:r>
            <a:r>
              <a:rPr lang="en-US" dirty="0" smtClean="0">
                <a:solidFill>
                  <a:srgbClr val="0000FF"/>
                </a:solidFill>
              </a:rPr>
              <a:t> gall plant </a:t>
            </a:r>
            <a:r>
              <a:rPr lang="en-US" dirty="0" err="1" smtClean="0">
                <a:solidFill>
                  <a:srgbClr val="0000FF"/>
                </a:solidFill>
              </a:rPr>
              <a:t>eu</a:t>
            </a:r>
            <a:r>
              <a:rPr lang="en-US" dirty="0" smtClean="0">
                <a:solidFill>
                  <a:srgbClr val="0000FF"/>
                </a:solidFill>
              </a:rPr>
              <a:t> </a:t>
            </a:r>
            <a:r>
              <a:rPr lang="en-US" dirty="0" err="1" smtClean="0">
                <a:solidFill>
                  <a:srgbClr val="0000FF"/>
                </a:solidFill>
              </a:rPr>
              <a:t>perchnogi</a:t>
            </a:r>
            <a:endParaRPr lang="en-US" dirty="0">
              <a:solidFill>
                <a:srgbClr val="0000FF"/>
              </a:solidFill>
            </a:endParaRPr>
          </a:p>
        </p:txBody>
      </p:sp>
      <p:sp>
        <p:nvSpPr>
          <p:cNvPr id="6" name="Content Placeholder 5"/>
          <p:cNvSpPr>
            <a:spLocks noGrp="1"/>
          </p:cNvSpPr>
          <p:nvPr>
            <p:ph sz="half" idx="2"/>
          </p:nvPr>
        </p:nvSpPr>
        <p:spPr>
          <a:xfrm>
            <a:off x="304800" y="1600200"/>
            <a:ext cx="4267200" cy="4525963"/>
          </a:xfrm>
        </p:spPr>
        <p:txBody>
          <a:bodyPr>
            <a:normAutofit fontScale="92500"/>
          </a:bodyPr>
          <a:lstStyle/>
          <a:p>
            <a:pPr>
              <a:buFontTx/>
              <a:buNone/>
              <a:defRPr/>
            </a:pPr>
            <a:r>
              <a:rPr lang="en-US" dirty="0" smtClean="0"/>
              <a:t>Early childhood environments should be: </a:t>
            </a:r>
          </a:p>
          <a:p>
            <a:pPr>
              <a:defRPr/>
            </a:pPr>
            <a:r>
              <a:rPr lang="en-US" dirty="0" smtClean="0"/>
              <a:t>Rich in experience</a:t>
            </a:r>
          </a:p>
          <a:p>
            <a:pPr>
              <a:defRPr/>
            </a:pPr>
            <a:r>
              <a:rPr lang="en-US" dirty="0" smtClean="0"/>
              <a:t>Rich in opportunities</a:t>
            </a:r>
          </a:p>
          <a:p>
            <a:pPr>
              <a:defRPr/>
            </a:pPr>
            <a:r>
              <a:rPr lang="en-US" dirty="0" smtClean="0"/>
              <a:t>Rich in teaching</a:t>
            </a:r>
          </a:p>
          <a:p>
            <a:pPr>
              <a:defRPr/>
            </a:pPr>
            <a:r>
              <a:rPr lang="en-US" dirty="0" smtClean="0"/>
              <a:t>Rich with People</a:t>
            </a:r>
          </a:p>
          <a:p>
            <a:pPr>
              <a:defRPr/>
            </a:pPr>
            <a:r>
              <a:rPr lang="en-US" dirty="0" smtClean="0"/>
              <a:t>Significant to Children</a:t>
            </a:r>
          </a:p>
          <a:p>
            <a:pPr>
              <a:defRPr/>
            </a:pPr>
            <a:r>
              <a:rPr lang="en-US" dirty="0" smtClean="0"/>
              <a:t>Places children can call their own</a:t>
            </a:r>
            <a:endParaRPr lang="en-US" dirty="0"/>
          </a:p>
        </p:txBody>
      </p:sp>
      <p:sp>
        <p:nvSpPr>
          <p:cNvPr id="17413" name="TextBox 6"/>
          <p:cNvSpPr txBox="1">
            <a:spLocks noChangeArrowheads="1"/>
          </p:cNvSpPr>
          <p:nvPr/>
        </p:nvSpPr>
        <p:spPr bwMode="auto">
          <a:xfrm>
            <a:off x="838200" y="6019800"/>
            <a:ext cx="4243388" cy="369888"/>
          </a:xfrm>
          <a:prstGeom prst="rect">
            <a:avLst/>
          </a:prstGeom>
          <a:noFill/>
          <a:ln w="9525">
            <a:noFill/>
            <a:miter lim="800000"/>
            <a:headEnd/>
            <a:tailEnd/>
          </a:ln>
        </p:spPr>
        <p:txBody>
          <a:bodyPr>
            <a:prstTxWarp prst="textNoShape">
              <a:avLst/>
            </a:prstTxWarp>
            <a:spAutoFit/>
          </a:bodyPr>
          <a:lstStyle/>
          <a:p>
            <a:r>
              <a:rPr lang="en-US"/>
              <a:t>Yn ôl / According to : Jim Greenman 1988 </a:t>
            </a:r>
          </a:p>
        </p:txBody>
      </p:sp>
      <p:pic>
        <p:nvPicPr>
          <p:cNvPr id="2" name="Picture 1"/>
          <p:cNvPicPr>
            <a:picLocks noChangeAspect="1"/>
          </p:cNvPicPr>
          <p:nvPr/>
        </p:nvPicPr>
        <p:blipFill>
          <a:blip r:embed="rId3"/>
          <a:stretch>
            <a:fillRect/>
          </a:stretch>
        </p:blipFill>
        <p:spPr>
          <a:xfrm>
            <a:off x="7380312" y="5229200"/>
            <a:ext cx="1426592" cy="1287560"/>
          </a:xfrm>
          <a:prstGeom prst="rect">
            <a:avLst/>
          </a:prstGeom>
        </p:spPr>
      </p:pic>
    </p:spTree>
  </p:cSld>
  <p:clrMapOvr>
    <a:masterClrMapping/>
  </p:clrMapOvr>
  <p:timing>
    <p:tnLst>
      <p:par>
        <p:cTn xmlns:p14="http://schemas.microsoft.com/office/powerpoint/2010/mai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p:txBody>
          <a:bodyPr/>
          <a:lstStyle/>
          <a:p>
            <a:r>
              <a:rPr lang="en-GB" sz="4000" dirty="0" smtClean="0">
                <a:ea typeface="ＭＳ Ｐゴシック" pitchFamily="-110" charset="-128"/>
                <a:cs typeface="ＭＳ Ｐゴシック" pitchFamily="-110" charset="-128"/>
              </a:rPr>
              <a:t> </a:t>
            </a:r>
            <a:r>
              <a:rPr lang="en-GB" sz="4000" dirty="0">
                <a:ea typeface="ＭＳ Ｐゴシック" pitchFamily="-110" charset="-128"/>
                <a:cs typeface="ＭＳ Ｐゴシック" pitchFamily="-110" charset="-128"/>
              </a:rPr>
              <a:t>A</a:t>
            </a:r>
            <a:r>
              <a:rPr lang="en-GB" sz="4000" dirty="0" smtClean="0">
                <a:ea typeface="ＭＳ Ｐゴシック" pitchFamily="-110" charset="-128"/>
                <a:cs typeface="ＭＳ Ｐゴシック" pitchFamily="-110" charset="-128"/>
              </a:rPr>
              <a:t>pproaches</a:t>
            </a:r>
            <a:r>
              <a:rPr lang="en-GB" sz="4000" dirty="0">
                <a:ea typeface="ＭＳ Ｐゴシック" pitchFamily="-110" charset="-128"/>
                <a:cs typeface="ＭＳ Ｐゴシック" pitchFamily="-110" charset="-128"/>
              </a:rPr>
              <a:t>, </a:t>
            </a:r>
            <a:r>
              <a:rPr lang="en-GB" sz="4000" dirty="0" smtClean="0">
                <a:ea typeface="ＭＳ Ｐゴシック" pitchFamily="-110" charset="-128"/>
                <a:cs typeface="ＭＳ Ｐゴシック" pitchFamily="-110" charset="-128"/>
              </a:rPr>
              <a:t>curricula</a:t>
            </a:r>
            <a:br>
              <a:rPr lang="en-GB" sz="4000" dirty="0" smtClean="0">
                <a:ea typeface="ＭＳ Ｐゴシック" pitchFamily="-110" charset="-128"/>
                <a:cs typeface="ＭＳ Ｐゴシック" pitchFamily="-110" charset="-128"/>
              </a:rPr>
            </a:br>
            <a:r>
              <a:rPr lang="en-GB" sz="4000" dirty="0" err="1">
                <a:solidFill>
                  <a:srgbClr val="0000FF"/>
                </a:solidFill>
                <a:ea typeface="ＭＳ Ｐゴシック" pitchFamily="-110" charset="-128"/>
                <a:cs typeface="ＭＳ Ｐゴシック" pitchFamily="-110" charset="-128"/>
              </a:rPr>
              <a:t>Y</a:t>
            </a:r>
            <a:r>
              <a:rPr lang="en-GB" sz="4000" dirty="0" err="1" smtClean="0">
                <a:solidFill>
                  <a:srgbClr val="0000FF"/>
                </a:solidFill>
                <a:ea typeface="ＭＳ Ｐゴシック" pitchFamily="-110" charset="-128"/>
                <a:cs typeface="ＭＳ Ｐゴシック" pitchFamily="-110" charset="-128"/>
              </a:rPr>
              <a:t>mdriniaeth</a:t>
            </a:r>
            <a:r>
              <a:rPr lang="en-GB" sz="4000" dirty="0" smtClean="0">
                <a:solidFill>
                  <a:srgbClr val="0000FF"/>
                </a:solidFill>
                <a:ea typeface="ＭＳ Ｐゴシック" pitchFamily="-110" charset="-128"/>
                <a:cs typeface="ＭＳ Ｐゴシック" pitchFamily="-110" charset="-128"/>
              </a:rPr>
              <a:t> a </a:t>
            </a:r>
            <a:r>
              <a:rPr lang="en-GB" sz="4000" dirty="0" err="1" smtClean="0">
                <a:solidFill>
                  <a:srgbClr val="0000FF"/>
                </a:solidFill>
                <a:ea typeface="ＭＳ Ｐゴシック" pitchFamily="-110" charset="-128"/>
                <a:cs typeface="ＭＳ Ｐゴシック" pitchFamily="-110" charset="-128"/>
              </a:rPr>
              <a:t>chwricwla</a:t>
            </a:r>
            <a:r>
              <a:rPr lang="en-GB" sz="4000" dirty="0" smtClean="0">
                <a:solidFill>
                  <a:srgbClr val="0000FF"/>
                </a:solidFill>
                <a:ea typeface="ＭＳ Ｐゴシック" pitchFamily="-110" charset="-128"/>
                <a:cs typeface="ＭＳ Ｐゴシック" pitchFamily="-110" charset="-128"/>
              </a:rPr>
              <a:t> </a:t>
            </a:r>
            <a:endParaRPr lang="en-GB" sz="4000" dirty="0">
              <a:solidFill>
                <a:srgbClr val="0000FF"/>
              </a:solidFill>
              <a:ea typeface="ＭＳ Ｐゴシック" pitchFamily="-110" charset="-128"/>
              <a:cs typeface="ＭＳ Ｐゴシック" pitchFamily="-110" charset="-128"/>
            </a:endParaRPr>
          </a:p>
        </p:txBody>
      </p:sp>
      <p:sp>
        <p:nvSpPr>
          <p:cNvPr id="18435" name="Content Placeholder 2"/>
          <p:cNvSpPr>
            <a:spLocks noGrp="1"/>
          </p:cNvSpPr>
          <p:nvPr>
            <p:ph sz="half" idx="4294967295"/>
          </p:nvPr>
        </p:nvSpPr>
        <p:spPr>
          <a:xfrm>
            <a:off x="539552" y="2060848"/>
            <a:ext cx="4911725" cy="4525963"/>
          </a:xfrm>
        </p:spPr>
        <p:txBody>
          <a:bodyPr/>
          <a:lstStyle/>
          <a:p>
            <a:endParaRPr lang="en-GB" dirty="0">
              <a:ea typeface="ＭＳ Ｐゴシック" pitchFamily="-110" charset="-128"/>
              <a:cs typeface="ＭＳ Ｐゴシック" pitchFamily="-110" charset="-128"/>
            </a:endParaRPr>
          </a:p>
          <a:p>
            <a:pPr>
              <a:buNone/>
            </a:pPr>
            <a:r>
              <a:rPr lang="en-GB" sz="2400" dirty="0" smtClean="0">
                <a:ea typeface="ＭＳ Ｐゴシック" pitchFamily="-110" charset="-128"/>
                <a:cs typeface="ＭＳ Ｐゴシック" pitchFamily="-110" charset="-128"/>
              </a:rPr>
              <a:t>E.g./ </a:t>
            </a:r>
            <a:r>
              <a:rPr lang="en-GB" sz="2400" dirty="0" err="1" smtClean="0">
                <a:ea typeface="ＭＳ Ｐゴシック" pitchFamily="-110" charset="-128"/>
                <a:cs typeface="ＭＳ Ｐゴシック" pitchFamily="-110" charset="-128"/>
              </a:rPr>
              <a:t>E.e</a:t>
            </a:r>
            <a:endParaRPr lang="en-GB" sz="2400" dirty="0" smtClean="0">
              <a:ea typeface="ＭＳ Ｐゴシック" pitchFamily="-110" charset="-128"/>
              <a:cs typeface="ＭＳ Ｐゴシック" pitchFamily="-110" charset="-128"/>
            </a:endParaRPr>
          </a:p>
          <a:p>
            <a:pPr>
              <a:buFont typeface="Arial"/>
              <a:buChar char="•"/>
            </a:pPr>
            <a:r>
              <a:rPr lang="en-GB" sz="2400" dirty="0" smtClean="0">
                <a:ea typeface="ＭＳ Ｐゴシック" pitchFamily="-110" charset="-128"/>
                <a:cs typeface="ＭＳ Ｐゴシック" pitchFamily="-110" charset="-128"/>
              </a:rPr>
              <a:t>Montessori</a:t>
            </a:r>
            <a:endParaRPr lang="en-GB" sz="2400" dirty="0">
              <a:ea typeface="ＭＳ Ｐゴシック" pitchFamily="-110" charset="-128"/>
              <a:cs typeface="ＭＳ Ｐゴシック" pitchFamily="-110" charset="-128"/>
            </a:endParaRPr>
          </a:p>
          <a:p>
            <a:r>
              <a:rPr lang="en-GB" sz="2400" dirty="0">
                <a:ea typeface="ＭＳ Ｐゴシック" pitchFamily="-110" charset="-128"/>
                <a:cs typeface="ＭＳ Ｐゴシック" pitchFamily="-110" charset="-128"/>
              </a:rPr>
              <a:t>Reggio Emilia</a:t>
            </a:r>
          </a:p>
          <a:p>
            <a:r>
              <a:rPr lang="en-GB" sz="2400" dirty="0">
                <a:ea typeface="ＭＳ Ｐゴシック" pitchFamily="-110" charset="-128"/>
                <a:cs typeface="ＭＳ Ｐゴシック" pitchFamily="-110" charset="-128"/>
              </a:rPr>
              <a:t>Te </a:t>
            </a:r>
            <a:r>
              <a:rPr lang="en-GB" sz="2400" dirty="0" err="1">
                <a:ea typeface="ＭＳ Ｐゴシック" pitchFamily="-110" charset="-128"/>
                <a:cs typeface="ＭＳ Ｐゴシック" pitchFamily="-110" charset="-128"/>
              </a:rPr>
              <a:t>Whariki</a:t>
            </a:r>
            <a:endParaRPr lang="en-GB" sz="2400" dirty="0">
              <a:ea typeface="ＭＳ Ｐゴシック" pitchFamily="-110" charset="-128"/>
              <a:cs typeface="ＭＳ Ｐゴシック" pitchFamily="-110" charset="-128"/>
            </a:endParaRPr>
          </a:p>
          <a:p>
            <a:r>
              <a:rPr lang="en-GB" sz="2400" dirty="0">
                <a:ea typeface="ＭＳ Ｐゴシック" pitchFamily="-110" charset="-128"/>
                <a:cs typeface="ＭＳ Ｐゴシック" pitchFamily="-110" charset="-128"/>
              </a:rPr>
              <a:t>High/</a:t>
            </a:r>
            <a:r>
              <a:rPr lang="en-GB" sz="2400" dirty="0" smtClean="0">
                <a:ea typeface="ＭＳ Ｐゴシック" pitchFamily="-110" charset="-128"/>
                <a:cs typeface="ＭＳ Ｐゴシック" pitchFamily="-110" charset="-128"/>
              </a:rPr>
              <a:t>Scope</a:t>
            </a:r>
          </a:p>
          <a:p>
            <a:r>
              <a:rPr lang="en-GB" sz="2400" dirty="0" smtClean="0">
                <a:ea typeface="ＭＳ Ｐゴシック" pitchFamily="-110" charset="-128"/>
                <a:cs typeface="ＭＳ Ｐゴシック" pitchFamily="-110" charset="-128"/>
              </a:rPr>
              <a:t>Steiner</a:t>
            </a:r>
            <a:endParaRPr lang="en-GB" sz="2400" dirty="0">
              <a:ea typeface="ＭＳ Ｐゴシック" pitchFamily="-110" charset="-128"/>
              <a:cs typeface="ＭＳ Ｐゴシック" pitchFamily="-110" charset="-128"/>
            </a:endParaRPr>
          </a:p>
        </p:txBody>
      </p:sp>
      <p:pic>
        <p:nvPicPr>
          <p:cNvPr id="3" name="Picture 2"/>
          <p:cNvPicPr>
            <a:picLocks noChangeAspect="1"/>
          </p:cNvPicPr>
          <p:nvPr/>
        </p:nvPicPr>
        <p:blipFill>
          <a:blip r:embed="rId2"/>
          <a:stretch>
            <a:fillRect/>
          </a:stretch>
        </p:blipFill>
        <p:spPr>
          <a:xfrm>
            <a:off x="3561716" y="2564904"/>
            <a:ext cx="5210929" cy="3482703"/>
          </a:xfrm>
          <a:prstGeom prst="rect">
            <a:avLst/>
          </a:prstGeom>
        </p:spPr>
      </p:pic>
    </p:spTree>
  </p:cSld>
  <p:clrMapOvr>
    <a:masterClrMapping/>
  </p:clrMapOvr>
  <p:timing>
    <p:tnLst>
      <p:par>
        <p:cTn xmlns:p14="http://schemas.microsoft.com/office/powerpoint/2010/mai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r>
              <a:rPr lang="en-GB">
                <a:ea typeface="ＭＳ Ｐゴシック" pitchFamily="-110" charset="-128"/>
                <a:cs typeface="ＭＳ Ｐゴシック" pitchFamily="-110" charset="-128"/>
              </a:rPr>
              <a:t>Reggio Emilia.</a:t>
            </a:r>
            <a:endParaRPr lang="en-US">
              <a:ea typeface="ＭＳ Ｐゴシック" pitchFamily="-110" charset="-128"/>
              <a:cs typeface="ＭＳ Ｐゴシック" pitchFamily="-110" charset="-128"/>
            </a:endParaRPr>
          </a:p>
        </p:txBody>
      </p:sp>
      <p:sp>
        <p:nvSpPr>
          <p:cNvPr id="19459" name="Rectangle 3"/>
          <p:cNvSpPr>
            <a:spLocks noGrp="1" noChangeArrowheads="1"/>
          </p:cNvSpPr>
          <p:nvPr>
            <p:ph type="body" idx="1"/>
          </p:nvPr>
        </p:nvSpPr>
        <p:spPr>
          <a:xfrm>
            <a:off x="539750" y="1341438"/>
            <a:ext cx="7772400" cy="4614862"/>
          </a:xfrm>
        </p:spPr>
        <p:txBody>
          <a:bodyPr/>
          <a:lstStyle/>
          <a:p>
            <a:pPr eaLnBrk="1" hangingPunct="1">
              <a:buFont typeface="Wingdings" pitchFamily="-110" charset="2"/>
              <a:buNone/>
            </a:pPr>
            <a:r>
              <a:rPr lang="en-GB" sz="2800" dirty="0" smtClean="0">
                <a:ea typeface="ＭＳ Ｐゴシック" pitchFamily="-110" charset="-128"/>
                <a:cs typeface="ＭＳ Ｐゴシック" pitchFamily="-110" charset="-128"/>
              </a:rPr>
              <a:t>   ‘</a:t>
            </a:r>
            <a:r>
              <a:rPr lang="en-GB" sz="2800" dirty="0">
                <a:ea typeface="ＭＳ Ｐゴシック" pitchFamily="-110" charset="-128"/>
                <a:cs typeface="ＭＳ Ｐゴシック" pitchFamily="-110" charset="-128"/>
              </a:rPr>
              <a:t>Education must come to be recognised as the product of complex interactions, many of which can be realised when the environment is a fully participating element.’</a:t>
            </a:r>
            <a:endParaRPr lang="en-GB" sz="2800" dirty="0" smtClean="0">
              <a:ea typeface="ＭＳ Ｐゴシック" pitchFamily="-110" charset="-128"/>
              <a:cs typeface="ＭＳ Ｐゴシック" pitchFamily="-110" charset="-128"/>
            </a:endParaRPr>
          </a:p>
          <a:p>
            <a:pPr eaLnBrk="1" hangingPunct="1">
              <a:buFont typeface="Wingdings" pitchFamily="-110" charset="2"/>
              <a:buNone/>
            </a:pPr>
            <a:r>
              <a:rPr lang="en-GB" sz="2000" dirty="0" smtClean="0">
                <a:ea typeface="ＭＳ Ｐゴシック" pitchFamily="-110" charset="-128"/>
                <a:cs typeface="ＭＳ Ｐゴシック" pitchFamily="-110" charset="-128"/>
              </a:rPr>
              <a:t>     </a:t>
            </a:r>
            <a:r>
              <a:rPr lang="en-GB" sz="2000" dirty="0" err="1" smtClean="0">
                <a:ea typeface="ＭＳ Ｐゴシック" pitchFamily="-110" charset="-128"/>
                <a:cs typeface="ＭＳ Ｐゴシック" pitchFamily="-110" charset="-128"/>
              </a:rPr>
              <a:t>Malaguzzi</a:t>
            </a:r>
            <a:r>
              <a:rPr lang="en-GB" sz="2000" dirty="0">
                <a:ea typeface="ＭＳ Ｐゴシック" pitchFamily="-110" charset="-128"/>
                <a:cs typeface="ＭＳ Ｐゴシック" pitchFamily="-110" charset="-128"/>
              </a:rPr>
              <a:t>, </a:t>
            </a:r>
            <a:r>
              <a:rPr lang="en-GB" sz="2000" dirty="0" smtClean="0">
                <a:ea typeface="ＭＳ Ｐゴシック" pitchFamily="-110" charset="-128"/>
                <a:cs typeface="ＭＳ Ｐゴシック" pitchFamily="-110" charset="-128"/>
              </a:rPr>
              <a:t>1998</a:t>
            </a:r>
            <a:endParaRPr lang="en-US" sz="2000" dirty="0">
              <a:ea typeface="ＭＳ Ｐゴシック" pitchFamily="-110" charset="-128"/>
              <a:cs typeface="ＭＳ Ｐゴシック" pitchFamily="-110" charset="-128"/>
            </a:endParaRPr>
          </a:p>
        </p:txBody>
      </p:sp>
      <p:pic>
        <p:nvPicPr>
          <p:cNvPr id="5" name="Picture 4" descr="3485418_2048_1152.jpg"/>
          <p:cNvPicPr>
            <a:picLocks noChangeAspect="1"/>
          </p:cNvPicPr>
          <p:nvPr/>
        </p:nvPicPr>
        <p:blipFill>
          <a:blip r:embed="rId2"/>
          <a:stretch>
            <a:fillRect/>
          </a:stretch>
        </p:blipFill>
        <p:spPr>
          <a:xfrm>
            <a:off x="2819400" y="4038600"/>
            <a:ext cx="4038600" cy="2270062"/>
          </a:xfrm>
          <a:prstGeom prst="rect">
            <a:avLst/>
          </a:prstGeom>
        </p:spPr>
      </p:pic>
    </p:spTree>
  </p:cSld>
  <p:clrMapOvr>
    <a:masterClrMapping/>
  </p:clrMapOvr>
  <p:timing>
    <p:tnLst>
      <p:par>
        <p:cTn xmlns:p14="http://schemas.microsoft.com/office/powerpoint/2010/mai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p:txBody>
          <a:bodyPr/>
          <a:lstStyle/>
          <a:p>
            <a:r>
              <a:rPr lang="en-US" dirty="0">
                <a:ea typeface="ＭＳ Ｐゴシック" pitchFamily="-110" charset="-128"/>
                <a:cs typeface="ＭＳ Ｐゴシック" pitchFamily="-110" charset="-128"/>
              </a:rPr>
              <a:t>A learning </a:t>
            </a:r>
            <a:r>
              <a:rPr lang="en-US" dirty="0" smtClean="0">
                <a:ea typeface="ＭＳ Ｐゴシック" pitchFamily="-110" charset="-128"/>
                <a:cs typeface="ＭＳ Ｐゴシック" pitchFamily="-110" charset="-128"/>
              </a:rPr>
              <a:t>community</a:t>
            </a:r>
            <a:br>
              <a:rPr lang="en-US" dirty="0" smtClean="0">
                <a:ea typeface="ＭＳ Ｐゴシック" pitchFamily="-110" charset="-128"/>
                <a:cs typeface="ＭＳ Ｐゴシック" pitchFamily="-110" charset="-128"/>
              </a:rPr>
            </a:br>
            <a:r>
              <a:rPr lang="en-US" dirty="0" smtClean="0">
                <a:ea typeface="ＭＳ Ｐゴシック" pitchFamily="-110" charset="-128"/>
                <a:cs typeface="ＭＳ Ｐゴシック" pitchFamily="-110" charset="-128"/>
              </a:rPr>
              <a:t> </a:t>
            </a:r>
            <a:r>
              <a:rPr lang="en-US" dirty="0" err="1">
                <a:solidFill>
                  <a:srgbClr val="0000FF"/>
                </a:solidFill>
                <a:ea typeface="ＭＳ Ｐゴシック" pitchFamily="-110" charset="-128"/>
                <a:cs typeface="ＭＳ Ｐゴシック" pitchFamily="-110" charset="-128"/>
              </a:rPr>
              <a:t>Cymuned</a:t>
            </a:r>
            <a:r>
              <a:rPr lang="en-US" dirty="0">
                <a:solidFill>
                  <a:srgbClr val="0000FF"/>
                </a:solidFill>
                <a:ea typeface="ＭＳ Ｐゴシック" pitchFamily="-110" charset="-128"/>
                <a:cs typeface="ＭＳ Ｐゴシック" pitchFamily="-110" charset="-128"/>
              </a:rPr>
              <a:t> </a:t>
            </a:r>
            <a:r>
              <a:rPr lang="en-US" dirty="0" err="1" smtClean="0">
                <a:solidFill>
                  <a:srgbClr val="0000FF"/>
                </a:solidFill>
                <a:ea typeface="ＭＳ Ｐゴシック" pitchFamily="-110" charset="-128"/>
                <a:cs typeface="ＭＳ Ｐゴシック" pitchFamily="-110" charset="-128"/>
              </a:rPr>
              <a:t>Ddysgu</a:t>
            </a:r>
            <a:endParaRPr lang="en-US" dirty="0">
              <a:solidFill>
                <a:srgbClr val="0000FF"/>
              </a:solidFill>
              <a:ea typeface="ＭＳ Ｐゴシック" pitchFamily="-110" charset="-128"/>
              <a:cs typeface="ＭＳ Ｐゴシック" pitchFamily="-110" charset="-128"/>
            </a:endParaRPr>
          </a:p>
        </p:txBody>
      </p:sp>
      <p:sp>
        <p:nvSpPr>
          <p:cNvPr id="20483" name="Content Placeholder 2"/>
          <p:cNvSpPr>
            <a:spLocks noGrp="1"/>
          </p:cNvSpPr>
          <p:nvPr>
            <p:ph sz="half" idx="1"/>
          </p:nvPr>
        </p:nvSpPr>
        <p:spPr>
          <a:xfrm>
            <a:off x="179388" y="1557338"/>
            <a:ext cx="4191000" cy="4525962"/>
          </a:xfrm>
        </p:spPr>
        <p:txBody>
          <a:bodyPr/>
          <a:lstStyle/>
          <a:p>
            <a:pPr>
              <a:buFontTx/>
              <a:buNone/>
            </a:pPr>
            <a:r>
              <a:rPr lang="en-US" sz="2400">
                <a:ea typeface="ＭＳ Ｐゴシック" pitchFamily="-110" charset="-128"/>
                <a:cs typeface="ＭＳ Ｐゴシック" pitchFamily="-110" charset="-128"/>
              </a:rPr>
              <a:t>Claxton and Carr (2010), describe environments as:</a:t>
            </a:r>
          </a:p>
          <a:p>
            <a:r>
              <a:rPr lang="en-US" sz="2400">
                <a:ea typeface="ＭＳ Ｐゴシック" pitchFamily="-110" charset="-128"/>
                <a:cs typeface="ＭＳ Ｐゴシック" pitchFamily="-110" charset="-128"/>
              </a:rPr>
              <a:t>Prohibitive</a:t>
            </a:r>
          </a:p>
          <a:p>
            <a:r>
              <a:rPr lang="en-US" sz="2400">
                <a:ea typeface="ＭＳ Ｐゴシック" pitchFamily="-110" charset="-128"/>
                <a:cs typeface="ＭＳ Ｐゴシック" pitchFamily="-110" charset="-128"/>
              </a:rPr>
              <a:t>Affording</a:t>
            </a:r>
          </a:p>
          <a:p>
            <a:r>
              <a:rPr lang="en-US" sz="2400">
                <a:ea typeface="ＭＳ Ｐゴシック" pitchFamily="-110" charset="-128"/>
                <a:cs typeface="ＭＳ Ｐゴシック" pitchFamily="-110" charset="-128"/>
              </a:rPr>
              <a:t>Inviting or</a:t>
            </a:r>
          </a:p>
          <a:p>
            <a:r>
              <a:rPr lang="en-US" sz="2400">
                <a:ea typeface="ＭＳ Ｐゴシック" pitchFamily="-110" charset="-128"/>
                <a:cs typeface="ＭＳ Ｐゴシック" pitchFamily="-110" charset="-128"/>
              </a:rPr>
              <a:t>Potentiating </a:t>
            </a:r>
          </a:p>
          <a:p>
            <a:pPr>
              <a:buFontTx/>
              <a:buNone/>
            </a:pPr>
            <a:r>
              <a:rPr lang="en-US" sz="2400">
                <a:ea typeface="ＭＳ Ｐゴシック" pitchFamily="-110" charset="-128"/>
                <a:cs typeface="ＭＳ Ｐゴシック" pitchFamily="-110" charset="-128"/>
              </a:rPr>
              <a:t>We could also consider:</a:t>
            </a:r>
          </a:p>
          <a:p>
            <a:r>
              <a:rPr lang="en-US" sz="2400">
                <a:ea typeface="ＭＳ Ｐゴシック" pitchFamily="-110" charset="-128"/>
                <a:cs typeface="ＭＳ Ｐゴシック" pitchFamily="-110" charset="-128"/>
              </a:rPr>
              <a:t>‘Negotiated’ LEs</a:t>
            </a:r>
          </a:p>
          <a:p>
            <a:r>
              <a:rPr lang="en-US" sz="2400">
                <a:ea typeface="ＭＳ Ｐゴシック" pitchFamily="-110" charset="-128"/>
                <a:cs typeface="ＭＳ Ｐゴシック" pitchFamily="-110" charset="-128"/>
              </a:rPr>
              <a:t>Shapers and inhibitors of classroom culture.</a:t>
            </a:r>
          </a:p>
          <a:p>
            <a:endParaRPr lang="en-US" sz="2400">
              <a:ea typeface="ＭＳ Ｐゴシック" pitchFamily="-110" charset="-128"/>
              <a:cs typeface="ＭＳ Ｐゴシック" pitchFamily="-110" charset="-128"/>
            </a:endParaRPr>
          </a:p>
          <a:p>
            <a:endParaRPr lang="en-US" sz="2400">
              <a:ea typeface="ＭＳ Ｐゴシック" pitchFamily="-110" charset="-128"/>
              <a:cs typeface="ＭＳ Ｐゴシック" pitchFamily="-110" charset="-128"/>
            </a:endParaRPr>
          </a:p>
        </p:txBody>
      </p:sp>
      <p:sp>
        <p:nvSpPr>
          <p:cNvPr id="20484" name="Content Placeholder 3"/>
          <p:cNvSpPr>
            <a:spLocks noGrp="1"/>
          </p:cNvSpPr>
          <p:nvPr>
            <p:ph sz="half" idx="2"/>
          </p:nvPr>
        </p:nvSpPr>
        <p:spPr>
          <a:xfrm>
            <a:off x="4284663" y="1600200"/>
            <a:ext cx="4859337" cy="4525963"/>
          </a:xfrm>
        </p:spPr>
        <p:txBody>
          <a:bodyPr/>
          <a:lstStyle/>
          <a:p>
            <a:pPr>
              <a:buFontTx/>
              <a:buNone/>
            </a:pPr>
            <a:r>
              <a:rPr lang="en-GB" sz="2400" dirty="0">
                <a:solidFill>
                  <a:srgbClr val="0000FF"/>
                </a:solidFill>
                <a:ea typeface="ＭＳ Ｐゴシック" pitchFamily="-110" charset="-128"/>
                <a:cs typeface="ＭＳ Ｐゴシック" pitchFamily="-110" charset="-128"/>
              </a:rPr>
              <a:t>Mae Claxton a Carr (2010), </a:t>
            </a:r>
            <a:r>
              <a:rPr lang="en-GB" sz="2400" dirty="0" err="1">
                <a:solidFill>
                  <a:srgbClr val="0000FF"/>
                </a:solidFill>
                <a:ea typeface="ＭＳ Ｐゴシック" pitchFamily="-110" charset="-128"/>
                <a:cs typeface="ＭＳ Ｐゴシック" pitchFamily="-110" charset="-128"/>
              </a:rPr>
              <a:t>yn</a:t>
            </a:r>
            <a:r>
              <a:rPr lang="en-GB" sz="2400" dirty="0">
                <a:solidFill>
                  <a:srgbClr val="0000FF"/>
                </a:solidFill>
                <a:ea typeface="ＭＳ Ｐゴシック" pitchFamily="-110" charset="-128"/>
                <a:cs typeface="ＭＳ Ｐゴシック" pitchFamily="-110" charset="-128"/>
              </a:rPr>
              <a:t> </a:t>
            </a:r>
            <a:r>
              <a:rPr lang="en-GB" sz="2400" dirty="0" err="1">
                <a:solidFill>
                  <a:srgbClr val="0000FF"/>
                </a:solidFill>
                <a:ea typeface="ＭＳ Ｐゴシック" pitchFamily="-110" charset="-128"/>
                <a:cs typeface="ＭＳ Ｐゴシック" pitchFamily="-110" charset="-128"/>
              </a:rPr>
              <a:t>disgrifio</a:t>
            </a:r>
            <a:r>
              <a:rPr lang="en-GB" sz="2400" dirty="0">
                <a:solidFill>
                  <a:srgbClr val="0000FF"/>
                </a:solidFill>
                <a:ea typeface="ＭＳ Ｐゴシック" pitchFamily="-110" charset="-128"/>
                <a:cs typeface="ＭＳ Ｐゴシック" pitchFamily="-110" charset="-128"/>
              </a:rPr>
              <a:t> </a:t>
            </a:r>
            <a:r>
              <a:rPr lang="en-GB" sz="2400" dirty="0" err="1">
                <a:solidFill>
                  <a:srgbClr val="0000FF"/>
                </a:solidFill>
                <a:ea typeface="ＭＳ Ｐゴシック" pitchFamily="-110" charset="-128"/>
                <a:cs typeface="ＭＳ Ｐゴシック" pitchFamily="-110" charset="-128"/>
              </a:rPr>
              <a:t>amgylchedd</a:t>
            </a:r>
            <a:r>
              <a:rPr lang="en-GB" sz="2400" dirty="0">
                <a:solidFill>
                  <a:srgbClr val="0000FF"/>
                </a:solidFill>
                <a:ea typeface="ＭＳ Ｐゴシック" pitchFamily="-110" charset="-128"/>
                <a:cs typeface="ＭＳ Ｐゴシック" pitchFamily="-110" charset="-128"/>
              </a:rPr>
              <a:t> </a:t>
            </a:r>
            <a:r>
              <a:rPr lang="en-GB" sz="2400" dirty="0" err="1">
                <a:solidFill>
                  <a:srgbClr val="0000FF"/>
                </a:solidFill>
                <a:ea typeface="ＭＳ Ｐゴシック" pitchFamily="-110" charset="-128"/>
                <a:cs typeface="ＭＳ Ｐゴシック" pitchFamily="-110" charset="-128"/>
              </a:rPr>
              <a:t>dysgu</a:t>
            </a:r>
            <a:r>
              <a:rPr lang="en-GB" sz="2400" dirty="0">
                <a:solidFill>
                  <a:srgbClr val="0000FF"/>
                </a:solidFill>
                <a:ea typeface="ＭＳ Ｐゴシック" pitchFamily="-110" charset="-128"/>
                <a:cs typeface="ＭＳ Ｐゴシック" pitchFamily="-110" charset="-128"/>
              </a:rPr>
              <a:t> </a:t>
            </a:r>
            <a:r>
              <a:rPr lang="en-GB" sz="2400" dirty="0" err="1">
                <a:solidFill>
                  <a:srgbClr val="0000FF"/>
                </a:solidFill>
                <a:ea typeface="ＭＳ Ｐゴシック" pitchFamily="-110" charset="-128"/>
                <a:cs typeface="ＭＳ Ｐゴシック" pitchFamily="-110" charset="-128"/>
              </a:rPr>
              <a:t>fel</a:t>
            </a:r>
            <a:r>
              <a:rPr lang="en-GB" sz="2400" dirty="0">
                <a:solidFill>
                  <a:srgbClr val="0000FF"/>
                </a:solidFill>
                <a:ea typeface="ＭＳ Ｐゴシック" pitchFamily="-110" charset="-128"/>
                <a:cs typeface="ＭＳ Ｐゴシック" pitchFamily="-110" charset="-128"/>
              </a:rPr>
              <a:t>:</a:t>
            </a:r>
          </a:p>
          <a:p>
            <a:r>
              <a:rPr lang="en-GB" sz="2400" dirty="0" err="1">
                <a:solidFill>
                  <a:srgbClr val="0000FF"/>
                </a:solidFill>
                <a:ea typeface="ＭＳ Ｐゴシック" pitchFamily="-110" charset="-128"/>
                <a:cs typeface="ＭＳ Ｐゴシック" pitchFamily="-110" charset="-128"/>
              </a:rPr>
              <a:t>Gwaharddol</a:t>
            </a:r>
            <a:endParaRPr lang="en-GB" sz="2400" dirty="0">
              <a:solidFill>
                <a:srgbClr val="0000FF"/>
              </a:solidFill>
              <a:ea typeface="ＭＳ Ｐゴシック" pitchFamily="-110" charset="-128"/>
              <a:cs typeface="ＭＳ Ｐゴシック" pitchFamily="-110" charset="-128"/>
            </a:endParaRPr>
          </a:p>
          <a:p>
            <a:r>
              <a:rPr lang="en-GB" sz="2400" dirty="0" err="1">
                <a:solidFill>
                  <a:srgbClr val="0000FF"/>
                </a:solidFill>
                <a:ea typeface="ＭＳ Ｐゴシック" pitchFamily="-110" charset="-128"/>
                <a:cs typeface="ＭＳ Ｐゴシック" pitchFamily="-110" charset="-128"/>
              </a:rPr>
              <a:t>Galluogi</a:t>
            </a:r>
            <a:endParaRPr lang="en-GB" sz="2400" dirty="0">
              <a:solidFill>
                <a:srgbClr val="0000FF"/>
              </a:solidFill>
              <a:ea typeface="ＭＳ Ｐゴシック" pitchFamily="-110" charset="-128"/>
              <a:cs typeface="ＭＳ Ｐゴシック" pitchFamily="-110" charset="-128"/>
            </a:endParaRPr>
          </a:p>
          <a:p>
            <a:r>
              <a:rPr lang="en-GB" sz="2400" dirty="0" err="1">
                <a:solidFill>
                  <a:srgbClr val="0000FF"/>
                </a:solidFill>
                <a:ea typeface="ＭＳ Ｐゴシック" pitchFamily="-110" charset="-128"/>
                <a:cs typeface="ＭＳ Ｐゴシック" pitchFamily="-110" charset="-128"/>
              </a:rPr>
              <a:t>Deniadol</a:t>
            </a:r>
            <a:r>
              <a:rPr lang="en-GB" sz="2400" dirty="0">
                <a:solidFill>
                  <a:srgbClr val="0000FF"/>
                </a:solidFill>
                <a:ea typeface="ＭＳ Ｐゴシック" pitchFamily="-110" charset="-128"/>
                <a:cs typeface="ＭＳ Ｐゴシック" pitchFamily="-110" charset="-128"/>
              </a:rPr>
              <a:t> </a:t>
            </a:r>
            <a:r>
              <a:rPr lang="en-GB" sz="2400" dirty="0" err="1">
                <a:solidFill>
                  <a:srgbClr val="0000FF"/>
                </a:solidFill>
                <a:ea typeface="ＭＳ Ｐゴシック" pitchFamily="-110" charset="-128"/>
                <a:cs typeface="ＭＳ Ｐゴシック" pitchFamily="-110" charset="-128"/>
              </a:rPr>
              <a:t>neu</a:t>
            </a:r>
            <a:endParaRPr lang="en-GB" sz="2400" dirty="0">
              <a:solidFill>
                <a:srgbClr val="0000FF"/>
              </a:solidFill>
              <a:ea typeface="ＭＳ Ｐゴシック" pitchFamily="-110" charset="-128"/>
              <a:cs typeface="ＭＳ Ｐゴシック" pitchFamily="-110" charset="-128"/>
            </a:endParaRPr>
          </a:p>
          <a:p>
            <a:r>
              <a:rPr lang="en-GB" sz="2400" dirty="0" err="1">
                <a:solidFill>
                  <a:srgbClr val="0000FF"/>
                </a:solidFill>
                <a:ea typeface="ＭＳ Ｐゴシック" pitchFamily="-110" charset="-128"/>
                <a:cs typeface="ＭＳ Ｐゴシック" pitchFamily="-110" charset="-128"/>
              </a:rPr>
              <a:t>Cynnig</a:t>
            </a:r>
            <a:r>
              <a:rPr lang="en-GB" sz="2400" dirty="0">
                <a:solidFill>
                  <a:srgbClr val="0000FF"/>
                </a:solidFill>
                <a:ea typeface="ＭＳ Ｐゴシック" pitchFamily="-110" charset="-128"/>
                <a:cs typeface="ＭＳ Ｐゴシック" pitchFamily="-110" charset="-128"/>
              </a:rPr>
              <a:t> </a:t>
            </a:r>
            <a:r>
              <a:rPr lang="en-GB" sz="2400" dirty="0" err="1">
                <a:solidFill>
                  <a:srgbClr val="0000FF"/>
                </a:solidFill>
                <a:ea typeface="ＭＳ Ｐゴシック" pitchFamily="-110" charset="-128"/>
                <a:cs typeface="ＭＳ Ｐゴシック" pitchFamily="-110" charset="-128"/>
              </a:rPr>
              <a:t>posibilrwydd</a:t>
            </a:r>
            <a:endParaRPr lang="en-GB" sz="2400" dirty="0">
              <a:solidFill>
                <a:srgbClr val="0000FF"/>
              </a:solidFill>
              <a:ea typeface="ＭＳ Ｐゴシック" pitchFamily="-110" charset="-128"/>
              <a:cs typeface="ＭＳ Ｐゴシック" pitchFamily="-110" charset="-128"/>
            </a:endParaRPr>
          </a:p>
          <a:p>
            <a:pPr>
              <a:buFontTx/>
              <a:buNone/>
            </a:pPr>
            <a:r>
              <a:rPr lang="en-GB" sz="2400" dirty="0" err="1">
                <a:solidFill>
                  <a:srgbClr val="0000FF"/>
                </a:solidFill>
                <a:ea typeface="ＭＳ Ｐゴシック" pitchFamily="-110" charset="-128"/>
                <a:cs typeface="ＭＳ Ｐゴシック" pitchFamily="-110" charset="-128"/>
              </a:rPr>
              <a:t>Hefyd</a:t>
            </a:r>
            <a:r>
              <a:rPr lang="en-GB" sz="2400" dirty="0">
                <a:solidFill>
                  <a:srgbClr val="0000FF"/>
                </a:solidFill>
                <a:ea typeface="ＭＳ Ｐゴシック" pitchFamily="-110" charset="-128"/>
                <a:cs typeface="ＭＳ Ｐゴシック" pitchFamily="-110" charset="-128"/>
              </a:rPr>
              <a:t>, </a:t>
            </a:r>
            <a:r>
              <a:rPr lang="en-GB" sz="2400" dirty="0" err="1">
                <a:solidFill>
                  <a:srgbClr val="0000FF"/>
                </a:solidFill>
                <a:ea typeface="ＭＳ Ｐゴシック" pitchFamily="-110" charset="-128"/>
                <a:cs typeface="ＭＳ Ｐゴシック" pitchFamily="-110" charset="-128"/>
              </a:rPr>
              <a:t>byddem</a:t>
            </a:r>
            <a:r>
              <a:rPr lang="en-GB" sz="2400" dirty="0">
                <a:solidFill>
                  <a:srgbClr val="0000FF"/>
                </a:solidFill>
                <a:ea typeface="ＭＳ Ｐゴシック" pitchFamily="-110" charset="-128"/>
                <a:cs typeface="ＭＳ Ｐゴシック" pitchFamily="-110" charset="-128"/>
              </a:rPr>
              <a:t> </a:t>
            </a:r>
            <a:r>
              <a:rPr lang="en-GB" sz="2400" dirty="0" err="1">
                <a:solidFill>
                  <a:srgbClr val="0000FF"/>
                </a:solidFill>
                <a:ea typeface="ＭＳ Ｐゴシック" pitchFamily="-110" charset="-128"/>
                <a:cs typeface="ＭＳ Ｐゴシック" pitchFamily="-110" charset="-128"/>
              </a:rPr>
              <a:t>yn</a:t>
            </a:r>
            <a:r>
              <a:rPr lang="en-GB" sz="2400" dirty="0">
                <a:solidFill>
                  <a:srgbClr val="0000FF"/>
                </a:solidFill>
                <a:ea typeface="ＭＳ Ｐゴシック" pitchFamily="-110" charset="-128"/>
                <a:cs typeface="ＭＳ Ｐゴシック" pitchFamily="-110" charset="-128"/>
              </a:rPr>
              <a:t> </a:t>
            </a:r>
            <a:r>
              <a:rPr lang="en-GB" sz="2400" dirty="0" err="1">
                <a:solidFill>
                  <a:srgbClr val="0000FF"/>
                </a:solidFill>
                <a:ea typeface="ＭＳ Ｐゴシック" pitchFamily="-110" charset="-128"/>
                <a:cs typeface="ＭＳ Ｐゴシック" pitchFamily="-110" charset="-128"/>
              </a:rPr>
              <a:t>ystyried</a:t>
            </a:r>
            <a:r>
              <a:rPr lang="en-GB" sz="2400" dirty="0">
                <a:solidFill>
                  <a:srgbClr val="0000FF"/>
                </a:solidFill>
                <a:ea typeface="ＭＳ Ｐゴシック" pitchFamily="-110" charset="-128"/>
                <a:cs typeface="ＭＳ Ｐゴシック" pitchFamily="-110" charset="-128"/>
              </a:rPr>
              <a:t>:</a:t>
            </a:r>
          </a:p>
          <a:p>
            <a:r>
              <a:rPr lang="en-GB" sz="2400" dirty="0">
                <a:solidFill>
                  <a:srgbClr val="0000FF"/>
                </a:solidFill>
                <a:ea typeface="ＭＳ Ｐゴシック" pitchFamily="-110" charset="-128"/>
                <a:cs typeface="ＭＳ Ｐゴシック" pitchFamily="-110" charset="-128"/>
              </a:rPr>
              <a:t>AD </a:t>
            </a:r>
            <a:r>
              <a:rPr lang="en-GB" sz="2400" dirty="0" err="1">
                <a:solidFill>
                  <a:srgbClr val="0000FF"/>
                </a:solidFill>
                <a:ea typeface="ＭＳ Ｐゴシック" pitchFamily="-110" charset="-128"/>
                <a:cs typeface="ＭＳ Ｐゴシック" pitchFamily="-110" charset="-128"/>
              </a:rPr>
              <a:t>wedi’u</a:t>
            </a:r>
            <a:r>
              <a:rPr lang="en-GB" sz="2400" dirty="0">
                <a:solidFill>
                  <a:srgbClr val="0000FF"/>
                </a:solidFill>
                <a:ea typeface="ＭＳ Ｐゴシック" pitchFamily="-110" charset="-128"/>
                <a:cs typeface="ＭＳ Ｐゴシック" pitchFamily="-110" charset="-128"/>
              </a:rPr>
              <a:t> ‘</a:t>
            </a:r>
            <a:r>
              <a:rPr lang="en-GB" sz="2400" dirty="0" err="1">
                <a:solidFill>
                  <a:srgbClr val="0000FF"/>
                </a:solidFill>
                <a:ea typeface="ＭＳ Ｐゴシック" pitchFamily="-110" charset="-128"/>
                <a:cs typeface="ＭＳ Ｐゴシック" pitchFamily="-110" charset="-128"/>
              </a:rPr>
              <a:t>Negodi</a:t>
            </a:r>
            <a:r>
              <a:rPr lang="en-GB" sz="2400" dirty="0">
                <a:solidFill>
                  <a:srgbClr val="0000FF"/>
                </a:solidFill>
                <a:ea typeface="ＭＳ Ｐゴシック" pitchFamily="-110" charset="-128"/>
                <a:cs typeface="ＭＳ Ｐゴシック" pitchFamily="-110" charset="-128"/>
              </a:rPr>
              <a:t>’</a:t>
            </a:r>
          </a:p>
          <a:p>
            <a:r>
              <a:rPr lang="en-GB" sz="2400" dirty="0" err="1">
                <a:solidFill>
                  <a:srgbClr val="0000FF"/>
                </a:solidFill>
                <a:ea typeface="ＭＳ Ｐゴシック" pitchFamily="-110" charset="-128"/>
                <a:cs typeface="ＭＳ Ｐゴシック" pitchFamily="-110" charset="-128"/>
              </a:rPr>
              <a:t>Elfennau</a:t>
            </a:r>
            <a:r>
              <a:rPr lang="en-GB" sz="2400" dirty="0">
                <a:solidFill>
                  <a:srgbClr val="0000FF"/>
                </a:solidFill>
                <a:ea typeface="ＭＳ Ｐゴシック" pitchFamily="-110" charset="-128"/>
                <a:cs typeface="ＭＳ Ｐゴシック" pitchFamily="-110" charset="-128"/>
              </a:rPr>
              <a:t> </a:t>
            </a:r>
            <a:r>
              <a:rPr lang="en-GB" sz="2400" dirty="0" err="1">
                <a:solidFill>
                  <a:srgbClr val="0000FF"/>
                </a:solidFill>
                <a:ea typeface="ＭＳ Ｐゴシック" pitchFamily="-110" charset="-128"/>
                <a:cs typeface="ＭＳ Ｐゴシック" pitchFamily="-110" charset="-128"/>
              </a:rPr>
              <a:t>sy’n</a:t>
            </a:r>
            <a:r>
              <a:rPr lang="en-GB" sz="2400" dirty="0">
                <a:solidFill>
                  <a:srgbClr val="0000FF"/>
                </a:solidFill>
                <a:ea typeface="ＭＳ Ｐゴシック" pitchFamily="-110" charset="-128"/>
                <a:cs typeface="ＭＳ Ｐゴシック" pitchFamily="-110" charset="-128"/>
              </a:rPr>
              <a:t> </a:t>
            </a:r>
            <a:r>
              <a:rPr lang="en-GB" sz="2400" dirty="0" err="1">
                <a:solidFill>
                  <a:srgbClr val="0000FF"/>
                </a:solidFill>
                <a:ea typeface="ＭＳ Ｐゴシック" pitchFamily="-110" charset="-128"/>
                <a:cs typeface="ＭＳ Ｐゴシック" pitchFamily="-110" charset="-128"/>
              </a:rPr>
              <a:t>llunio</a:t>
            </a:r>
            <a:r>
              <a:rPr lang="en-GB" sz="2400" dirty="0">
                <a:solidFill>
                  <a:srgbClr val="0000FF"/>
                </a:solidFill>
                <a:ea typeface="ＭＳ Ｐゴシック" pitchFamily="-110" charset="-128"/>
                <a:cs typeface="ＭＳ Ｐゴシック" pitchFamily="-110" charset="-128"/>
              </a:rPr>
              <a:t> ac </a:t>
            </a:r>
            <a:r>
              <a:rPr lang="en-GB" sz="2400" dirty="0" err="1">
                <a:solidFill>
                  <a:srgbClr val="0000FF"/>
                </a:solidFill>
                <a:ea typeface="ＭＳ Ｐゴシック" pitchFamily="-110" charset="-128"/>
                <a:cs typeface="ＭＳ Ｐゴシック" pitchFamily="-110" charset="-128"/>
              </a:rPr>
              <a:t>atal</a:t>
            </a:r>
            <a:r>
              <a:rPr lang="en-GB" sz="2400" dirty="0">
                <a:solidFill>
                  <a:srgbClr val="0000FF"/>
                </a:solidFill>
                <a:ea typeface="ＭＳ Ｐゴシック" pitchFamily="-110" charset="-128"/>
                <a:cs typeface="ＭＳ Ｐゴシック" pitchFamily="-110" charset="-128"/>
              </a:rPr>
              <a:t> </a:t>
            </a:r>
            <a:r>
              <a:rPr lang="en-GB" sz="2400" dirty="0" err="1">
                <a:solidFill>
                  <a:srgbClr val="0000FF"/>
                </a:solidFill>
                <a:ea typeface="ＭＳ Ｐゴシック" pitchFamily="-110" charset="-128"/>
                <a:cs typeface="ＭＳ Ｐゴシック" pitchFamily="-110" charset="-128"/>
              </a:rPr>
              <a:t>diwylliant</a:t>
            </a:r>
            <a:r>
              <a:rPr lang="en-GB" sz="2400" dirty="0">
                <a:solidFill>
                  <a:srgbClr val="0000FF"/>
                </a:solidFill>
                <a:ea typeface="ＭＳ Ｐゴシック" pitchFamily="-110" charset="-128"/>
                <a:cs typeface="ＭＳ Ｐゴシック" pitchFamily="-110" charset="-128"/>
              </a:rPr>
              <a:t> </a:t>
            </a:r>
            <a:r>
              <a:rPr lang="en-GB" sz="2400" dirty="0" err="1">
                <a:solidFill>
                  <a:srgbClr val="0000FF"/>
                </a:solidFill>
                <a:ea typeface="ＭＳ Ｐゴシック" pitchFamily="-110" charset="-128"/>
                <a:cs typeface="ＭＳ Ｐゴシック" pitchFamily="-110" charset="-128"/>
              </a:rPr>
              <a:t>ystafell</a:t>
            </a:r>
            <a:r>
              <a:rPr lang="en-GB" sz="2400" dirty="0">
                <a:solidFill>
                  <a:srgbClr val="0000FF"/>
                </a:solidFill>
                <a:ea typeface="ＭＳ Ｐゴシック" pitchFamily="-110" charset="-128"/>
                <a:cs typeface="ＭＳ Ｐゴシック" pitchFamily="-110" charset="-128"/>
              </a:rPr>
              <a:t> </a:t>
            </a:r>
            <a:r>
              <a:rPr lang="en-GB" sz="2400" dirty="0" err="1">
                <a:solidFill>
                  <a:srgbClr val="0000FF"/>
                </a:solidFill>
                <a:ea typeface="ＭＳ Ｐゴシック" pitchFamily="-110" charset="-128"/>
                <a:cs typeface="ＭＳ Ｐゴシック" pitchFamily="-110" charset="-128"/>
              </a:rPr>
              <a:t>ddosbarth</a:t>
            </a:r>
            <a:r>
              <a:rPr lang="en-GB" sz="2400" dirty="0">
                <a:solidFill>
                  <a:srgbClr val="0000FF"/>
                </a:solidFill>
                <a:ea typeface="ＭＳ Ｐゴシック" pitchFamily="-110" charset="-128"/>
                <a:cs typeface="ＭＳ Ｐゴシック" pitchFamily="-110" charset="-128"/>
              </a:rPr>
              <a:t>.</a:t>
            </a:r>
            <a:endParaRPr lang="cy-GB" sz="2400" dirty="0">
              <a:solidFill>
                <a:srgbClr val="0000FF"/>
              </a:solidFill>
              <a:ea typeface="ＭＳ Ｐゴシック" pitchFamily="-110" charset="-128"/>
              <a:cs typeface="ＭＳ Ｐゴシック" pitchFamily="-110" charset="-128"/>
            </a:endParaRPr>
          </a:p>
        </p:txBody>
      </p:sp>
      <p:pic>
        <p:nvPicPr>
          <p:cNvPr id="20485" name="Picture 4"/>
          <p:cNvPicPr>
            <a:picLocks noChangeAspect="1"/>
          </p:cNvPicPr>
          <p:nvPr/>
        </p:nvPicPr>
        <p:blipFill>
          <a:blip r:embed="rId2"/>
          <a:srcRect/>
          <a:stretch>
            <a:fillRect/>
          </a:stretch>
        </p:blipFill>
        <p:spPr bwMode="auto">
          <a:xfrm>
            <a:off x="3124200" y="5867400"/>
            <a:ext cx="2438400" cy="812800"/>
          </a:xfrm>
          <a:prstGeom prst="rect">
            <a:avLst/>
          </a:prstGeom>
          <a:noFill/>
          <a:ln w="9525">
            <a:noFill/>
            <a:miter lim="800000"/>
            <a:headEnd/>
            <a:tailEnd/>
          </a:ln>
        </p:spPr>
      </p:pic>
    </p:spTree>
  </p:cSld>
  <p:clrMapOvr>
    <a:masterClrMapping/>
  </p:clrMapOvr>
  <p:timing>
    <p:tnLst>
      <p:par>
        <p:cTn xmlns:p14="http://schemas.microsoft.com/office/powerpoint/2010/mai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title"/>
          </p:nvPr>
        </p:nvSpPr>
        <p:spPr/>
        <p:txBody>
          <a:bodyPr/>
          <a:lstStyle/>
          <a:p>
            <a:r>
              <a:rPr lang="en-US" dirty="0">
                <a:ea typeface="ＭＳ Ｐゴシック" pitchFamily="-110" charset="-128"/>
                <a:cs typeface="ＭＳ Ｐゴシック" pitchFamily="-110" charset="-128"/>
              </a:rPr>
              <a:t>The purposes of display</a:t>
            </a:r>
            <a:r>
              <a:rPr lang="en-US" dirty="0" smtClean="0">
                <a:ea typeface="ＭＳ Ｐゴシック" pitchFamily="-110" charset="-128"/>
                <a:cs typeface="ＭＳ Ｐゴシック" pitchFamily="-110" charset="-128"/>
              </a:rPr>
              <a:t>…</a:t>
            </a:r>
            <a:br>
              <a:rPr lang="en-US" dirty="0" smtClean="0">
                <a:ea typeface="ＭＳ Ｐゴシック" pitchFamily="-110" charset="-128"/>
                <a:cs typeface="ＭＳ Ｐゴシック" pitchFamily="-110" charset="-128"/>
              </a:rPr>
            </a:br>
            <a:r>
              <a:rPr lang="en-US" dirty="0" err="1" smtClean="0">
                <a:solidFill>
                  <a:srgbClr val="0000FF"/>
                </a:solidFill>
                <a:ea typeface="ＭＳ Ｐゴシック" pitchFamily="-110" charset="-128"/>
                <a:cs typeface="ＭＳ Ｐゴシック" pitchFamily="-110" charset="-128"/>
              </a:rPr>
              <a:t>Pwrpas</a:t>
            </a:r>
            <a:r>
              <a:rPr lang="en-US" dirty="0" smtClean="0">
                <a:solidFill>
                  <a:srgbClr val="0000FF"/>
                </a:solidFill>
                <a:ea typeface="ＭＳ Ｐゴシック" pitchFamily="-110" charset="-128"/>
                <a:cs typeface="ＭＳ Ｐゴシック" pitchFamily="-110" charset="-128"/>
              </a:rPr>
              <a:t> </a:t>
            </a:r>
            <a:r>
              <a:rPr lang="en-US" dirty="0" err="1" smtClean="0">
                <a:solidFill>
                  <a:srgbClr val="0000FF"/>
                </a:solidFill>
                <a:ea typeface="ＭＳ Ｐゴシック" pitchFamily="-110" charset="-128"/>
                <a:cs typeface="ＭＳ Ｐゴシック" pitchFamily="-110" charset="-128"/>
              </a:rPr>
              <a:t>arddangos</a:t>
            </a:r>
            <a:r>
              <a:rPr lang="en-US" dirty="0" smtClean="0">
                <a:solidFill>
                  <a:srgbClr val="0000FF"/>
                </a:solidFill>
                <a:ea typeface="ＭＳ Ｐゴシック" pitchFamily="-110" charset="-128"/>
                <a:cs typeface="ＭＳ Ｐゴシック" pitchFamily="-110" charset="-128"/>
              </a:rPr>
              <a:t>…</a:t>
            </a:r>
            <a:endParaRPr lang="en-US" dirty="0">
              <a:solidFill>
                <a:srgbClr val="0000FF"/>
              </a:solidFill>
              <a:ea typeface="ＭＳ Ｐゴシック" pitchFamily="-110" charset="-128"/>
              <a:cs typeface="ＭＳ Ｐゴシック" pitchFamily="-110" charset="-128"/>
            </a:endParaRPr>
          </a:p>
        </p:txBody>
      </p:sp>
      <p:sp>
        <p:nvSpPr>
          <p:cNvPr id="29699" name="Content Placeholder 2"/>
          <p:cNvSpPr>
            <a:spLocks noGrp="1"/>
          </p:cNvSpPr>
          <p:nvPr>
            <p:ph idx="1"/>
          </p:nvPr>
        </p:nvSpPr>
        <p:spPr/>
        <p:txBody>
          <a:bodyPr/>
          <a:lstStyle/>
          <a:p>
            <a:endParaRPr lang="en-US" dirty="0">
              <a:ea typeface="ＭＳ Ｐゴシック" pitchFamily="-110" charset="-128"/>
              <a:cs typeface="ＭＳ Ｐゴシック" pitchFamily="-110" charset="-128"/>
            </a:endParaRPr>
          </a:p>
          <a:p>
            <a:endParaRPr lang="en-US" dirty="0">
              <a:ea typeface="ＭＳ Ｐゴシック" pitchFamily="-110" charset="-128"/>
              <a:cs typeface="ＭＳ Ｐゴシック" pitchFamily="-110" charset="-128"/>
            </a:endParaRPr>
          </a:p>
          <a:p>
            <a:endParaRPr lang="en-US" dirty="0">
              <a:ea typeface="ＭＳ Ｐゴシック" pitchFamily="-110" charset="-128"/>
              <a:cs typeface="ＭＳ Ｐゴシック" pitchFamily="-110" charset="-128"/>
            </a:endParaRPr>
          </a:p>
        </p:txBody>
      </p:sp>
      <p:pic>
        <p:nvPicPr>
          <p:cNvPr id="29700" name="Content Placeholder 5" descr="IMG_0761.jpg"/>
          <p:cNvPicPr>
            <a:picLocks noChangeAspect="1"/>
          </p:cNvPicPr>
          <p:nvPr/>
        </p:nvPicPr>
        <p:blipFill>
          <a:blip r:embed="rId3"/>
          <a:srcRect t="13184" b="13184"/>
          <a:stretch>
            <a:fillRect/>
          </a:stretch>
        </p:blipFill>
        <p:spPr bwMode="auto">
          <a:xfrm>
            <a:off x="609600" y="1752600"/>
            <a:ext cx="3556000" cy="2590800"/>
          </a:xfrm>
          <a:prstGeom prst="rect">
            <a:avLst/>
          </a:prstGeom>
          <a:noFill/>
          <a:ln w="9525">
            <a:noFill/>
            <a:miter lim="800000"/>
            <a:headEnd/>
            <a:tailEnd/>
          </a:ln>
        </p:spPr>
      </p:pic>
      <p:pic>
        <p:nvPicPr>
          <p:cNvPr id="29701" name="Picture 5"/>
          <p:cNvPicPr>
            <a:picLocks noChangeAspect="1"/>
          </p:cNvPicPr>
          <p:nvPr/>
        </p:nvPicPr>
        <p:blipFill>
          <a:blip r:embed="rId4"/>
          <a:srcRect/>
          <a:stretch>
            <a:fillRect/>
          </a:stretch>
        </p:blipFill>
        <p:spPr bwMode="auto">
          <a:xfrm>
            <a:off x="4495800" y="1676400"/>
            <a:ext cx="5238750" cy="3505200"/>
          </a:xfrm>
          <a:prstGeom prst="rect">
            <a:avLst/>
          </a:prstGeom>
          <a:noFill/>
          <a:ln w="9525">
            <a:noFill/>
            <a:miter lim="800000"/>
            <a:headEnd/>
            <a:tailEnd/>
          </a:ln>
        </p:spPr>
      </p:pic>
      <p:sp>
        <p:nvSpPr>
          <p:cNvPr id="4" name="TextBox 3"/>
          <p:cNvSpPr txBox="1"/>
          <p:nvPr/>
        </p:nvSpPr>
        <p:spPr>
          <a:xfrm>
            <a:off x="381000" y="4953000"/>
            <a:ext cx="5105400" cy="1477328"/>
          </a:xfrm>
          <a:prstGeom prst="rect">
            <a:avLst/>
          </a:prstGeom>
          <a:noFill/>
        </p:spPr>
        <p:txBody>
          <a:bodyPr wrap="square">
            <a:spAutoFit/>
          </a:bodyPr>
          <a:lstStyle/>
          <a:p>
            <a:pPr>
              <a:defRPr/>
            </a:pPr>
            <a:r>
              <a:rPr lang="en-US" dirty="0">
                <a:latin typeface="Arial" charset="0"/>
                <a:ea typeface="+mn-ea"/>
                <a:cs typeface="Arial" charset="0"/>
              </a:rPr>
              <a:t>Purpose of </a:t>
            </a:r>
            <a:r>
              <a:rPr lang="en-US" dirty="0" smtClean="0">
                <a:latin typeface="Arial" charset="0"/>
                <a:ea typeface="+mn-ea"/>
                <a:cs typeface="Arial" charset="0"/>
              </a:rPr>
              <a:t>display/</a:t>
            </a:r>
            <a:r>
              <a:rPr lang="en-US" dirty="0" err="1" smtClean="0">
                <a:solidFill>
                  <a:srgbClr val="0000FF"/>
                </a:solidFill>
                <a:latin typeface="Arial" charset="0"/>
                <a:ea typeface="+mn-ea"/>
                <a:cs typeface="Arial" charset="0"/>
              </a:rPr>
              <a:t>Pwrpas</a:t>
            </a:r>
            <a:r>
              <a:rPr lang="en-US" dirty="0" smtClean="0">
                <a:solidFill>
                  <a:srgbClr val="0000FF"/>
                </a:solidFill>
                <a:latin typeface="Arial" charset="0"/>
                <a:ea typeface="+mn-ea"/>
                <a:cs typeface="Arial" charset="0"/>
              </a:rPr>
              <a:t> </a:t>
            </a:r>
            <a:r>
              <a:rPr lang="en-US" dirty="0" err="1" smtClean="0">
                <a:solidFill>
                  <a:srgbClr val="0000FF"/>
                </a:solidFill>
                <a:latin typeface="Arial" charset="0"/>
                <a:ea typeface="+mn-ea"/>
                <a:cs typeface="Arial" charset="0"/>
              </a:rPr>
              <a:t>arddangos</a:t>
            </a:r>
            <a:r>
              <a:rPr lang="en-US" dirty="0" smtClean="0">
                <a:solidFill>
                  <a:srgbClr val="0000FF"/>
                </a:solidFill>
                <a:latin typeface="Arial" charset="0"/>
                <a:ea typeface="+mn-ea"/>
                <a:cs typeface="Arial" charset="0"/>
              </a:rPr>
              <a:t>:</a:t>
            </a:r>
          </a:p>
          <a:p>
            <a:pPr>
              <a:defRPr/>
            </a:pPr>
            <a:r>
              <a:rPr lang="en-US" dirty="0">
                <a:latin typeface="Arial" charset="0"/>
                <a:ea typeface="+mn-ea"/>
                <a:cs typeface="Arial" charset="0"/>
              </a:rPr>
              <a:t>. </a:t>
            </a:r>
            <a:r>
              <a:rPr lang="en-US" dirty="0" smtClean="0">
                <a:latin typeface="Arial" charset="0"/>
                <a:ea typeface="+mn-ea"/>
                <a:cs typeface="Arial" charset="0"/>
              </a:rPr>
              <a:t>Celebrate/</a:t>
            </a:r>
            <a:r>
              <a:rPr lang="en-US" dirty="0" err="1" smtClean="0">
                <a:solidFill>
                  <a:srgbClr val="0000FF"/>
                </a:solidFill>
                <a:latin typeface="Arial" charset="0"/>
                <a:ea typeface="+mn-ea"/>
                <a:cs typeface="Arial" charset="0"/>
              </a:rPr>
              <a:t>Dathlu</a:t>
            </a:r>
            <a:endParaRPr lang="en-US" dirty="0" smtClean="0">
              <a:solidFill>
                <a:srgbClr val="0000FF"/>
              </a:solidFill>
              <a:latin typeface="Arial" charset="0"/>
              <a:ea typeface="+mn-ea"/>
              <a:cs typeface="Arial" charset="0"/>
            </a:endParaRPr>
          </a:p>
          <a:p>
            <a:pPr>
              <a:defRPr/>
            </a:pPr>
            <a:r>
              <a:rPr lang="en-US" dirty="0">
                <a:latin typeface="Arial" charset="0"/>
                <a:ea typeface="+mn-ea"/>
                <a:cs typeface="Arial" charset="0"/>
              </a:rPr>
              <a:t>. Sharing of </a:t>
            </a:r>
            <a:r>
              <a:rPr lang="en-US" dirty="0" smtClean="0">
                <a:latin typeface="Arial" charset="0"/>
                <a:ea typeface="+mn-ea"/>
                <a:cs typeface="Arial" charset="0"/>
              </a:rPr>
              <a:t>information/</a:t>
            </a:r>
            <a:r>
              <a:rPr lang="en-US" dirty="0" err="1" smtClean="0">
                <a:solidFill>
                  <a:srgbClr val="0000FF"/>
                </a:solidFill>
                <a:latin typeface="Arial" charset="0"/>
                <a:ea typeface="+mn-ea"/>
                <a:cs typeface="Arial" charset="0"/>
              </a:rPr>
              <a:t>Rhannu</a:t>
            </a:r>
            <a:r>
              <a:rPr lang="en-US" dirty="0" smtClean="0">
                <a:solidFill>
                  <a:srgbClr val="0000FF"/>
                </a:solidFill>
                <a:latin typeface="Arial" charset="0"/>
                <a:ea typeface="+mn-ea"/>
                <a:cs typeface="Arial" charset="0"/>
              </a:rPr>
              <a:t> </a:t>
            </a:r>
            <a:r>
              <a:rPr lang="en-US" dirty="0" err="1" smtClean="0">
                <a:solidFill>
                  <a:srgbClr val="0000FF"/>
                </a:solidFill>
                <a:latin typeface="Arial" charset="0"/>
                <a:ea typeface="+mn-ea"/>
                <a:cs typeface="Arial" charset="0"/>
              </a:rPr>
              <a:t>gwybodaeth</a:t>
            </a:r>
            <a:endParaRPr lang="en-US" dirty="0" smtClean="0">
              <a:solidFill>
                <a:srgbClr val="0000FF"/>
              </a:solidFill>
              <a:latin typeface="Arial" charset="0"/>
              <a:ea typeface="+mn-ea"/>
              <a:cs typeface="Arial" charset="0"/>
            </a:endParaRPr>
          </a:p>
          <a:p>
            <a:pPr>
              <a:defRPr/>
            </a:pPr>
            <a:r>
              <a:rPr lang="en-US" dirty="0">
                <a:latin typeface="Arial" charset="0"/>
                <a:ea typeface="+mn-ea"/>
                <a:cs typeface="Arial" charset="0"/>
              </a:rPr>
              <a:t>. </a:t>
            </a:r>
            <a:r>
              <a:rPr lang="en-US" dirty="0" smtClean="0">
                <a:latin typeface="Arial" charset="0"/>
                <a:ea typeface="+mn-ea"/>
                <a:cs typeface="Arial" charset="0"/>
              </a:rPr>
              <a:t>Decoration/</a:t>
            </a:r>
            <a:r>
              <a:rPr lang="en-US" dirty="0" err="1" smtClean="0">
                <a:solidFill>
                  <a:srgbClr val="0000FF"/>
                </a:solidFill>
                <a:latin typeface="Arial" charset="0"/>
                <a:ea typeface="+mn-ea"/>
                <a:cs typeface="Arial" charset="0"/>
              </a:rPr>
              <a:t>Addurno</a:t>
            </a:r>
            <a:endParaRPr lang="en-US" dirty="0" smtClean="0">
              <a:solidFill>
                <a:srgbClr val="0000FF"/>
              </a:solidFill>
              <a:latin typeface="Arial" charset="0"/>
              <a:ea typeface="+mn-ea"/>
              <a:cs typeface="Arial" charset="0"/>
            </a:endParaRPr>
          </a:p>
          <a:p>
            <a:pPr marL="285750" indent="-285750">
              <a:buFont typeface="Arial" panose="020B0604020202020204" pitchFamily="34" charset="0"/>
              <a:buChar char="•"/>
              <a:defRPr/>
            </a:pPr>
            <a:r>
              <a:rPr lang="en-US" dirty="0">
                <a:latin typeface="Arial" charset="0"/>
                <a:ea typeface="+mn-ea"/>
                <a:cs typeface="Arial" charset="0"/>
              </a:rPr>
              <a:t>Learning and </a:t>
            </a:r>
            <a:r>
              <a:rPr lang="en-US" dirty="0" smtClean="0">
                <a:latin typeface="Arial" charset="0"/>
                <a:ea typeface="+mn-ea"/>
                <a:cs typeface="Arial" charset="0"/>
              </a:rPr>
              <a:t>challenge/</a:t>
            </a:r>
            <a:r>
              <a:rPr lang="en-US" dirty="0" err="1" smtClean="0">
                <a:solidFill>
                  <a:srgbClr val="0000FF"/>
                </a:solidFill>
                <a:latin typeface="Arial" charset="0"/>
                <a:ea typeface="+mn-ea"/>
                <a:cs typeface="Arial" charset="0"/>
              </a:rPr>
              <a:t>Dysgu</a:t>
            </a:r>
            <a:r>
              <a:rPr lang="en-US" dirty="0" smtClean="0">
                <a:solidFill>
                  <a:srgbClr val="0000FF"/>
                </a:solidFill>
                <a:latin typeface="Arial" charset="0"/>
                <a:ea typeface="+mn-ea"/>
                <a:cs typeface="Arial" charset="0"/>
              </a:rPr>
              <a:t> a </a:t>
            </a:r>
            <a:r>
              <a:rPr lang="en-US" dirty="0" err="1" smtClean="0">
                <a:solidFill>
                  <a:srgbClr val="0000FF"/>
                </a:solidFill>
                <a:latin typeface="Arial" charset="0"/>
                <a:ea typeface="+mn-ea"/>
                <a:cs typeface="Arial" charset="0"/>
              </a:rPr>
              <a:t>herio</a:t>
            </a:r>
            <a:r>
              <a:rPr lang="en-US" dirty="0" smtClean="0">
                <a:solidFill>
                  <a:srgbClr val="0000FF"/>
                </a:solidFill>
                <a:latin typeface="Arial" charset="0"/>
                <a:ea typeface="+mn-ea"/>
                <a:cs typeface="Arial" charset="0"/>
              </a:rPr>
              <a:t>!</a:t>
            </a:r>
            <a:r>
              <a:rPr lang="en-US" dirty="0">
                <a:solidFill>
                  <a:srgbClr val="0000FF"/>
                </a:solidFill>
                <a:latin typeface="Arial" charset="0"/>
                <a:ea typeface="+mn-ea"/>
                <a:cs typeface="Arial" charset="0"/>
              </a:rPr>
              <a:t>!!</a:t>
            </a:r>
          </a:p>
        </p:txBody>
      </p:sp>
    </p:spTree>
  </p:cSld>
  <p:clrMapOvr>
    <a:masterClrMapping/>
  </p:clrMapOvr>
  <p:timing>
    <p:tnLst>
      <p:par>
        <p:cTn xmlns:p14="http://schemas.microsoft.com/office/powerpoint/2010/mai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IMG_3590.JPG"/>
          <p:cNvPicPr>
            <a:picLocks noGrp="1" noChangeAspect="1"/>
          </p:cNvPicPr>
          <p:nvPr>
            <p:ph idx="1"/>
          </p:nvPr>
        </p:nvPicPr>
        <p:blipFill>
          <a:blip r:embed="rId3"/>
          <a:srcRect t="29376" b="29376"/>
          <a:stretch>
            <a:fillRect/>
          </a:stretch>
        </p:blipFill>
        <p:spPr>
          <a:xfrm>
            <a:off x="0" y="0"/>
            <a:ext cx="6323013" cy="3478213"/>
          </a:xfrm>
        </p:spPr>
      </p:pic>
      <p:pic>
        <p:nvPicPr>
          <p:cNvPr id="5" name="Picture 4" descr="IMG_3482.JPG"/>
          <p:cNvPicPr>
            <a:picLocks noChangeAspect="1"/>
          </p:cNvPicPr>
          <p:nvPr/>
        </p:nvPicPr>
        <p:blipFill>
          <a:blip r:embed="rId4"/>
          <a:srcRect/>
          <a:stretch>
            <a:fillRect/>
          </a:stretch>
        </p:blipFill>
        <p:spPr bwMode="auto">
          <a:xfrm>
            <a:off x="4141788" y="3489325"/>
            <a:ext cx="5064125" cy="3368675"/>
          </a:xfrm>
          <a:prstGeom prst="rect">
            <a:avLst/>
          </a:prstGeom>
          <a:noFill/>
          <a:ln w="9525">
            <a:noFill/>
            <a:miter lim="800000"/>
            <a:headEnd/>
            <a:tailEnd/>
          </a:ln>
        </p:spPr>
      </p:pic>
      <p:pic>
        <p:nvPicPr>
          <p:cNvPr id="6" name="Picture 5" descr="IMG_0980.JPG"/>
          <p:cNvPicPr>
            <a:picLocks noChangeAspect="1"/>
          </p:cNvPicPr>
          <p:nvPr/>
        </p:nvPicPr>
        <p:blipFill>
          <a:blip r:embed="rId5"/>
          <a:srcRect/>
          <a:stretch>
            <a:fillRect/>
          </a:stretch>
        </p:blipFill>
        <p:spPr bwMode="auto">
          <a:xfrm>
            <a:off x="5665788" y="0"/>
            <a:ext cx="3478212" cy="3478213"/>
          </a:xfrm>
          <a:prstGeom prst="rect">
            <a:avLst/>
          </a:prstGeom>
          <a:noFill/>
          <a:ln w="9525">
            <a:noFill/>
            <a:miter lim="800000"/>
            <a:headEnd/>
            <a:tailEnd/>
          </a:ln>
        </p:spPr>
      </p:pic>
      <p:pic>
        <p:nvPicPr>
          <p:cNvPr id="8" name="Picture 7" descr="IMG_3348.JPG"/>
          <p:cNvPicPr>
            <a:picLocks noChangeAspect="1"/>
          </p:cNvPicPr>
          <p:nvPr/>
        </p:nvPicPr>
        <p:blipFill>
          <a:blip r:embed="rId6"/>
          <a:srcRect/>
          <a:stretch>
            <a:fillRect/>
          </a:stretch>
        </p:blipFill>
        <p:spPr bwMode="auto">
          <a:xfrm>
            <a:off x="-136525" y="3489325"/>
            <a:ext cx="4532313" cy="3368675"/>
          </a:xfrm>
          <a:prstGeom prst="rect">
            <a:avLst/>
          </a:prstGeom>
          <a:noFill/>
          <a:ln w="9525">
            <a:noFill/>
            <a:miter lim="800000"/>
            <a:headEnd/>
            <a:tailEnd/>
          </a:ln>
        </p:spPr>
      </p:pic>
    </p:spTree>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dissolv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dissolv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dissolve">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dissolve">
                                      <p:cBhvr>
                                        <p:cTn id="2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p:cNvSpPr>
            <a:spLocks noGrp="1"/>
          </p:cNvSpPr>
          <p:nvPr>
            <p:ph type="ctrTitle"/>
          </p:nvPr>
        </p:nvSpPr>
        <p:spPr>
          <a:xfrm>
            <a:off x="0" y="0"/>
            <a:ext cx="8915400" cy="1470025"/>
          </a:xfrm>
        </p:spPr>
        <p:txBody>
          <a:bodyPr/>
          <a:lstStyle/>
          <a:p>
            <a:r>
              <a:rPr lang="en-US" sz="3600" dirty="0">
                <a:ea typeface="ＭＳ Ｐゴシック" pitchFamily="-110" charset="-128"/>
                <a:cs typeface="ＭＳ Ｐゴシック" pitchFamily="-110" charset="-128"/>
              </a:rPr>
              <a:t>Natural </a:t>
            </a:r>
            <a:r>
              <a:rPr lang="en-US" sz="3600" dirty="0" smtClean="0">
                <a:ea typeface="ＭＳ Ｐゴシック" pitchFamily="-110" charset="-128"/>
                <a:cs typeface="ＭＳ Ｐゴシック" pitchFamily="-110" charset="-128"/>
              </a:rPr>
              <a:t>Resources/</a:t>
            </a:r>
            <a:r>
              <a:rPr lang="en-US" sz="3600" dirty="0" err="1" smtClean="0">
                <a:solidFill>
                  <a:srgbClr val="0000FF"/>
                </a:solidFill>
                <a:ea typeface="ＭＳ Ｐゴシック" pitchFamily="-110" charset="-128"/>
                <a:cs typeface="ＭＳ Ｐゴシック" pitchFamily="-110" charset="-128"/>
              </a:rPr>
              <a:t>Adnoddau</a:t>
            </a:r>
            <a:r>
              <a:rPr lang="en-US" sz="3600" dirty="0" smtClean="0">
                <a:solidFill>
                  <a:srgbClr val="0000FF"/>
                </a:solidFill>
                <a:ea typeface="ＭＳ Ｐゴシック" pitchFamily="-110" charset="-128"/>
                <a:cs typeface="ＭＳ Ｐゴシック" pitchFamily="-110" charset="-128"/>
              </a:rPr>
              <a:t> </a:t>
            </a:r>
            <a:r>
              <a:rPr lang="en-US" sz="3600" dirty="0" err="1" smtClean="0">
                <a:solidFill>
                  <a:srgbClr val="0000FF"/>
                </a:solidFill>
                <a:ea typeface="ＭＳ Ｐゴシック" pitchFamily="-110" charset="-128"/>
                <a:cs typeface="ＭＳ Ｐゴシック" pitchFamily="-110" charset="-128"/>
              </a:rPr>
              <a:t>Naturiol</a:t>
            </a:r>
            <a:endParaRPr lang="en-US" sz="3600" dirty="0">
              <a:solidFill>
                <a:srgbClr val="0000FF"/>
              </a:solidFill>
              <a:ea typeface="ＭＳ Ｐゴシック" pitchFamily="-110" charset="-128"/>
              <a:cs typeface="ＭＳ Ｐゴシック" pitchFamily="-110" charset="-128"/>
            </a:endParaRPr>
          </a:p>
        </p:txBody>
      </p:sp>
      <p:pic>
        <p:nvPicPr>
          <p:cNvPr id="4" name="Picture 3"/>
          <p:cNvPicPr>
            <a:picLocks noChangeAspect="1" noChangeArrowheads="1"/>
          </p:cNvPicPr>
          <p:nvPr/>
        </p:nvPicPr>
        <p:blipFill>
          <a:blip r:embed="rId3"/>
          <a:srcRect/>
          <a:stretch>
            <a:fillRect/>
          </a:stretch>
        </p:blipFill>
        <p:spPr bwMode="auto">
          <a:xfrm>
            <a:off x="323850" y="1196975"/>
            <a:ext cx="1103313" cy="1652588"/>
          </a:xfrm>
          <a:prstGeom prst="rect">
            <a:avLst/>
          </a:prstGeom>
          <a:noFill/>
          <a:ln w="9525">
            <a:noFill/>
            <a:miter lim="800000"/>
            <a:headEnd/>
            <a:tailEnd/>
          </a:ln>
        </p:spPr>
      </p:pic>
      <p:pic>
        <p:nvPicPr>
          <p:cNvPr id="5" name="Picture 4"/>
          <p:cNvPicPr>
            <a:picLocks noChangeAspect="1" noChangeArrowheads="1"/>
          </p:cNvPicPr>
          <p:nvPr/>
        </p:nvPicPr>
        <p:blipFill>
          <a:blip r:embed="rId4"/>
          <a:srcRect/>
          <a:stretch>
            <a:fillRect/>
          </a:stretch>
        </p:blipFill>
        <p:spPr bwMode="auto">
          <a:xfrm>
            <a:off x="5368925" y="1273175"/>
            <a:ext cx="3290888" cy="2462213"/>
          </a:xfrm>
          <a:prstGeom prst="rect">
            <a:avLst/>
          </a:prstGeom>
          <a:noFill/>
          <a:ln w="9525">
            <a:noFill/>
            <a:miter lim="800000"/>
            <a:headEnd/>
            <a:tailEnd/>
          </a:ln>
        </p:spPr>
      </p:pic>
      <p:pic>
        <p:nvPicPr>
          <p:cNvPr id="6" name="Picture 5"/>
          <p:cNvPicPr>
            <a:picLocks noChangeAspect="1" noChangeArrowheads="1"/>
          </p:cNvPicPr>
          <p:nvPr/>
        </p:nvPicPr>
        <p:blipFill>
          <a:blip r:embed="rId5"/>
          <a:srcRect/>
          <a:stretch>
            <a:fillRect/>
          </a:stretch>
        </p:blipFill>
        <p:spPr bwMode="auto">
          <a:xfrm>
            <a:off x="3067050" y="1311275"/>
            <a:ext cx="2111375" cy="3854450"/>
          </a:xfrm>
          <a:prstGeom prst="rect">
            <a:avLst/>
          </a:prstGeom>
          <a:noFill/>
          <a:ln w="9525">
            <a:noFill/>
            <a:miter lim="800000"/>
            <a:headEnd/>
            <a:tailEnd/>
          </a:ln>
        </p:spPr>
      </p:pic>
      <p:pic>
        <p:nvPicPr>
          <p:cNvPr id="7" name="Picture 6"/>
          <p:cNvPicPr>
            <a:picLocks noChangeAspect="1"/>
          </p:cNvPicPr>
          <p:nvPr/>
        </p:nvPicPr>
        <p:blipFill>
          <a:blip r:embed="rId6"/>
          <a:srcRect/>
          <a:stretch>
            <a:fillRect/>
          </a:stretch>
        </p:blipFill>
        <p:spPr bwMode="auto">
          <a:xfrm>
            <a:off x="5368925" y="3910013"/>
            <a:ext cx="3317875" cy="2574925"/>
          </a:xfrm>
          <a:prstGeom prst="rect">
            <a:avLst/>
          </a:prstGeom>
          <a:noFill/>
          <a:ln w="9525">
            <a:noFill/>
            <a:miter lim="800000"/>
            <a:headEnd/>
            <a:tailEnd/>
          </a:ln>
        </p:spPr>
      </p:pic>
      <p:pic>
        <p:nvPicPr>
          <p:cNvPr id="8" name="Picture 7"/>
          <p:cNvPicPr>
            <a:picLocks noChangeAspect="1" noChangeArrowheads="1"/>
          </p:cNvPicPr>
          <p:nvPr/>
        </p:nvPicPr>
        <p:blipFill>
          <a:blip r:embed="rId7"/>
          <a:srcRect/>
          <a:stretch>
            <a:fillRect/>
          </a:stretch>
        </p:blipFill>
        <p:spPr bwMode="auto">
          <a:xfrm>
            <a:off x="3087688" y="4862513"/>
            <a:ext cx="2090737" cy="1622425"/>
          </a:xfrm>
          <a:prstGeom prst="rect">
            <a:avLst/>
          </a:prstGeom>
          <a:noFill/>
          <a:ln w="9525">
            <a:noFill/>
            <a:miter lim="800000"/>
            <a:headEnd/>
            <a:tailEnd/>
          </a:ln>
        </p:spPr>
      </p:pic>
      <p:pic>
        <p:nvPicPr>
          <p:cNvPr id="9" name="Picture 8"/>
          <p:cNvPicPr>
            <a:picLocks noChangeAspect="1"/>
          </p:cNvPicPr>
          <p:nvPr/>
        </p:nvPicPr>
        <p:blipFill>
          <a:blip r:embed="rId8"/>
          <a:srcRect/>
          <a:stretch>
            <a:fillRect/>
          </a:stretch>
        </p:blipFill>
        <p:spPr bwMode="auto">
          <a:xfrm>
            <a:off x="509588" y="3065463"/>
            <a:ext cx="2557462" cy="3419475"/>
          </a:xfrm>
          <a:prstGeom prst="rect">
            <a:avLst/>
          </a:prstGeom>
          <a:noFill/>
          <a:ln w="9525">
            <a:noFill/>
            <a:miter lim="800000"/>
            <a:headEnd/>
            <a:tailEnd/>
          </a:ln>
        </p:spPr>
      </p:pic>
      <p:pic>
        <p:nvPicPr>
          <p:cNvPr id="10" name="Picture 9"/>
          <p:cNvPicPr>
            <a:picLocks noChangeAspect="1" noChangeArrowheads="1"/>
          </p:cNvPicPr>
          <p:nvPr/>
        </p:nvPicPr>
        <p:blipFill>
          <a:blip r:embed="rId9"/>
          <a:srcRect/>
          <a:stretch>
            <a:fillRect/>
          </a:stretch>
        </p:blipFill>
        <p:spPr bwMode="auto">
          <a:xfrm>
            <a:off x="2613025" y="2401888"/>
            <a:ext cx="3292475" cy="2460625"/>
          </a:xfrm>
          <a:prstGeom prst="rect">
            <a:avLst/>
          </a:prstGeom>
          <a:noFill/>
          <a:ln w="9525">
            <a:noFill/>
            <a:miter lim="800000"/>
            <a:headEnd/>
            <a:tailEnd/>
          </a:ln>
        </p:spPr>
      </p:pic>
    </p:spTree>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additive="base">
                                        <p:cTn id="19" dur="500" fill="hold"/>
                                        <p:tgtEl>
                                          <p:spTgt spid="7"/>
                                        </p:tgtEl>
                                        <p:attrNameLst>
                                          <p:attrName>ppt_x</p:attrName>
                                        </p:attrNameLst>
                                      </p:cBhvr>
                                      <p:tavLst>
                                        <p:tav tm="0">
                                          <p:val>
                                            <p:strVal val="#ppt_x"/>
                                          </p:val>
                                        </p:tav>
                                        <p:tav tm="100000">
                                          <p:val>
                                            <p:strVal val="#ppt_x"/>
                                          </p:val>
                                        </p:tav>
                                      </p:tavLst>
                                    </p:anim>
                                    <p:anim calcmode="lin" valueType="num">
                                      <p:cBhvr additive="base">
                                        <p:cTn id="20"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9"/>
                                        </p:tgtEl>
                                        <p:attrNameLst>
                                          <p:attrName>style.visibility</p:attrName>
                                        </p:attrNameLst>
                                      </p:cBhvr>
                                      <p:to>
                                        <p:strVal val="visible"/>
                                      </p:to>
                                    </p:set>
                                    <p:anim calcmode="lin" valueType="num">
                                      <p:cBhvr additive="base">
                                        <p:cTn id="25" dur="500" fill="hold"/>
                                        <p:tgtEl>
                                          <p:spTgt spid="9"/>
                                        </p:tgtEl>
                                        <p:attrNameLst>
                                          <p:attrName>ppt_x</p:attrName>
                                        </p:attrNameLst>
                                      </p:cBhvr>
                                      <p:tavLst>
                                        <p:tav tm="0">
                                          <p:val>
                                            <p:strVal val="#ppt_x"/>
                                          </p:val>
                                        </p:tav>
                                        <p:tav tm="100000">
                                          <p:val>
                                            <p:strVal val="#ppt_x"/>
                                          </p:val>
                                        </p:tav>
                                      </p:tavLst>
                                    </p:anim>
                                    <p:anim calcmode="lin" valueType="num">
                                      <p:cBhvr additive="base">
                                        <p:cTn id="26"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6"/>
                                        </p:tgtEl>
                                        <p:attrNameLst>
                                          <p:attrName>style.visibility</p:attrName>
                                        </p:attrNameLst>
                                      </p:cBhvr>
                                      <p:to>
                                        <p:strVal val="visible"/>
                                      </p:to>
                                    </p:set>
                                    <p:anim calcmode="lin" valueType="num">
                                      <p:cBhvr additive="base">
                                        <p:cTn id="31" dur="500" fill="hold"/>
                                        <p:tgtEl>
                                          <p:spTgt spid="6"/>
                                        </p:tgtEl>
                                        <p:attrNameLst>
                                          <p:attrName>ppt_x</p:attrName>
                                        </p:attrNameLst>
                                      </p:cBhvr>
                                      <p:tavLst>
                                        <p:tav tm="0">
                                          <p:val>
                                            <p:strVal val="#ppt_x"/>
                                          </p:val>
                                        </p:tav>
                                        <p:tav tm="100000">
                                          <p:val>
                                            <p:strVal val="#ppt_x"/>
                                          </p:val>
                                        </p:tav>
                                      </p:tavLst>
                                    </p:anim>
                                    <p:anim calcmode="lin" valueType="num">
                                      <p:cBhvr additive="base">
                                        <p:cTn id="32"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8"/>
                                        </p:tgtEl>
                                        <p:attrNameLst>
                                          <p:attrName>style.visibility</p:attrName>
                                        </p:attrNameLst>
                                      </p:cBhvr>
                                      <p:to>
                                        <p:strVal val="visible"/>
                                      </p:to>
                                    </p:set>
                                    <p:anim calcmode="lin" valueType="num">
                                      <p:cBhvr additive="base">
                                        <p:cTn id="37" dur="500" fill="hold"/>
                                        <p:tgtEl>
                                          <p:spTgt spid="8"/>
                                        </p:tgtEl>
                                        <p:attrNameLst>
                                          <p:attrName>ppt_x</p:attrName>
                                        </p:attrNameLst>
                                      </p:cBhvr>
                                      <p:tavLst>
                                        <p:tav tm="0">
                                          <p:val>
                                            <p:strVal val="#ppt_x"/>
                                          </p:val>
                                        </p:tav>
                                        <p:tav tm="100000">
                                          <p:val>
                                            <p:strVal val="#ppt_x"/>
                                          </p:val>
                                        </p:tav>
                                      </p:tavLst>
                                    </p:anim>
                                    <p:anim calcmode="lin" valueType="num">
                                      <p:cBhvr additive="base">
                                        <p:cTn id="3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10"/>
                                        </p:tgtEl>
                                        <p:attrNameLst>
                                          <p:attrName>style.visibility</p:attrName>
                                        </p:attrNameLst>
                                      </p:cBhvr>
                                      <p:to>
                                        <p:strVal val="visible"/>
                                      </p:to>
                                    </p:set>
                                    <p:anim calcmode="lin" valueType="num">
                                      <p:cBhvr additive="base">
                                        <p:cTn id="43" dur="500" fill="hold"/>
                                        <p:tgtEl>
                                          <p:spTgt spid="10"/>
                                        </p:tgtEl>
                                        <p:attrNameLst>
                                          <p:attrName>ppt_x</p:attrName>
                                        </p:attrNameLst>
                                      </p:cBhvr>
                                      <p:tavLst>
                                        <p:tav tm="0">
                                          <p:val>
                                            <p:strVal val="#ppt_x"/>
                                          </p:val>
                                        </p:tav>
                                        <p:tav tm="100000">
                                          <p:val>
                                            <p:strVal val="#ppt_x"/>
                                          </p:val>
                                        </p:tav>
                                      </p:tavLst>
                                    </p:anim>
                                    <p:anim calcmode="lin" valueType="num">
                                      <p:cBhvr additive="base">
                                        <p:cTn id="4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pPr eaLnBrk="1" hangingPunct="1"/>
            <a:r>
              <a:rPr lang="en-GB" dirty="0">
                <a:ea typeface="ＭＳ Ｐゴシック" pitchFamily="-110" charset="-128"/>
                <a:cs typeface="ＭＳ Ｐゴシック" pitchFamily="-110" charset="-128"/>
              </a:rPr>
              <a:t>5 minute </a:t>
            </a:r>
            <a:r>
              <a:rPr lang="en-GB" dirty="0" smtClean="0">
                <a:ea typeface="ＭＳ Ｐゴシック" pitchFamily="-110" charset="-128"/>
                <a:cs typeface="ＭＳ Ｐゴシック" pitchFamily="-110" charset="-128"/>
              </a:rPr>
              <a:t>activity</a:t>
            </a:r>
            <a:br>
              <a:rPr lang="en-GB" dirty="0" smtClean="0">
                <a:ea typeface="ＭＳ Ｐゴシック" pitchFamily="-110" charset="-128"/>
                <a:cs typeface="ＭＳ Ｐゴシック" pitchFamily="-110" charset="-128"/>
              </a:rPr>
            </a:br>
            <a:r>
              <a:rPr lang="en-GB" sz="3600" dirty="0" err="1" smtClean="0">
                <a:solidFill>
                  <a:srgbClr val="0000FF"/>
                </a:solidFill>
                <a:ea typeface="ＭＳ Ｐゴシック" pitchFamily="-110" charset="-128"/>
                <a:cs typeface="ＭＳ Ｐゴシック" pitchFamily="-110" charset="-128"/>
              </a:rPr>
              <a:t>Gweithgaredd</a:t>
            </a:r>
            <a:r>
              <a:rPr lang="en-GB" sz="3600" dirty="0" smtClean="0">
                <a:solidFill>
                  <a:srgbClr val="0000FF"/>
                </a:solidFill>
                <a:ea typeface="ＭＳ Ｐゴシック" pitchFamily="-110" charset="-128"/>
                <a:cs typeface="ＭＳ Ｐゴシック" pitchFamily="-110" charset="-128"/>
              </a:rPr>
              <a:t> 5 </a:t>
            </a:r>
            <a:r>
              <a:rPr lang="en-GB" sz="3600" dirty="0" err="1" smtClean="0">
                <a:solidFill>
                  <a:srgbClr val="0000FF"/>
                </a:solidFill>
                <a:ea typeface="ＭＳ Ｐゴシック" pitchFamily="-110" charset="-128"/>
                <a:cs typeface="ＭＳ Ｐゴシック" pitchFamily="-110" charset="-128"/>
              </a:rPr>
              <a:t>munud</a:t>
            </a:r>
            <a:r>
              <a:rPr lang="en-GB" sz="3600" dirty="0" smtClean="0">
                <a:ea typeface="ＭＳ Ｐゴシック" pitchFamily="-110" charset="-128"/>
                <a:cs typeface="ＭＳ Ｐゴシック" pitchFamily="-110" charset="-128"/>
              </a:rPr>
              <a:t> </a:t>
            </a:r>
            <a:endParaRPr lang="en-US" sz="3600" dirty="0">
              <a:ea typeface="ＭＳ Ｐゴシック" pitchFamily="-110" charset="-128"/>
              <a:cs typeface="ＭＳ Ｐゴシック" pitchFamily="-110" charset="-128"/>
            </a:endParaRPr>
          </a:p>
        </p:txBody>
      </p:sp>
      <p:sp>
        <p:nvSpPr>
          <p:cNvPr id="26627" name="Rectangle 3"/>
          <p:cNvSpPr>
            <a:spLocks noGrp="1" noChangeArrowheads="1"/>
          </p:cNvSpPr>
          <p:nvPr>
            <p:ph type="body" idx="1"/>
          </p:nvPr>
        </p:nvSpPr>
        <p:spPr>
          <a:xfrm>
            <a:off x="457200" y="1447800"/>
            <a:ext cx="8229600" cy="4857750"/>
          </a:xfrm>
        </p:spPr>
        <p:txBody>
          <a:bodyPr/>
          <a:lstStyle/>
          <a:p>
            <a:pPr eaLnBrk="1" hangingPunct="1">
              <a:defRPr/>
            </a:pPr>
            <a:r>
              <a:rPr lang="en-GB" altLang="en-US" sz="2000" dirty="0" smtClean="0">
                <a:solidFill>
                  <a:srgbClr val="0000FF"/>
                </a:solidFill>
              </a:rPr>
              <a:t>Examine the posters from last year’s cohort/ </a:t>
            </a:r>
          </a:p>
          <a:p>
            <a:pPr eaLnBrk="1" hangingPunct="1">
              <a:defRPr/>
            </a:pPr>
            <a:r>
              <a:rPr lang="en-GB" altLang="en-US" sz="2000" dirty="0" err="1" smtClean="0">
                <a:solidFill>
                  <a:srgbClr val="0000FF"/>
                </a:solidFill>
              </a:rPr>
              <a:t>Edrychwch</a:t>
            </a:r>
            <a:r>
              <a:rPr lang="en-GB" altLang="en-US" sz="2000" dirty="0" smtClean="0">
                <a:solidFill>
                  <a:srgbClr val="0000FF"/>
                </a:solidFill>
              </a:rPr>
              <a:t> </a:t>
            </a:r>
            <a:r>
              <a:rPr lang="en-GB" altLang="en-US" sz="2000" dirty="0" err="1" smtClean="0">
                <a:solidFill>
                  <a:srgbClr val="0000FF"/>
                </a:solidFill>
              </a:rPr>
              <a:t>ar</a:t>
            </a:r>
            <a:r>
              <a:rPr lang="en-GB" altLang="en-US" sz="2000" dirty="0" smtClean="0">
                <a:solidFill>
                  <a:srgbClr val="0000FF"/>
                </a:solidFill>
              </a:rPr>
              <a:t> </a:t>
            </a:r>
            <a:r>
              <a:rPr lang="en-GB" altLang="en-US" sz="2000" dirty="0" err="1" smtClean="0">
                <a:solidFill>
                  <a:srgbClr val="0000FF"/>
                </a:solidFill>
              </a:rPr>
              <a:t>bosteri</a:t>
            </a:r>
            <a:r>
              <a:rPr lang="en-GB" altLang="en-US" sz="2000" dirty="0" smtClean="0">
                <a:solidFill>
                  <a:srgbClr val="0000FF"/>
                </a:solidFill>
              </a:rPr>
              <a:t> </a:t>
            </a:r>
            <a:r>
              <a:rPr lang="en-GB" altLang="en-US" sz="2000" dirty="0" err="1" smtClean="0">
                <a:solidFill>
                  <a:srgbClr val="0000FF"/>
                </a:solidFill>
              </a:rPr>
              <a:t>criw</a:t>
            </a:r>
            <a:r>
              <a:rPr lang="en-GB" altLang="en-US" sz="2000" dirty="0" smtClean="0">
                <a:solidFill>
                  <a:srgbClr val="0000FF"/>
                </a:solidFill>
              </a:rPr>
              <a:t> TAR y </a:t>
            </a:r>
            <a:r>
              <a:rPr lang="en-GB" altLang="en-US" sz="2000" dirty="0" err="1" smtClean="0">
                <a:solidFill>
                  <a:srgbClr val="0000FF"/>
                </a:solidFill>
              </a:rPr>
              <a:t>llynedd</a:t>
            </a:r>
            <a:r>
              <a:rPr lang="en-GB" altLang="en-US" sz="2000" dirty="0" smtClean="0">
                <a:solidFill>
                  <a:srgbClr val="0000FF"/>
                </a:solidFill>
              </a:rPr>
              <a:t>.</a:t>
            </a:r>
          </a:p>
          <a:p>
            <a:pPr eaLnBrk="1" hangingPunct="1">
              <a:defRPr/>
            </a:pPr>
            <a:endParaRPr lang="en-GB" altLang="en-US" sz="2000" dirty="0">
              <a:solidFill>
                <a:srgbClr val="0000FF"/>
              </a:solidFill>
            </a:endParaRPr>
          </a:p>
          <a:p>
            <a:pPr eaLnBrk="1" hangingPunct="1">
              <a:defRPr/>
            </a:pPr>
            <a:r>
              <a:rPr lang="en-GB" altLang="en-US" sz="2000" dirty="0" smtClean="0">
                <a:solidFill>
                  <a:srgbClr val="0000FF"/>
                </a:solidFill>
              </a:rPr>
              <a:t>Consider / </a:t>
            </a:r>
            <a:r>
              <a:rPr lang="en-GB" altLang="en-US" sz="2000" dirty="0" err="1" smtClean="0">
                <a:solidFill>
                  <a:srgbClr val="0000FF"/>
                </a:solidFill>
              </a:rPr>
              <a:t>Ystyriwch</a:t>
            </a:r>
            <a:endParaRPr lang="en-GB" altLang="en-US" sz="2000" dirty="0" smtClean="0">
              <a:solidFill>
                <a:srgbClr val="0000FF"/>
              </a:solidFill>
            </a:endParaRPr>
          </a:p>
          <a:p>
            <a:pPr eaLnBrk="1" hangingPunct="1">
              <a:defRPr/>
            </a:pPr>
            <a:endParaRPr lang="en-GB" altLang="en-US" sz="2000" dirty="0">
              <a:solidFill>
                <a:srgbClr val="0000FF"/>
              </a:solidFill>
            </a:endParaRPr>
          </a:p>
          <a:p>
            <a:pPr eaLnBrk="1" hangingPunct="1">
              <a:defRPr/>
            </a:pPr>
            <a:endParaRPr lang="en-GB" altLang="en-US" sz="2000" dirty="0" smtClean="0">
              <a:solidFill>
                <a:srgbClr val="0000FF"/>
              </a:solidFill>
            </a:endParaRPr>
          </a:p>
          <a:p>
            <a:pPr eaLnBrk="1" hangingPunct="1">
              <a:defRPr/>
            </a:pPr>
            <a:endParaRPr lang="en-GB" altLang="en-US" sz="2000" dirty="0" smtClean="0">
              <a:solidFill>
                <a:srgbClr val="0000FF"/>
              </a:solidFill>
            </a:endParaRPr>
          </a:p>
        </p:txBody>
      </p:sp>
      <p:graphicFrame>
        <p:nvGraphicFramePr>
          <p:cNvPr id="2" name="Table 1"/>
          <p:cNvGraphicFramePr>
            <a:graphicFrameLocks noGrp="1"/>
          </p:cNvGraphicFramePr>
          <p:nvPr>
            <p:extLst>
              <p:ext uri="{D42A27DB-BD31-4B8C-83A1-F6EECF244321}">
                <p14:modId xmlns:p14="http://schemas.microsoft.com/office/powerpoint/2010/main" val="2072886842"/>
              </p:ext>
            </p:extLst>
          </p:nvPr>
        </p:nvGraphicFramePr>
        <p:xfrm>
          <a:off x="1619672" y="3645024"/>
          <a:ext cx="6096000" cy="1656184"/>
        </p:xfrm>
        <a:graphic>
          <a:graphicData uri="http://schemas.openxmlformats.org/drawingml/2006/table">
            <a:tbl>
              <a:tblPr firstRow="1" bandRow="1">
                <a:tableStyleId>{5C22544A-7EE6-4342-B048-85BDC9FD1C3A}</a:tableStyleId>
              </a:tblPr>
              <a:tblGrid>
                <a:gridCol w="2032000"/>
                <a:gridCol w="2032000"/>
                <a:gridCol w="2032000"/>
              </a:tblGrid>
              <a:tr h="1048639">
                <a:tc>
                  <a:txBody>
                    <a:bodyPr/>
                    <a:lstStyle/>
                    <a:p>
                      <a:r>
                        <a:rPr lang="en-US" dirty="0" smtClean="0"/>
                        <a:t>Positive</a:t>
                      </a:r>
                    </a:p>
                    <a:p>
                      <a:r>
                        <a:rPr lang="en-US" dirty="0" err="1" smtClean="0"/>
                        <a:t>Cadarnhaol</a:t>
                      </a:r>
                      <a:endParaRPr lang="en-US" dirty="0"/>
                    </a:p>
                  </a:txBody>
                  <a:tcPr/>
                </a:tc>
                <a:tc>
                  <a:txBody>
                    <a:bodyPr/>
                    <a:lstStyle/>
                    <a:p>
                      <a:r>
                        <a:rPr lang="en-US" dirty="0" smtClean="0"/>
                        <a:t>Minus</a:t>
                      </a:r>
                    </a:p>
                    <a:p>
                      <a:r>
                        <a:rPr lang="en-US" dirty="0" err="1" smtClean="0"/>
                        <a:t>Negyddol</a:t>
                      </a:r>
                      <a:endParaRPr lang="en-US" dirty="0"/>
                    </a:p>
                  </a:txBody>
                  <a:tcPr/>
                </a:tc>
                <a:tc>
                  <a:txBody>
                    <a:bodyPr/>
                    <a:lstStyle/>
                    <a:p>
                      <a:r>
                        <a:rPr lang="en-US" dirty="0" smtClean="0"/>
                        <a:t>Interesting</a:t>
                      </a:r>
                    </a:p>
                    <a:p>
                      <a:r>
                        <a:rPr lang="en-US" dirty="0" err="1" smtClean="0"/>
                        <a:t>Diddorol</a:t>
                      </a:r>
                      <a:endParaRPr lang="en-US" dirty="0"/>
                    </a:p>
                  </a:txBody>
                  <a:tcPr/>
                </a:tc>
              </a:tr>
              <a:tr h="607545">
                <a:tc>
                  <a:txBody>
                    <a:bodyPr/>
                    <a:lstStyle/>
                    <a:p>
                      <a:endParaRPr lang="en-US"/>
                    </a:p>
                  </a:txBody>
                  <a:tcPr/>
                </a:tc>
                <a:tc>
                  <a:txBody>
                    <a:bodyPr/>
                    <a:lstStyle/>
                    <a:p>
                      <a:endParaRPr lang="en-US"/>
                    </a:p>
                  </a:txBody>
                  <a:tcPr/>
                </a:tc>
                <a:tc>
                  <a:txBody>
                    <a:bodyPr/>
                    <a:lstStyle/>
                    <a:p>
                      <a:endParaRPr lang="en-US" dirty="0"/>
                    </a:p>
                  </a:txBody>
                  <a:tcPr/>
                </a:tc>
              </a:tr>
            </a:tbl>
          </a:graphicData>
        </a:graphic>
      </p:graphicFrame>
    </p:spTree>
  </p:cSld>
  <p:clrMapOvr>
    <a:masterClrMapping/>
  </p:clrMapOvr>
  <p:timing>
    <p:tnLst>
      <p:par>
        <p:cTn xmlns:p14="http://schemas.microsoft.com/office/powerpoint/2010/mai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p:cNvSpPr>
            <a:spLocks noGrp="1"/>
          </p:cNvSpPr>
          <p:nvPr>
            <p:ph type="title"/>
          </p:nvPr>
        </p:nvSpPr>
        <p:spPr>
          <a:xfrm>
            <a:off x="0" y="0"/>
            <a:ext cx="9144000" cy="1143000"/>
          </a:xfrm>
        </p:spPr>
        <p:txBody>
          <a:bodyPr/>
          <a:lstStyle/>
          <a:p>
            <a:r>
              <a:rPr lang="en-US" dirty="0">
                <a:ea typeface="ＭＳ Ｐゴシック" pitchFamily="-110" charset="-128"/>
                <a:cs typeface="ＭＳ Ｐゴシック" pitchFamily="-110" charset="-128"/>
              </a:rPr>
              <a:t>The Home Learning Environment</a:t>
            </a:r>
            <a:r>
              <a:rPr lang="en-US" dirty="0" smtClean="0">
                <a:ea typeface="ＭＳ Ｐゴシック" pitchFamily="-110" charset="-128"/>
                <a:cs typeface="ＭＳ Ｐゴシック" pitchFamily="-110" charset="-128"/>
              </a:rPr>
              <a:t> </a:t>
            </a:r>
            <a:br>
              <a:rPr lang="en-US" dirty="0" smtClean="0">
                <a:ea typeface="ＭＳ Ｐゴシック" pitchFamily="-110" charset="-128"/>
                <a:cs typeface="ＭＳ Ｐゴシック" pitchFamily="-110" charset="-128"/>
              </a:rPr>
            </a:br>
            <a:r>
              <a:rPr lang="en-US" dirty="0" smtClean="0">
                <a:solidFill>
                  <a:srgbClr val="0000FF"/>
                </a:solidFill>
                <a:ea typeface="ＭＳ Ｐゴシック" pitchFamily="-110" charset="-128"/>
                <a:cs typeface="ＭＳ Ｐゴシック" pitchFamily="-110" charset="-128"/>
              </a:rPr>
              <a:t>Yr </a:t>
            </a:r>
            <a:r>
              <a:rPr lang="en-US" dirty="0" err="1">
                <a:solidFill>
                  <a:srgbClr val="0000FF"/>
                </a:solidFill>
                <a:ea typeface="ＭＳ Ｐゴシック" pitchFamily="-110" charset="-128"/>
                <a:cs typeface="ＭＳ Ｐゴシック" pitchFamily="-110" charset="-128"/>
              </a:rPr>
              <a:t>Amgylchedd</a:t>
            </a:r>
            <a:r>
              <a:rPr lang="en-US" dirty="0">
                <a:solidFill>
                  <a:srgbClr val="0000FF"/>
                </a:solidFill>
                <a:ea typeface="ＭＳ Ｐゴシック" pitchFamily="-110" charset="-128"/>
                <a:cs typeface="ＭＳ Ｐゴシック" pitchFamily="-110" charset="-128"/>
              </a:rPr>
              <a:t> </a:t>
            </a:r>
            <a:r>
              <a:rPr lang="en-US" dirty="0" err="1">
                <a:solidFill>
                  <a:srgbClr val="0000FF"/>
                </a:solidFill>
                <a:ea typeface="ＭＳ Ｐゴシック" pitchFamily="-110" charset="-128"/>
                <a:cs typeface="ＭＳ Ｐゴシック" pitchFamily="-110" charset="-128"/>
              </a:rPr>
              <a:t>Dysgu</a:t>
            </a:r>
            <a:r>
              <a:rPr lang="en-US" dirty="0">
                <a:solidFill>
                  <a:srgbClr val="0000FF"/>
                </a:solidFill>
                <a:ea typeface="ＭＳ Ｐゴシック" pitchFamily="-110" charset="-128"/>
                <a:cs typeface="ＭＳ Ｐゴシック" pitchFamily="-110" charset="-128"/>
              </a:rPr>
              <a:t> </a:t>
            </a:r>
            <a:r>
              <a:rPr lang="en-US" dirty="0" err="1">
                <a:solidFill>
                  <a:srgbClr val="0000FF"/>
                </a:solidFill>
                <a:ea typeface="ＭＳ Ｐゴシック" pitchFamily="-110" charset="-128"/>
                <a:cs typeface="ＭＳ Ｐゴシック" pitchFamily="-110" charset="-128"/>
              </a:rPr>
              <a:t>yn</a:t>
            </a:r>
            <a:r>
              <a:rPr lang="en-US" dirty="0">
                <a:solidFill>
                  <a:srgbClr val="0000FF"/>
                </a:solidFill>
                <a:ea typeface="ＭＳ Ｐゴシック" pitchFamily="-110" charset="-128"/>
                <a:cs typeface="ＭＳ Ｐゴシック" pitchFamily="-110" charset="-128"/>
              </a:rPr>
              <a:t> </a:t>
            </a:r>
            <a:r>
              <a:rPr lang="en-US" dirty="0" err="1">
                <a:solidFill>
                  <a:srgbClr val="0000FF"/>
                </a:solidFill>
                <a:ea typeface="ＭＳ Ｐゴシック" pitchFamily="-110" charset="-128"/>
                <a:cs typeface="ＭＳ Ｐゴシック" pitchFamily="-110" charset="-128"/>
              </a:rPr>
              <a:t>y</a:t>
            </a:r>
            <a:r>
              <a:rPr lang="en-US" dirty="0">
                <a:solidFill>
                  <a:srgbClr val="0000FF"/>
                </a:solidFill>
                <a:ea typeface="ＭＳ Ｐゴシック" pitchFamily="-110" charset="-128"/>
                <a:cs typeface="ＭＳ Ｐゴシック" pitchFamily="-110" charset="-128"/>
              </a:rPr>
              <a:t> </a:t>
            </a:r>
            <a:r>
              <a:rPr lang="en-US" dirty="0" err="1">
                <a:solidFill>
                  <a:srgbClr val="0000FF"/>
                </a:solidFill>
                <a:ea typeface="ＭＳ Ｐゴシック" pitchFamily="-110" charset="-128"/>
                <a:cs typeface="ＭＳ Ｐゴシック" pitchFamily="-110" charset="-128"/>
              </a:rPr>
              <a:t>Cartref</a:t>
            </a:r>
            <a:r>
              <a:rPr lang="en-US" dirty="0">
                <a:solidFill>
                  <a:srgbClr val="0000FF"/>
                </a:solidFill>
                <a:ea typeface="ＭＳ Ｐゴシック" pitchFamily="-110" charset="-128"/>
                <a:cs typeface="ＭＳ Ｐゴシック" pitchFamily="-110" charset="-128"/>
              </a:rPr>
              <a:t> </a:t>
            </a:r>
          </a:p>
        </p:txBody>
      </p:sp>
      <p:sp>
        <p:nvSpPr>
          <p:cNvPr id="9" name="Content Placeholder 8"/>
          <p:cNvSpPr>
            <a:spLocks noGrp="1"/>
          </p:cNvSpPr>
          <p:nvPr>
            <p:ph sz="half" idx="1"/>
          </p:nvPr>
        </p:nvSpPr>
        <p:spPr/>
        <p:txBody>
          <a:bodyPr/>
          <a:lstStyle/>
          <a:p>
            <a:endParaRPr lang="en-US"/>
          </a:p>
        </p:txBody>
      </p:sp>
      <p:sp>
        <p:nvSpPr>
          <p:cNvPr id="10" name="Content Placeholder 9"/>
          <p:cNvSpPr>
            <a:spLocks noGrp="1"/>
          </p:cNvSpPr>
          <p:nvPr>
            <p:ph sz="half" idx="2"/>
          </p:nvPr>
        </p:nvSpPr>
        <p:spPr>
          <a:xfrm>
            <a:off x="4648200" y="1600200"/>
            <a:ext cx="4267200" cy="4525963"/>
          </a:xfrm>
        </p:spPr>
        <p:txBody>
          <a:bodyPr/>
          <a:lstStyle/>
          <a:p>
            <a:endParaRPr lang="en-US" dirty="0" smtClean="0"/>
          </a:p>
          <a:p>
            <a:r>
              <a:rPr lang="en-US" sz="2400" dirty="0" smtClean="0">
                <a:solidFill>
                  <a:srgbClr val="0000FF"/>
                </a:solidFill>
              </a:rPr>
              <a:t>Mae plant </a:t>
            </a:r>
            <a:r>
              <a:rPr lang="en-US" sz="2400" dirty="0" err="1" smtClean="0">
                <a:solidFill>
                  <a:srgbClr val="0000FF"/>
                </a:solidFill>
              </a:rPr>
              <a:t>yn</a:t>
            </a:r>
            <a:r>
              <a:rPr lang="en-US" sz="2400" dirty="0" smtClean="0">
                <a:solidFill>
                  <a:srgbClr val="0000FF"/>
                </a:solidFill>
              </a:rPr>
              <a:t> </a:t>
            </a:r>
            <a:r>
              <a:rPr lang="en-US" sz="2400" dirty="0" err="1" smtClean="0">
                <a:solidFill>
                  <a:srgbClr val="0000FF"/>
                </a:solidFill>
              </a:rPr>
              <a:t>llwyddo’n</a:t>
            </a:r>
            <a:r>
              <a:rPr lang="en-US" sz="2400" dirty="0" smtClean="0">
                <a:solidFill>
                  <a:srgbClr val="0000FF"/>
                </a:solidFill>
              </a:rPr>
              <a:t> well </a:t>
            </a:r>
            <a:r>
              <a:rPr lang="en-US" sz="2400" dirty="0" err="1" smtClean="0">
                <a:solidFill>
                  <a:srgbClr val="0000FF"/>
                </a:solidFill>
              </a:rPr>
              <a:t>yn</a:t>
            </a:r>
            <a:r>
              <a:rPr lang="en-US" sz="2400" dirty="0" smtClean="0">
                <a:solidFill>
                  <a:srgbClr val="0000FF"/>
                </a:solidFill>
              </a:rPr>
              <a:t> yr </a:t>
            </a:r>
            <a:r>
              <a:rPr lang="en-US" sz="2400" dirty="0" err="1" smtClean="0">
                <a:solidFill>
                  <a:srgbClr val="0000FF"/>
                </a:solidFill>
              </a:rPr>
              <a:t>ysgol</a:t>
            </a:r>
            <a:r>
              <a:rPr lang="en-US" sz="2400" dirty="0" smtClean="0">
                <a:solidFill>
                  <a:srgbClr val="0000FF"/>
                </a:solidFill>
              </a:rPr>
              <a:t> </a:t>
            </a:r>
            <a:r>
              <a:rPr lang="en-US" sz="2400" dirty="0" err="1" smtClean="0">
                <a:solidFill>
                  <a:srgbClr val="0000FF"/>
                </a:solidFill>
              </a:rPr>
              <a:t>gyda</a:t>
            </a:r>
            <a:r>
              <a:rPr lang="en-US" sz="2400" dirty="0" smtClean="0">
                <a:solidFill>
                  <a:srgbClr val="0000FF"/>
                </a:solidFill>
              </a:rPr>
              <a:t> </a:t>
            </a:r>
            <a:r>
              <a:rPr lang="en-US" sz="2400" dirty="0" err="1" smtClean="0">
                <a:solidFill>
                  <a:srgbClr val="0000FF"/>
                </a:solidFill>
              </a:rPr>
              <a:t>chefnogaeth</a:t>
            </a:r>
            <a:r>
              <a:rPr lang="en-US" sz="2400" dirty="0" smtClean="0">
                <a:solidFill>
                  <a:srgbClr val="0000FF"/>
                </a:solidFill>
              </a:rPr>
              <a:t> </a:t>
            </a:r>
            <a:r>
              <a:rPr lang="en-US" sz="2400" dirty="0" err="1" smtClean="0">
                <a:solidFill>
                  <a:srgbClr val="0000FF"/>
                </a:solidFill>
              </a:rPr>
              <a:t>rhieni</a:t>
            </a:r>
            <a:r>
              <a:rPr lang="en-US" sz="2400" dirty="0" smtClean="0">
                <a:solidFill>
                  <a:srgbClr val="0000FF"/>
                </a:solidFill>
              </a:rPr>
              <a:t>.</a:t>
            </a:r>
          </a:p>
          <a:p>
            <a:r>
              <a:rPr lang="en-US" sz="2400" dirty="0" smtClean="0">
                <a:solidFill>
                  <a:srgbClr val="0000FF"/>
                </a:solidFill>
              </a:rPr>
              <a:t>Mae </a:t>
            </a:r>
            <a:r>
              <a:rPr lang="en-US" sz="2400" dirty="0" err="1" smtClean="0">
                <a:solidFill>
                  <a:srgbClr val="0000FF"/>
                </a:solidFill>
              </a:rPr>
              <a:t>strategaethau</a:t>
            </a:r>
            <a:r>
              <a:rPr lang="en-US" sz="2400" dirty="0" smtClean="0">
                <a:solidFill>
                  <a:srgbClr val="0000FF"/>
                </a:solidFill>
              </a:rPr>
              <a:t> </a:t>
            </a:r>
            <a:r>
              <a:rPr lang="en-US" sz="2400" dirty="0" err="1" smtClean="0">
                <a:solidFill>
                  <a:srgbClr val="0000FF"/>
                </a:solidFill>
              </a:rPr>
              <a:t>rhianta</a:t>
            </a:r>
            <a:r>
              <a:rPr lang="en-US" sz="2400" dirty="0" smtClean="0">
                <a:solidFill>
                  <a:srgbClr val="0000FF"/>
                </a:solidFill>
              </a:rPr>
              <a:t> </a:t>
            </a:r>
            <a:r>
              <a:rPr lang="en-US" sz="2400" dirty="0" err="1" smtClean="0">
                <a:solidFill>
                  <a:srgbClr val="0000FF"/>
                </a:solidFill>
              </a:rPr>
              <a:t>gweithredol</a:t>
            </a:r>
            <a:r>
              <a:rPr lang="en-US" sz="2400" dirty="0" smtClean="0">
                <a:solidFill>
                  <a:srgbClr val="0000FF"/>
                </a:solidFill>
              </a:rPr>
              <a:t> </a:t>
            </a:r>
            <a:r>
              <a:rPr lang="en-US" sz="2400" dirty="0" err="1" smtClean="0">
                <a:solidFill>
                  <a:srgbClr val="0000FF"/>
                </a:solidFill>
              </a:rPr>
              <a:t>yn</a:t>
            </a:r>
            <a:r>
              <a:rPr lang="en-US" sz="2400" dirty="0" smtClean="0">
                <a:solidFill>
                  <a:srgbClr val="0000FF"/>
                </a:solidFill>
              </a:rPr>
              <a:t> </a:t>
            </a:r>
            <a:r>
              <a:rPr lang="en-US" sz="2400" dirty="0" err="1" smtClean="0">
                <a:solidFill>
                  <a:srgbClr val="0000FF"/>
                </a:solidFill>
              </a:rPr>
              <a:t>helpu</a:t>
            </a:r>
            <a:r>
              <a:rPr lang="en-US" sz="2400" dirty="0" smtClean="0">
                <a:solidFill>
                  <a:srgbClr val="0000FF"/>
                </a:solidFill>
              </a:rPr>
              <a:t> </a:t>
            </a:r>
            <a:r>
              <a:rPr lang="en-US" sz="2400" dirty="0" err="1" smtClean="0">
                <a:solidFill>
                  <a:srgbClr val="0000FF"/>
                </a:solidFill>
              </a:rPr>
              <a:t>i</a:t>
            </a:r>
            <a:r>
              <a:rPr lang="en-US" sz="2400" dirty="0" smtClean="0">
                <a:solidFill>
                  <a:srgbClr val="0000FF"/>
                </a:solidFill>
              </a:rPr>
              <a:t> </a:t>
            </a:r>
            <a:r>
              <a:rPr lang="en-US" sz="2400" dirty="0" err="1" smtClean="0">
                <a:solidFill>
                  <a:srgbClr val="0000FF"/>
                </a:solidFill>
              </a:rPr>
              <a:t>hybu</a:t>
            </a:r>
            <a:r>
              <a:rPr lang="en-US" sz="2400" dirty="0" smtClean="0">
                <a:solidFill>
                  <a:srgbClr val="0000FF"/>
                </a:solidFill>
              </a:rPr>
              <a:t> </a:t>
            </a:r>
            <a:r>
              <a:rPr lang="en-US" sz="2400" dirty="0" err="1" smtClean="0">
                <a:solidFill>
                  <a:srgbClr val="0000FF"/>
                </a:solidFill>
              </a:rPr>
              <a:t>llythrennedd</a:t>
            </a:r>
            <a:r>
              <a:rPr lang="en-US" sz="2400" dirty="0" smtClean="0">
                <a:solidFill>
                  <a:srgbClr val="0000FF"/>
                </a:solidFill>
              </a:rPr>
              <a:t> a </a:t>
            </a:r>
            <a:r>
              <a:rPr lang="en-US" sz="2400" dirty="0" err="1" smtClean="0">
                <a:solidFill>
                  <a:srgbClr val="0000FF"/>
                </a:solidFill>
              </a:rPr>
              <a:t>rhifedd</a:t>
            </a:r>
            <a:r>
              <a:rPr lang="en-US" sz="2400" dirty="0" smtClean="0">
                <a:solidFill>
                  <a:srgbClr val="0000FF"/>
                </a:solidFill>
              </a:rPr>
              <a:t> plant </a:t>
            </a:r>
            <a:r>
              <a:rPr lang="en-US" sz="2400" dirty="0" err="1" smtClean="0">
                <a:solidFill>
                  <a:srgbClr val="0000FF"/>
                </a:solidFill>
              </a:rPr>
              <a:t>ifanc</a:t>
            </a:r>
            <a:r>
              <a:rPr lang="en-US" sz="2400" dirty="0" smtClean="0">
                <a:solidFill>
                  <a:srgbClr val="0000FF"/>
                </a:solidFill>
              </a:rPr>
              <a:t> ac </a:t>
            </a:r>
            <a:r>
              <a:rPr lang="en-US" sz="2400" dirty="0" err="1" smtClean="0">
                <a:solidFill>
                  <a:srgbClr val="0000FF"/>
                </a:solidFill>
              </a:rPr>
              <a:t>yn</a:t>
            </a:r>
            <a:r>
              <a:rPr lang="en-US" sz="2400" dirty="0" smtClean="0">
                <a:solidFill>
                  <a:srgbClr val="0000FF"/>
                </a:solidFill>
              </a:rPr>
              <a:t> </a:t>
            </a:r>
            <a:r>
              <a:rPr lang="en-US" sz="2400" dirty="0" err="1" smtClean="0">
                <a:solidFill>
                  <a:srgbClr val="0000FF"/>
                </a:solidFill>
              </a:rPr>
              <a:t>arwain</a:t>
            </a:r>
            <a:r>
              <a:rPr lang="en-US" sz="2400" dirty="0" smtClean="0">
                <a:solidFill>
                  <a:srgbClr val="0000FF"/>
                </a:solidFill>
              </a:rPr>
              <a:t> at </a:t>
            </a:r>
            <a:r>
              <a:rPr lang="en-US" sz="2400" dirty="0" err="1" smtClean="0">
                <a:solidFill>
                  <a:srgbClr val="0000FF"/>
                </a:solidFill>
              </a:rPr>
              <a:t>lwyddiant</a:t>
            </a:r>
            <a:r>
              <a:rPr lang="en-US" sz="2400" dirty="0" smtClean="0">
                <a:solidFill>
                  <a:srgbClr val="0000FF"/>
                </a:solidFill>
              </a:rPr>
              <a:t> </a:t>
            </a:r>
            <a:r>
              <a:rPr lang="en-US" sz="2400" dirty="0" err="1" smtClean="0">
                <a:solidFill>
                  <a:srgbClr val="0000FF"/>
                </a:solidFill>
              </a:rPr>
              <a:t>academaidd</a:t>
            </a:r>
            <a:r>
              <a:rPr lang="en-US" sz="2400" dirty="0" smtClean="0">
                <a:solidFill>
                  <a:srgbClr val="0000FF"/>
                </a:solidFill>
              </a:rPr>
              <a:t> </a:t>
            </a:r>
            <a:r>
              <a:rPr lang="en-US" sz="2400" dirty="0" err="1" smtClean="0">
                <a:solidFill>
                  <a:srgbClr val="0000FF"/>
                </a:solidFill>
              </a:rPr>
              <a:t>yn</a:t>
            </a:r>
            <a:r>
              <a:rPr lang="en-US" sz="2400" dirty="0" smtClean="0">
                <a:solidFill>
                  <a:srgbClr val="0000FF"/>
                </a:solidFill>
              </a:rPr>
              <a:t> </a:t>
            </a:r>
            <a:r>
              <a:rPr lang="en-US" sz="2400" dirty="0" err="1" smtClean="0">
                <a:solidFill>
                  <a:srgbClr val="0000FF"/>
                </a:solidFill>
              </a:rPr>
              <a:t>nes</a:t>
            </a:r>
            <a:r>
              <a:rPr lang="en-US" sz="2400" dirty="0" smtClean="0">
                <a:solidFill>
                  <a:srgbClr val="0000FF"/>
                </a:solidFill>
              </a:rPr>
              <a:t> </a:t>
            </a:r>
            <a:r>
              <a:rPr lang="en-US" sz="2400" dirty="0" err="1" smtClean="0">
                <a:solidFill>
                  <a:srgbClr val="0000FF"/>
                </a:solidFill>
              </a:rPr>
              <a:t>ymlaen</a:t>
            </a:r>
            <a:r>
              <a:rPr lang="en-US" sz="2400" dirty="0" smtClean="0">
                <a:solidFill>
                  <a:srgbClr val="0000FF"/>
                </a:solidFill>
              </a:rPr>
              <a:t>.</a:t>
            </a:r>
            <a:endParaRPr lang="en-US" sz="2400" dirty="0">
              <a:solidFill>
                <a:srgbClr val="0000FF"/>
              </a:solidFill>
            </a:endParaRPr>
          </a:p>
        </p:txBody>
      </p:sp>
      <p:pic>
        <p:nvPicPr>
          <p:cNvPr id="34820" name="Picture 3"/>
          <p:cNvPicPr>
            <a:picLocks noChangeAspect="1"/>
          </p:cNvPicPr>
          <p:nvPr/>
        </p:nvPicPr>
        <p:blipFill>
          <a:blip r:embed="rId2"/>
          <a:srcRect/>
          <a:stretch>
            <a:fillRect/>
          </a:stretch>
        </p:blipFill>
        <p:spPr bwMode="auto">
          <a:xfrm>
            <a:off x="0" y="1524000"/>
            <a:ext cx="4572000" cy="4953000"/>
          </a:xfrm>
          <a:prstGeom prst="rect">
            <a:avLst/>
          </a:prstGeom>
          <a:noFill/>
          <a:ln w="9525">
            <a:noFill/>
            <a:miter lim="800000"/>
            <a:headEnd/>
            <a:tailEnd/>
          </a:ln>
        </p:spPr>
      </p:pic>
    </p:spTree>
  </p:cSld>
  <p:clrMapOvr>
    <a:masterClrMapping/>
  </p:clrMapOvr>
  <p:timing>
    <p:tnLst>
      <p:par>
        <p:cTn xmlns:p14="http://schemas.microsoft.com/office/powerpoint/2010/mai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p:cNvSpPr>
            <a:spLocks noGrp="1"/>
          </p:cNvSpPr>
          <p:nvPr>
            <p:ph type="title"/>
          </p:nvPr>
        </p:nvSpPr>
        <p:spPr/>
        <p:txBody>
          <a:bodyPr/>
          <a:lstStyle/>
          <a:p>
            <a:r>
              <a:rPr lang="en-US" dirty="0">
                <a:ea typeface="ＭＳ Ｐゴシック" pitchFamily="-110" charset="-128"/>
                <a:cs typeface="ＭＳ Ｐゴシック" pitchFamily="-110" charset="-128"/>
              </a:rPr>
              <a:t>Conclusions /  </a:t>
            </a:r>
            <a:r>
              <a:rPr lang="en-US" dirty="0" err="1">
                <a:solidFill>
                  <a:srgbClr val="0000FF"/>
                </a:solidFill>
                <a:ea typeface="ＭＳ Ｐゴシック" pitchFamily="-110" charset="-128"/>
                <a:cs typeface="ＭＳ Ｐゴシック" pitchFamily="-110" charset="-128"/>
              </a:rPr>
              <a:t>Casgliadau</a:t>
            </a:r>
            <a:r>
              <a:rPr lang="en-US" dirty="0">
                <a:ea typeface="ＭＳ Ｐゴシック" pitchFamily="-110" charset="-128"/>
                <a:cs typeface="ＭＳ Ｐゴシック" pitchFamily="-110" charset="-128"/>
              </a:rPr>
              <a:t> </a:t>
            </a:r>
          </a:p>
        </p:txBody>
      </p:sp>
      <p:sp>
        <p:nvSpPr>
          <p:cNvPr id="35843" name="Content Placeholder 6"/>
          <p:cNvSpPr>
            <a:spLocks noGrp="1"/>
          </p:cNvSpPr>
          <p:nvPr>
            <p:ph sz="half" idx="1"/>
          </p:nvPr>
        </p:nvSpPr>
        <p:spPr/>
        <p:txBody>
          <a:bodyPr/>
          <a:lstStyle/>
          <a:p>
            <a:r>
              <a:rPr lang="en-US" dirty="0">
                <a:ea typeface="ＭＳ Ｐゴシック" pitchFamily="-110" charset="-128"/>
                <a:cs typeface="ＭＳ Ｐゴシック" pitchFamily="-110" charset="-128"/>
              </a:rPr>
              <a:t>What would your conclusions be from today’s session?</a:t>
            </a:r>
          </a:p>
          <a:p>
            <a:endParaRPr lang="en-US" dirty="0">
              <a:ea typeface="ＭＳ Ｐゴシック" pitchFamily="-110" charset="-128"/>
              <a:cs typeface="ＭＳ Ｐゴシック" pitchFamily="-110" charset="-128"/>
            </a:endParaRPr>
          </a:p>
          <a:p>
            <a:r>
              <a:rPr lang="en-US" dirty="0">
                <a:ea typeface="ＭＳ Ｐゴシック" pitchFamily="-110" charset="-128"/>
                <a:cs typeface="ＭＳ Ｐゴシック" pitchFamily="-110" charset="-128"/>
              </a:rPr>
              <a:t>What key messages will you take with you?</a:t>
            </a:r>
          </a:p>
        </p:txBody>
      </p:sp>
      <p:sp>
        <p:nvSpPr>
          <p:cNvPr id="35844" name="Content Placeholder 7"/>
          <p:cNvSpPr>
            <a:spLocks noGrp="1"/>
          </p:cNvSpPr>
          <p:nvPr>
            <p:ph sz="half" idx="2"/>
          </p:nvPr>
        </p:nvSpPr>
        <p:spPr/>
        <p:txBody>
          <a:bodyPr/>
          <a:lstStyle/>
          <a:p>
            <a:r>
              <a:rPr lang="en-GB" dirty="0">
                <a:solidFill>
                  <a:srgbClr val="0000FF"/>
                </a:solidFill>
                <a:ea typeface="ＭＳ Ｐゴシック" pitchFamily="-110" charset="-128"/>
                <a:cs typeface="ＭＳ Ｐゴシック" pitchFamily="-110" charset="-128"/>
              </a:rPr>
              <a:t>Beth </a:t>
            </a:r>
            <a:r>
              <a:rPr lang="en-GB" dirty="0" err="1">
                <a:solidFill>
                  <a:srgbClr val="0000FF"/>
                </a:solidFill>
                <a:ea typeface="ＭＳ Ｐゴシック" pitchFamily="-110" charset="-128"/>
                <a:cs typeface="ＭＳ Ｐゴシック" pitchFamily="-110" charset="-128"/>
              </a:rPr>
              <a:t>fyddai</a:t>
            </a:r>
            <a:r>
              <a:rPr lang="en-GB" dirty="0">
                <a:solidFill>
                  <a:srgbClr val="0000FF"/>
                </a:solidFill>
                <a:ea typeface="ＭＳ Ｐゴシック" pitchFamily="-110" charset="-128"/>
                <a:cs typeface="ＭＳ Ｐゴシック" pitchFamily="-110" charset="-128"/>
              </a:rPr>
              <a:t> </a:t>
            </a:r>
            <a:r>
              <a:rPr lang="en-GB" dirty="0" err="1">
                <a:solidFill>
                  <a:srgbClr val="0000FF"/>
                </a:solidFill>
                <a:ea typeface="ＭＳ Ｐゴシック" pitchFamily="-110" charset="-128"/>
                <a:cs typeface="ＭＳ Ｐゴシック" pitchFamily="-110" charset="-128"/>
              </a:rPr>
              <a:t>eich</a:t>
            </a:r>
            <a:r>
              <a:rPr lang="en-GB" dirty="0">
                <a:solidFill>
                  <a:srgbClr val="0000FF"/>
                </a:solidFill>
                <a:ea typeface="ＭＳ Ｐゴシック" pitchFamily="-110" charset="-128"/>
                <a:cs typeface="ＭＳ Ｐゴシック" pitchFamily="-110" charset="-128"/>
              </a:rPr>
              <a:t> </a:t>
            </a:r>
            <a:r>
              <a:rPr lang="en-GB" dirty="0" err="1">
                <a:solidFill>
                  <a:srgbClr val="0000FF"/>
                </a:solidFill>
                <a:ea typeface="ＭＳ Ｐゴシック" pitchFamily="-110" charset="-128"/>
                <a:cs typeface="ＭＳ Ｐゴシック" pitchFamily="-110" charset="-128"/>
              </a:rPr>
              <a:t>casgliadau</a:t>
            </a:r>
            <a:r>
              <a:rPr lang="en-GB" dirty="0">
                <a:solidFill>
                  <a:srgbClr val="0000FF"/>
                </a:solidFill>
                <a:ea typeface="ＭＳ Ｐゴシック" pitchFamily="-110" charset="-128"/>
                <a:cs typeface="ＭＳ Ｐゴシック" pitchFamily="-110" charset="-128"/>
              </a:rPr>
              <a:t> </a:t>
            </a:r>
            <a:r>
              <a:rPr lang="en-GB" dirty="0" err="1">
                <a:solidFill>
                  <a:srgbClr val="0000FF"/>
                </a:solidFill>
                <a:ea typeface="ＭＳ Ｐゴシック" pitchFamily="-110" charset="-128"/>
                <a:cs typeface="ＭＳ Ｐゴシック" pitchFamily="-110" charset="-128"/>
              </a:rPr>
              <a:t>o’r</a:t>
            </a:r>
            <a:r>
              <a:rPr lang="en-GB" dirty="0">
                <a:solidFill>
                  <a:srgbClr val="0000FF"/>
                </a:solidFill>
                <a:ea typeface="ＭＳ Ｐゴシック" pitchFamily="-110" charset="-128"/>
                <a:cs typeface="ＭＳ Ｐゴシック" pitchFamily="-110" charset="-128"/>
              </a:rPr>
              <a:t> </a:t>
            </a:r>
            <a:r>
              <a:rPr lang="en-GB" dirty="0" err="1">
                <a:solidFill>
                  <a:srgbClr val="0000FF"/>
                </a:solidFill>
                <a:ea typeface="ＭＳ Ｐゴシック" pitchFamily="-110" charset="-128"/>
                <a:cs typeface="ＭＳ Ｐゴシック" pitchFamily="-110" charset="-128"/>
              </a:rPr>
              <a:t>sesiwn</a:t>
            </a:r>
            <a:r>
              <a:rPr lang="en-GB" dirty="0">
                <a:solidFill>
                  <a:srgbClr val="0000FF"/>
                </a:solidFill>
                <a:ea typeface="ＭＳ Ｐゴシック" pitchFamily="-110" charset="-128"/>
                <a:cs typeface="ＭＳ Ｐゴシック" pitchFamily="-110" charset="-128"/>
              </a:rPr>
              <a:t> </a:t>
            </a:r>
            <a:r>
              <a:rPr lang="en-GB" dirty="0" err="1">
                <a:solidFill>
                  <a:srgbClr val="0000FF"/>
                </a:solidFill>
                <a:ea typeface="ＭＳ Ｐゴシック" pitchFamily="-110" charset="-128"/>
                <a:cs typeface="ＭＳ Ｐゴシック" pitchFamily="-110" charset="-128"/>
              </a:rPr>
              <a:t>heddiw</a:t>
            </a:r>
            <a:r>
              <a:rPr lang="en-GB" dirty="0">
                <a:solidFill>
                  <a:srgbClr val="0000FF"/>
                </a:solidFill>
                <a:ea typeface="ＭＳ Ｐゴシック" pitchFamily="-110" charset="-128"/>
                <a:cs typeface="ＭＳ Ｐゴシック" pitchFamily="-110" charset="-128"/>
              </a:rPr>
              <a:t>?</a:t>
            </a:r>
          </a:p>
          <a:p>
            <a:endParaRPr lang="en-GB" dirty="0">
              <a:solidFill>
                <a:srgbClr val="0000FF"/>
              </a:solidFill>
              <a:ea typeface="ＭＳ Ｐゴシック" pitchFamily="-110" charset="-128"/>
              <a:cs typeface="ＭＳ Ｐゴシック" pitchFamily="-110" charset="-128"/>
            </a:endParaRPr>
          </a:p>
          <a:p>
            <a:r>
              <a:rPr lang="en-GB" dirty="0">
                <a:solidFill>
                  <a:srgbClr val="0000FF"/>
                </a:solidFill>
                <a:ea typeface="ＭＳ Ｐゴシック" pitchFamily="-110" charset="-128"/>
                <a:cs typeface="ＭＳ Ｐゴシック" pitchFamily="-110" charset="-128"/>
              </a:rPr>
              <a:t>Pa </a:t>
            </a:r>
            <a:r>
              <a:rPr lang="en-GB" dirty="0" err="1">
                <a:solidFill>
                  <a:srgbClr val="0000FF"/>
                </a:solidFill>
                <a:ea typeface="ＭＳ Ｐゴシック" pitchFamily="-110" charset="-128"/>
                <a:cs typeface="ＭＳ Ｐゴシック" pitchFamily="-110" charset="-128"/>
              </a:rPr>
              <a:t>brif</a:t>
            </a:r>
            <a:r>
              <a:rPr lang="en-GB" dirty="0">
                <a:solidFill>
                  <a:srgbClr val="0000FF"/>
                </a:solidFill>
                <a:ea typeface="ＭＳ Ｐゴシック" pitchFamily="-110" charset="-128"/>
                <a:cs typeface="ＭＳ Ｐゴシック" pitchFamily="-110" charset="-128"/>
              </a:rPr>
              <a:t> </a:t>
            </a:r>
            <a:r>
              <a:rPr lang="en-GB" dirty="0" err="1">
                <a:solidFill>
                  <a:srgbClr val="0000FF"/>
                </a:solidFill>
                <a:ea typeface="ＭＳ Ｐゴシック" pitchFamily="-110" charset="-128"/>
                <a:cs typeface="ＭＳ Ｐゴシック" pitchFamily="-110" charset="-128"/>
              </a:rPr>
              <a:t>negeseuon</a:t>
            </a:r>
            <a:r>
              <a:rPr lang="en-GB" dirty="0">
                <a:solidFill>
                  <a:srgbClr val="0000FF"/>
                </a:solidFill>
                <a:ea typeface="ＭＳ Ｐゴシック" pitchFamily="-110" charset="-128"/>
                <a:cs typeface="ＭＳ Ｐゴシック" pitchFamily="-110" charset="-128"/>
              </a:rPr>
              <a:t> </a:t>
            </a:r>
            <a:r>
              <a:rPr lang="en-GB" dirty="0" err="1">
                <a:solidFill>
                  <a:srgbClr val="0000FF"/>
                </a:solidFill>
                <a:ea typeface="ＭＳ Ｐゴシック" pitchFamily="-110" charset="-128"/>
                <a:cs typeface="ＭＳ Ｐゴシック" pitchFamily="-110" charset="-128"/>
              </a:rPr>
              <a:t>fyddwch</a:t>
            </a:r>
            <a:r>
              <a:rPr lang="en-GB" dirty="0">
                <a:solidFill>
                  <a:srgbClr val="0000FF"/>
                </a:solidFill>
                <a:ea typeface="ＭＳ Ｐゴシック" pitchFamily="-110" charset="-128"/>
                <a:cs typeface="ＭＳ Ｐゴシック" pitchFamily="-110" charset="-128"/>
              </a:rPr>
              <a:t> </a:t>
            </a:r>
            <a:r>
              <a:rPr lang="en-GB" dirty="0" err="1">
                <a:solidFill>
                  <a:srgbClr val="0000FF"/>
                </a:solidFill>
                <a:ea typeface="ＭＳ Ｐゴシック" pitchFamily="-110" charset="-128"/>
                <a:cs typeface="ＭＳ Ｐゴシック" pitchFamily="-110" charset="-128"/>
              </a:rPr>
              <a:t>chi’n</a:t>
            </a:r>
            <a:r>
              <a:rPr lang="en-GB" dirty="0">
                <a:solidFill>
                  <a:srgbClr val="0000FF"/>
                </a:solidFill>
                <a:ea typeface="ＭＳ Ｐゴシック" pitchFamily="-110" charset="-128"/>
                <a:cs typeface="ＭＳ Ｐゴシック" pitchFamily="-110" charset="-128"/>
              </a:rPr>
              <a:t> </a:t>
            </a:r>
            <a:r>
              <a:rPr lang="en-GB" dirty="0" err="1">
                <a:solidFill>
                  <a:srgbClr val="0000FF"/>
                </a:solidFill>
                <a:ea typeface="ＭＳ Ｐゴシック" pitchFamily="-110" charset="-128"/>
                <a:cs typeface="ＭＳ Ｐゴシック" pitchFamily="-110" charset="-128"/>
              </a:rPr>
              <a:t>mynd</a:t>
            </a:r>
            <a:r>
              <a:rPr lang="en-GB" dirty="0">
                <a:solidFill>
                  <a:srgbClr val="0000FF"/>
                </a:solidFill>
                <a:ea typeface="ＭＳ Ｐゴシック" pitchFamily="-110" charset="-128"/>
                <a:cs typeface="ＭＳ Ｐゴシック" pitchFamily="-110" charset="-128"/>
              </a:rPr>
              <a:t> </a:t>
            </a:r>
            <a:r>
              <a:rPr lang="en-GB" dirty="0" err="1">
                <a:solidFill>
                  <a:srgbClr val="0000FF"/>
                </a:solidFill>
                <a:ea typeface="ＭＳ Ｐゴシック" pitchFamily="-110" charset="-128"/>
                <a:cs typeface="ＭＳ Ｐゴシック" pitchFamily="-110" charset="-128"/>
              </a:rPr>
              <a:t>gyda</a:t>
            </a:r>
            <a:r>
              <a:rPr lang="en-GB" dirty="0">
                <a:solidFill>
                  <a:srgbClr val="0000FF"/>
                </a:solidFill>
                <a:ea typeface="ＭＳ Ｐゴシック" pitchFamily="-110" charset="-128"/>
                <a:cs typeface="ＭＳ Ｐゴシック" pitchFamily="-110" charset="-128"/>
              </a:rPr>
              <a:t> chi?</a:t>
            </a:r>
            <a:endParaRPr lang="cy-GB" dirty="0">
              <a:solidFill>
                <a:srgbClr val="0000FF"/>
              </a:solidFill>
              <a:ea typeface="ＭＳ Ｐゴシック" pitchFamily="-110" charset="-128"/>
              <a:cs typeface="ＭＳ Ｐゴシック" pitchFamily="-110" charset="-128"/>
            </a:endParaRPr>
          </a:p>
        </p:txBody>
      </p:sp>
    </p:spTree>
  </p:cSld>
  <p:clrMapOvr>
    <a:masterClrMapping/>
  </p:clrMapOvr>
  <p:timing>
    <p:tnLst>
      <p:par>
        <p:cTn xmlns:p14="http://schemas.microsoft.com/office/powerpoint/2010/main" id="1" dur="indefinite" restart="never" nodeType="tmRoot"/>
      </p:par>
    </p:tnLst>
  </p:timing>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Watermark</Template>
  <TotalTime>1177</TotalTime>
  <Words>1332</Words>
  <Application>Microsoft Macintosh PowerPoint</Application>
  <PresentationFormat>On-screen Show (4:3)</PresentationFormat>
  <Paragraphs>164</Paragraphs>
  <Slides>26</Slides>
  <Notes>7</Notes>
  <HiddenSlides>0</HiddenSlides>
  <MMClips>0</MMClips>
  <ScaleCrop>false</ScaleCrop>
  <HeadingPairs>
    <vt:vector size="4" baseType="variant">
      <vt:variant>
        <vt:lpstr>Theme</vt:lpstr>
      </vt:variant>
      <vt:variant>
        <vt:i4>1</vt:i4>
      </vt:variant>
      <vt:variant>
        <vt:lpstr>Slide Titles</vt:lpstr>
      </vt:variant>
      <vt:variant>
        <vt:i4>26</vt:i4>
      </vt:variant>
    </vt:vector>
  </HeadingPairs>
  <TitlesOfParts>
    <vt:vector size="27" baseType="lpstr">
      <vt:lpstr>Default Design</vt:lpstr>
      <vt:lpstr>  The Learning Environment Yr Amgylchedd Dysgu</vt:lpstr>
      <vt:lpstr>Learning Objectives Deilliannau Dysgu</vt:lpstr>
      <vt:lpstr>What is a learning environment? Beth yw amgylchedd dysgu?</vt:lpstr>
      <vt:lpstr>Historical perspective Y safbwynt hanesyddol</vt:lpstr>
      <vt:lpstr> There are many different spaces and places where children can learn. Gall plant ddysgu mewn llawer o wahanol fannau a lleoedd.  </vt:lpstr>
      <vt:lpstr>Task 1 -  A good learning environment  Tasg 1 - Amgylchedd dysgu da</vt:lpstr>
      <vt:lpstr>PowerPoint Presentation</vt:lpstr>
      <vt:lpstr>PowerPoint Presentation</vt:lpstr>
      <vt:lpstr>PowerPoint Presentation</vt:lpstr>
      <vt:lpstr>PowerPoint Presentation</vt:lpstr>
      <vt:lpstr>PowerPoint Presentation</vt:lpstr>
      <vt:lpstr>UK curricula Cwricwla y DU</vt:lpstr>
      <vt:lpstr>In England… / Yn Lloegr…</vt:lpstr>
      <vt:lpstr>In Northern Ireland…  Yng Ngogledd Iwerddon… </vt:lpstr>
      <vt:lpstr>Scotland Yr Alban</vt:lpstr>
      <vt:lpstr>In Wales / Yng Nghymru </vt:lpstr>
      <vt:lpstr>What makes an effective learning environment?  Beth sy’n sicrhau amgylchedd effeithiol i ddysgu?</vt:lpstr>
      <vt:lpstr> Approaches, curricula Ymdriniaeth a chwricwla </vt:lpstr>
      <vt:lpstr>Reggio Emilia.</vt:lpstr>
      <vt:lpstr>A learning community  Cymuned Ddysgu</vt:lpstr>
      <vt:lpstr>The purposes of display… Pwrpas arddangos…</vt:lpstr>
      <vt:lpstr>PowerPoint Presentation</vt:lpstr>
      <vt:lpstr>Natural Resources/Adnoddau Naturiol</vt:lpstr>
      <vt:lpstr>5 minute activity Gweithgaredd 5 munud </vt:lpstr>
      <vt:lpstr>The Home Learning Environment  Yr Amgylchedd Dysgu yn y Cartref </vt:lpstr>
      <vt:lpstr>Conclusions /  Casgliadau </vt:lpstr>
    </vt:vector>
  </TitlesOfParts>
  <Company>CyD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CyD</dc:creator>
  <cp:lastModifiedBy>Helen Lewis</cp:lastModifiedBy>
  <cp:revision>62</cp:revision>
  <dcterms:created xsi:type="dcterms:W3CDTF">2015-09-14T22:54:51Z</dcterms:created>
  <dcterms:modified xsi:type="dcterms:W3CDTF">2017-09-19T18:39:02Z</dcterms:modified>
</cp:coreProperties>
</file>