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263" r:id="rId3"/>
    <p:sldId id="379" r:id="rId4"/>
    <p:sldId id="258" r:id="rId5"/>
    <p:sldId id="257" r:id="rId6"/>
    <p:sldId id="259" r:id="rId7"/>
    <p:sldId id="261" r:id="rId8"/>
    <p:sldId id="290" r:id="rId9"/>
    <p:sldId id="292" r:id="rId10"/>
    <p:sldId id="364" r:id="rId11"/>
    <p:sldId id="328" r:id="rId12"/>
    <p:sldId id="300" r:id="rId13"/>
    <p:sldId id="262" r:id="rId14"/>
    <p:sldId id="260" r:id="rId15"/>
    <p:sldId id="306" r:id="rId16"/>
    <p:sldId id="296" r:id="rId17"/>
    <p:sldId id="298" r:id="rId18"/>
    <p:sldId id="303" r:id="rId19"/>
    <p:sldId id="299" r:id="rId20"/>
    <p:sldId id="264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E72E93-AD89-4023-8421-2F8E10410DE6}" v="1" dt="2022-03-16T13:47:11.2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22" autoAdjust="0"/>
    <p:restoredTop sz="94660"/>
  </p:normalViewPr>
  <p:slideViewPr>
    <p:cSldViewPr snapToGrid="0">
      <p:cViewPr varScale="1">
        <p:scale>
          <a:sx n="55" d="100"/>
          <a:sy n="55" d="100"/>
        </p:scale>
        <p:origin x="114" y="9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CBB9D4-7BB7-4246-B974-45D4C0444EBF}" type="doc">
      <dgm:prSet loTypeId="urn:microsoft.com/office/officeart/2005/8/layout/radial3" loCatId="cycle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en-US"/>
        </a:p>
      </dgm:t>
    </dgm:pt>
    <dgm:pt modelId="{1A95A953-7BBE-4DA9-8D2F-F642CB0ADBD6}">
      <dgm:prSet phldrT="[Text]"/>
      <dgm:spPr/>
      <dgm:t>
        <a:bodyPr/>
        <a:lstStyle/>
        <a:p>
          <a:r>
            <a:rPr lang="en-US" dirty="0"/>
            <a:t>Essay</a:t>
          </a:r>
        </a:p>
      </dgm:t>
    </dgm:pt>
    <dgm:pt modelId="{42E05701-0063-4C2E-B4F3-EACF2D074BA9}" type="parTrans" cxnId="{E1422818-39AC-43C9-998F-07678EABE64F}">
      <dgm:prSet/>
      <dgm:spPr/>
      <dgm:t>
        <a:bodyPr/>
        <a:lstStyle/>
        <a:p>
          <a:endParaRPr lang="en-US"/>
        </a:p>
      </dgm:t>
    </dgm:pt>
    <dgm:pt modelId="{858363F9-446F-491C-96DF-F0AD2FA899AA}" type="sibTrans" cxnId="{E1422818-39AC-43C9-998F-07678EABE64F}">
      <dgm:prSet/>
      <dgm:spPr/>
      <dgm:t>
        <a:bodyPr/>
        <a:lstStyle/>
        <a:p>
          <a:endParaRPr lang="en-US"/>
        </a:p>
      </dgm:t>
    </dgm:pt>
    <dgm:pt modelId="{25E27617-81FF-44DA-A641-FC34BCDD52D2}">
      <dgm:prSet phldrT="[Text]"/>
      <dgm:spPr/>
      <dgm:t>
        <a:bodyPr/>
        <a:lstStyle/>
        <a:p>
          <a:r>
            <a:rPr lang="en-US" dirty="0"/>
            <a:t>The concept of Physical literacy</a:t>
          </a:r>
        </a:p>
      </dgm:t>
    </dgm:pt>
    <dgm:pt modelId="{9D283077-0123-4586-8E70-55BE2D0CF3B6}" type="parTrans" cxnId="{3845D0AA-64E0-4C0B-9337-3D2F896EE875}">
      <dgm:prSet/>
      <dgm:spPr/>
      <dgm:t>
        <a:bodyPr/>
        <a:lstStyle/>
        <a:p>
          <a:endParaRPr lang="en-US"/>
        </a:p>
      </dgm:t>
    </dgm:pt>
    <dgm:pt modelId="{7C564592-9240-49F4-AE1B-E45EA1B2B648}" type="sibTrans" cxnId="{3845D0AA-64E0-4C0B-9337-3D2F896EE875}">
      <dgm:prSet/>
      <dgm:spPr/>
      <dgm:t>
        <a:bodyPr/>
        <a:lstStyle/>
        <a:p>
          <a:endParaRPr lang="en-US"/>
        </a:p>
      </dgm:t>
    </dgm:pt>
    <dgm:pt modelId="{AEA18599-5B35-45B1-999F-03956ABD16D5}">
      <dgm:prSet phldrT="[Text]"/>
      <dgm:spPr/>
      <dgm:t>
        <a:bodyPr/>
        <a:lstStyle/>
        <a:p>
          <a:r>
            <a:rPr lang="en-US" dirty="0"/>
            <a:t>Adventurous Activities</a:t>
          </a:r>
        </a:p>
      </dgm:t>
    </dgm:pt>
    <dgm:pt modelId="{B344CD79-0016-4522-BBD9-F170FAEC81C9}" type="parTrans" cxnId="{66313DD8-DD31-4BEF-AA92-29801A2C6532}">
      <dgm:prSet/>
      <dgm:spPr/>
      <dgm:t>
        <a:bodyPr/>
        <a:lstStyle/>
        <a:p>
          <a:endParaRPr lang="en-US"/>
        </a:p>
      </dgm:t>
    </dgm:pt>
    <dgm:pt modelId="{8FD403DC-9EAE-4675-8E3E-5B40F976BA9C}" type="sibTrans" cxnId="{66313DD8-DD31-4BEF-AA92-29801A2C6532}">
      <dgm:prSet/>
      <dgm:spPr/>
      <dgm:t>
        <a:bodyPr/>
        <a:lstStyle/>
        <a:p>
          <a:endParaRPr lang="en-US"/>
        </a:p>
      </dgm:t>
    </dgm:pt>
    <dgm:pt modelId="{9F34D2D9-8EED-4148-934E-F1C44941BFFC}">
      <dgm:prSet phldrT="[Text]"/>
      <dgm:spPr/>
      <dgm:t>
        <a:bodyPr/>
        <a:lstStyle/>
        <a:p>
          <a:r>
            <a:rPr lang="en-US" dirty="0"/>
            <a:t>Affordances</a:t>
          </a:r>
        </a:p>
      </dgm:t>
    </dgm:pt>
    <dgm:pt modelId="{E54D55AC-ABCF-4D9C-A194-471470E5DD32}" type="parTrans" cxnId="{F16FBF9D-CB35-4DC0-8CDF-86E2491D1167}">
      <dgm:prSet/>
      <dgm:spPr/>
      <dgm:t>
        <a:bodyPr/>
        <a:lstStyle/>
        <a:p>
          <a:endParaRPr lang="en-US"/>
        </a:p>
      </dgm:t>
    </dgm:pt>
    <dgm:pt modelId="{C272A8DB-FA1B-4316-B53F-94E026BA10A4}" type="sibTrans" cxnId="{F16FBF9D-CB35-4DC0-8CDF-86E2491D1167}">
      <dgm:prSet/>
      <dgm:spPr/>
      <dgm:t>
        <a:bodyPr/>
        <a:lstStyle/>
        <a:p>
          <a:endParaRPr lang="en-US"/>
        </a:p>
      </dgm:t>
    </dgm:pt>
    <dgm:pt modelId="{84A446C8-293E-4A78-9CFC-2B83DAE504DD}">
      <dgm:prSet phldrT="[Text]"/>
      <dgm:spPr/>
      <dgm:t>
        <a:bodyPr/>
        <a:lstStyle/>
        <a:p>
          <a:r>
            <a:rPr lang="en-US" dirty="0"/>
            <a:t>Your personal Physical literacy journey</a:t>
          </a:r>
        </a:p>
      </dgm:t>
    </dgm:pt>
    <dgm:pt modelId="{418AB9B4-2FB7-47FE-81D5-1DFFC83131DE}" type="parTrans" cxnId="{7170E550-E4A0-4BEA-9471-12B16EEB517E}">
      <dgm:prSet/>
      <dgm:spPr/>
      <dgm:t>
        <a:bodyPr/>
        <a:lstStyle/>
        <a:p>
          <a:endParaRPr lang="en-US"/>
        </a:p>
      </dgm:t>
    </dgm:pt>
    <dgm:pt modelId="{6B5E1630-61A0-4514-81DE-2A17E2B3B8FB}" type="sibTrans" cxnId="{7170E550-E4A0-4BEA-9471-12B16EEB517E}">
      <dgm:prSet/>
      <dgm:spPr/>
      <dgm:t>
        <a:bodyPr/>
        <a:lstStyle/>
        <a:p>
          <a:endParaRPr lang="en-US"/>
        </a:p>
      </dgm:t>
    </dgm:pt>
    <dgm:pt modelId="{48D787C8-7181-4B87-856E-F66A85140AA8}">
      <dgm:prSet phldrT="[Text]"/>
      <dgm:spPr/>
      <dgm:t>
        <a:bodyPr/>
        <a:lstStyle/>
        <a:p>
          <a:r>
            <a:rPr lang="en-US" dirty="0"/>
            <a:t>Cotton wool kids</a:t>
          </a:r>
        </a:p>
      </dgm:t>
    </dgm:pt>
    <dgm:pt modelId="{5F987590-D1F0-4152-9499-843102AE3D7D}" type="parTrans" cxnId="{91FA4949-B715-482D-BD6F-B1B7ED50BA91}">
      <dgm:prSet/>
      <dgm:spPr/>
      <dgm:t>
        <a:bodyPr/>
        <a:lstStyle/>
        <a:p>
          <a:endParaRPr lang="en-US"/>
        </a:p>
      </dgm:t>
    </dgm:pt>
    <dgm:pt modelId="{935284D5-06C1-486C-A520-62FD600EC565}" type="sibTrans" cxnId="{91FA4949-B715-482D-BD6F-B1B7ED50BA91}">
      <dgm:prSet/>
      <dgm:spPr/>
      <dgm:t>
        <a:bodyPr/>
        <a:lstStyle/>
        <a:p>
          <a:endParaRPr lang="en-US"/>
        </a:p>
      </dgm:t>
    </dgm:pt>
    <dgm:pt modelId="{562A631B-032E-4CCE-8867-B4DAA1CA5D7C}">
      <dgm:prSet phldrT="[Text]"/>
      <dgm:spPr/>
      <dgm:t>
        <a:bodyPr/>
        <a:lstStyle/>
        <a:p>
          <a:r>
            <a:rPr lang="en-US" dirty="0"/>
            <a:t>Foundational movement competencies</a:t>
          </a:r>
        </a:p>
      </dgm:t>
    </dgm:pt>
    <dgm:pt modelId="{C139E85F-7DCC-4922-A954-E37583F52494}" type="parTrans" cxnId="{7DAAA1EA-D7D6-4C3F-A039-7506DE5CD3FA}">
      <dgm:prSet/>
      <dgm:spPr/>
      <dgm:t>
        <a:bodyPr/>
        <a:lstStyle/>
        <a:p>
          <a:endParaRPr lang="en-US"/>
        </a:p>
      </dgm:t>
    </dgm:pt>
    <dgm:pt modelId="{0DC3DC39-8FE1-47EA-A4D7-BE11AA3D7F8A}" type="sibTrans" cxnId="{7DAAA1EA-D7D6-4C3F-A039-7506DE5CD3FA}">
      <dgm:prSet/>
      <dgm:spPr/>
      <dgm:t>
        <a:bodyPr/>
        <a:lstStyle/>
        <a:p>
          <a:endParaRPr lang="en-US"/>
        </a:p>
      </dgm:t>
    </dgm:pt>
    <dgm:pt modelId="{FEC54762-48CF-40A6-8F9B-80E84CCFB8BA}" type="pres">
      <dgm:prSet presAssocID="{C5CBB9D4-7BB7-4246-B974-45D4C0444EBF}" presName="composite" presStyleCnt="0">
        <dgm:presLayoutVars>
          <dgm:chMax val="1"/>
          <dgm:dir/>
          <dgm:resizeHandles val="exact"/>
        </dgm:presLayoutVars>
      </dgm:prSet>
      <dgm:spPr/>
    </dgm:pt>
    <dgm:pt modelId="{96262FBC-4410-43A1-9EFA-4194962A6D2D}" type="pres">
      <dgm:prSet presAssocID="{C5CBB9D4-7BB7-4246-B974-45D4C0444EBF}" presName="radial" presStyleCnt="0">
        <dgm:presLayoutVars>
          <dgm:animLvl val="ctr"/>
        </dgm:presLayoutVars>
      </dgm:prSet>
      <dgm:spPr/>
    </dgm:pt>
    <dgm:pt modelId="{4863F96A-53C5-467E-AC8F-F3693CAF80AF}" type="pres">
      <dgm:prSet presAssocID="{1A95A953-7BBE-4DA9-8D2F-F642CB0ADBD6}" presName="centerShape" presStyleLbl="vennNode1" presStyleIdx="0" presStyleCnt="7"/>
      <dgm:spPr/>
    </dgm:pt>
    <dgm:pt modelId="{55D4FCCC-330C-42CE-992E-8B4ECAD81293}" type="pres">
      <dgm:prSet presAssocID="{25E27617-81FF-44DA-A641-FC34BCDD52D2}" presName="node" presStyleLbl="vennNode1" presStyleIdx="1" presStyleCnt="7">
        <dgm:presLayoutVars>
          <dgm:bulletEnabled val="1"/>
        </dgm:presLayoutVars>
      </dgm:prSet>
      <dgm:spPr/>
    </dgm:pt>
    <dgm:pt modelId="{C32C5645-D1C4-4069-BD76-A87D3E00D30F}" type="pres">
      <dgm:prSet presAssocID="{84A446C8-293E-4A78-9CFC-2B83DAE504DD}" presName="node" presStyleLbl="vennNode1" presStyleIdx="2" presStyleCnt="7">
        <dgm:presLayoutVars>
          <dgm:bulletEnabled val="1"/>
        </dgm:presLayoutVars>
      </dgm:prSet>
      <dgm:spPr/>
    </dgm:pt>
    <dgm:pt modelId="{FA1E6BA1-A2E2-4C63-90A6-6C504CE160E7}" type="pres">
      <dgm:prSet presAssocID="{562A631B-032E-4CCE-8867-B4DAA1CA5D7C}" presName="node" presStyleLbl="vennNode1" presStyleIdx="3" presStyleCnt="7">
        <dgm:presLayoutVars>
          <dgm:bulletEnabled val="1"/>
        </dgm:presLayoutVars>
      </dgm:prSet>
      <dgm:spPr/>
    </dgm:pt>
    <dgm:pt modelId="{479D02B5-BED7-437B-8B27-C570B41D1704}" type="pres">
      <dgm:prSet presAssocID="{48D787C8-7181-4B87-856E-F66A85140AA8}" presName="node" presStyleLbl="vennNode1" presStyleIdx="4" presStyleCnt="7">
        <dgm:presLayoutVars>
          <dgm:bulletEnabled val="1"/>
        </dgm:presLayoutVars>
      </dgm:prSet>
      <dgm:spPr/>
    </dgm:pt>
    <dgm:pt modelId="{4AC809ED-1BE3-4690-8A1C-43909D13712A}" type="pres">
      <dgm:prSet presAssocID="{AEA18599-5B35-45B1-999F-03956ABD16D5}" presName="node" presStyleLbl="vennNode1" presStyleIdx="5" presStyleCnt="7">
        <dgm:presLayoutVars>
          <dgm:bulletEnabled val="1"/>
        </dgm:presLayoutVars>
      </dgm:prSet>
      <dgm:spPr/>
    </dgm:pt>
    <dgm:pt modelId="{2479DF06-77BF-4EDA-B659-FEA8A1988BAB}" type="pres">
      <dgm:prSet presAssocID="{9F34D2D9-8EED-4148-934E-F1C44941BFFC}" presName="node" presStyleLbl="vennNode1" presStyleIdx="6" presStyleCnt="7">
        <dgm:presLayoutVars>
          <dgm:bulletEnabled val="1"/>
        </dgm:presLayoutVars>
      </dgm:prSet>
      <dgm:spPr/>
    </dgm:pt>
  </dgm:ptLst>
  <dgm:cxnLst>
    <dgm:cxn modelId="{414F8907-115D-43FA-B82E-FE182E4D0DFC}" type="presOf" srcId="{9F34D2D9-8EED-4148-934E-F1C44941BFFC}" destId="{2479DF06-77BF-4EDA-B659-FEA8A1988BAB}" srcOrd="0" destOrd="0" presId="urn:microsoft.com/office/officeart/2005/8/layout/radial3"/>
    <dgm:cxn modelId="{E1422818-39AC-43C9-998F-07678EABE64F}" srcId="{C5CBB9D4-7BB7-4246-B974-45D4C0444EBF}" destId="{1A95A953-7BBE-4DA9-8D2F-F642CB0ADBD6}" srcOrd="0" destOrd="0" parTransId="{42E05701-0063-4C2E-B4F3-EACF2D074BA9}" sibTransId="{858363F9-446F-491C-96DF-F0AD2FA899AA}"/>
    <dgm:cxn modelId="{69A0221F-5240-4DB4-A65D-744EC3DC1A43}" type="presOf" srcId="{84A446C8-293E-4A78-9CFC-2B83DAE504DD}" destId="{C32C5645-D1C4-4069-BD76-A87D3E00D30F}" srcOrd="0" destOrd="0" presId="urn:microsoft.com/office/officeart/2005/8/layout/radial3"/>
    <dgm:cxn modelId="{5536B748-8D37-4920-9314-1FD5714317D0}" type="presOf" srcId="{AEA18599-5B35-45B1-999F-03956ABD16D5}" destId="{4AC809ED-1BE3-4690-8A1C-43909D13712A}" srcOrd="0" destOrd="0" presId="urn:microsoft.com/office/officeart/2005/8/layout/radial3"/>
    <dgm:cxn modelId="{91FA4949-B715-482D-BD6F-B1B7ED50BA91}" srcId="{1A95A953-7BBE-4DA9-8D2F-F642CB0ADBD6}" destId="{48D787C8-7181-4B87-856E-F66A85140AA8}" srcOrd="3" destOrd="0" parTransId="{5F987590-D1F0-4152-9499-843102AE3D7D}" sibTransId="{935284D5-06C1-486C-A520-62FD600EC565}"/>
    <dgm:cxn modelId="{7170E550-E4A0-4BEA-9471-12B16EEB517E}" srcId="{1A95A953-7BBE-4DA9-8D2F-F642CB0ADBD6}" destId="{84A446C8-293E-4A78-9CFC-2B83DAE504DD}" srcOrd="1" destOrd="0" parTransId="{418AB9B4-2FB7-47FE-81D5-1DFFC83131DE}" sibTransId="{6B5E1630-61A0-4514-81DE-2A17E2B3B8FB}"/>
    <dgm:cxn modelId="{B03CC17F-8808-4AE5-8EEF-D1FFEA591B6E}" type="presOf" srcId="{48D787C8-7181-4B87-856E-F66A85140AA8}" destId="{479D02B5-BED7-437B-8B27-C570B41D1704}" srcOrd="0" destOrd="0" presId="urn:microsoft.com/office/officeart/2005/8/layout/radial3"/>
    <dgm:cxn modelId="{E696E198-2DCC-49CA-8B71-49FEE0F26751}" type="presOf" srcId="{25E27617-81FF-44DA-A641-FC34BCDD52D2}" destId="{55D4FCCC-330C-42CE-992E-8B4ECAD81293}" srcOrd="0" destOrd="0" presId="urn:microsoft.com/office/officeart/2005/8/layout/radial3"/>
    <dgm:cxn modelId="{F16FBF9D-CB35-4DC0-8CDF-86E2491D1167}" srcId="{1A95A953-7BBE-4DA9-8D2F-F642CB0ADBD6}" destId="{9F34D2D9-8EED-4148-934E-F1C44941BFFC}" srcOrd="5" destOrd="0" parTransId="{E54D55AC-ABCF-4D9C-A194-471470E5DD32}" sibTransId="{C272A8DB-FA1B-4316-B53F-94E026BA10A4}"/>
    <dgm:cxn modelId="{785D69A2-8529-4192-A4C0-9244433E6B1F}" type="presOf" srcId="{1A95A953-7BBE-4DA9-8D2F-F642CB0ADBD6}" destId="{4863F96A-53C5-467E-AC8F-F3693CAF80AF}" srcOrd="0" destOrd="0" presId="urn:microsoft.com/office/officeart/2005/8/layout/radial3"/>
    <dgm:cxn modelId="{3845D0AA-64E0-4C0B-9337-3D2F896EE875}" srcId="{1A95A953-7BBE-4DA9-8D2F-F642CB0ADBD6}" destId="{25E27617-81FF-44DA-A641-FC34BCDD52D2}" srcOrd="0" destOrd="0" parTransId="{9D283077-0123-4586-8E70-55BE2D0CF3B6}" sibTransId="{7C564592-9240-49F4-AE1B-E45EA1B2B648}"/>
    <dgm:cxn modelId="{66313DD8-DD31-4BEF-AA92-29801A2C6532}" srcId="{1A95A953-7BBE-4DA9-8D2F-F642CB0ADBD6}" destId="{AEA18599-5B35-45B1-999F-03956ABD16D5}" srcOrd="4" destOrd="0" parTransId="{B344CD79-0016-4522-BBD9-F170FAEC81C9}" sibTransId="{8FD403DC-9EAE-4675-8E3E-5B40F976BA9C}"/>
    <dgm:cxn modelId="{2D6F38DE-40D7-4F8F-8303-5D0178E824C4}" type="presOf" srcId="{562A631B-032E-4CCE-8867-B4DAA1CA5D7C}" destId="{FA1E6BA1-A2E2-4C63-90A6-6C504CE160E7}" srcOrd="0" destOrd="0" presId="urn:microsoft.com/office/officeart/2005/8/layout/radial3"/>
    <dgm:cxn modelId="{137B7EE0-5D46-444D-B1CA-1283A6D7F6EE}" type="presOf" srcId="{C5CBB9D4-7BB7-4246-B974-45D4C0444EBF}" destId="{FEC54762-48CF-40A6-8F9B-80E84CCFB8BA}" srcOrd="0" destOrd="0" presId="urn:microsoft.com/office/officeart/2005/8/layout/radial3"/>
    <dgm:cxn modelId="{7DAAA1EA-D7D6-4C3F-A039-7506DE5CD3FA}" srcId="{1A95A953-7BBE-4DA9-8D2F-F642CB0ADBD6}" destId="{562A631B-032E-4CCE-8867-B4DAA1CA5D7C}" srcOrd="2" destOrd="0" parTransId="{C139E85F-7DCC-4922-A954-E37583F52494}" sibTransId="{0DC3DC39-8FE1-47EA-A4D7-BE11AA3D7F8A}"/>
    <dgm:cxn modelId="{9DE54576-0E33-4045-9319-F6745A1FE31A}" type="presParOf" srcId="{FEC54762-48CF-40A6-8F9B-80E84CCFB8BA}" destId="{96262FBC-4410-43A1-9EFA-4194962A6D2D}" srcOrd="0" destOrd="0" presId="urn:microsoft.com/office/officeart/2005/8/layout/radial3"/>
    <dgm:cxn modelId="{7A032F49-4D7D-40F1-BED3-1B9BD581458C}" type="presParOf" srcId="{96262FBC-4410-43A1-9EFA-4194962A6D2D}" destId="{4863F96A-53C5-467E-AC8F-F3693CAF80AF}" srcOrd="0" destOrd="0" presId="urn:microsoft.com/office/officeart/2005/8/layout/radial3"/>
    <dgm:cxn modelId="{5F9E8E2F-8059-4152-918D-C6311EB0AC17}" type="presParOf" srcId="{96262FBC-4410-43A1-9EFA-4194962A6D2D}" destId="{55D4FCCC-330C-42CE-992E-8B4ECAD81293}" srcOrd="1" destOrd="0" presId="urn:microsoft.com/office/officeart/2005/8/layout/radial3"/>
    <dgm:cxn modelId="{93DB2890-A612-4A75-AEC4-C6E8B52F0171}" type="presParOf" srcId="{96262FBC-4410-43A1-9EFA-4194962A6D2D}" destId="{C32C5645-D1C4-4069-BD76-A87D3E00D30F}" srcOrd="2" destOrd="0" presId="urn:microsoft.com/office/officeart/2005/8/layout/radial3"/>
    <dgm:cxn modelId="{9A721686-6D76-4592-BEEB-4711C942A59C}" type="presParOf" srcId="{96262FBC-4410-43A1-9EFA-4194962A6D2D}" destId="{FA1E6BA1-A2E2-4C63-90A6-6C504CE160E7}" srcOrd="3" destOrd="0" presId="urn:microsoft.com/office/officeart/2005/8/layout/radial3"/>
    <dgm:cxn modelId="{16EAAEC7-C9CA-411A-9DB2-EF8A056B4F33}" type="presParOf" srcId="{96262FBC-4410-43A1-9EFA-4194962A6D2D}" destId="{479D02B5-BED7-437B-8B27-C570B41D1704}" srcOrd="4" destOrd="0" presId="urn:microsoft.com/office/officeart/2005/8/layout/radial3"/>
    <dgm:cxn modelId="{EB7D552A-64AC-4FB1-97B7-1FA1D182159F}" type="presParOf" srcId="{96262FBC-4410-43A1-9EFA-4194962A6D2D}" destId="{4AC809ED-1BE3-4690-8A1C-43909D13712A}" srcOrd="5" destOrd="0" presId="urn:microsoft.com/office/officeart/2005/8/layout/radial3"/>
    <dgm:cxn modelId="{210C946A-50C4-4A5F-B2D5-08B8CE395CAB}" type="presParOf" srcId="{96262FBC-4410-43A1-9EFA-4194962A6D2D}" destId="{2479DF06-77BF-4EDA-B659-FEA8A1988BAB}" srcOrd="6" destOrd="0" presId="urn:microsoft.com/office/officeart/2005/8/layout/radial3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63F96A-53C5-467E-AC8F-F3693CAF80AF}">
      <dsp:nvSpPr>
        <dsp:cNvPr id="0" name=""/>
        <dsp:cNvSpPr/>
      </dsp:nvSpPr>
      <dsp:spPr>
        <a:xfrm>
          <a:off x="2392338" y="1361543"/>
          <a:ext cx="3391915" cy="3391915"/>
        </a:xfrm>
        <a:prstGeom prst="ellipse">
          <a:avLst/>
        </a:prstGeom>
        <a:solidFill>
          <a:schemeClr val="accent1">
            <a:shade val="80000"/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 dirty="0"/>
            <a:t>Essay</a:t>
          </a:r>
        </a:p>
      </dsp:txBody>
      <dsp:txXfrm>
        <a:off x="2889072" y="1858277"/>
        <a:ext cx="2398447" cy="2398447"/>
      </dsp:txXfrm>
    </dsp:sp>
    <dsp:sp modelId="{55D4FCCC-330C-42CE-992E-8B4ECAD81293}">
      <dsp:nvSpPr>
        <dsp:cNvPr id="0" name=""/>
        <dsp:cNvSpPr/>
      </dsp:nvSpPr>
      <dsp:spPr>
        <a:xfrm>
          <a:off x="3240317" y="605"/>
          <a:ext cx="1695957" cy="1695957"/>
        </a:xfrm>
        <a:prstGeom prst="ellipse">
          <a:avLst/>
        </a:prstGeom>
        <a:solidFill>
          <a:schemeClr val="accent1">
            <a:shade val="80000"/>
            <a:alpha val="50000"/>
            <a:hueOff val="45211"/>
            <a:satOff val="863"/>
            <a:lumOff val="380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The concept of Physical literacy</a:t>
          </a:r>
        </a:p>
      </dsp:txBody>
      <dsp:txXfrm>
        <a:off x="3488684" y="248972"/>
        <a:ext cx="1199223" cy="1199223"/>
      </dsp:txXfrm>
    </dsp:sp>
    <dsp:sp modelId="{C32C5645-D1C4-4069-BD76-A87D3E00D30F}">
      <dsp:nvSpPr>
        <dsp:cNvPr id="0" name=""/>
        <dsp:cNvSpPr/>
      </dsp:nvSpPr>
      <dsp:spPr>
        <a:xfrm>
          <a:off x="5153295" y="1105063"/>
          <a:ext cx="1695957" cy="1695957"/>
        </a:xfrm>
        <a:prstGeom prst="ellipse">
          <a:avLst/>
        </a:prstGeom>
        <a:solidFill>
          <a:schemeClr val="accent1">
            <a:shade val="80000"/>
            <a:alpha val="50000"/>
            <a:hueOff val="90421"/>
            <a:satOff val="1725"/>
            <a:lumOff val="76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Your personal Physical literacy journey</a:t>
          </a:r>
        </a:p>
      </dsp:txBody>
      <dsp:txXfrm>
        <a:off x="5401662" y="1353430"/>
        <a:ext cx="1199223" cy="1199223"/>
      </dsp:txXfrm>
    </dsp:sp>
    <dsp:sp modelId="{FA1E6BA1-A2E2-4C63-90A6-6C504CE160E7}">
      <dsp:nvSpPr>
        <dsp:cNvPr id="0" name=""/>
        <dsp:cNvSpPr/>
      </dsp:nvSpPr>
      <dsp:spPr>
        <a:xfrm>
          <a:off x="5153295" y="3313980"/>
          <a:ext cx="1695957" cy="1695957"/>
        </a:xfrm>
        <a:prstGeom prst="ellipse">
          <a:avLst/>
        </a:prstGeom>
        <a:solidFill>
          <a:schemeClr val="accent1">
            <a:shade val="80000"/>
            <a:alpha val="50000"/>
            <a:hueOff val="135632"/>
            <a:satOff val="2588"/>
            <a:lumOff val="114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Foundational movement competencies</a:t>
          </a:r>
        </a:p>
      </dsp:txBody>
      <dsp:txXfrm>
        <a:off x="5401662" y="3562347"/>
        <a:ext cx="1199223" cy="1199223"/>
      </dsp:txXfrm>
    </dsp:sp>
    <dsp:sp modelId="{479D02B5-BED7-437B-8B27-C570B41D1704}">
      <dsp:nvSpPr>
        <dsp:cNvPr id="0" name=""/>
        <dsp:cNvSpPr/>
      </dsp:nvSpPr>
      <dsp:spPr>
        <a:xfrm>
          <a:off x="3240317" y="4418438"/>
          <a:ext cx="1695957" cy="1695957"/>
        </a:xfrm>
        <a:prstGeom prst="ellipse">
          <a:avLst/>
        </a:prstGeom>
        <a:solidFill>
          <a:schemeClr val="accent1">
            <a:shade val="80000"/>
            <a:alpha val="50000"/>
            <a:hueOff val="180842"/>
            <a:satOff val="3450"/>
            <a:lumOff val="152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Cotton wool kids</a:t>
          </a:r>
        </a:p>
      </dsp:txBody>
      <dsp:txXfrm>
        <a:off x="3488684" y="4666805"/>
        <a:ext cx="1199223" cy="1199223"/>
      </dsp:txXfrm>
    </dsp:sp>
    <dsp:sp modelId="{4AC809ED-1BE3-4690-8A1C-43909D13712A}">
      <dsp:nvSpPr>
        <dsp:cNvPr id="0" name=""/>
        <dsp:cNvSpPr/>
      </dsp:nvSpPr>
      <dsp:spPr>
        <a:xfrm>
          <a:off x="1327339" y="3313980"/>
          <a:ext cx="1695957" cy="1695957"/>
        </a:xfrm>
        <a:prstGeom prst="ellipse">
          <a:avLst/>
        </a:prstGeom>
        <a:solidFill>
          <a:schemeClr val="accent1">
            <a:shade val="80000"/>
            <a:alpha val="50000"/>
            <a:hueOff val="226053"/>
            <a:satOff val="4313"/>
            <a:lumOff val="190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Adventurous Activities</a:t>
          </a:r>
        </a:p>
      </dsp:txBody>
      <dsp:txXfrm>
        <a:off x="1575706" y="3562347"/>
        <a:ext cx="1199223" cy="1199223"/>
      </dsp:txXfrm>
    </dsp:sp>
    <dsp:sp modelId="{2479DF06-77BF-4EDA-B659-FEA8A1988BAB}">
      <dsp:nvSpPr>
        <dsp:cNvPr id="0" name=""/>
        <dsp:cNvSpPr/>
      </dsp:nvSpPr>
      <dsp:spPr>
        <a:xfrm>
          <a:off x="1327339" y="1105063"/>
          <a:ext cx="1695957" cy="1695957"/>
        </a:xfrm>
        <a:prstGeom prst="ellipse">
          <a:avLst/>
        </a:prstGeom>
        <a:solidFill>
          <a:schemeClr val="accent1">
            <a:shade val="80000"/>
            <a:alpha val="50000"/>
            <a:hueOff val="271263"/>
            <a:satOff val="5175"/>
            <a:lumOff val="2285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Affordances</a:t>
          </a:r>
        </a:p>
      </dsp:txBody>
      <dsp:txXfrm>
        <a:off x="1575706" y="1353430"/>
        <a:ext cx="1199223" cy="11992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2E1343-E097-4208-8D2B-6D188B968FEA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7526C0-ACE9-4F92-8183-A23C5F6CBB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8695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14289">
              <a:defRPr/>
            </a:pPr>
            <a:r>
              <a:rPr lang="en-US"/>
              <a:t>Post 7yrs old children need to be able to control a range of movements confidently by themselves and with others &amp; being inside and out! </a:t>
            </a:r>
          </a:p>
          <a:p>
            <a:pPr defTabSz="914289">
              <a:defRPr/>
            </a:pPr>
            <a:r>
              <a:rPr lang="en-US"/>
              <a:t>Body awareness – in personal space / in shared space / body balances / shapes / how to use different body parts. All postural </a:t>
            </a:r>
            <a:r>
              <a:rPr lang="en-US" err="1"/>
              <a:t>behaviour</a:t>
            </a:r>
            <a:r>
              <a:rPr lang="en-US"/>
              <a:t> comes from balance (Blythe, 2005)</a:t>
            </a:r>
          </a:p>
          <a:p>
            <a:endParaRPr lang="en-US"/>
          </a:p>
          <a:p>
            <a:r>
              <a:rPr lang="en-US"/>
              <a:t>Locomotor – </a:t>
            </a:r>
          </a:p>
          <a:p>
            <a:r>
              <a:rPr lang="en-US"/>
              <a:t>Different ways of traveling  - skipping / galloping  / jumping – leaping, hoping, jumping like hop-scotch / walking / running – IN, AROUND, OVER, UNDER, THROUGH</a:t>
            </a:r>
          </a:p>
          <a:p>
            <a:r>
              <a:rPr lang="en-US"/>
              <a:t>Different directions of traveling – forwards sideways and backwards – IN, AROUND, OVER, UNDER, THROUGH</a:t>
            </a:r>
          </a:p>
          <a:p>
            <a:r>
              <a:rPr lang="en-US"/>
              <a:t>Directional pathways – straight / diagonal / zig zag / meandering / winding / twisting &amp; as above</a:t>
            </a:r>
          </a:p>
          <a:p>
            <a:r>
              <a:rPr lang="en-US"/>
              <a:t>Different levels when traveling - high medium low</a:t>
            </a:r>
          </a:p>
          <a:p>
            <a:r>
              <a:rPr lang="en-US"/>
              <a:t>Different speed when traveling - fast medium slow</a:t>
            </a:r>
          </a:p>
          <a:p>
            <a:endParaRPr lang="en-US"/>
          </a:p>
          <a:p>
            <a:r>
              <a:rPr lang="en-US"/>
              <a:t>Object control  - large and small objects / pull &amp; push / throw &amp; catch / kick and receive / </a:t>
            </a:r>
            <a:r>
              <a:rPr lang="en-US" err="1"/>
              <a:t>stike</a:t>
            </a:r>
            <a:r>
              <a:rPr lang="en-US"/>
              <a:t> / hold, grab, thread through, also bend / stretch / lift / carry / place /  </a:t>
            </a:r>
          </a:p>
          <a:p>
            <a:r>
              <a:rPr lang="en-US"/>
              <a:t>Also with objects / loose parts you can explore prepositions </a:t>
            </a:r>
          </a:p>
          <a:p>
            <a:r>
              <a:rPr lang="en-US"/>
              <a:t>indoors – </a:t>
            </a:r>
          </a:p>
          <a:p>
            <a:r>
              <a:rPr lang="en-US"/>
              <a:t>In /on – mat / hoop / dot / </a:t>
            </a:r>
          </a:p>
          <a:p>
            <a:r>
              <a:rPr lang="en-US"/>
              <a:t>around - dots / hoops / mats / parachute</a:t>
            </a:r>
          </a:p>
          <a:p>
            <a:r>
              <a:rPr lang="en-US"/>
              <a:t>over – bench / table / mats /crawl over parachute</a:t>
            </a:r>
          </a:p>
          <a:p>
            <a:r>
              <a:rPr lang="en-US"/>
              <a:t>under – table / parachute </a:t>
            </a:r>
          </a:p>
          <a:p>
            <a:r>
              <a:rPr lang="en-US"/>
              <a:t>Through – hoops / crawl through tube </a:t>
            </a:r>
          </a:p>
          <a:p>
            <a:endParaRPr lang="en-US"/>
          </a:p>
          <a:p>
            <a:r>
              <a:rPr lang="en-US" b="1"/>
              <a:t>Outside </a:t>
            </a:r>
          </a:p>
          <a:p>
            <a:r>
              <a:rPr lang="en-US"/>
              <a:t>In/on – log / leaf / stepping-stones / puddle / mud / climb up to</a:t>
            </a:r>
          </a:p>
          <a:p>
            <a:r>
              <a:rPr lang="en-US"/>
              <a:t>Around – tree trunks / </a:t>
            </a:r>
          </a:p>
          <a:p>
            <a:r>
              <a:rPr lang="en-US"/>
              <a:t>Over – logs / sticks / puddles / mud / climb over</a:t>
            </a:r>
          </a:p>
          <a:p>
            <a:r>
              <a:rPr lang="en-US"/>
              <a:t>Under – branches / crawl </a:t>
            </a:r>
          </a:p>
          <a:p>
            <a:r>
              <a:rPr lang="en-US"/>
              <a:t>Through - crawl through willow</a:t>
            </a:r>
          </a:p>
          <a:p>
            <a:endParaRPr lang="en-US"/>
          </a:p>
          <a:p>
            <a:pPr defTabSz="914289">
              <a:defRPr/>
            </a:pPr>
            <a:r>
              <a:rPr lang="en-US"/>
              <a:t>If we take physical literacy as a disposition – a way of being then the experiences that we have to promote this are crucial. Therefore, the environment &amp; how we interact with it is extremely important. </a:t>
            </a:r>
          </a:p>
          <a:p>
            <a:pPr defTabSz="914289">
              <a:defRPr/>
            </a:pPr>
            <a:endParaRPr lang="en-US"/>
          </a:p>
          <a:p>
            <a:pPr defTabSz="914289">
              <a:defRPr/>
            </a:pPr>
            <a:r>
              <a:rPr lang="en-US"/>
              <a:t>Body awareness – in personal space / in shared space / body balances / shapes / how to use different body parts</a:t>
            </a:r>
          </a:p>
          <a:p>
            <a:r>
              <a:rPr lang="en-US"/>
              <a:t>Locomotor – </a:t>
            </a:r>
          </a:p>
          <a:p>
            <a:r>
              <a:rPr lang="en-US"/>
              <a:t>Different ways of traveling </a:t>
            </a:r>
          </a:p>
          <a:p>
            <a:r>
              <a:rPr lang="en-US"/>
              <a:t>Different directions of traveling </a:t>
            </a:r>
          </a:p>
          <a:p>
            <a:r>
              <a:rPr lang="en-US"/>
              <a:t>Different levels when traveling and </a:t>
            </a:r>
          </a:p>
          <a:p>
            <a:r>
              <a:rPr lang="en-US"/>
              <a:t>Different speed when traveling </a:t>
            </a:r>
          </a:p>
          <a:p>
            <a:endParaRPr lang="en-US"/>
          </a:p>
          <a:p>
            <a:r>
              <a:rPr lang="en-US"/>
              <a:t>Object control  - large and small objects / pull &amp; push / throw &amp; catch / kick and receive / </a:t>
            </a:r>
            <a:r>
              <a:rPr lang="en-US" err="1"/>
              <a:t>stike</a:t>
            </a:r>
            <a:r>
              <a:rPr lang="en-US"/>
              <a:t> / hold, grab, thread through, 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96378C-4345-4EB5-970A-5515A3F3E2C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8730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BEF87-A961-4BF4-A4A5-5A0C31E8630A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65823-85FF-4BD8-92BD-8139EE9D76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8535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BEF87-A961-4BF4-A4A5-5A0C31E8630A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65823-85FF-4BD8-92BD-8139EE9D76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4575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BEF87-A961-4BF4-A4A5-5A0C31E8630A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65823-85FF-4BD8-92BD-8139EE9D76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35786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BEF87-A961-4BF4-A4A5-5A0C31E8630A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65823-85FF-4BD8-92BD-8139EE9D76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339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BEF87-A961-4BF4-A4A5-5A0C31E8630A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65823-85FF-4BD8-92BD-8139EE9D76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8644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BEF87-A961-4BF4-A4A5-5A0C31E8630A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65823-85FF-4BD8-92BD-8139EE9D76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9157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BEF87-A961-4BF4-A4A5-5A0C31E8630A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65823-85FF-4BD8-92BD-8139EE9D76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5637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BEF87-A961-4BF4-A4A5-5A0C31E8630A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65823-85FF-4BD8-92BD-8139EE9D76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5448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BEF87-A961-4BF4-A4A5-5A0C31E8630A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65823-85FF-4BD8-92BD-8139EE9D76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84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BEF87-A961-4BF4-A4A5-5A0C31E8630A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65823-85FF-4BD8-92BD-8139EE9D76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5133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BEF87-A961-4BF4-A4A5-5A0C31E8630A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C65823-85FF-4BD8-92BD-8139EE9D76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1198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FBEF87-A961-4BF4-A4A5-5A0C31E8630A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C65823-85FF-4BD8-92BD-8139EE9D76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9401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6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iGGlEXMvwE&amp;feature=emb_logo" TargetMode="External"/><Relationship Id="rId2" Type="http://schemas.openxmlformats.org/officeDocument/2006/relationships/hyperlink" Target="https://www.thebmc.co.uk/how-climbing-walls-can-benefit-schools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g"/><Relationship Id="rId4" Type="http://schemas.openxmlformats.org/officeDocument/2006/relationships/image" Target="../media/image16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g"/><Relationship Id="rId4" Type="http://schemas.openxmlformats.org/officeDocument/2006/relationships/image" Target="../media/image20.jp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302836" cy="738492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14055" y="124836"/>
            <a:ext cx="9144000" cy="2387600"/>
          </a:xfrm>
        </p:spPr>
        <p:txBody>
          <a:bodyPr/>
          <a:lstStyle/>
          <a:p>
            <a:r>
              <a:rPr lang="en-GB" dirty="0">
                <a:latin typeface="Algerian" panose="04020705040A02060702" pitchFamily="82" charset="0"/>
              </a:rPr>
              <a:t>Essay Structure</a:t>
            </a:r>
          </a:p>
        </p:txBody>
      </p:sp>
    </p:spTree>
    <p:extLst>
      <p:ext uri="{BB962C8B-B14F-4D97-AF65-F5344CB8AC3E}">
        <p14:creationId xmlns:p14="http://schemas.microsoft.com/office/powerpoint/2010/main" val="20149146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2" y="-116305"/>
            <a:ext cx="12247418" cy="709061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549102" y="667480"/>
            <a:ext cx="45406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Plan your time 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11294" y="3168455"/>
            <a:ext cx="56128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Create workspace 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48208" y="1958415"/>
            <a:ext cx="58363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Plan your structure 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511294" y="4293680"/>
            <a:ext cx="23746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Draft it 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8621004" y="5547544"/>
            <a:ext cx="35461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&amp; submit it 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548208" y="5503720"/>
            <a:ext cx="26180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Check it 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7B9C3DA-25D0-4EFA-A8FA-E8191F7EDC25}"/>
              </a:ext>
            </a:extLst>
          </p:cNvPr>
          <p:cNvSpPr/>
          <p:nvPr/>
        </p:nvSpPr>
        <p:spPr>
          <a:xfrm>
            <a:off x="3404884" y="5503720"/>
            <a:ext cx="336964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Proof read 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9511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832" y="108049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Essay Title….</a:t>
            </a:r>
          </a:p>
        </p:txBody>
      </p:sp>
      <p:sp>
        <p:nvSpPr>
          <p:cNvPr id="4" name="Rectangle 3"/>
          <p:cNvSpPr/>
          <p:nvPr/>
        </p:nvSpPr>
        <p:spPr>
          <a:xfrm>
            <a:off x="1981200" y="2047380"/>
            <a:ext cx="7776864" cy="190080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2110154" y="1656342"/>
            <a:ext cx="9671538" cy="26828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b="1" dirty="0">
                <a:solidFill>
                  <a:srgbClr val="0070C0"/>
                </a:solidFill>
              </a:rPr>
              <a:t>Evaluate</a:t>
            </a:r>
            <a:r>
              <a:rPr lang="en-GB" sz="3600" dirty="0"/>
              <a:t> how </a:t>
            </a:r>
            <a:r>
              <a:rPr lang="en-GB" sz="3600" b="1" dirty="0">
                <a:solidFill>
                  <a:srgbClr val="0070C0"/>
                </a:solidFill>
              </a:rPr>
              <a:t>adventurous activities </a:t>
            </a:r>
            <a:r>
              <a:rPr lang="en-GB" sz="3600" dirty="0"/>
              <a:t>contribute to the development of children’s physical literacy. </a:t>
            </a:r>
          </a:p>
        </p:txBody>
      </p:sp>
      <p:sp>
        <p:nvSpPr>
          <p:cNvPr id="6" name="TextBox 5"/>
          <p:cNvSpPr txBox="1"/>
          <p:nvPr/>
        </p:nvSpPr>
        <p:spPr>
          <a:xfrm rot="19983879" flipH="1">
            <a:off x="474426" y="1270639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00B050"/>
                </a:solidFill>
              </a:rPr>
              <a:t>Critically</a:t>
            </a:r>
            <a:r>
              <a:rPr lang="en-GB" sz="3600" b="1" dirty="0">
                <a:solidFill>
                  <a:srgbClr val="00B050"/>
                </a:solidFill>
              </a:rPr>
              <a:t> </a:t>
            </a:r>
            <a:r>
              <a:rPr lang="en-GB" sz="2000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8305A6-A4F5-813F-8130-A3F3E553DA82}"/>
              </a:ext>
            </a:extLst>
          </p:cNvPr>
          <p:cNvSpPr txBox="1">
            <a:spLocks/>
          </p:cNvSpPr>
          <p:nvPr/>
        </p:nvSpPr>
        <p:spPr>
          <a:xfrm>
            <a:off x="442985" y="4952991"/>
            <a:ext cx="11338707" cy="26828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b="1" dirty="0" err="1">
                <a:solidFill>
                  <a:srgbClr val="0070C0"/>
                </a:solidFill>
              </a:rPr>
              <a:t>Gwerthuswch</a:t>
            </a:r>
            <a:r>
              <a:rPr lang="en-GB" sz="3600" dirty="0"/>
              <a:t> </a:t>
            </a:r>
            <a:r>
              <a:rPr lang="en-GB" sz="3600" dirty="0" err="1"/>
              <a:t>sut</a:t>
            </a:r>
            <a:r>
              <a:rPr lang="en-GB" sz="3600" dirty="0"/>
              <a:t> </a:t>
            </a:r>
            <a:r>
              <a:rPr lang="en-GB" sz="3600" dirty="0" err="1"/>
              <a:t>mae</a:t>
            </a:r>
            <a:r>
              <a:rPr lang="en-GB" sz="3600" dirty="0"/>
              <a:t> </a:t>
            </a:r>
            <a:r>
              <a:rPr lang="en-GB" sz="3600" b="1" dirty="0" err="1">
                <a:solidFill>
                  <a:srgbClr val="0070C0"/>
                </a:solidFill>
              </a:rPr>
              <a:t>gweithgareddau</a:t>
            </a:r>
            <a:r>
              <a:rPr lang="en-GB" sz="3600" b="1" dirty="0">
                <a:solidFill>
                  <a:srgbClr val="0070C0"/>
                </a:solidFill>
              </a:rPr>
              <a:t> </a:t>
            </a:r>
            <a:r>
              <a:rPr lang="en-GB" sz="3600" b="1" dirty="0" err="1">
                <a:solidFill>
                  <a:srgbClr val="0070C0"/>
                </a:solidFill>
              </a:rPr>
              <a:t>anturus</a:t>
            </a:r>
            <a:r>
              <a:rPr lang="en-GB" sz="3600" b="1" dirty="0">
                <a:solidFill>
                  <a:srgbClr val="0070C0"/>
                </a:solidFill>
              </a:rPr>
              <a:t> </a:t>
            </a:r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cyfrannu</a:t>
            </a:r>
            <a:r>
              <a:rPr lang="en-GB" sz="3600" dirty="0"/>
              <a:t> </a:t>
            </a:r>
            <a:r>
              <a:rPr lang="en-GB" sz="3600" dirty="0" err="1"/>
              <a:t>tuag</a:t>
            </a:r>
            <a:r>
              <a:rPr lang="en-GB" sz="3600" dirty="0"/>
              <a:t> at </a:t>
            </a:r>
            <a:r>
              <a:rPr lang="en-GB" sz="3600" dirty="0" err="1"/>
              <a:t>ddatblygiad</a:t>
            </a:r>
            <a:r>
              <a:rPr lang="en-GB" sz="3600" dirty="0"/>
              <a:t> </a:t>
            </a:r>
            <a:r>
              <a:rPr lang="en-GB" sz="3600" dirty="0" err="1"/>
              <a:t>llythrennedd</a:t>
            </a:r>
            <a:r>
              <a:rPr lang="en-GB" sz="3600" dirty="0"/>
              <a:t> </a:t>
            </a:r>
            <a:r>
              <a:rPr lang="en-GB" sz="3600" dirty="0" err="1"/>
              <a:t>corfforol</a:t>
            </a:r>
            <a:r>
              <a:rPr lang="en-GB" sz="3600" dirty="0"/>
              <a:t> </a:t>
            </a:r>
            <a:r>
              <a:rPr lang="en-GB" sz="3600" dirty="0" err="1"/>
              <a:t>plentyn</a:t>
            </a:r>
            <a:r>
              <a:rPr lang="en-GB" sz="3600" dirty="0"/>
              <a:t>. 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12B336E2-4E9E-6988-5D7F-BC086BB5C995}"/>
              </a:ext>
            </a:extLst>
          </p:cNvPr>
          <p:cNvSpPr txBox="1">
            <a:spLocks/>
          </p:cNvSpPr>
          <p:nvPr/>
        </p:nvSpPr>
        <p:spPr>
          <a:xfrm>
            <a:off x="571939" y="3318959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Teitl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traethawd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….</a:t>
            </a:r>
          </a:p>
        </p:txBody>
      </p:sp>
    </p:spTree>
    <p:extLst>
      <p:ext uri="{BB962C8B-B14F-4D97-AF65-F5344CB8AC3E}">
        <p14:creationId xmlns:p14="http://schemas.microsoft.com/office/powerpoint/2010/main" val="4215246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6354" y="152400"/>
            <a:ext cx="10058400" cy="67056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19545" y="498764"/>
            <a:ext cx="26356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/>
              <a:t>Mind Map….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2138036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481962" y="2350807"/>
            <a:ext cx="11228075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15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Wide and Shallow</a:t>
            </a:r>
            <a:endParaRPr lang="en-US" sz="54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0" name="Rectangle 9"/>
          <p:cNvSpPr/>
          <p:nvPr/>
        </p:nvSpPr>
        <p:spPr>
          <a:xfrm rot="21324979">
            <a:off x="819408" y="3345873"/>
            <a:ext cx="10553182" cy="187036"/>
          </a:xfrm>
          <a:prstGeom prst="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2848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079" y="0"/>
            <a:ext cx="10321405" cy="6858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841663" y="1496798"/>
            <a:ext cx="1055023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96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Narrow and Deep</a:t>
            </a:r>
            <a:endParaRPr lang="en-US" sz="10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67564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2043545" y="4588128"/>
            <a:ext cx="8070273" cy="1191491"/>
          </a:xfrm>
          <a:prstGeom prst="roundRect">
            <a:avLst/>
          </a:prstGeom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Algerian" panose="04020705040A02060702" pitchFamily="82" charset="0"/>
              </a:rPr>
              <a:t>Research &amp; Reading</a:t>
            </a:r>
            <a:endParaRPr lang="en-GB" sz="2800" dirty="0">
              <a:latin typeface="Algerian" panose="04020705040A02060702" pitchFamily="82" charset="0"/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2667000" y="1835727"/>
            <a:ext cx="1267691" cy="2667000"/>
          </a:xfrm>
          <a:prstGeom prst="round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>
              <a:latin typeface="Algerian" panose="04020705040A02060702" pitchFamily="82" charset="0"/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5437906" y="1786500"/>
            <a:ext cx="1281545" cy="2667000"/>
          </a:xfrm>
          <a:prstGeom prst="round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>
              <a:latin typeface="Algerian" panose="04020705040A02060702" pitchFamily="82" charset="0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8368144" y="1835727"/>
            <a:ext cx="1281545" cy="2667000"/>
          </a:xfrm>
          <a:prstGeom prst="round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>
              <a:latin typeface="Algerian" panose="04020705040A02060702" pitchFamily="82" charset="0"/>
            </a:endParaRPr>
          </a:p>
        </p:txBody>
      </p:sp>
      <p:sp>
        <p:nvSpPr>
          <p:cNvPr id="8" name="TextBox 7"/>
          <p:cNvSpPr txBox="1"/>
          <p:nvPr/>
        </p:nvSpPr>
        <p:spPr>
          <a:xfrm rot="16200000">
            <a:off x="7760818" y="2876839"/>
            <a:ext cx="24961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latin typeface="Algerian" panose="04020705040A02060702" pitchFamily="82" charset="0"/>
              </a:rPr>
              <a:t>Conclusion</a:t>
            </a:r>
          </a:p>
        </p:txBody>
      </p:sp>
      <p:sp>
        <p:nvSpPr>
          <p:cNvPr id="9" name="TextBox 8"/>
          <p:cNvSpPr txBox="1"/>
          <p:nvPr/>
        </p:nvSpPr>
        <p:spPr>
          <a:xfrm rot="16200000">
            <a:off x="4926760" y="2876838"/>
            <a:ext cx="23038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latin typeface="Algerian" panose="04020705040A02060702" pitchFamily="82" charset="0"/>
              </a:rPr>
              <a:t>Main Body</a:t>
            </a:r>
          </a:p>
        </p:txBody>
      </p:sp>
      <p:sp>
        <p:nvSpPr>
          <p:cNvPr id="10" name="TextBox 9"/>
          <p:cNvSpPr txBox="1"/>
          <p:nvPr/>
        </p:nvSpPr>
        <p:spPr>
          <a:xfrm rot="16200000">
            <a:off x="1850481" y="2876837"/>
            <a:ext cx="29145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latin typeface="Algerian" panose="04020705040A02060702" pitchFamily="82" charset="0"/>
              </a:rPr>
              <a:t>introduction</a:t>
            </a:r>
          </a:p>
        </p:txBody>
      </p:sp>
      <p:sp>
        <p:nvSpPr>
          <p:cNvPr id="11" name="Isosceles Triangle 10"/>
          <p:cNvSpPr/>
          <p:nvPr/>
        </p:nvSpPr>
        <p:spPr>
          <a:xfrm>
            <a:off x="2029691" y="221673"/>
            <a:ext cx="8084127" cy="1490261"/>
          </a:xfrm>
          <a:prstGeom prst="triangle">
            <a:avLst>
              <a:gd name="adj" fmla="val 49275"/>
            </a:avLst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lgerian" panose="04020705040A02060702" pitchFamily="82" charset="0"/>
              </a:rPr>
              <a:t>Essay</a:t>
            </a:r>
            <a:endParaRPr lang="en-GB" dirty="0">
              <a:latin typeface="Algerian" panose="04020705040A02060702" pitchFamily="82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25582" y="47798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2289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844441748"/>
              </p:ext>
            </p:extLst>
          </p:nvPr>
        </p:nvGraphicFramePr>
        <p:xfrm>
          <a:off x="4121268" y="380790"/>
          <a:ext cx="8176592" cy="61150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Cloud 6"/>
          <p:cNvSpPr/>
          <p:nvPr/>
        </p:nvSpPr>
        <p:spPr>
          <a:xfrm>
            <a:off x="587800" y="584006"/>
            <a:ext cx="2951506" cy="2102366"/>
          </a:xfrm>
          <a:prstGeom prst="cloud">
            <a:avLst/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</a:rPr>
              <a:t>Use understanding drawn from other module content</a:t>
            </a:r>
          </a:p>
        </p:txBody>
      </p:sp>
      <p:cxnSp>
        <p:nvCxnSpPr>
          <p:cNvPr id="18" name="Straight Arrow Connector 17"/>
          <p:cNvCxnSpPr>
            <a:cxnSpLocks/>
          </p:cNvCxnSpPr>
          <p:nvPr/>
        </p:nvCxnSpPr>
        <p:spPr>
          <a:xfrm>
            <a:off x="3130062" y="2143615"/>
            <a:ext cx="1987061" cy="315210"/>
          </a:xfrm>
          <a:prstGeom prst="straightConnector1">
            <a:avLst/>
          </a:prstGeom>
          <a:ln w="28575">
            <a:solidFill>
              <a:schemeClr val="accent1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2063553" y="30689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9564" y="114300"/>
            <a:ext cx="466357" cy="53297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70983" y="1289578"/>
            <a:ext cx="466357" cy="53297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17214" y="3438291"/>
            <a:ext cx="466357" cy="53297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4810" y="4702736"/>
            <a:ext cx="466357" cy="532979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6590" y="1189971"/>
            <a:ext cx="466357" cy="532979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0233" y="3493477"/>
            <a:ext cx="466357" cy="532979"/>
          </a:xfrm>
          <a:prstGeom prst="rect">
            <a:avLst/>
          </a:prstGeom>
        </p:spPr>
      </p:pic>
      <p:sp>
        <p:nvSpPr>
          <p:cNvPr id="6" name="Cloud 5">
            <a:extLst>
              <a:ext uri="{FF2B5EF4-FFF2-40B4-BE49-F238E27FC236}">
                <a16:creationId xmlns:a16="http://schemas.microsoft.com/office/drawing/2014/main" id="{EF820210-50D2-E17F-DB88-91E5EF1C97F1}"/>
              </a:ext>
            </a:extLst>
          </p:cNvPr>
          <p:cNvSpPr/>
          <p:nvPr/>
        </p:nvSpPr>
        <p:spPr>
          <a:xfrm>
            <a:off x="536778" y="4118876"/>
            <a:ext cx="2914057" cy="2102366"/>
          </a:xfrm>
          <a:prstGeom prst="cloud">
            <a:avLst/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err="1">
                <a:solidFill>
                  <a:schemeClr val="tx1"/>
                </a:solidFill>
              </a:rPr>
              <a:t>Dealltwriaeth</a:t>
            </a:r>
            <a:r>
              <a:rPr lang="en-GB" sz="2000" b="1" dirty="0">
                <a:solidFill>
                  <a:schemeClr val="tx1"/>
                </a:solidFill>
              </a:rPr>
              <a:t> o </a:t>
            </a:r>
            <a:r>
              <a:rPr lang="en-GB" sz="2000" b="1" dirty="0" err="1">
                <a:solidFill>
                  <a:schemeClr val="tx1"/>
                </a:solidFill>
              </a:rPr>
              <a:t>fodiwlau</a:t>
            </a:r>
            <a:r>
              <a:rPr lang="en-GB" sz="2000" b="1" dirty="0">
                <a:solidFill>
                  <a:schemeClr val="tx1"/>
                </a:solidFill>
              </a:rPr>
              <a:t> </a:t>
            </a:r>
            <a:r>
              <a:rPr lang="en-GB" sz="2000" b="1" dirty="0" err="1">
                <a:solidFill>
                  <a:schemeClr val="tx1"/>
                </a:solidFill>
              </a:rPr>
              <a:t>eraill</a:t>
            </a:r>
            <a:endParaRPr lang="en-GB" sz="2000" b="1" dirty="0">
              <a:solidFill>
                <a:schemeClr val="tx1"/>
              </a:solidFill>
            </a:endParaRP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FC3CAD60-6820-297B-8C70-35FA8780D440}"/>
              </a:ext>
            </a:extLst>
          </p:cNvPr>
          <p:cNvCxnSpPr>
            <a:cxnSpLocks/>
            <a:stCxn id="6" idx="0"/>
          </p:cNvCxnSpPr>
          <p:nvPr/>
        </p:nvCxnSpPr>
        <p:spPr>
          <a:xfrm flipV="1">
            <a:off x="3448407" y="4714385"/>
            <a:ext cx="2132665" cy="455674"/>
          </a:xfrm>
          <a:prstGeom prst="straightConnector1">
            <a:avLst/>
          </a:prstGeom>
          <a:ln w="28575">
            <a:solidFill>
              <a:schemeClr val="accent1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5773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154" y="161245"/>
            <a:ext cx="11986846" cy="1325563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Life long journeys of Physical Literacy influence the whole person for life</a:t>
            </a:r>
            <a:br>
              <a:rPr lang="en-GB" sz="3600" dirty="0"/>
            </a:br>
            <a:r>
              <a:rPr lang="en-GB" sz="3600" dirty="0" err="1"/>
              <a:t>Llythrennedd</a:t>
            </a:r>
            <a:r>
              <a:rPr lang="en-GB" sz="3600" dirty="0"/>
              <a:t> </a:t>
            </a:r>
            <a:r>
              <a:rPr lang="en-GB" sz="3600" dirty="0" err="1"/>
              <a:t>Corffol</a:t>
            </a:r>
            <a:r>
              <a:rPr lang="en-GB" sz="3600" dirty="0"/>
              <a:t> </a:t>
            </a:r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dylanwadu</a:t>
            </a:r>
            <a:r>
              <a:rPr lang="en-GB" sz="3600" dirty="0"/>
              <a:t> </a:t>
            </a:r>
            <a:r>
              <a:rPr lang="en-GB" sz="3600" dirty="0" err="1"/>
              <a:t>ar</a:t>
            </a:r>
            <a:r>
              <a:rPr lang="en-GB" sz="3600" dirty="0"/>
              <a:t> </a:t>
            </a:r>
            <a:r>
              <a:rPr lang="en-GB" sz="3600" dirty="0" err="1"/>
              <a:t>holl</a:t>
            </a:r>
            <a:r>
              <a:rPr lang="en-GB" sz="3600" dirty="0"/>
              <a:t> </a:t>
            </a:r>
            <a:r>
              <a:rPr lang="en-GB" sz="3600" dirty="0" err="1"/>
              <a:t>fywyd</a:t>
            </a:r>
            <a:r>
              <a:rPr lang="en-GB" sz="3600" dirty="0"/>
              <a:t> person </a:t>
            </a:r>
            <a:r>
              <a:rPr lang="en-GB" sz="3600" dirty="0" err="1"/>
              <a:t>hyd</a:t>
            </a:r>
            <a:r>
              <a:rPr lang="en-GB" sz="3600" dirty="0"/>
              <a:t> </a:t>
            </a:r>
            <a:r>
              <a:rPr lang="en-GB" sz="3600" dirty="0" err="1"/>
              <a:t>oes</a:t>
            </a:r>
            <a:r>
              <a:rPr lang="en-GB" sz="3600" dirty="0"/>
              <a:t>.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60649" y="1995464"/>
            <a:ext cx="5776292" cy="4038509"/>
          </a:xfrm>
          <a:prstGeom prst="rect">
            <a:avLst/>
          </a:prstGeom>
        </p:spPr>
      </p:pic>
      <p:sp>
        <p:nvSpPr>
          <p:cNvPr id="3" name="Rectangle: Beveled 2">
            <a:extLst>
              <a:ext uri="{FF2B5EF4-FFF2-40B4-BE49-F238E27FC236}">
                <a16:creationId xmlns:a16="http://schemas.microsoft.com/office/drawing/2014/main" id="{6146E567-B2CC-41AE-AF14-9E1FFB98A76D}"/>
              </a:ext>
            </a:extLst>
          </p:cNvPr>
          <p:cNvSpPr/>
          <p:nvPr/>
        </p:nvSpPr>
        <p:spPr>
          <a:xfrm>
            <a:off x="838200" y="4890973"/>
            <a:ext cx="2952328" cy="1143000"/>
          </a:xfrm>
          <a:prstGeom prst="beve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/>
              <a:t>WEEK 2 TILE</a:t>
            </a:r>
            <a:endParaRPr lang="en-GB" b="1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74054EF0-AA25-91DA-15F1-CFE6CA747B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8492" y="3831974"/>
            <a:ext cx="2580177" cy="2563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0489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C197B-5B60-2246-A4B3-6C39F8C2F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9077" y="342302"/>
            <a:ext cx="8229600" cy="734488"/>
          </a:xfrm>
        </p:spPr>
        <p:txBody>
          <a:bodyPr>
            <a:normAutofit fontScale="90000"/>
          </a:bodyPr>
          <a:lstStyle/>
          <a:p>
            <a:r>
              <a:rPr lang="en-US" sz="3800" dirty="0" err="1"/>
              <a:t>Ymarferol</a:t>
            </a:r>
            <a:r>
              <a:rPr lang="en-US" sz="3800" dirty="0"/>
              <a:t> </a:t>
            </a:r>
            <a:r>
              <a:rPr lang="en-US" sz="3800" dirty="0" err="1"/>
              <a:t>Sgiliau</a:t>
            </a:r>
            <a:r>
              <a:rPr lang="en-US" sz="3800" dirty="0"/>
              <a:t> </a:t>
            </a:r>
            <a:r>
              <a:rPr lang="en-US" sz="3800" dirty="0" err="1"/>
              <a:t>Symud</a:t>
            </a:r>
            <a:r>
              <a:rPr lang="en-US" sz="3800" dirty="0"/>
              <a:t> </a:t>
            </a:r>
            <a:r>
              <a:rPr lang="en-US" sz="3800" dirty="0" err="1"/>
              <a:t>Sylfaenol</a:t>
            </a:r>
            <a:br>
              <a:rPr lang="en-US" sz="3800" dirty="0"/>
            </a:br>
            <a:r>
              <a:rPr lang="en-US" sz="3800" dirty="0"/>
              <a:t>Practical Fundamental Movement Skills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39CF1-FE60-4847-BEBB-6A486057D0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0656" y="1362418"/>
            <a:ext cx="4684127" cy="441879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4000" dirty="0"/>
              <a:t>Body awareness &amp; prepositions</a:t>
            </a:r>
          </a:p>
          <a:p>
            <a:pPr marL="0" indent="0">
              <a:buNone/>
            </a:pPr>
            <a:r>
              <a:rPr lang="en-US" sz="4000" dirty="0"/>
              <a:t>   </a:t>
            </a:r>
          </a:p>
          <a:p>
            <a:r>
              <a:rPr lang="en-US" sz="4000" dirty="0"/>
              <a:t>Locomotor &amp; prepositions</a:t>
            </a:r>
          </a:p>
          <a:p>
            <a:pPr marL="0" indent="0">
              <a:buNone/>
            </a:pPr>
            <a:endParaRPr lang="en-US" sz="4000" dirty="0"/>
          </a:p>
          <a:p>
            <a:r>
              <a:rPr lang="en-US" sz="4000" dirty="0"/>
              <a:t>Object control &amp; prepositions </a:t>
            </a:r>
            <a:endParaRPr lang="en-US" sz="3600" dirty="0"/>
          </a:p>
          <a:p>
            <a:pPr marL="0" indent="0">
              <a:buNone/>
            </a:pPr>
            <a:endParaRPr lang="en-US" sz="20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57251D1-2F88-9C41-998D-80AB7B750BD7}"/>
              </a:ext>
            </a:extLst>
          </p:cNvPr>
          <p:cNvSpPr txBox="1">
            <a:spLocks/>
          </p:cNvSpPr>
          <p:nvPr/>
        </p:nvSpPr>
        <p:spPr>
          <a:xfrm>
            <a:off x="287217" y="1204156"/>
            <a:ext cx="5533291" cy="391703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000" dirty="0" err="1"/>
              <a:t>Ymwybyddiaeth</a:t>
            </a:r>
            <a:r>
              <a:rPr lang="en-US" sz="4000" dirty="0"/>
              <a:t> </a:t>
            </a:r>
            <a:r>
              <a:rPr lang="en-US" sz="4000" dirty="0" err="1"/>
              <a:t>corff</a:t>
            </a:r>
            <a:r>
              <a:rPr lang="en-US" sz="4000" dirty="0"/>
              <a:t> ac </a:t>
            </a:r>
            <a:r>
              <a:rPr lang="en-US" sz="4000" dirty="0" err="1"/>
              <a:t>arddodiadau</a:t>
            </a:r>
            <a:r>
              <a:rPr lang="en-US" sz="4000" dirty="0"/>
              <a:t> </a:t>
            </a:r>
          </a:p>
          <a:p>
            <a:endParaRPr lang="en-US" sz="4000" dirty="0"/>
          </a:p>
          <a:p>
            <a:r>
              <a:rPr lang="en-US" sz="4000" dirty="0"/>
              <a:t>Locomotor ac </a:t>
            </a:r>
            <a:r>
              <a:rPr lang="en-US" sz="4000" dirty="0" err="1"/>
              <a:t>arddodiadau</a:t>
            </a:r>
            <a:r>
              <a:rPr lang="en-US" sz="4000" dirty="0"/>
              <a:t> </a:t>
            </a:r>
          </a:p>
          <a:p>
            <a:endParaRPr lang="en-US" sz="4000" dirty="0"/>
          </a:p>
          <a:p>
            <a:r>
              <a:rPr lang="en-US" sz="4000" dirty="0" err="1"/>
              <a:t>Rheoli</a:t>
            </a:r>
            <a:r>
              <a:rPr lang="en-US" sz="4000" dirty="0"/>
              <a:t> offer ac </a:t>
            </a:r>
            <a:r>
              <a:rPr lang="en-US" sz="4000" dirty="0" err="1"/>
              <a:t>arddodiadau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2557480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419" y="44624"/>
            <a:ext cx="9084501" cy="6813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20617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95727" y="1877924"/>
            <a:ext cx="861299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The affordances of the environment are </a:t>
            </a:r>
          </a:p>
          <a:p>
            <a:r>
              <a:rPr lang="en-GB" sz="3600" dirty="0"/>
              <a:t>what it offers the animal, what it provides or </a:t>
            </a:r>
          </a:p>
          <a:p>
            <a:r>
              <a:rPr lang="en-GB" sz="3600" dirty="0"/>
              <a:t>furnishes, </a:t>
            </a:r>
            <a:r>
              <a:rPr lang="en-GB" sz="3600" b="1" dirty="0">
                <a:solidFill>
                  <a:srgbClr val="00B050"/>
                </a:solidFill>
              </a:rPr>
              <a:t>either for good or for ill</a:t>
            </a:r>
            <a:r>
              <a:rPr lang="en-GB" sz="3600" dirty="0"/>
              <a:t>. (p. 127)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946161" y="590513"/>
            <a:ext cx="731213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dirty="0"/>
              <a:t>Affordances / </a:t>
            </a:r>
            <a:r>
              <a:rPr lang="en-GB" sz="5400" b="1" dirty="0" err="1"/>
              <a:t>Cyfleoedd</a:t>
            </a:r>
            <a:r>
              <a:rPr lang="en-GB" sz="5400" b="1" dirty="0"/>
              <a:t> </a:t>
            </a:r>
            <a:endParaRPr lang="en-GB" b="1" dirty="0"/>
          </a:p>
        </p:txBody>
      </p:sp>
      <p:sp>
        <p:nvSpPr>
          <p:cNvPr id="4" name="Rectangle: Beveled 3">
            <a:extLst>
              <a:ext uri="{FF2B5EF4-FFF2-40B4-BE49-F238E27FC236}">
                <a16:creationId xmlns:a16="http://schemas.microsoft.com/office/drawing/2014/main" id="{B571E60C-9CAB-4733-B974-9CF42AA01DAF}"/>
              </a:ext>
            </a:extLst>
          </p:cNvPr>
          <p:cNvSpPr/>
          <p:nvPr/>
        </p:nvSpPr>
        <p:spPr>
          <a:xfrm>
            <a:off x="870503" y="4980076"/>
            <a:ext cx="2952328" cy="1143000"/>
          </a:xfrm>
          <a:prstGeom prst="beve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/>
              <a:t>WEEK 3 TILE</a:t>
            </a:r>
            <a:endParaRPr lang="en-GB" b="1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7405CF15-8FFC-4E32-D417-82A39DBEA6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8492" y="3831974"/>
            <a:ext cx="2580177" cy="2563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3699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0"/>
            <a:ext cx="10058400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45279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49161" y="0"/>
            <a:ext cx="785631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Find your position…</a:t>
            </a:r>
            <a:endParaRPr lang="en-US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3418" y="1711037"/>
            <a:ext cx="6234546" cy="4156364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5739" y="1345803"/>
            <a:ext cx="8039643" cy="5020300"/>
          </a:xfrm>
          <a:prstGeom prst="rect">
            <a:avLst/>
          </a:prstGeom>
        </p:spPr>
      </p:pic>
      <p:sp>
        <p:nvSpPr>
          <p:cNvPr id="5" name="Rounded Rectangle 4"/>
          <p:cNvSpPr/>
          <p:nvPr/>
        </p:nvSpPr>
        <p:spPr>
          <a:xfrm>
            <a:off x="124690" y="5521007"/>
            <a:ext cx="8070273" cy="1191491"/>
          </a:xfrm>
          <a:prstGeom prst="roundRect">
            <a:avLst/>
          </a:prstGeom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Algerian" panose="04020705040A02060702" pitchFamily="82" charset="0"/>
              </a:rPr>
              <a:t>Research &amp; Reading</a:t>
            </a:r>
            <a:endParaRPr lang="en-GB" sz="2800" dirty="0"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3515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08724">
            <a:off x="4015438" y="1391243"/>
            <a:ext cx="4777963" cy="4777963"/>
          </a:xfrm>
          <a:prstGeom prst="rect">
            <a:avLst/>
          </a:prstGeom>
          <a:ln w="127000" cap="rnd">
            <a:solidFill>
              <a:schemeClr val="accent1">
                <a:lumMod val="5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Box 2"/>
          <p:cNvSpPr txBox="1"/>
          <p:nvPr/>
        </p:nvSpPr>
        <p:spPr>
          <a:xfrm>
            <a:off x="1847529" y="260649"/>
            <a:ext cx="54716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Home life… / </a:t>
            </a:r>
            <a:r>
              <a:rPr lang="en-GB" sz="3600" dirty="0" err="1">
                <a:solidFill>
                  <a:schemeClr val="accent1">
                    <a:lumMod val="50000"/>
                  </a:schemeClr>
                </a:solidFill>
              </a:rPr>
              <a:t>Bywyd</a:t>
            </a:r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accent1">
                    <a:lumMod val="50000"/>
                  </a:schemeClr>
                </a:solidFill>
              </a:rPr>
              <a:t>adref</a:t>
            </a:r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 …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50946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Life long journeys of Physical Literacy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71664" y="1556793"/>
            <a:ext cx="5776292" cy="403850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795427" y="4878397"/>
            <a:ext cx="6908173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/>
              <a:t>Opportunities are key…</a:t>
            </a:r>
          </a:p>
          <a:p>
            <a:r>
              <a:rPr lang="en-GB" sz="5400" dirty="0" err="1"/>
              <a:t>Cyfleoedd</a:t>
            </a:r>
            <a:r>
              <a:rPr lang="en-GB" sz="5400" dirty="0"/>
              <a:t> </a:t>
            </a:r>
            <a:r>
              <a:rPr lang="en-GB" sz="5400" dirty="0" err="1"/>
              <a:t>yn</a:t>
            </a:r>
            <a:r>
              <a:rPr lang="en-GB" sz="5400" dirty="0"/>
              <a:t> </a:t>
            </a:r>
            <a:r>
              <a:rPr lang="en-GB" sz="5400" dirty="0" err="1"/>
              <a:t>allwedd</a:t>
            </a:r>
            <a:r>
              <a:rPr lang="en-GB" sz="5400" dirty="0"/>
              <a:t> …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43880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Potential Barriers? / </a:t>
            </a:r>
            <a:r>
              <a:rPr lang="en-GB" dirty="0" err="1"/>
              <a:t>Rhwystrau</a:t>
            </a:r>
            <a:r>
              <a:rPr lang="en-GB" dirty="0"/>
              <a:t> </a:t>
            </a:r>
            <a:r>
              <a:rPr lang="en-GB" dirty="0" err="1"/>
              <a:t>posib</a:t>
            </a:r>
            <a:r>
              <a:rPr lang="en-GB" dirty="0"/>
              <a:t>?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1200" y="2276872"/>
            <a:ext cx="4038600" cy="2271712"/>
          </a:xfrm>
        </p:spPr>
      </p:pic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2024" y="2145618"/>
            <a:ext cx="4038600" cy="2534221"/>
          </a:xfrm>
        </p:spPr>
      </p:pic>
      <p:sp>
        <p:nvSpPr>
          <p:cNvPr id="9" name="Rectangle 8"/>
          <p:cNvSpPr/>
          <p:nvPr/>
        </p:nvSpPr>
        <p:spPr>
          <a:xfrm>
            <a:off x="6168008" y="2060848"/>
            <a:ext cx="4320480" cy="280831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0800" y="1417638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8332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519936" y="404664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2"/>
              </a:rPr>
              <a:t>https://www.thebmc.co.uk/how-climbing-walls-can-benefit-schools</a:t>
            </a:r>
            <a:endParaRPr lang="en-GB" dirty="0"/>
          </a:p>
          <a:p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5820544" y="580700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3"/>
              </a:rPr>
              <a:t>https://www.youtube.com/watch?v=biGGlEXMvwE&amp;feature=emb_logo</a:t>
            </a:r>
            <a:r>
              <a:rPr lang="en-GB" dirty="0"/>
              <a:t> </a:t>
            </a:r>
          </a:p>
        </p:txBody>
      </p:sp>
      <p:pic>
        <p:nvPicPr>
          <p:cNvPr id="4098" name="Picture 2" descr="7cbe714e-15b0-47f3-b23f-a7c0479d6d4e@GBRP26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922" y="4764"/>
            <a:ext cx="4571999" cy="67111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1943" y="1327993"/>
            <a:ext cx="5972015" cy="4479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50188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3328" y="194646"/>
            <a:ext cx="3816424" cy="254364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1545" y="398194"/>
            <a:ext cx="4197487" cy="234009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3328" y="2926892"/>
            <a:ext cx="3816424" cy="248897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3702" y="2924458"/>
            <a:ext cx="4216405" cy="256146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2742316-395D-53CF-64A1-B05E59C2B0F4}"/>
              </a:ext>
            </a:extLst>
          </p:cNvPr>
          <p:cNvSpPr txBox="1"/>
          <p:nvPr/>
        </p:nvSpPr>
        <p:spPr>
          <a:xfrm>
            <a:off x="2162907" y="5813475"/>
            <a:ext cx="92895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Benefits? Advantages?  / </a:t>
            </a:r>
            <a:r>
              <a:rPr lang="en-GB" sz="3600" b="1" dirty="0" err="1"/>
              <a:t>Elwa</a:t>
            </a:r>
            <a:r>
              <a:rPr lang="en-GB" sz="3600" b="1" dirty="0"/>
              <a:t>? </a:t>
            </a:r>
            <a:r>
              <a:rPr lang="en-GB" sz="3600" b="1" dirty="0" err="1"/>
              <a:t>Manteision</a:t>
            </a:r>
            <a:r>
              <a:rPr lang="en-GB" sz="3600" b="1" dirty="0"/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42886881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8" name="Rectangle 70">
            <a:extLst>
              <a:ext uri="{FF2B5EF4-FFF2-40B4-BE49-F238E27FC236}">
                <a16:creationId xmlns:a16="http://schemas.microsoft.com/office/drawing/2014/main" id="{7EBFDB7D-DD97-44CE-AFFB-458781A3DB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Cara Mengucapkan Semoga Berhasil dalam Bahasa Inggris Selain Good Luck -  Semua Halaman - Kids">
            <a:extLst>
              <a:ext uri="{FF2B5EF4-FFF2-40B4-BE49-F238E27FC236}">
                <a16:creationId xmlns:a16="http://schemas.microsoft.com/office/drawing/2014/main" id="{53044083-7554-478A-9DA2-8583C48ED48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92" r="2791"/>
          <a:stretch/>
        </p:blipFill>
        <p:spPr bwMode="auto">
          <a:xfrm>
            <a:off x="20" y="10"/>
            <a:ext cx="9272902" cy="6857990"/>
          </a:xfrm>
          <a:custGeom>
            <a:avLst/>
            <a:gdLst/>
            <a:ahLst/>
            <a:cxnLst/>
            <a:rect l="l" t="t" r="r" b="b"/>
            <a:pathLst>
              <a:path w="9272922" h="6858000">
                <a:moveTo>
                  <a:pt x="0" y="0"/>
                </a:moveTo>
                <a:lnTo>
                  <a:pt x="1733417" y="0"/>
                </a:lnTo>
                <a:lnTo>
                  <a:pt x="3307976" y="0"/>
                </a:lnTo>
                <a:lnTo>
                  <a:pt x="8126249" y="0"/>
                </a:lnTo>
                <a:lnTo>
                  <a:pt x="8138896" y="31774"/>
                </a:lnTo>
                <a:cubicBezTo>
                  <a:pt x="9193904" y="2682457"/>
                  <a:pt x="9193904" y="2682457"/>
                  <a:pt x="9193904" y="2682457"/>
                </a:cubicBezTo>
                <a:cubicBezTo>
                  <a:pt x="9299262" y="2988100"/>
                  <a:pt x="9299262" y="3446565"/>
                  <a:pt x="9193904" y="3752208"/>
                </a:cubicBezTo>
                <a:cubicBezTo>
                  <a:pt x="8709916" y="4968215"/>
                  <a:pt x="8331802" y="5918220"/>
                  <a:pt x="8036400" y="6660411"/>
                </a:cubicBezTo>
                <a:lnTo>
                  <a:pt x="7957938" y="6857542"/>
                </a:lnTo>
                <a:lnTo>
                  <a:pt x="3307976" y="6857542"/>
                </a:lnTo>
                <a:lnTo>
                  <a:pt x="3307976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Freeform 5">
            <a:extLst>
              <a:ext uri="{FF2B5EF4-FFF2-40B4-BE49-F238E27FC236}">
                <a16:creationId xmlns:a16="http://schemas.microsoft.com/office/drawing/2014/main" id="{50F864A1-23CF-4954-887F-3C4458622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60561" y="1348782"/>
            <a:ext cx="935037" cy="824315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5" name="Freeform 5">
            <a:extLst>
              <a:ext uri="{FF2B5EF4-FFF2-40B4-BE49-F238E27FC236}">
                <a16:creationId xmlns:a16="http://schemas.microsoft.com/office/drawing/2014/main" id="{8D313E8C-7457-407E-BDA5-EACA44D38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960661" y="1000124"/>
            <a:ext cx="762167" cy="671915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Hexagon 1">
            <a:extLst>
              <a:ext uri="{FF2B5EF4-FFF2-40B4-BE49-F238E27FC236}">
                <a16:creationId xmlns:a16="http://schemas.microsoft.com/office/drawing/2014/main" id="{84AB7283-7F59-4A60-835C-963F59F5894E}"/>
              </a:ext>
            </a:extLst>
          </p:cNvPr>
          <p:cNvSpPr/>
          <p:nvPr/>
        </p:nvSpPr>
        <p:spPr>
          <a:xfrm>
            <a:off x="9679556" y="1745434"/>
            <a:ext cx="2427984" cy="2050026"/>
          </a:xfrm>
          <a:prstGeom prst="hexagon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8C81D1-CE2D-4456-9C6A-8A60433D575B}"/>
              </a:ext>
            </a:extLst>
          </p:cNvPr>
          <p:cNvSpPr txBox="1"/>
          <p:nvPr/>
        </p:nvSpPr>
        <p:spPr>
          <a:xfrm>
            <a:off x="9792546" y="2293393"/>
            <a:ext cx="2314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800" b="1" dirty="0">
                <a:latin typeface="Arial Nova" panose="020B0604020202020204" pitchFamily="34" charset="0"/>
              </a:rPr>
              <a:t>We are here </a:t>
            </a:r>
          </a:p>
          <a:p>
            <a:pPr algn="ctr"/>
            <a:r>
              <a:rPr lang="en-GB" sz="2800" b="1" dirty="0">
                <a:latin typeface="Arial Nova" panose="020B0604020202020204" pitchFamily="34" charset="0"/>
              </a:rPr>
              <a:t>to help!!</a:t>
            </a:r>
          </a:p>
        </p:txBody>
      </p:sp>
      <p:sp>
        <p:nvSpPr>
          <p:cNvPr id="4" name="Hexagon 3">
            <a:extLst>
              <a:ext uri="{FF2B5EF4-FFF2-40B4-BE49-F238E27FC236}">
                <a16:creationId xmlns:a16="http://schemas.microsoft.com/office/drawing/2014/main" id="{A85677D3-B084-B36B-5C48-FD0A278D32E9}"/>
              </a:ext>
            </a:extLst>
          </p:cNvPr>
          <p:cNvSpPr/>
          <p:nvPr/>
        </p:nvSpPr>
        <p:spPr>
          <a:xfrm>
            <a:off x="9272922" y="4343419"/>
            <a:ext cx="2427984" cy="2050026"/>
          </a:xfrm>
          <a:prstGeom prst="hexagon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135002-5E8A-72F7-9F30-18C2560BF05D}"/>
              </a:ext>
            </a:extLst>
          </p:cNvPr>
          <p:cNvSpPr txBox="1"/>
          <p:nvPr/>
        </p:nvSpPr>
        <p:spPr>
          <a:xfrm>
            <a:off x="9584870" y="4849676"/>
            <a:ext cx="205017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800" b="1" dirty="0">
                <a:latin typeface="Arial Nova" panose="020B0604020202020204" pitchFamily="34" charset="0"/>
              </a:rPr>
              <a:t>Ni </a:t>
            </a:r>
            <a:r>
              <a:rPr lang="en-GB" sz="2800" b="1" dirty="0" err="1">
                <a:latin typeface="Arial Nova" panose="020B0604020202020204" pitchFamily="34" charset="0"/>
              </a:rPr>
              <a:t>yma</a:t>
            </a:r>
            <a:r>
              <a:rPr lang="en-GB" sz="2800" b="1" dirty="0">
                <a:latin typeface="Arial Nova" panose="020B0604020202020204" pitchFamily="34" charset="0"/>
              </a:rPr>
              <a:t> </a:t>
            </a:r>
          </a:p>
          <a:p>
            <a:pPr algn="ctr"/>
            <a:r>
              <a:rPr lang="en-GB" sz="2800" b="1" dirty="0" err="1">
                <a:latin typeface="Arial Nova" panose="020B0604020202020204" pitchFamily="34" charset="0"/>
              </a:rPr>
              <a:t>i’ch</a:t>
            </a:r>
            <a:r>
              <a:rPr lang="en-GB" sz="2800" b="1" dirty="0">
                <a:latin typeface="Arial Nova" panose="020B0604020202020204" pitchFamily="34" charset="0"/>
              </a:rPr>
              <a:t> </a:t>
            </a:r>
            <a:r>
              <a:rPr lang="en-GB" sz="2800" b="1" dirty="0" err="1">
                <a:latin typeface="Arial Nova" panose="020B0604020202020204" pitchFamily="34" charset="0"/>
              </a:rPr>
              <a:t>helpu</a:t>
            </a:r>
            <a:r>
              <a:rPr lang="en-GB" sz="2800" b="1" dirty="0">
                <a:latin typeface="Arial Nova" panose="020B0604020202020204" pitchFamily="34" charset="0"/>
              </a:rPr>
              <a:t>!!</a:t>
            </a:r>
          </a:p>
        </p:txBody>
      </p:sp>
    </p:spTree>
    <p:extLst>
      <p:ext uri="{BB962C8B-B14F-4D97-AF65-F5344CB8AC3E}">
        <p14:creationId xmlns:p14="http://schemas.microsoft.com/office/powerpoint/2010/main" val="39707038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282</TotalTime>
  <Words>677</Words>
  <Application>Microsoft Office PowerPoint</Application>
  <PresentationFormat>Widescreen</PresentationFormat>
  <Paragraphs>99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Algerian</vt:lpstr>
      <vt:lpstr>Aptos</vt:lpstr>
      <vt:lpstr>Arial</vt:lpstr>
      <vt:lpstr>Arial Nova</vt:lpstr>
      <vt:lpstr>Calibri</vt:lpstr>
      <vt:lpstr>Calibri Light</vt:lpstr>
      <vt:lpstr>Office Theme</vt:lpstr>
      <vt:lpstr>Essay Structure</vt:lpstr>
      <vt:lpstr>PowerPoint Presentation</vt:lpstr>
      <vt:lpstr>Essay Title….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Life long journeys of Physical Literacy influence the whole person for life Llythrennedd Corffol yn dylanwadu ar holl fywyd person hyd oes. </vt:lpstr>
      <vt:lpstr>Ymarferol Sgiliau Symud Sylfaenol Practical Fundamental Movement Skills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Life long journeys of Physical Literacy</vt:lpstr>
      <vt:lpstr>Potential Barriers? / Rhwystrau posib?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Essay Structure</dc:title>
  <dc:creator>Jonathan Haylock</dc:creator>
  <cp:lastModifiedBy>Heddwen Davies</cp:lastModifiedBy>
  <cp:revision>14</cp:revision>
  <dcterms:created xsi:type="dcterms:W3CDTF">2021-03-08T09:59:00Z</dcterms:created>
  <dcterms:modified xsi:type="dcterms:W3CDTF">2025-02-17T10:20:07Z</dcterms:modified>
</cp:coreProperties>
</file>