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1002" r:id="rId3"/>
    <p:sldId id="965" r:id="rId4"/>
    <p:sldId id="958" r:id="rId5"/>
    <p:sldId id="982" r:id="rId6"/>
    <p:sldId id="984" r:id="rId7"/>
    <p:sldId id="1000" r:id="rId8"/>
    <p:sldId id="1001" r:id="rId9"/>
    <p:sldId id="983" r:id="rId10"/>
    <p:sldId id="1006" r:id="rId11"/>
    <p:sldId id="1008" r:id="rId12"/>
    <p:sldId id="987" r:id="rId13"/>
    <p:sldId id="967" r:id="rId14"/>
    <p:sldId id="1007" r:id="rId15"/>
    <p:sldId id="997" r:id="rId16"/>
    <p:sldId id="279" r:id="rId17"/>
    <p:sldId id="959" r:id="rId18"/>
    <p:sldId id="1004" r:id="rId19"/>
    <p:sldId id="100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B27BF4-2165-4844-B812-6EA67AD840C3}" v="7" dt="2025-10-13T23:51:50.8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18" autoAdjust="0"/>
    <p:restoredTop sz="71563" autoAdjust="0"/>
  </p:normalViewPr>
  <p:slideViewPr>
    <p:cSldViewPr snapToGrid="0" showGuides="1">
      <p:cViewPr varScale="1">
        <p:scale>
          <a:sx n="87" d="100"/>
          <a:sy n="87" d="100"/>
        </p:scale>
        <p:origin x="1200" y="84"/>
      </p:cViewPr>
      <p:guideLst>
        <p:guide orient="horz" pos="2160"/>
        <p:guide pos="3817"/>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9AB27BF4-2165-4844-B812-6EA67AD840C3}"/>
    <pc:docChg chg="custSel delSld modSld">
      <pc:chgData name="Ewa Kazimierska" userId="8edb7084-dccb-4d8f-9cfb-38098ea1d667" providerId="ADAL" clId="{9AB27BF4-2165-4844-B812-6EA67AD840C3}" dt="2025-10-14T00:00:52.354" v="49" actId="2696"/>
      <pc:docMkLst>
        <pc:docMk/>
      </pc:docMkLst>
      <pc:sldChg chg="del">
        <pc:chgData name="Ewa Kazimierska" userId="8edb7084-dccb-4d8f-9cfb-38098ea1d667" providerId="ADAL" clId="{9AB27BF4-2165-4844-B812-6EA67AD840C3}" dt="2025-10-14T00:00:22.230" v="48" actId="47"/>
        <pc:sldMkLst>
          <pc:docMk/>
          <pc:sldMk cId="631496421" sldId="266"/>
        </pc:sldMkLst>
      </pc:sldChg>
      <pc:sldChg chg="del">
        <pc:chgData name="Ewa Kazimierska" userId="8edb7084-dccb-4d8f-9cfb-38098ea1d667" providerId="ADAL" clId="{9AB27BF4-2165-4844-B812-6EA67AD840C3}" dt="2025-10-14T00:00:22.230" v="48" actId="47"/>
        <pc:sldMkLst>
          <pc:docMk/>
          <pc:sldMk cId="903489375" sldId="267"/>
        </pc:sldMkLst>
      </pc:sldChg>
      <pc:sldChg chg="del">
        <pc:chgData name="Ewa Kazimierska" userId="8edb7084-dccb-4d8f-9cfb-38098ea1d667" providerId="ADAL" clId="{9AB27BF4-2165-4844-B812-6EA67AD840C3}" dt="2025-10-14T00:00:22.230" v="48" actId="47"/>
        <pc:sldMkLst>
          <pc:docMk/>
          <pc:sldMk cId="3756279669" sldId="269"/>
        </pc:sldMkLst>
      </pc:sldChg>
      <pc:sldChg chg="del">
        <pc:chgData name="Ewa Kazimierska" userId="8edb7084-dccb-4d8f-9cfb-38098ea1d667" providerId="ADAL" clId="{9AB27BF4-2165-4844-B812-6EA67AD840C3}" dt="2025-10-14T00:00:22.230" v="48" actId="47"/>
        <pc:sldMkLst>
          <pc:docMk/>
          <pc:sldMk cId="732284168" sldId="270"/>
        </pc:sldMkLst>
      </pc:sldChg>
      <pc:sldChg chg="del">
        <pc:chgData name="Ewa Kazimierska" userId="8edb7084-dccb-4d8f-9cfb-38098ea1d667" providerId="ADAL" clId="{9AB27BF4-2165-4844-B812-6EA67AD840C3}" dt="2025-10-14T00:00:22.230" v="48" actId="47"/>
        <pc:sldMkLst>
          <pc:docMk/>
          <pc:sldMk cId="2187262656" sldId="271"/>
        </pc:sldMkLst>
      </pc:sldChg>
      <pc:sldChg chg="del">
        <pc:chgData name="Ewa Kazimierska" userId="8edb7084-dccb-4d8f-9cfb-38098ea1d667" providerId="ADAL" clId="{9AB27BF4-2165-4844-B812-6EA67AD840C3}" dt="2025-10-14T00:00:22.230" v="48" actId="47"/>
        <pc:sldMkLst>
          <pc:docMk/>
          <pc:sldMk cId="119160397" sldId="282"/>
        </pc:sldMkLst>
      </pc:sldChg>
      <pc:sldChg chg="del">
        <pc:chgData name="Ewa Kazimierska" userId="8edb7084-dccb-4d8f-9cfb-38098ea1d667" providerId="ADAL" clId="{9AB27BF4-2165-4844-B812-6EA67AD840C3}" dt="2025-10-14T00:00:22.230" v="48" actId="47"/>
        <pc:sldMkLst>
          <pc:docMk/>
          <pc:sldMk cId="3718049997" sldId="283"/>
        </pc:sldMkLst>
      </pc:sldChg>
      <pc:sldChg chg="del">
        <pc:chgData name="Ewa Kazimierska" userId="8edb7084-dccb-4d8f-9cfb-38098ea1d667" providerId="ADAL" clId="{9AB27BF4-2165-4844-B812-6EA67AD840C3}" dt="2025-10-14T00:00:22.230" v="48" actId="47"/>
        <pc:sldMkLst>
          <pc:docMk/>
          <pc:sldMk cId="3036654567" sldId="301"/>
        </pc:sldMkLst>
      </pc:sldChg>
      <pc:sldChg chg="del">
        <pc:chgData name="Ewa Kazimierska" userId="8edb7084-dccb-4d8f-9cfb-38098ea1d667" providerId="ADAL" clId="{9AB27BF4-2165-4844-B812-6EA67AD840C3}" dt="2025-10-14T00:00:22.230" v="48" actId="47"/>
        <pc:sldMkLst>
          <pc:docMk/>
          <pc:sldMk cId="782127283" sldId="302"/>
        </pc:sldMkLst>
      </pc:sldChg>
      <pc:sldChg chg="del">
        <pc:chgData name="Ewa Kazimierska" userId="8edb7084-dccb-4d8f-9cfb-38098ea1d667" providerId="ADAL" clId="{9AB27BF4-2165-4844-B812-6EA67AD840C3}" dt="2025-10-14T00:00:22.230" v="48" actId="47"/>
        <pc:sldMkLst>
          <pc:docMk/>
          <pc:sldMk cId="2541410101" sldId="379"/>
        </pc:sldMkLst>
      </pc:sldChg>
      <pc:sldChg chg="modSp mod">
        <pc:chgData name="Ewa Kazimierska" userId="8edb7084-dccb-4d8f-9cfb-38098ea1d667" providerId="ADAL" clId="{9AB27BF4-2165-4844-B812-6EA67AD840C3}" dt="2025-10-13T23:44:47.131" v="42" actId="207"/>
        <pc:sldMkLst>
          <pc:docMk/>
          <pc:sldMk cId="1421877475" sldId="958"/>
        </pc:sldMkLst>
        <pc:spChg chg="mod">
          <ac:chgData name="Ewa Kazimierska" userId="8edb7084-dccb-4d8f-9cfb-38098ea1d667" providerId="ADAL" clId="{9AB27BF4-2165-4844-B812-6EA67AD840C3}" dt="2025-10-13T23:44:47.131" v="42" actId="207"/>
          <ac:spMkLst>
            <pc:docMk/>
            <pc:sldMk cId="1421877475" sldId="958"/>
            <ac:spMk id="3" creationId="{39ADC974-DEDA-4B41-9A80-0D02AB47FC23}"/>
          </ac:spMkLst>
        </pc:spChg>
      </pc:sldChg>
      <pc:sldChg chg="modSp mod modNotesTx">
        <pc:chgData name="Ewa Kazimierska" userId="8edb7084-dccb-4d8f-9cfb-38098ea1d667" providerId="ADAL" clId="{9AB27BF4-2165-4844-B812-6EA67AD840C3}" dt="2025-10-13T23:46:57.530" v="43" actId="313"/>
        <pc:sldMkLst>
          <pc:docMk/>
          <pc:sldMk cId="2835468841" sldId="965"/>
        </pc:sldMkLst>
        <pc:spChg chg="mod">
          <ac:chgData name="Ewa Kazimierska" userId="8edb7084-dccb-4d8f-9cfb-38098ea1d667" providerId="ADAL" clId="{9AB27BF4-2165-4844-B812-6EA67AD840C3}" dt="2025-10-13T23:43:32.705" v="40" actId="1076"/>
          <ac:spMkLst>
            <pc:docMk/>
            <pc:sldMk cId="2835468841" sldId="965"/>
            <ac:spMk id="5" creationId="{BB002F98-73B6-4551-9B63-7712A9F10191}"/>
          </ac:spMkLst>
        </pc:spChg>
        <pc:spChg chg="mod">
          <ac:chgData name="Ewa Kazimierska" userId="8edb7084-dccb-4d8f-9cfb-38098ea1d667" providerId="ADAL" clId="{9AB27BF4-2165-4844-B812-6EA67AD840C3}" dt="2025-10-13T23:43:41.899" v="41" actId="1076"/>
          <ac:spMkLst>
            <pc:docMk/>
            <pc:sldMk cId="2835468841" sldId="965"/>
            <ac:spMk id="11" creationId="{63DCACAD-B6A3-44F6-A136-C57DE4696D1A}"/>
          </ac:spMkLst>
        </pc:spChg>
      </pc:sldChg>
      <pc:sldChg chg="del">
        <pc:chgData name="Ewa Kazimierska" userId="8edb7084-dccb-4d8f-9cfb-38098ea1d667" providerId="ADAL" clId="{9AB27BF4-2165-4844-B812-6EA67AD840C3}" dt="2025-10-14T00:00:52.354" v="49" actId="2696"/>
        <pc:sldMkLst>
          <pc:docMk/>
          <pc:sldMk cId="1182955541" sldId="994"/>
        </pc:sldMkLst>
      </pc:sldChg>
      <pc:sldChg chg="modNotesTx">
        <pc:chgData name="Ewa Kazimierska" userId="8edb7084-dccb-4d8f-9cfb-38098ea1d667" providerId="ADAL" clId="{9AB27BF4-2165-4844-B812-6EA67AD840C3}" dt="2025-10-14T00:00:00.324" v="47" actId="6549"/>
        <pc:sldMkLst>
          <pc:docMk/>
          <pc:sldMk cId="1538760882" sldId="997"/>
        </pc:sldMkLst>
      </pc:sldChg>
      <pc:sldChg chg="modSp">
        <pc:chgData name="Ewa Kazimierska" userId="8edb7084-dccb-4d8f-9cfb-38098ea1d667" providerId="ADAL" clId="{9AB27BF4-2165-4844-B812-6EA67AD840C3}" dt="2025-10-13T23:51:50.803" v="45" actId="20577"/>
        <pc:sldMkLst>
          <pc:docMk/>
          <pc:sldMk cId="1389382454" sldId="1001"/>
        </pc:sldMkLst>
        <pc:spChg chg="mod">
          <ac:chgData name="Ewa Kazimierska" userId="8edb7084-dccb-4d8f-9cfb-38098ea1d667" providerId="ADAL" clId="{9AB27BF4-2165-4844-B812-6EA67AD840C3}" dt="2025-10-13T23:51:50.803" v="45" actId="20577"/>
          <ac:spMkLst>
            <pc:docMk/>
            <pc:sldMk cId="1389382454" sldId="1001"/>
            <ac:spMk id="12" creationId="{036C3389-9EE0-4551-ABB0-3389DE137DCD}"/>
          </ac:spMkLst>
        </pc:spChg>
      </pc:sldChg>
      <pc:sldChg chg="modSp mod">
        <pc:chgData name="Ewa Kazimierska" userId="8edb7084-dccb-4d8f-9cfb-38098ea1d667" providerId="ADAL" clId="{9AB27BF4-2165-4844-B812-6EA67AD840C3}" dt="2025-10-13T23:40:07.028" v="26" actId="27636"/>
        <pc:sldMkLst>
          <pc:docMk/>
          <pc:sldMk cId="4155271147" sldId="1002"/>
        </pc:sldMkLst>
        <pc:spChg chg="mod">
          <ac:chgData name="Ewa Kazimierska" userId="8edb7084-dccb-4d8f-9cfb-38098ea1d667" providerId="ADAL" clId="{9AB27BF4-2165-4844-B812-6EA67AD840C3}" dt="2025-10-13T23:40:07.028" v="26" actId="27636"/>
          <ac:spMkLst>
            <pc:docMk/>
            <pc:sldMk cId="4155271147" sldId="1002"/>
            <ac:spMk id="3" creationId="{F6DB4F3E-9CED-4A83-9AC7-765A7739A8FC}"/>
          </ac:spMkLst>
        </pc:spChg>
        <pc:picChg chg="mod">
          <ac:chgData name="Ewa Kazimierska" userId="8edb7084-dccb-4d8f-9cfb-38098ea1d667" providerId="ADAL" clId="{9AB27BF4-2165-4844-B812-6EA67AD840C3}" dt="2025-10-13T23:15:57.218" v="15" actId="1076"/>
          <ac:picMkLst>
            <pc:docMk/>
            <pc:sldMk cId="4155271147" sldId="1002"/>
            <ac:picMk id="4" creationId="{CDCBB4E1-9903-42D2-85FD-27B2D34CF6A9}"/>
          </ac:picMkLst>
        </pc:picChg>
      </pc:sldChg>
      <pc:sldChg chg="del">
        <pc:chgData name="Ewa Kazimierska" userId="8edb7084-dccb-4d8f-9cfb-38098ea1d667" providerId="ADAL" clId="{9AB27BF4-2165-4844-B812-6EA67AD840C3}" dt="2025-10-14T00:00:52.354" v="49" actId="2696"/>
        <pc:sldMkLst>
          <pc:docMk/>
          <pc:sldMk cId="1174468865" sldId="1005"/>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9C0B18-F053-4660-B09D-A55086D1F4EA}"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D333AF5-5CBB-4A31-BF32-671F474FC822}">
      <dgm:prSet custT="1"/>
      <dgm:spPr/>
      <dgm:t>
        <a:bodyPr/>
        <a:lstStyle/>
        <a:p>
          <a:r>
            <a:rPr lang="en-GB" sz="2800" baseline="0" dirty="0"/>
            <a:t>temperature</a:t>
          </a:r>
          <a:endParaRPr lang="en-US" sz="2800" dirty="0"/>
        </a:p>
      </dgm:t>
    </dgm:pt>
    <dgm:pt modelId="{4854BCA0-601A-41F8-8CC1-DE37D411761B}" type="parTrans" cxnId="{1B0E39A7-FE6A-4187-AF68-163F467AAEE2}">
      <dgm:prSet/>
      <dgm:spPr/>
      <dgm:t>
        <a:bodyPr/>
        <a:lstStyle/>
        <a:p>
          <a:endParaRPr lang="en-US"/>
        </a:p>
      </dgm:t>
    </dgm:pt>
    <dgm:pt modelId="{89145AC3-5A90-4B2B-A973-9A3F63EBF68E}" type="sibTrans" cxnId="{1B0E39A7-FE6A-4187-AF68-163F467AAEE2}">
      <dgm:prSet/>
      <dgm:spPr/>
      <dgm:t>
        <a:bodyPr/>
        <a:lstStyle/>
        <a:p>
          <a:endParaRPr lang="en-US"/>
        </a:p>
      </dgm:t>
    </dgm:pt>
    <dgm:pt modelId="{9E6BB10D-5160-4592-B454-CD25357A6182}">
      <dgm:prSet custT="1"/>
      <dgm:spPr/>
      <dgm:t>
        <a:bodyPr/>
        <a:lstStyle/>
        <a:p>
          <a:r>
            <a:rPr lang="en-GB" sz="2800" baseline="0" dirty="0"/>
            <a:t>pressure</a:t>
          </a:r>
          <a:endParaRPr lang="en-US" sz="2800" dirty="0"/>
        </a:p>
      </dgm:t>
    </dgm:pt>
    <dgm:pt modelId="{AFF2187B-DDB6-4986-B4BA-FE7EB6CF901D}" type="parTrans" cxnId="{2DF4D2C2-01E8-40D7-A22D-ABF72045641A}">
      <dgm:prSet/>
      <dgm:spPr/>
      <dgm:t>
        <a:bodyPr/>
        <a:lstStyle/>
        <a:p>
          <a:endParaRPr lang="en-US"/>
        </a:p>
      </dgm:t>
    </dgm:pt>
    <dgm:pt modelId="{6F8A84FC-911F-4F73-BBB0-FF4BF7A2EDFB}" type="sibTrans" cxnId="{2DF4D2C2-01E8-40D7-A22D-ABF72045641A}">
      <dgm:prSet/>
      <dgm:spPr/>
      <dgm:t>
        <a:bodyPr/>
        <a:lstStyle/>
        <a:p>
          <a:endParaRPr lang="en-US"/>
        </a:p>
      </dgm:t>
    </dgm:pt>
    <dgm:pt modelId="{32B8AC27-842B-464C-94AB-D9B2E53A8930}">
      <dgm:prSet custT="1"/>
      <dgm:spPr/>
      <dgm:t>
        <a:bodyPr/>
        <a:lstStyle/>
        <a:p>
          <a:r>
            <a:rPr lang="en-GB" sz="2800" baseline="0"/>
            <a:t>particle size of combustible compound</a:t>
          </a:r>
          <a:endParaRPr lang="en-US" sz="2800"/>
        </a:p>
      </dgm:t>
    </dgm:pt>
    <dgm:pt modelId="{F8FCFCB5-9B78-4C0C-B5A4-154C5FFF7C8E}" type="parTrans" cxnId="{859D4203-443B-425A-932A-3B0BE75D7055}">
      <dgm:prSet/>
      <dgm:spPr/>
      <dgm:t>
        <a:bodyPr/>
        <a:lstStyle/>
        <a:p>
          <a:endParaRPr lang="en-US"/>
        </a:p>
      </dgm:t>
    </dgm:pt>
    <dgm:pt modelId="{839F6FFF-F7EC-4D64-B27A-6B1F94F0CE86}" type="sibTrans" cxnId="{859D4203-443B-425A-932A-3B0BE75D7055}">
      <dgm:prSet/>
      <dgm:spPr/>
      <dgm:t>
        <a:bodyPr/>
        <a:lstStyle/>
        <a:p>
          <a:endParaRPr lang="en-US"/>
        </a:p>
      </dgm:t>
    </dgm:pt>
    <dgm:pt modelId="{06EF76E0-842E-41DD-AEAF-F42B68B8297D}" type="pres">
      <dgm:prSet presAssocID="{019C0B18-F053-4660-B09D-A55086D1F4EA}" presName="root" presStyleCnt="0">
        <dgm:presLayoutVars>
          <dgm:dir/>
          <dgm:resizeHandles val="exact"/>
        </dgm:presLayoutVars>
      </dgm:prSet>
      <dgm:spPr/>
    </dgm:pt>
    <dgm:pt modelId="{19A640D0-5C56-470C-A89A-0C9D737DE5F3}" type="pres">
      <dgm:prSet presAssocID="{8D333AF5-5CBB-4A31-BF32-671F474FC822}" presName="compNode" presStyleCnt="0"/>
      <dgm:spPr/>
    </dgm:pt>
    <dgm:pt modelId="{CF21BDCC-5C46-4E59-9294-B8E648D53380}" type="pres">
      <dgm:prSet presAssocID="{8D333AF5-5CBB-4A31-BF32-671F474FC82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rmometer"/>
        </a:ext>
      </dgm:extLst>
    </dgm:pt>
    <dgm:pt modelId="{A11377E0-C22D-4153-8669-A396EB86F533}" type="pres">
      <dgm:prSet presAssocID="{8D333AF5-5CBB-4A31-BF32-671F474FC822}" presName="spaceRect" presStyleCnt="0"/>
      <dgm:spPr/>
    </dgm:pt>
    <dgm:pt modelId="{BEBA837D-2979-4752-A0C9-6B9A6146A236}" type="pres">
      <dgm:prSet presAssocID="{8D333AF5-5CBB-4A31-BF32-671F474FC822}" presName="textRect" presStyleLbl="revTx" presStyleIdx="0" presStyleCnt="3">
        <dgm:presLayoutVars>
          <dgm:chMax val="1"/>
          <dgm:chPref val="1"/>
        </dgm:presLayoutVars>
      </dgm:prSet>
      <dgm:spPr/>
    </dgm:pt>
    <dgm:pt modelId="{8DED7C9F-D45C-48C4-870B-194D956411C0}" type="pres">
      <dgm:prSet presAssocID="{89145AC3-5A90-4B2B-A973-9A3F63EBF68E}" presName="sibTrans" presStyleCnt="0"/>
      <dgm:spPr/>
    </dgm:pt>
    <dgm:pt modelId="{7BE6BBD8-F0D4-4E08-8461-4FB11C473C4D}" type="pres">
      <dgm:prSet presAssocID="{9E6BB10D-5160-4592-B454-CD25357A6182}" presName="compNode" presStyleCnt="0"/>
      <dgm:spPr/>
    </dgm:pt>
    <dgm:pt modelId="{C73AC158-0125-4935-A884-F1071C7CF3AC}" type="pres">
      <dgm:prSet presAssocID="{9E6BB10D-5160-4592-B454-CD25357A61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beat"/>
        </a:ext>
      </dgm:extLst>
    </dgm:pt>
    <dgm:pt modelId="{AE2A94CF-CFBB-4F5E-8156-2E5FC860C1F5}" type="pres">
      <dgm:prSet presAssocID="{9E6BB10D-5160-4592-B454-CD25357A6182}" presName="spaceRect" presStyleCnt="0"/>
      <dgm:spPr/>
    </dgm:pt>
    <dgm:pt modelId="{6AD9E000-FB18-4ED8-B4C5-38A45C80A3D5}" type="pres">
      <dgm:prSet presAssocID="{9E6BB10D-5160-4592-B454-CD25357A6182}" presName="textRect" presStyleLbl="revTx" presStyleIdx="1" presStyleCnt="3">
        <dgm:presLayoutVars>
          <dgm:chMax val="1"/>
          <dgm:chPref val="1"/>
        </dgm:presLayoutVars>
      </dgm:prSet>
      <dgm:spPr/>
    </dgm:pt>
    <dgm:pt modelId="{9F2B22B5-511D-4C06-ADB3-A77A8355898A}" type="pres">
      <dgm:prSet presAssocID="{6F8A84FC-911F-4F73-BBB0-FF4BF7A2EDFB}" presName="sibTrans" presStyleCnt="0"/>
      <dgm:spPr/>
    </dgm:pt>
    <dgm:pt modelId="{22715852-4FEB-4880-B6CC-1935EE21E9FF}" type="pres">
      <dgm:prSet presAssocID="{32B8AC27-842B-464C-94AB-D9B2E53A8930}" presName="compNode" presStyleCnt="0"/>
      <dgm:spPr/>
    </dgm:pt>
    <dgm:pt modelId="{9510862A-55EC-42D9-87E6-3012BEF60A5B}" type="pres">
      <dgm:prSet presAssocID="{32B8AC27-842B-464C-94AB-D9B2E53A89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b"/>
        </a:ext>
      </dgm:extLst>
    </dgm:pt>
    <dgm:pt modelId="{75B2BB08-346E-4C88-ADB6-398B39250812}" type="pres">
      <dgm:prSet presAssocID="{32B8AC27-842B-464C-94AB-D9B2E53A8930}" presName="spaceRect" presStyleCnt="0"/>
      <dgm:spPr/>
    </dgm:pt>
    <dgm:pt modelId="{0EFD693D-C752-4BC7-8B94-3B4E4667A1BD}" type="pres">
      <dgm:prSet presAssocID="{32B8AC27-842B-464C-94AB-D9B2E53A8930}" presName="textRect" presStyleLbl="revTx" presStyleIdx="2" presStyleCnt="3">
        <dgm:presLayoutVars>
          <dgm:chMax val="1"/>
          <dgm:chPref val="1"/>
        </dgm:presLayoutVars>
      </dgm:prSet>
      <dgm:spPr/>
    </dgm:pt>
  </dgm:ptLst>
  <dgm:cxnLst>
    <dgm:cxn modelId="{859D4203-443B-425A-932A-3B0BE75D7055}" srcId="{019C0B18-F053-4660-B09D-A55086D1F4EA}" destId="{32B8AC27-842B-464C-94AB-D9B2E53A8930}" srcOrd="2" destOrd="0" parTransId="{F8FCFCB5-9B78-4C0C-B5A4-154C5FFF7C8E}" sibTransId="{839F6FFF-F7EC-4D64-B27A-6B1F94F0CE86}"/>
    <dgm:cxn modelId="{FC89731C-D888-4DC1-830F-6BFAC923F117}" type="presOf" srcId="{9E6BB10D-5160-4592-B454-CD25357A6182}" destId="{6AD9E000-FB18-4ED8-B4C5-38A45C80A3D5}" srcOrd="0" destOrd="0" presId="urn:microsoft.com/office/officeart/2018/2/layout/IconLabelList"/>
    <dgm:cxn modelId="{DE066040-903B-4F0C-980D-180D71B0792A}" type="presOf" srcId="{32B8AC27-842B-464C-94AB-D9B2E53A8930}" destId="{0EFD693D-C752-4BC7-8B94-3B4E4667A1BD}" srcOrd="0" destOrd="0" presId="urn:microsoft.com/office/officeart/2018/2/layout/IconLabelList"/>
    <dgm:cxn modelId="{0B3DE769-B598-4F72-92D1-39535692282E}" type="presOf" srcId="{8D333AF5-5CBB-4A31-BF32-671F474FC822}" destId="{BEBA837D-2979-4752-A0C9-6B9A6146A236}" srcOrd="0" destOrd="0" presId="urn:microsoft.com/office/officeart/2018/2/layout/IconLabelList"/>
    <dgm:cxn modelId="{67702396-E2D8-4A7C-9A9C-465F67444757}" type="presOf" srcId="{019C0B18-F053-4660-B09D-A55086D1F4EA}" destId="{06EF76E0-842E-41DD-AEAF-F42B68B8297D}" srcOrd="0" destOrd="0" presId="urn:microsoft.com/office/officeart/2018/2/layout/IconLabelList"/>
    <dgm:cxn modelId="{1B0E39A7-FE6A-4187-AF68-163F467AAEE2}" srcId="{019C0B18-F053-4660-B09D-A55086D1F4EA}" destId="{8D333AF5-5CBB-4A31-BF32-671F474FC822}" srcOrd="0" destOrd="0" parTransId="{4854BCA0-601A-41F8-8CC1-DE37D411761B}" sibTransId="{89145AC3-5A90-4B2B-A973-9A3F63EBF68E}"/>
    <dgm:cxn modelId="{2DF4D2C2-01E8-40D7-A22D-ABF72045641A}" srcId="{019C0B18-F053-4660-B09D-A55086D1F4EA}" destId="{9E6BB10D-5160-4592-B454-CD25357A6182}" srcOrd="1" destOrd="0" parTransId="{AFF2187B-DDB6-4986-B4BA-FE7EB6CF901D}" sibTransId="{6F8A84FC-911F-4F73-BBB0-FF4BF7A2EDFB}"/>
    <dgm:cxn modelId="{39E8FB82-816A-4E15-94FC-3FC4D67332E9}" type="presParOf" srcId="{06EF76E0-842E-41DD-AEAF-F42B68B8297D}" destId="{19A640D0-5C56-470C-A89A-0C9D737DE5F3}" srcOrd="0" destOrd="0" presId="urn:microsoft.com/office/officeart/2018/2/layout/IconLabelList"/>
    <dgm:cxn modelId="{F98B94EA-8938-4F9F-8A8E-EC46F3D31C1E}" type="presParOf" srcId="{19A640D0-5C56-470C-A89A-0C9D737DE5F3}" destId="{CF21BDCC-5C46-4E59-9294-B8E648D53380}" srcOrd="0" destOrd="0" presId="urn:microsoft.com/office/officeart/2018/2/layout/IconLabelList"/>
    <dgm:cxn modelId="{3E5A7823-73CE-4902-84F5-C22A464755FA}" type="presParOf" srcId="{19A640D0-5C56-470C-A89A-0C9D737DE5F3}" destId="{A11377E0-C22D-4153-8669-A396EB86F533}" srcOrd="1" destOrd="0" presId="urn:microsoft.com/office/officeart/2018/2/layout/IconLabelList"/>
    <dgm:cxn modelId="{AB2A6B75-ABAB-459B-82BE-1F8C040C079A}" type="presParOf" srcId="{19A640D0-5C56-470C-A89A-0C9D737DE5F3}" destId="{BEBA837D-2979-4752-A0C9-6B9A6146A236}" srcOrd="2" destOrd="0" presId="urn:microsoft.com/office/officeart/2018/2/layout/IconLabelList"/>
    <dgm:cxn modelId="{97172FCB-FB5E-4612-979D-8A6E14966FBD}" type="presParOf" srcId="{06EF76E0-842E-41DD-AEAF-F42B68B8297D}" destId="{8DED7C9F-D45C-48C4-870B-194D956411C0}" srcOrd="1" destOrd="0" presId="urn:microsoft.com/office/officeart/2018/2/layout/IconLabelList"/>
    <dgm:cxn modelId="{4FD90EF9-C6AB-4A7F-8C1F-F0C4774B91D2}" type="presParOf" srcId="{06EF76E0-842E-41DD-AEAF-F42B68B8297D}" destId="{7BE6BBD8-F0D4-4E08-8461-4FB11C473C4D}" srcOrd="2" destOrd="0" presId="urn:microsoft.com/office/officeart/2018/2/layout/IconLabelList"/>
    <dgm:cxn modelId="{935CEEB4-CFF4-496B-B258-C927A80B5D80}" type="presParOf" srcId="{7BE6BBD8-F0D4-4E08-8461-4FB11C473C4D}" destId="{C73AC158-0125-4935-A884-F1071C7CF3AC}" srcOrd="0" destOrd="0" presId="urn:microsoft.com/office/officeart/2018/2/layout/IconLabelList"/>
    <dgm:cxn modelId="{E7BA4ED1-2BC3-4694-8551-4DC774034186}" type="presParOf" srcId="{7BE6BBD8-F0D4-4E08-8461-4FB11C473C4D}" destId="{AE2A94CF-CFBB-4F5E-8156-2E5FC860C1F5}" srcOrd="1" destOrd="0" presId="urn:microsoft.com/office/officeart/2018/2/layout/IconLabelList"/>
    <dgm:cxn modelId="{225821BE-ADC9-4400-A9C2-5029BF64778C}" type="presParOf" srcId="{7BE6BBD8-F0D4-4E08-8461-4FB11C473C4D}" destId="{6AD9E000-FB18-4ED8-B4C5-38A45C80A3D5}" srcOrd="2" destOrd="0" presId="urn:microsoft.com/office/officeart/2018/2/layout/IconLabelList"/>
    <dgm:cxn modelId="{BFD4BAE0-19B7-43A9-B1E6-8E615DD5EEBE}" type="presParOf" srcId="{06EF76E0-842E-41DD-AEAF-F42B68B8297D}" destId="{9F2B22B5-511D-4C06-ADB3-A77A8355898A}" srcOrd="3" destOrd="0" presId="urn:microsoft.com/office/officeart/2018/2/layout/IconLabelList"/>
    <dgm:cxn modelId="{EB757344-B15E-497B-BD84-17D9DF2B4187}" type="presParOf" srcId="{06EF76E0-842E-41DD-AEAF-F42B68B8297D}" destId="{22715852-4FEB-4880-B6CC-1935EE21E9FF}" srcOrd="4" destOrd="0" presId="urn:microsoft.com/office/officeart/2018/2/layout/IconLabelList"/>
    <dgm:cxn modelId="{467D96F4-AF11-4644-AF2A-213ED30309F2}" type="presParOf" srcId="{22715852-4FEB-4880-B6CC-1935EE21E9FF}" destId="{9510862A-55EC-42D9-87E6-3012BEF60A5B}" srcOrd="0" destOrd="0" presId="urn:microsoft.com/office/officeart/2018/2/layout/IconLabelList"/>
    <dgm:cxn modelId="{80F7CC19-8955-4700-9D39-3B50A045927B}" type="presParOf" srcId="{22715852-4FEB-4880-B6CC-1935EE21E9FF}" destId="{75B2BB08-346E-4C88-ADB6-398B39250812}" srcOrd="1" destOrd="0" presId="urn:microsoft.com/office/officeart/2018/2/layout/IconLabelList"/>
    <dgm:cxn modelId="{5C624766-323A-46EC-A27A-39CE8397BDB5}" type="presParOf" srcId="{22715852-4FEB-4880-B6CC-1935EE21E9FF}" destId="{0EFD693D-C752-4BC7-8B94-3B4E4667A1BD}"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1BDCC-5C46-4E59-9294-B8E648D53380}">
      <dsp:nvSpPr>
        <dsp:cNvPr id="0" name=""/>
        <dsp:cNvSpPr/>
      </dsp:nvSpPr>
      <dsp:spPr>
        <a:xfrm>
          <a:off x="608039" y="966004"/>
          <a:ext cx="878672" cy="8786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BA837D-2979-4752-A0C9-6B9A6146A236}">
      <dsp:nvSpPr>
        <dsp:cNvPr id="0" name=""/>
        <dsp:cNvSpPr/>
      </dsp:nvSpPr>
      <dsp:spPr>
        <a:xfrm>
          <a:off x="71073" y="2245920"/>
          <a:ext cx="1952605" cy="139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baseline="0" dirty="0"/>
            <a:t>temperature</a:t>
          </a:r>
          <a:endParaRPr lang="en-US" sz="2800" kern="1200" dirty="0"/>
        </a:p>
      </dsp:txBody>
      <dsp:txXfrm>
        <a:off x="71073" y="2245920"/>
        <a:ext cx="1952605" cy="1395000"/>
      </dsp:txXfrm>
    </dsp:sp>
    <dsp:sp modelId="{C73AC158-0125-4935-A884-F1071C7CF3AC}">
      <dsp:nvSpPr>
        <dsp:cNvPr id="0" name=""/>
        <dsp:cNvSpPr/>
      </dsp:nvSpPr>
      <dsp:spPr>
        <a:xfrm>
          <a:off x="2902351" y="966004"/>
          <a:ext cx="878672" cy="8786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D9E000-FB18-4ED8-B4C5-38A45C80A3D5}">
      <dsp:nvSpPr>
        <dsp:cNvPr id="0" name=""/>
        <dsp:cNvSpPr/>
      </dsp:nvSpPr>
      <dsp:spPr>
        <a:xfrm>
          <a:off x="2365384" y="2245920"/>
          <a:ext cx="1952605" cy="139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baseline="0" dirty="0"/>
            <a:t>pressure</a:t>
          </a:r>
          <a:endParaRPr lang="en-US" sz="2800" kern="1200" dirty="0"/>
        </a:p>
      </dsp:txBody>
      <dsp:txXfrm>
        <a:off x="2365384" y="2245920"/>
        <a:ext cx="1952605" cy="1395000"/>
      </dsp:txXfrm>
    </dsp:sp>
    <dsp:sp modelId="{9510862A-55EC-42D9-87E6-3012BEF60A5B}">
      <dsp:nvSpPr>
        <dsp:cNvPr id="0" name=""/>
        <dsp:cNvSpPr/>
      </dsp:nvSpPr>
      <dsp:spPr>
        <a:xfrm>
          <a:off x="5196662" y="966004"/>
          <a:ext cx="878672" cy="8786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FD693D-C752-4BC7-8B94-3B4E4667A1BD}">
      <dsp:nvSpPr>
        <dsp:cNvPr id="0" name=""/>
        <dsp:cNvSpPr/>
      </dsp:nvSpPr>
      <dsp:spPr>
        <a:xfrm>
          <a:off x="4659696" y="2245920"/>
          <a:ext cx="1952605" cy="139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baseline="0"/>
            <a:t>particle size of combustible compound</a:t>
          </a:r>
          <a:endParaRPr lang="en-US" sz="2800" kern="1200"/>
        </a:p>
      </dsp:txBody>
      <dsp:txXfrm>
        <a:off x="4659696" y="2245920"/>
        <a:ext cx="1952605" cy="139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B71CC6-0926-4DD2-8467-7D6443CF2FC3}" type="datetimeFigureOut">
              <a:rPr lang="en-GB" smtClean="0"/>
              <a:t>14/10/2025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1E63D2-C969-42CA-A77C-C19F1E9D3181}" type="slidenum">
              <a:rPr lang="en-GB" smtClean="0"/>
              <a:t>‹#›</a:t>
            </a:fld>
            <a:endParaRPr lang="en-GB"/>
          </a:p>
        </p:txBody>
      </p:sp>
    </p:spTree>
    <p:extLst>
      <p:ext uri="{BB962C8B-B14F-4D97-AF65-F5344CB8AC3E}">
        <p14:creationId xmlns:p14="http://schemas.microsoft.com/office/powerpoint/2010/main" val="1231358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Historically oxidation was when the substance gained oxygen,  for example Mg going to MgO, Mg is gaining the oxygen. In old times, XVI-XVII century, it was believed that O and H are opposite to each other. So if oxidation is gaining the oxygen it can also be defined as substance losing the hydrogen such as ethanol to ethanal (two H atoms are lost). The most general definition we </a:t>
            </a:r>
            <a:r>
              <a:rPr lang="en-GB" dirty="0" err="1"/>
              <a:t>wil</a:t>
            </a:r>
            <a:r>
              <a:rPr lang="en-GB" dirty="0"/>
              <a:t> use here is that oxidation is when a substance loses electrons, for example when sodium loses one electron and becomes sodium ion</a:t>
            </a:r>
          </a:p>
          <a:p>
            <a:endParaRPr lang="en-GB" dirty="0"/>
          </a:p>
          <a:p>
            <a:r>
              <a:rPr lang="en-GB" dirty="0"/>
              <a:t>The opposite of oxidation is reduction when the substance loses oxygen such as decomposition of Mg. it can be also when a substance gains hydrogen, such as ethene going to ethane, from 4 to 6 hydrogens. And again more general definition reduction is when substance gains electrons. Chlorine is gaining 2 electrons to become 2 chloride ions.</a:t>
            </a:r>
          </a:p>
        </p:txBody>
      </p:sp>
      <p:sp>
        <p:nvSpPr>
          <p:cNvPr id="4" name="Slide Number Placeholder 3"/>
          <p:cNvSpPr>
            <a:spLocks noGrp="1"/>
          </p:cNvSpPr>
          <p:nvPr>
            <p:ph type="sldNum" sz="quarter" idx="5"/>
          </p:nvPr>
        </p:nvSpPr>
        <p:spPr/>
        <p:txBody>
          <a:bodyPr/>
          <a:lstStyle/>
          <a:p>
            <a:fld id="{FC7CE375-7B2F-4C3D-B264-0293D0F88092}" type="slidenum">
              <a:rPr lang="en-GB" smtClean="0"/>
              <a:t>3</a:t>
            </a:fld>
            <a:endParaRPr lang="en-GB"/>
          </a:p>
        </p:txBody>
      </p:sp>
    </p:spTree>
    <p:extLst>
      <p:ext uri="{BB962C8B-B14F-4D97-AF65-F5344CB8AC3E}">
        <p14:creationId xmlns:p14="http://schemas.microsoft.com/office/powerpoint/2010/main" val="2466750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a type of chemical reaction that involves a transfer of electrons between two species</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Redox reactions are comprised of two parts, a reduced half and an oxidized half, that always occur together</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There is no net change in the number of electrons in a redox reaction. Those given off in the oxidation half reaction are taken up by another species in the reduction half reaction.</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The ion or molecule is oxidized when it loses electrons and its oxidation number increases </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The ion or molecule is reduced when it gains electrons and its oxidation number decreases </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RIG OIL "oxidation is loss" and "reduction is gain."</a:t>
            </a:r>
          </a:p>
          <a:p>
            <a:r>
              <a:rPr lang="en-GB" sz="1200" dirty="0">
                <a:solidFill>
                  <a:srgbClr val="0070C0"/>
                </a:solidFill>
                <a:latin typeface="Calibri" panose="020F0502020204030204" pitchFamily="34" charset="0"/>
                <a:cs typeface="Calibri" panose="020F0502020204030204" pitchFamily="34" charset="0"/>
              </a:rPr>
              <a:t>-   The ion or molecule that accepts electrons is called the oxidizing agent - by accepting electrons it oxidizes other species.</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The ion or molecule that donates electrons is called the reducing agent - by giving electrons it reduces the other species.</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 Hence, what is oxidized is the reducing agent and what is reduced is the oxidizing agent. (the oxidizing and reducing agents can be the same element or compound, as in disproportionation reactions).</a:t>
            </a:r>
          </a:p>
          <a:p>
            <a:pPr marL="171450" indent="-171450">
              <a:buFontTx/>
              <a:buChar char="-"/>
            </a:pPr>
            <a:endParaRPr lang="en-GB" sz="1200" dirty="0">
              <a:solidFill>
                <a:srgbClr val="0070C0"/>
              </a:solidFill>
              <a:latin typeface="Calibri" panose="020F0502020204030204" pitchFamily="34" charset="0"/>
              <a:cs typeface="Calibri" panose="020F0502020204030204" pitchFamily="34" charset="0"/>
            </a:endParaRPr>
          </a:p>
          <a:p>
            <a:endParaRPr lang="en-GB" sz="1200" dirty="0"/>
          </a:p>
          <a:p>
            <a:r>
              <a:rPr lang="en-GB" sz="1200" dirty="0"/>
              <a:t>The atom that is oxidized is the reducing agent, and the atom that is reduced is the oxidizing agent. </a:t>
            </a:r>
          </a:p>
          <a:p>
            <a:endParaRPr lang="en-GB" sz="1200" dirty="0"/>
          </a:p>
          <a:p>
            <a:r>
              <a:rPr lang="en-GB" sz="1200" dirty="0"/>
              <a:t>Simple ways to remember this include the mnemonic devices OIL RIG, meaning</a:t>
            </a:r>
          </a:p>
          <a:p>
            <a:r>
              <a:rPr lang="en-GB" sz="1200" dirty="0"/>
              <a:t>The two species that exchange electrons in a redox reaction are given special names:</a:t>
            </a:r>
          </a:p>
          <a:p>
            <a:endParaRPr lang="en-GB" sz="1200" dirty="0"/>
          </a:p>
          <a:p>
            <a:endParaRPr lang="en-GB" sz="1200" dirty="0"/>
          </a:p>
          <a:p>
            <a:r>
              <a:rPr lang="en-GB" sz="1200" dirty="0"/>
              <a:t>A good example of a redox reaction is the thermite reaction, in which iron atoms in ferric oxide lose (or give up)  O  atoms to  Al  atoms, producing  Al2O3 .</a:t>
            </a:r>
          </a:p>
          <a:p>
            <a:endParaRPr lang="en-GB" sz="1200" dirty="0"/>
          </a:p>
          <a:p>
            <a:r>
              <a:rPr lang="en-GB" sz="1200" dirty="0"/>
              <a:t>Fe2O3(s)+2Al(s)→Al2O3(s)+2Fe(l)</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4</a:t>
            </a:fld>
            <a:endParaRPr lang="en-GB"/>
          </a:p>
        </p:txBody>
      </p:sp>
    </p:spTree>
    <p:extLst>
      <p:ext uri="{BB962C8B-B14F-4D97-AF65-F5344CB8AC3E}">
        <p14:creationId xmlns:p14="http://schemas.microsoft.com/office/powerpoint/2010/main" val="2665818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very useful concept that allows balancing a wide range of redox reactions is so-called oxidation number introduced in order to identify particular reactions of covalent species as oxidation or redaction. We can think of these oxidation numbers as fake charges.  As long as for ionic species the situation is </a:t>
            </a:r>
            <a:r>
              <a:rPr lang="en-GB" dirty="0" err="1"/>
              <a:t>qute</a:t>
            </a:r>
            <a:r>
              <a:rPr lang="en-GB" dirty="0"/>
              <a:t> clear, as the charge on the monoatomic ion represents the oxidation number, for </a:t>
            </a:r>
            <a:r>
              <a:rPr lang="en-GB" dirty="0" err="1"/>
              <a:t>polyatoic</a:t>
            </a:r>
            <a:r>
              <a:rPr lang="en-GB" dirty="0"/>
              <a:t> ions and covalent species it becomes more complicated. </a:t>
            </a:r>
            <a:r>
              <a:rPr lang="en-GB" dirty="0" err="1"/>
              <a:t>Therea</a:t>
            </a:r>
            <a:r>
              <a:rPr lang="en-GB" dirty="0"/>
              <a:t> re certain rules when </a:t>
            </a:r>
            <a:r>
              <a:rPr lang="en-GB" dirty="0" err="1"/>
              <a:t>ir</a:t>
            </a:r>
            <a:r>
              <a:rPr lang="en-GB" dirty="0"/>
              <a:t> comes to assigning oxidation numbers: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5</a:t>
            </a:fld>
            <a:endParaRPr lang="en-GB"/>
          </a:p>
        </p:txBody>
      </p:sp>
    </p:spTree>
    <p:extLst>
      <p:ext uri="{BB962C8B-B14F-4D97-AF65-F5344CB8AC3E}">
        <p14:creationId xmlns:p14="http://schemas.microsoft.com/office/powerpoint/2010/main" val="1306386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3200"/>
              </a:lnSpc>
            </a:pPr>
            <a:r>
              <a:rPr lang="en-GB" dirty="0"/>
              <a:t>First of all, oxidation number of atoms in a pure element is zero. </a:t>
            </a:r>
            <a:r>
              <a:rPr lang="en-GB" sz="1200" dirty="0">
                <a:latin typeface="Calibri" panose="020F0502020204030204" pitchFamily="34" charset="0"/>
                <a:cs typeface="Calibri" panose="020F0502020204030204" pitchFamily="34" charset="0"/>
              </a:rPr>
              <a:t>In an </a:t>
            </a:r>
            <a:r>
              <a:rPr lang="en-GB" sz="1200" b="1" dirty="0">
                <a:latin typeface="Calibri" panose="020F0502020204030204" pitchFamily="34" charset="0"/>
                <a:cs typeface="Calibri" panose="020F0502020204030204" pitchFamily="34" charset="0"/>
              </a:rPr>
              <a:t>uncharged compound</a:t>
            </a:r>
            <a:r>
              <a:rPr lang="en-GB" sz="1200" dirty="0">
                <a:latin typeface="Calibri" panose="020F0502020204030204" pitchFamily="34" charset="0"/>
                <a:cs typeface="Calibri" panose="020F0502020204030204" pitchFamily="34" charset="0"/>
              </a:rPr>
              <a:t>, the sum of all the </a:t>
            </a:r>
            <a:r>
              <a:rPr lang="en-GB" sz="1200" dirty="0">
                <a:solidFill>
                  <a:srgbClr val="00B050"/>
                </a:solidFill>
                <a:latin typeface="Calibri" panose="020F0502020204030204" pitchFamily="34" charset="0"/>
                <a:cs typeface="Calibri" panose="020F0502020204030204" pitchFamily="34" charset="0"/>
              </a:rPr>
              <a:t>oxidation states </a:t>
            </a:r>
            <a:r>
              <a:rPr lang="en-GB" sz="1200" dirty="0">
                <a:latin typeface="Calibri" panose="020F0502020204030204" pitchFamily="34" charset="0"/>
                <a:cs typeface="Calibri" panose="020F0502020204030204" pitchFamily="34" charset="0"/>
              </a:rPr>
              <a:t>is </a:t>
            </a:r>
            <a:r>
              <a:rPr lang="en-GB" sz="1200" b="1" dirty="0">
                <a:latin typeface="Calibri" panose="020F0502020204030204" pitchFamily="34" charset="0"/>
                <a:cs typeface="Calibri" panose="020F0502020204030204" pitchFamily="34" charset="0"/>
              </a:rPr>
              <a:t>zero</a:t>
            </a:r>
          </a:p>
          <a:p>
            <a:pPr>
              <a:lnSpc>
                <a:spcPts val="3200"/>
              </a:lnSpc>
            </a:pPr>
            <a:r>
              <a:rPr lang="en-GB" sz="1200" dirty="0">
                <a:latin typeface="Calibri" panose="020F0502020204030204" pitchFamily="34" charset="0"/>
                <a:cs typeface="Calibri" panose="020F0502020204030204" pitchFamily="34" charset="0"/>
              </a:rPr>
              <a:t>For </a:t>
            </a:r>
            <a:r>
              <a:rPr lang="en-GB" sz="1200" b="1" dirty="0">
                <a:latin typeface="Calibri" panose="020F0502020204030204" pitchFamily="34" charset="0"/>
                <a:cs typeface="Calibri" panose="020F0502020204030204" pitchFamily="34" charset="0"/>
              </a:rPr>
              <a:t>monoatomic ions </a:t>
            </a:r>
            <a:r>
              <a:rPr lang="en-GB" sz="1200" dirty="0">
                <a:solidFill>
                  <a:srgbClr val="00B050"/>
                </a:solidFill>
                <a:latin typeface="Calibri" panose="020F0502020204030204" pitchFamily="34" charset="0"/>
                <a:cs typeface="Calibri" panose="020F0502020204030204" pitchFamily="34" charset="0"/>
              </a:rPr>
              <a:t>oxidation number </a:t>
            </a:r>
            <a:r>
              <a:rPr lang="en-GB" sz="1200" dirty="0">
                <a:latin typeface="Calibri" panose="020F0502020204030204" pitchFamily="34" charset="0"/>
                <a:cs typeface="Calibri" panose="020F0502020204030204" pitchFamily="34" charset="0"/>
              </a:rPr>
              <a:t>= </a:t>
            </a:r>
            <a:r>
              <a:rPr lang="en-GB" sz="1200" dirty="0">
                <a:solidFill>
                  <a:srgbClr val="00B050"/>
                </a:solidFill>
                <a:latin typeface="Calibri" panose="020F0502020204030204" pitchFamily="34" charset="0"/>
                <a:cs typeface="Calibri" panose="020F0502020204030204" pitchFamily="34" charset="0"/>
              </a:rPr>
              <a:t>charge </a:t>
            </a:r>
            <a:endParaRPr lang="en-GB" sz="1200" dirty="0">
              <a:latin typeface="Calibri" panose="020F0502020204030204" pitchFamily="34" charset="0"/>
              <a:cs typeface="Calibri" panose="020F0502020204030204" pitchFamily="34" charset="0"/>
            </a:endParaRPr>
          </a:p>
          <a:p>
            <a:endParaRPr lang="en-GB" dirty="0"/>
          </a:p>
          <a:p>
            <a:r>
              <a:rPr lang="en-GB" dirty="0"/>
              <a:t>Metal cations have a charge, so their oxidation number, fake charge, is their charge, charge on the ion. So for alkali metal in a compound, its charge is +1, oxidation number is +1. Na is always +1, K is always +1. alkaline earth metals are always +2, Al, Ga +3. if you have transition metal in there they will have the charge of the cation which is their oxidation number.</a:t>
            </a:r>
          </a:p>
          <a:p>
            <a:r>
              <a:rPr lang="en-GB" dirty="0"/>
              <a:t>On the other hand, F is always -1. F is the most electronegative atom. It is going to grab electrons hugely and its oxidation number when you are assigning the charges or fake charges will always be -1.</a:t>
            </a:r>
          </a:p>
          <a:p>
            <a:r>
              <a:rPr lang="en-GB" dirty="0"/>
              <a:t>H is a tricky one. Sometimes H can be -1 when is with these alkaline metals. But you have already assigned the charge to these alkali metals being positive so H will be negative. But most of the times H in compounds is +1.</a:t>
            </a:r>
          </a:p>
          <a:p>
            <a:r>
              <a:rPr lang="en-GB" dirty="0"/>
              <a:t>Most of the time oxygen is -2. there are things like </a:t>
            </a:r>
            <a:r>
              <a:rPr lang="en-GB" dirty="0" err="1"/>
              <a:t>superoxides</a:t>
            </a:r>
            <a:r>
              <a:rPr lang="en-GB" dirty="0"/>
              <a:t> and peroxides where the metals can force the oxygen not to be -2. When F bonds with O force the O not to be -2. But in most compounds, O being the second most electronegative atom is going to be -2. </a:t>
            </a:r>
          </a:p>
        </p:txBody>
      </p:sp>
      <p:sp>
        <p:nvSpPr>
          <p:cNvPr id="4" name="Slide Number Placeholder 3"/>
          <p:cNvSpPr>
            <a:spLocks noGrp="1"/>
          </p:cNvSpPr>
          <p:nvPr>
            <p:ph type="sldNum" sz="quarter" idx="5"/>
          </p:nvPr>
        </p:nvSpPr>
        <p:spPr/>
        <p:txBody>
          <a:bodyPr/>
          <a:lstStyle/>
          <a:p>
            <a:fld id="{FC7CE375-7B2F-4C3D-B264-0293D0F88092}" type="slidenum">
              <a:rPr lang="en-GB" smtClean="0"/>
              <a:t>6</a:t>
            </a:fld>
            <a:endParaRPr lang="en-GB"/>
          </a:p>
        </p:txBody>
      </p:sp>
    </p:spTree>
    <p:extLst>
      <p:ext uri="{BB962C8B-B14F-4D97-AF65-F5344CB8AC3E}">
        <p14:creationId xmlns:p14="http://schemas.microsoft.com/office/powerpoint/2010/main" val="3418459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8</a:t>
            </a:fld>
            <a:endParaRPr lang="en-GB"/>
          </a:p>
        </p:txBody>
      </p:sp>
    </p:spTree>
    <p:extLst>
      <p:ext uri="{BB962C8B-B14F-4D97-AF65-F5344CB8AC3E}">
        <p14:creationId xmlns:p14="http://schemas.microsoft.com/office/powerpoint/2010/main" val="2244085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9</a:t>
            </a:fld>
            <a:endParaRPr lang="en-GB"/>
          </a:p>
        </p:txBody>
      </p:sp>
    </p:spTree>
    <p:extLst>
      <p:ext uri="{BB962C8B-B14F-4D97-AF65-F5344CB8AC3E}">
        <p14:creationId xmlns:p14="http://schemas.microsoft.com/office/powerpoint/2010/main" val="2924896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10</a:t>
            </a:fld>
            <a:endParaRPr lang="en-GB"/>
          </a:p>
        </p:txBody>
      </p:sp>
    </p:spTree>
    <p:extLst>
      <p:ext uri="{BB962C8B-B14F-4D97-AF65-F5344CB8AC3E}">
        <p14:creationId xmlns:p14="http://schemas.microsoft.com/office/powerpoint/2010/main" val="3702497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move back to the oxidation of ethanol and ethanal and explain this in term of oxidation numbers. It is oxidation as  substance lost the hydrogen as it goes from ethanol to ethanal. But there is absolutely no way that we can look at that and say  oh it is oxidised so it means it must have lost the electrons. So what we do? So first thing when we try to determine the oxidation number you have an average oxidation number for each atom, so for all carbon atoms in ethanol we are going to have </a:t>
            </a:r>
            <a:r>
              <a:rPr lang="en-GB" dirty="0" err="1"/>
              <a:t>opne</a:t>
            </a:r>
            <a:r>
              <a:rPr lang="en-GB" dirty="0"/>
              <a:t> average charge and for all carbons in ethanal we are going to have one average charge as well. </a:t>
            </a:r>
            <a:r>
              <a:rPr lang="en-GB" dirty="0">
                <a:latin typeface="Calibri" panose="020F0502020204030204" pitchFamily="34" charset="0"/>
                <a:cs typeface="Calibri" panose="020F0502020204030204" pitchFamily="34" charset="0"/>
              </a:rPr>
              <a:t>Each type of atom in a species gets an average oxidation number, O, 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cs typeface="Calibri" panose="020F0502020204030204" pitchFamily="34" charset="0"/>
              </a:rPr>
              <a:t>Total oxidation number must be the charge for that oxidation number corresponds to the fake charge when you add up all the oxidation numbers you must get the charge on the species. </a:t>
            </a:r>
            <a:endParaRPr lang="en-GB" dirty="0"/>
          </a:p>
          <a:p>
            <a:r>
              <a:rPr lang="en-GB" dirty="0"/>
              <a:t>For ethanol we need oxidation numbers for C, H and O. we write it as C2H6O as we are interested in purely the number of each type of atoms. So we have 2 C, 6 H and 1 O. when they add up they must give 0 because this is a neutral molecule. H is +1, O is -2. we can solve it now for C </a:t>
            </a:r>
          </a:p>
          <a:p>
            <a:r>
              <a:rPr lang="en-GB" dirty="0"/>
              <a:t>We have to do the same for ethanal, CH3CHO. Rewrite it as </a:t>
            </a:r>
          </a:p>
          <a:p>
            <a:r>
              <a:rPr lang="en-GB" dirty="0"/>
              <a:t>So when we go from ethanol to ethanal the oxidation number on C goes from -2 to -1, so the carbon in ethanol lost the electrons and if something loses the electrons it must be oxidation</a:t>
            </a:r>
          </a:p>
          <a:p>
            <a:endParaRPr lang="en-GB" dirty="0"/>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12</a:t>
            </a:fld>
            <a:endParaRPr lang="en-GB"/>
          </a:p>
        </p:txBody>
      </p:sp>
    </p:spTree>
    <p:extLst>
      <p:ext uri="{BB962C8B-B14F-4D97-AF65-F5344CB8AC3E}">
        <p14:creationId xmlns:p14="http://schemas.microsoft.com/office/powerpoint/2010/main" val="16952289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13</a:t>
            </a:fld>
            <a:endParaRPr lang="en-GB"/>
          </a:p>
        </p:txBody>
      </p:sp>
    </p:spTree>
    <p:extLst>
      <p:ext uri="{BB962C8B-B14F-4D97-AF65-F5344CB8AC3E}">
        <p14:creationId xmlns:p14="http://schemas.microsoft.com/office/powerpoint/2010/main" val="1930383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14</a:t>
            </a:fld>
            <a:endParaRPr lang="en-GB"/>
          </a:p>
        </p:txBody>
      </p:sp>
    </p:spTree>
    <p:extLst>
      <p:ext uri="{BB962C8B-B14F-4D97-AF65-F5344CB8AC3E}">
        <p14:creationId xmlns:p14="http://schemas.microsoft.com/office/powerpoint/2010/main" val="41369232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Slide Image Placeholder 1"/>
          <p:cNvSpPr>
            <a:spLocks noGrp="1" noRot="1" noChangeAspect="1" noTextEdit="1"/>
          </p:cNvSpPr>
          <p:nvPr>
            <p:ph type="sldImg"/>
          </p:nvPr>
        </p:nvSpPr>
        <p:spPr>
          <a:ln/>
        </p:spPr>
      </p:sp>
      <p:sp>
        <p:nvSpPr>
          <p:cNvPr id="175107" name="Notes Placeholder 2"/>
          <p:cNvSpPr>
            <a:spLocks noGrp="1"/>
          </p:cNvSpPr>
          <p:nvPr>
            <p:ph type="body" idx="1"/>
          </p:nvPr>
        </p:nvSpPr>
        <p:spPr>
          <a:noFill/>
        </p:spPr>
        <p:txBody>
          <a:bodyPr/>
          <a:lstStyle/>
          <a:p>
            <a:r>
              <a:rPr lang="en-GB" altLang="en-US" dirty="0"/>
              <a:t>By basic trial and error, rather than studying an equation, we arrived at 75% Potassium nitrate, 15% Charcoal and 10% Sulphur. </a:t>
            </a:r>
          </a:p>
          <a:p>
            <a:endParaRPr lang="en-GB" altLang="en-US" dirty="0"/>
          </a:p>
          <a:p>
            <a:endParaRPr lang="en-GB" altLang="en-US" dirty="0"/>
          </a:p>
        </p:txBody>
      </p:sp>
      <p:sp>
        <p:nvSpPr>
          <p:cNvPr id="175108" name="Slide Number Placeholder 3"/>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D012B2A9-F40D-476E-A58D-2FA9E0254856}" type="slidenum">
              <a:rPr lang="en-GB" altLang="en-US" smtClean="0">
                <a:solidFill>
                  <a:schemeClr val="tx1"/>
                </a:solidFill>
              </a:rPr>
              <a:pPr/>
              <a:t>15</a:t>
            </a:fld>
            <a:endParaRPr lang="en-GB" altLang="en-US">
              <a:solidFill>
                <a:schemeClr val="tx1"/>
              </a:solidFill>
            </a:endParaRPr>
          </a:p>
        </p:txBody>
      </p:sp>
    </p:spTree>
    <p:extLst>
      <p:ext uri="{BB962C8B-B14F-4D97-AF65-F5344CB8AC3E}">
        <p14:creationId xmlns:p14="http://schemas.microsoft.com/office/powerpoint/2010/main" val="1975319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17</a:t>
            </a:fld>
            <a:endParaRPr lang="en-GB"/>
          </a:p>
        </p:txBody>
      </p:sp>
    </p:spTree>
    <p:extLst>
      <p:ext uri="{BB962C8B-B14F-4D97-AF65-F5344CB8AC3E}">
        <p14:creationId xmlns:p14="http://schemas.microsoft.com/office/powerpoint/2010/main" val="28976406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ACD7168-EAF7-427C-A7F8-9CC69145761E}"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944245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CD7168-EAF7-427C-A7F8-9CC69145761E}"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2187382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CD7168-EAF7-427C-A7F8-9CC69145761E}"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4147569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CD7168-EAF7-427C-A7F8-9CC69145761E}"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463619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CD7168-EAF7-427C-A7F8-9CC69145761E}" type="datetimeFigureOut">
              <a:rPr lang="en-GB" smtClean="0"/>
              <a:t>14/10/2025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1811408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ACD7168-EAF7-427C-A7F8-9CC69145761E}" type="datetimeFigureOut">
              <a:rPr lang="en-GB" smtClean="0"/>
              <a:t>14/10/2025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363654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ACD7168-EAF7-427C-A7F8-9CC69145761E}" type="datetimeFigureOut">
              <a:rPr lang="en-GB" smtClean="0"/>
              <a:t>14/10/2025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1210165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2999148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1636133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815004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4137299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425352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759669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ACD7168-EAF7-427C-A7F8-9CC69145761E}" type="datetimeFigureOut">
              <a:rPr lang="en-GB" smtClean="0"/>
              <a:t>14/10/2025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23998398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ACD7168-EAF7-427C-A7F8-9CC69145761E}" type="datetimeFigureOut">
              <a:rPr lang="en-GB" smtClean="0"/>
              <a:t>14/10/2025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2391952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CD7168-EAF7-427C-A7F8-9CC69145761E}"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18006367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CD7168-EAF7-427C-A7F8-9CC69145761E}"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111803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ACD7168-EAF7-427C-A7F8-9CC69145761E}" type="datetimeFigureOut">
              <a:rPr lang="en-GB" smtClean="0"/>
              <a:t>14/10/2025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A06F737-9061-49A9-AE90-6BEB217F3879}" type="slidenum">
              <a:rPr lang="en-GB" smtClean="0"/>
              <a:t>‹#›</a:t>
            </a:fld>
            <a:endParaRPr lang="en-GB"/>
          </a:p>
        </p:txBody>
      </p:sp>
    </p:spTree>
    <p:extLst>
      <p:ext uri="{BB962C8B-B14F-4D97-AF65-F5344CB8AC3E}">
        <p14:creationId xmlns:p14="http://schemas.microsoft.com/office/powerpoint/2010/main" val="7589437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x3VrfYSJ0sQ?feature=oembed" TargetMode="External"/><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23A93-D387-4989-9267-1E1C2FA8AE12}"/>
              </a:ext>
            </a:extLst>
          </p:cNvPr>
          <p:cNvSpPr>
            <a:spLocks noGrp="1"/>
          </p:cNvSpPr>
          <p:nvPr>
            <p:ph type="ctrTitle"/>
          </p:nvPr>
        </p:nvSpPr>
        <p:spPr/>
        <p:txBody>
          <a:bodyPr/>
          <a:lstStyle/>
          <a:p>
            <a:r>
              <a:rPr lang="en-GB" dirty="0"/>
              <a:t>red-ox reactions</a:t>
            </a:r>
          </a:p>
        </p:txBody>
      </p:sp>
      <p:sp>
        <p:nvSpPr>
          <p:cNvPr id="3" name="Subtitle 2">
            <a:extLst>
              <a:ext uri="{FF2B5EF4-FFF2-40B4-BE49-F238E27FC236}">
                <a16:creationId xmlns:a16="http://schemas.microsoft.com/office/drawing/2014/main" id="{DD8DFCE6-45C7-42E4-9233-50FCD02FFDAD}"/>
              </a:ext>
            </a:extLst>
          </p:cNvPr>
          <p:cNvSpPr>
            <a:spLocks noGrp="1"/>
          </p:cNvSpPr>
          <p:nvPr>
            <p:ph type="subTitle" idx="1"/>
          </p:nvPr>
        </p:nvSpPr>
        <p:spPr>
          <a:xfrm>
            <a:off x="1751012" y="4736205"/>
            <a:ext cx="8689976" cy="1371599"/>
          </a:xfrm>
        </p:spPr>
        <p:txBody>
          <a:bodyPr>
            <a:normAutofit fontScale="92500" lnSpcReduction="10000"/>
          </a:bodyPr>
          <a:lstStyle/>
          <a:p>
            <a:r>
              <a:rPr lang="en-GB" dirty="0"/>
              <a:t>Acda6020</a:t>
            </a:r>
          </a:p>
          <a:p>
            <a:endParaRPr lang="en-GB" dirty="0"/>
          </a:p>
          <a:p>
            <a:r>
              <a:rPr lang="en-GB" dirty="0"/>
              <a:t>e.kazimierska@uwtsd.ac.uk</a:t>
            </a:r>
          </a:p>
          <a:p>
            <a:endParaRPr lang="en-GB" dirty="0"/>
          </a:p>
        </p:txBody>
      </p:sp>
    </p:spTree>
    <p:extLst>
      <p:ext uri="{BB962C8B-B14F-4D97-AF65-F5344CB8AC3E}">
        <p14:creationId xmlns:p14="http://schemas.microsoft.com/office/powerpoint/2010/main" val="2875780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5B591-B0E0-463D-BD92-39CF3CD4D643}"/>
              </a:ext>
            </a:extLst>
          </p:cNvPr>
          <p:cNvSpPr>
            <a:spLocks noGrp="1"/>
          </p:cNvSpPr>
          <p:nvPr>
            <p:ph type="title"/>
          </p:nvPr>
        </p:nvSpPr>
        <p:spPr>
          <a:xfrm>
            <a:off x="877262" y="0"/>
            <a:ext cx="10364451" cy="861237"/>
          </a:xfrm>
        </p:spPr>
        <p:txBody>
          <a:bodyPr/>
          <a:lstStyle/>
          <a:p>
            <a:r>
              <a:rPr lang="en-GB" dirty="0"/>
              <a:t>Learning outcomes</a:t>
            </a:r>
          </a:p>
        </p:txBody>
      </p:sp>
      <p:pic>
        <p:nvPicPr>
          <p:cNvPr id="4" name="Picture 3">
            <a:extLst>
              <a:ext uri="{FF2B5EF4-FFF2-40B4-BE49-F238E27FC236}">
                <a16:creationId xmlns:a16="http://schemas.microsoft.com/office/drawing/2014/main" id="{CDCBB4E1-9903-42D2-85FD-27B2D34CF6A9}"/>
              </a:ext>
            </a:extLst>
          </p:cNvPr>
          <p:cNvPicPr>
            <a:picLocks noChangeAspect="1"/>
          </p:cNvPicPr>
          <p:nvPr/>
        </p:nvPicPr>
        <p:blipFill>
          <a:blip r:embed="rId2"/>
          <a:stretch>
            <a:fillRect/>
          </a:stretch>
        </p:blipFill>
        <p:spPr>
          <a:xfrm>
            <a:off x="6815470" y="3017621"/>
            <a:ext cx="5376530" cy="3840379"/>
          </a:xfrm>
          <a:prstGeom prst="rect">
            <a:avLst/>
          </a:prstGeom>
        </p:spPr>
      </p:pic>
      <p:sp>
        <p:nvSpPr>
          <p:cNvPr id="3" name="Content Placeholder 2">
            <a:extLst>
              <a:ext uri="{FF2B5EF4-FFF2-40B4-BE49-F238E27FC236}">
                <a16:creationId xmlns:a16="http://schemas.microsoft.com/office/drawing/2014/main" id="{F6DB4F3E-9CED-4A83-9AC7-765A7739A8FC}"/>
              </a:ext>
            </a:extLst>
          </p:cNvPr>
          <p:cNvSpPr>
            <a:spLocks noGrp="1"/>
          </p:cNvSpPr>
          <p:nvPr>
            <p:ph sz="quarter" idx="13"/>
          </p:nvPr>
        </p:nvSpPr>
        <p:spPr>
          <a:xfrm>
            <a:off x="877262" y="722689"/>
            <a:ext cx="10363826" cy="5722177"/>
          </a:xfrm>
        </p:spPr>
        <p:txBody>
          <a:bodyPr>
            <a:normAutofit/>
          </a:bodyPr>
          <a:lstStyle/>
          <a:p>
            <a:r>
              <a:rPr lang="en-GB" sz="2800" cap="none" dirty="0">
                <a:solidFill>
                  <a:srgbClr val="0070C0"/>
                </a:solidFill>
              </a:rPr>
              <a:t>Explain the concept of oxidation and reduction </a:t>
            </a:r>
            <a:r>
              <a:rPr lang="en-GB" sz="2800" cap="none" dirty="0"/>
              <a:t>in terms of electron transfer, oxidation number, and oxygen/hydrogen exchange.</a:t>
            </a:r>
          </a:p>
          <a:p>
            <a:r>
              <a:rPr lang="en-GB" sz="2800" cap="none" dirty="0">
                <a:solidFill>
                  <a:srgbClr val="0070C0"/>
                </a:solidFill>
              </a:rPr>
              <a:t>Assign oxidation numbers</a:t>
            </a:r>
            <a:r>
              <a:rPr lang="en-GB" sz="2800" cap="none" dirty="0"/>
              <a:t> to elements in simple and complex species relevant to energetic materials (e.g., perchlorates, nitrates, chlorates).</a:t>
            </a:r>
          </a:p>
          <a:p>
            <a:r>
              <a:rPr lang="en-GB" sz="2800" cap="none" dirty="0">
                <a:solidFill>
                  <a:srgbClr val="0070C0"/>
                </a:solidFill>
              </a:rPr>
              <a:t>Apply redox principles </a:t>
            </a:r>
            <a:r>
              <a:rPr lang="en-GB" sz="2800" cap="none" dirty="0"/>
              <a:t>to analyse and balance chemical equations representing energetic reactions such as flash powders, thermites, and gunpowder.</a:t>
            </a:r>
          </a:p>
        </p:txBody>
      </p:sp>
    </p:spTree>
    <p:extLst>
      <p:ext uri="{BB962C8B-B14F-4D97-AF65-F5344CB8AC3E}">
        <p14:creationId xmlns:p14="http://schemas.microsoft.com/office/powerpoint/2010/main" val="4155271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AE08250-1F87-40D0-BD79-55C42F5A7EB5}"/>
              </a:ext>
            </a:extLst>
          </p:cNvPr>
          <p:cNvSpPr>
            <a:spLocks noGrp="1"/>
          </p:cNvSpPr>
          <p:nvPr>
            <p:ph type="title"/>
          </p:nvPr>
        </p:nvSpPr>
        <p:spPr>
          <a:xfrm>
            <a:off x="877262" y="5268"/>
            <a:ext cx="10364451" cy="1308144"/>
          </a:xfrm>
        </p:spPr>
        <p:txBody>
          <a:bodyPr/>
          <a:lstStyle/>
          <a:p>
            <a:r>
              <a:rPr lang="en-GB" sz="3600" dirty="0">
                <a:latin typeface="Calibri" panose="020F0502020204030204" pitchFamily="34" charset="0"/>
                <a:cs typeface="Calibri" panose="020F0502020204030204" pitchFamily="34" charset="0"/>
              </a:rPr>
              <a:t>Oxidation and reduction </a:t>
            </a:r>
            <a:br>
              <a:rPr lang="en-GB" sz="36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br>
            <a:endParaRPr lang="en-GB" dirty="0"/>
          </a:p>
        </p:txBody>
      </p:sp>
      <p:sp>
        <p:nvSpPr>
          <p:cNvPr id="11" name="Content Placeholder 10">
            <a:extLst>
              <a:ext uri="{FF2B5EF4-FFF2-40B4-BE49-F238E27FC236}">
                <a16:creationId xmlns:a16="http://schemas.microsoft.com/office/drawing/2014/main" id="{63DCACAD-B6A3-44F6-A136-C57DE4696D1A}"/>
              </a:ext>
            </a:extLst>
          </p:cNvPr>
          <p:cNvSpPr>
            <a:spLocks noGrp="1"/>
          </p:cNvSpPr>
          <p:nvPr>
            <p:ph sz="quarter" idx="13"/>
          </p:nvPr>
        </p:nvSpPr>
        <p:spPr>
          <a:xfrm>
            <a:off x="444349" y="1049007"/>
            <a:ext cx="11230275" cy="3424107"/>
          </a:xfrm>
        </p:spPr>
        <p:txBody>
          <a:bodyPr>
            <a:noAutofit/>
          </a:bodyPr>
          <a:lstStyle/>
          <a:p>
            <a:r>
              <a:rPr lang="en-GB" sz="2800" b="1" cap="none" dirty="0">
                <a:solidFill>
                  <a:srgbClr val="0000FF"/>
                </a:solidFill>
                <a:cs typeface="Calibri" panose="020F0502020204030204" pitchFamily="34" charset="0"/>
              </a:rPr>
              <a:t>ox-</a:t>
            </a:r>
            <a:r>
              <a:rPr lang="en-GB" sz="2800" cap="none" dirty="0" err="1">
                <a:cs typeface="Calibri" panose="020F0502020204030204" pitchFamily="34" charset="0"/>
              </a:rPr>
              <a:t>idation</a:t>
            </a:r>
            <a:r>
              <a:rPr lang="en-GB" sz="2800" cap="none" dirty="0">
                <a:cs typeface="Calibri" panose="020F0502020204030204" pitchFamily="34" charset="0"/>
              </a:rPr>
              <a:t>: 	</a:t>
            </a:r>
            <a:r>
              <a:rPr lang="en-GB" sz="2800" cap="none" dirty="0">
                <a:solidFill>
                  <a:srgbClr val="FF66FF"/>
                </a:solidFill>
                <a:cs typeface="Calibri" panose="020F0502020204030204" pitchFamily="34" charset="0"/>
              </a:rPr>
              <a:t>substance gains oxygen		</a:t>
            </a:r>
            <a:r>
              <a:rPr lang="en-GB" sz="2800" cap="none" dirty="0">
                <a:cs typeface="Calibri" panose="020F0502020204030204" pitchFamily="34" charset="0"/>
              </a:rPr>
              <a:t>Mg </a:t>
            </a:r>
            <a:r>
              <a:rPr lang="en-GB" sz="2800" cap="none" dirty="0">
                <a:cs typeface="Calibri" panose="020F0502020204030204" pitchFamily="34" charset="0"/>
                <a:sym typeface="Wingdings" panose="05000000000000000000" pitchFamily="2" charset="2"/>
              </a:rPr>
              <a:t> Mg</a:t>
            </a:r>
            <a:r>
              <a:rPr lang="en-GB" sz="2800" cap="none" dirty="0">
                <a:solidFill>
                  <a:srgbClr val="FF66FF"/>
                </a:solidFill>
                <a:cs typeface="Calibri" panose="020F0502020204030204" pitchFamily="34" charset="0"/>
                <a:sym typeface="Wingdings" panose="05000000000000000000" pitchFamily="2" charset="2"/>
              </a:rPr>
              <a:t>O</a:t>
            </a:r>
          </a:p>
          <a:p>
            <a:pPr marL="0" indent="0">
              <a:buNone/>
            </a:pPr>
            <a:r>
              <a:rPr lang="en-GB" sz="2800" cap="none" dirty="0">
                <a:cs typeface="Calibri" panose="020F0502020204030204" pitchFamily="34" charset="0"/>
                <a:sym typeface="Wingdings" panose="05000000000000000000" pitchFamily="2" charset="2"/>
              </a:rPr>
              <a:t>			</a:t>
            </a:r>
            <a:r>
              <a:rPr lang="en-GB" sz="2800" cap="none" dirty="0">
                <a:solidFill>
                  <a:srgbClr val="FFC000"/>
                </a:solidFill>
                <a:cs typeface="Calibri" panose="020F0502020204030204" pitchFamily="34" charset="0"/>
                <a:sym typeface="Wingdings" panose="05000000000000000000" pitchFamily="2" charset="2"/>
              </a:rPr>
              <a:t>substance loses hydrogen</a:t>
            </a:r>
            <a:r>
              <a:rPr lang="en-GB" sz="2800" cap="none" dirty="0">
                <a:cs typeface="Calibri" panose="020F0502020204030204" pitchFamily="34" charset="0"/>
                <a:sym typeface="Wingdings" panose="05000000000000000000" pitchFamily="2" charset="2"/>
              </a:rPr>
              <a:t>		CH</a:t>
            </a:r>
            <a:r>
              <a:rPr lang="en-GB" sz="2800" cap="none" baseline="-25000" dirty="0">
                <a:cs typeface="Calibri" panose="020F0502020204030204" pitchFamily="34" charset="0"/>
                <a:sym typeface="Wingdings" panose="05000000000000000000" pitchFamily="2" charset="2"/>
              </a:rPr>
              <a:t>3</a:t>
            </a:r>
            <a:r>
              <a:rPr lang="en-GB" sz="2800" cap="none" dirty="0">
                <a:cs typeface="Calibri" panose="020F0502020204030204" pitchFamily="34" charset="0"/>
                <a:sym typeface="Wingdings" panose="05000000000000000000" pitchFamily="2" charset="2"/>
              </a:rPr>
              <a:t>C</a:t>
            </a:r>
            <a:r>
              <a:rPr lang="en-GB" sz="2800" cap="none" dirty="0">
                <a:solidFill>
                  <a:srgbClr val="FFC000"/>
                </a:solidFill>
                <a:cs typeface="Calibri" panose="020F0502020204030204" pitchFamily="34" charset="0"/>
                <a:sym typeface="Wingdings" panose="05000000000000000000" pitchFamily="2" charset="2"/>
              </a:rPr>
              <a:t>H</a:t>
            </a:r>
            <a:r>
              <a:rPr lang="en-GB" sz="2800" cap="none" baseline="-25000" dirty="0">
                <a:solidFill>
                  <a:srgbClr val="FFC000"/>
                </a:solidFill>
                <a:cs typeface="Calibri" panose="020F0502020204030204" pitchFamily="34" charset="0"/>
                <a:sym typeface="Wingdings" panose="05000000000000000000" pitchFamily="2" charset="2"/>
              </a:rPr>
              <a:t>2</a:t>
            </a:r>
            <a:r>
              <a:rPr lang="en-GB" sz="2800" cap="none" dirty="0">
                <a:cs typeface="Calibri" panose="020F0502020204030204" pitchFamily="34" charset="0"/>
                <a:sym typeface="Wingdings" panose="05000000000000000000" pitchFamily="2" charset="2"/>
              </a:rPr>
              <a:t>OH  CH</a:t>
            </a:r>
            <a:r>
              <a:rPr lang="en-GB" sz="2800" cap="none" baseline="-25000" dirty="0">
                <a:cs typeface="Calibri" panose="020F0502020204030204" pitchFamily="34" charset="0"/>
                <a:sym typeface="Wingdings" panose="05000000000000000000" pitchFamily="2" charset="2"/>
              </a:rPr>
              <a:t>3</a:t>
            </a:r>
            <a:r>
              <a:rPr lang="en-GB" sz="2800" cap="none" dirty="0">
                <a:cs typeface="Calibri" panose="020F0502020204030204" pitchFamily="34" charset="0"/>
                <a:sym typeface="Wingdings" panose="05000000000000000000" pitchFamily="2" charset="2"/>
              </a:rPr>
              <a:t>C</a:t>
            </a:r>
            <a:r>
              <a:rPr lang="en-GB" sz="2800" cap="none" dirty="0">
                <a:solidFill>
                  <a:srgbClr val="FFC000"/>
                </a:solidFill>
                <a:cs typeface="Calibri" panose="020F0502020204030204" pitchFamily="34" charset="0"/>
                <a:sym typeface="Wingdings" panose="05000000000000000000" pitchFamily="2" charset="2"/>
              </a:rPr>
              <a:t>H</a:t>
            </a:r>
            <a:r>
              <a:rPr lang="en-GB" sz="2800" cap="none" dirty="0">
                <a:cs typeface="Calibri" panose="020F0502020204030204" pitchFamily="34" charset="0"/>
                <a:sym typeface="Wingdings" panose="05000000000000000000" pitchFamily="2" charset="2"/>
              </a:rPr>
              <a:t>O</a:t>
            </a:r>
          </a:p>
          <a:p>
            <a:pPr marL="0" indent="0">
              <a:buNone/>
            </a:pPr>
            <a:r>
              <a:rPr lang="en-GB" sz="2800" cap="none" dirty="0">
                <a:cs typeface="Calibri" panose="020F0502020204030204" pitchFamily="34" charset="0"/>
                <a:sym typeface="Wingdings" panose="05000000000000000000" pitchFamily="2" charset="2"/>
              </a:rPr>
              <a:t>			</a:t>
            </a:r>
            <a:r>
              <a:rPr lang="en-GB" sz="2800" cap="none" dirty="0">
                <a:solidFill>
                  <a:srgbClr val="00CC00"/>
                </a:solidFill>
                <a:cs typeface="Calibri" panose="020F0502020204030204" pitchFamily="34" charset="0"/>
                <a:sym typeface="Wingdings" panose="05000000000000000000" pitchFamily="2" charset="2"/>
              </a:rPr>
              <a:t>substance loses electron(s)</a:t>
            </a:r>
            <a:r>
              <a:rPr lang="en-GB" sz="2800" cap="none" dirty="0">
                <a:cs typeface="Calibri" panose="020F0502020204030204" pitchFamily="34" charset="0"/>
                <a:sym typeface="Wingdings" panose="05000000000000000000" pitchFamily="2" charset="2"/>
              </a:rPr>
              <a:t>		Na  Na</a:t>
            </a:r>
            <a:r>
              <a:rPr lang="en-GB" sz="2800" cap="none" baseline="30000" dirty="0">
                <a:cs typeface="Calibri" panose="020F0502020204030204" pitchFamily="34" charset="0"/>
                <a:sym typeface="Wingdings" panose="05000000000000000000" pitchFamily="2" charset="2"/>
              </a:rPr>
              <a:t>+</a:t>
            </a:r>
            <a:r>
              <a:rPr lang="en-GB" sz="2800" cap="none" dirty="0">
                <a:cs typeface="Calibri" panose="020F0502020204030204" pitchFamily="34" charset="0"/>
                <a:sym typeface="Wingdings" panose="05000000000000000000" pitchFamily="2" charset="2"/>
              </a:rPr>
              <a:t>  +  </a:t>
            </a:r>
            <a:r>
              <a:rPr lang="en-GB" sz="2800" cap="none" dirty="0">
                <a:solidFill>
                  <a:srgbClr val="00CC00"/>
                </a:solidFill>
                <a:cs typeface="Calibri" panose="020F0502020204030204" pitchFamily="34" charset="0"/>
                <a:sym typeface="Wingdings" panose="05000000000000000000" pitchFamily="2" charset="2"/>
              </a:rPr>
              <a:t>e</a:t>
            </a:r>
            <a:r>
              <a:rPr lang="en-GB" sz="2800" cap="none" baseline="30000" dirty="0">
                <a:solidFill>
                  <a:srgbClr val="00CC00"/>
                </a:solidFill>
                <a:cs typeface="Calibri" panose="020F0502020204030204" pitchFamily="34" charset="0"/>
                <a:sym typeface="Wingdings" panose="05000000000000000000" pitchFamily="2" charset="2"/>
              </a:rPr>
              <a:t>-</a:t>
            </a:r>
            <a:endParaRPr lang="en-GB" sz="2800" cap="none" baseline="30000" dirty="0">
              <a:solidFill>
                <a:srgbClr val="00CC00"/>
              </a:solidFill>
              <a:cs typeface="Calibri" panose="020F0502020204030204" pitchFamily="34" charset="0"/>
            </a:endParaRPr>
          </a:p>
          <a:p>
            <a:r>
              <a:rPr lang="en-GB" sz="2800" b="1" cap="none" dirty="0">
                <a:solidFill>
                  <a:srgbClr val="FF0000"/>
                </a:solidFill>
                <a:cs typeface="Calibri" panose="020F0502020204030204" pitchFamily="34" charset="0"/>
              </a:rPr>
              <a:t>red-</a:t>
            </a:r>
            <a:r>
              <a:rPr lang="en-GB" sz="2800" cap="none" dirty="0" err="1">
                <a:cs typeface="Calibri" panose="020F0502020204030204" pitchFamily="34" charset="0"/>
              </a:rPr>
              <a:t>uction</a:t>
            </a:r>
            <a:r>
              <a:rPr lang="en-GB" sz="2800" cap="none" dirty="0">
                <a:cs typeface="Calibri" panose="020F0502020204030204" pitchFamily="34" charset="0"/>
              </a:rPr>
              <a:t>: 		</a:t>
            </a:r>
            <a:r>
              <a:rPr lang="en-GB" sz="2800" cap="none" dirty="0">
                <a:solidFill>
                  <a:srgbClr val="FF66FF"/>
                </a:solidFill>
                <a:cs typeface="Calibri" panose="020F0502020204030204" pitchFamily="34" charset="0"/>
              </a:rPr>
              <a:t>substance loses oxygen</a:t>
            </a:r>
            <a:r>
              <a:rPr lang="en-GB" sz="2800" cap="none" dirty="0">
                <a:cs typeface="Calibri" panose="020F0502020204030204" pitchFamily="34" charset="0"/>
              </a:rPr>
              <a:t>		Mg</a:t>
            </a:r>
            <a:r>
              <a:rPr lang="en-GB" sz="2800" cap="none" dirty="0">
                <a:solidFill>
                  <a:srgbClr val="FF66FF"/>
                </a:solidFill>
                <a:cs typeface="Calibri" panose="020F0502020204030204" pitchFamily="34" charset="0"/>
              </a:rPr>
              <a:t>O</a:t>
            </a:r>
            <a:r>
              <a:rPr lang="en-GB" sz="2800" cap="none" dirty="0">
                <a:cs typeface="Calibri" panose="020F0502020204030204" pitchFamily="34" charset="0"/>
              </a:rPr>
              <a:t> </a:t>
            </a:r>
            <a:r>
              <a:rPr lang="en-GB" sz="2800" cap="none" dirty="0">
                <a:cs typeface="Calibri" panose="020F0502020204030204" pitchFamily="34" charset="0"/>
                <a:sym typeface="Wingdings" panose="05000000000000000000" pitchFamily="2" charset="2"/>
              </a:rPr>
              <a:t> Mg</a:t>
            </a:r>
          </a:p>
          <a:p>
            <a:pPr marL="0" indent="0">
              <a:buNone/>
            </a:pPr>
            <a:r>
              <a:rPr lang="en-GB" sz="2800" cap="none" dirty="0">
                <a:cs typeface="Calibri" panose="020F0502020204030204" pitchFamily="34" charset="0"/>
                <a:sym typeface="Wingdings" panose="05000000000000000000" pitchFamily="2" charset="2"/>
              </a:rPr>
              <a:t>			</a:t>
            </a:r>
            <a:r>
              <a:rPr lang="en-GB" sz="2800" cap="none" dirty="0">
                <a:solidFill>
                  <a:srgbClr val="FFC000"/>
                </a:solidFill>
                <a:cs typeface="Calibri" panose="020F0502020204030204" pitchFamily="34" charset="0"/>
                <a:sym typeface="Wingdings" panose="05000000000000000000" pitchFamily="2" charset="2"/>
              </a:rPr>
              <a:t>substance gains hydrogen		</a:t>
            </a:r>
            <a:r>
              <a:rPr lang="en-GB" sz="2800" cap="none" dirty="0">
                <a:cs typeface="Calibri" panose="020F0502020204030204" pitchFamily="34" charset="0"/>
                <a:sym typeface="Wingdings" panose="05000000000000000000" pitchFamily="2" charset="2"/>
              </a:rPr>
              <a:t>C</a:t>
            </a:r>
            <a:r>
              <a:rPr lang="en-GB" sz="2800" cap="none" dirty="0">
                <a:solidFill>
                  <a:srgbClr val="FFC000"/>
                </a:solidFill>
                <a:cs typeface="Calibri" panose="020F0502020204030204" pitchFamily="34" charset="0"/>
                <a:sym typeface="Wingdings" panose="05000000000000000000" pitchFamily="2" charset="2"/>
              </a:rPr>
              <a:t>H</a:t>
            </a:r>
            <a:r>
              <a:rPr lang="en-GB" sz="2800" cap="none" baseline="-25000" dirty="0">
                <a:solidFill>
                  <a:srgbClr val="FFC000"/>
                </a:solidFill>
                <a:cs typeface="Calibri" panose="020F0502020204030204" pitchFamily="34" charset="0"/>
                <a:sym typeface="Wingdings" panose="05000000000000000000" pitchFamily="2" charset="2"/>
              </a:rPr>
              <a:t>2</a:t>
            </a:r>
            <a:r>
              <a:rPr lang="en-GB" sz="2800" cap="none" dirty="0">
                <a:cs typeface="Calibri" panose="020F0502020204030204" pitchFamily="34" charset="0"/>
                <a:sym typeface="Wingdings" panose="05000000000000000000" pitchFamily="2" charset="2"/>
              </a:rPr>
              <a:t>C</a:t>
            </a:r>
            <a:r>
              <a:rPr lang="en-GB" sz="2800" cap="none" dirty="0">
                <a:solidFill>
                  <a:srgbClr val="FFC000"/>
                </a:solidFill>
                <a:cs typeface="Calibri" panose="020F0502020204030204" pitchFamily="34" charset="0"/>
                <a:sym typeface="Wingdings" panose="05000000000000000000" pitchFamily="2" charset="2"/>
              </a:rPr>
              <a:t>H</a:t>
            </a:r>
            <a:r>
              <a:rPr lang="en-GB" sz="2800" cap="none" baseline="-25000" dirty="0">
                <a:solidFill>
                  <a:srgbClr val="FFC000"/>
                </a:solidFill>
                <a:cs typeface="Calibri" panose="020F0502020204030204" pitchFamily="34" charset="0"/>
                <a:sym typeface="Wingdings" panose="05000000000000000000" pitchFamily="2" charset="2"/>
              </a:rPr>
              <a:t>2</a:t>
            </a:r>
            <a:r>
              <a:rPr lang="en-GB" sz="2800" cap="none" dirty="0">
                <a:cs typeface="Calibri" panose="020F0502020204030204" pitchFamily="34" charset="0"/>
                <a:sym typeface="Wingdings" panose="05000000000000000000" pitchFamily="2" charset="2"/>
              </a:rPr>
              <a:t>  C</a:t>
            </a:r>
            <a:r>
              <a:rPr lang="en-GB" sz="2800" cap="none" dirty="0">
                <a:solidFill>
                  <a:srgbClr val="FFC000"/>
                </a:solidFill>
                <a:cs typeface="Calibri" panose="020F0502020204030204" pitchFamily="34" charset="0"/>
                <a:sym typeface="Wingdings" panose="05000000000000000000" pitchFamily="2" charset="2"/>
              </a:rPr>
              <a:t>H</a:t>
            </a:r>
            <a:r>
              <a:rPr lang="en-GB" sz="2800" cap="none" baseline="-25000" dirty="0">
                <a:solidFill>
                  <a:srgbClr val="FFC000"/>
                </a:solidFill>
                <a:cs typeface="Calibri" panose="020F0502020204030204" pitchFamily="34" charset="0"/>
                <a:sym typeface="Wingdings" panose="05000000000000000000" pitchFamily="2" charset="2"/>
              </a:rPr>
              <a:t>3</a:t>
            </a:r>
            <a:r>
              <a:rPr lang="en-GB" sz="2800" cap="none" dirty="0">
                <a:cs typeface="Calibri" panose="020F0502020204030204" pitchFamily="34" charset="0"/>
                <a:sym typeface="Wingdings" panose="05000000000000000000" pitchFamily="2" charset="2"/>
              </a:rPr>
              <a:t>C</a:t>
            </a:r>
            <a:r>
              <a:rPr lang="en-GB" sz="2800" cap="none" dirty="0">
                <a:solidFill>
                  <a:srgbClr val="FFC000"/>
                </a:solidFill>
                <a:cs typeface="Calibri" panose="020F0502020204030204" pitchFamily="34" charset="0"/>
                <a:sym typeface="Wingdings" panose="05000000000000000000" pitchFamily="2" charset="2"/>
              </a:rPr>
              <a:t>H</a:t>
            </a:r>
            <a:r>
              <a:rPr lang="en-GB" sz="2800" cap="none" baseline="-25000" dirty="0">
                <a:solidFill>
                  <a:srgbClr val="FFC000"/>
                </a:solidFill>
                <a:cs typeface="Calibri" panose="020F0502020204030204" pitchFamily="34" charset="0"/>
                <a:sym typeface="Wingdings" panose="05000000000000000000" pitchFamily="2" charset="2"/>
              </a:rPr>
              <a:t>3</a:t>
            </a:r>
            <a:endParaRPr lang="en-GB" sz="2800" cap="none" dirty="0">
              <a:solidFill>
                <a:srgbClr val="FFC000"/>
              </a:solidFill>
              <a:cs typeface="Calibri" panose="020F0502020204030204" pitchFamily="34" charset="0"/>
              <a:sym typeface="Wingdings" panose="05000000000000000000" pitchFamily="2" charset="2"/>
            </a:endParaRPr>
          </a:p>
          <a:p>
            <a:pPr marL="0" indent="0">
              <a:buNone/>
            </a:pPr>
            <a:r>
              <a:rPr lang="en-GB" sz="2800" cap="none" dirty="0">
                <a:cs typeface="Calibri" panose="020F0502020204030204" pitchFamily="34" charset="0"/>
                <a:sym typeface="Wingdings" panose="05000000000000000000" pitchFamily="2" charset="2"/>
              </a:rPr>
              <a:t>			</a:t>
            </a:r>
            <a:r>
              <a:rPr lang="en-GB" sz="2800" cap="none" dirty="0">
                <a:solidFill>
                  <a:srgbClr val="00CC00"/>
                </a:solidFill>
                <a:cs typeface="Calibri" panose="020F0502020204030204" pitchFamily="34" charset="0"/>
                <a:sym typeface="Wingdings" panose="05000000000000000000" pitchFamily="2" charset="2"/>
              </a:rPr>
              <a:t>substance gains electron(s)</a:t>
            </a:r>
            <a:r>
              <a:rPr lang="en-GB" sz="2800" cap="none" dirty="0">
                <a:cs typeface="Calibri" panose="020F0502020204030204" pitchFamily="34" charset="0"/>
                <a:sym typeface="Wingdings" panose="05000000000000000000" pitchFamily="2" charset="2"/>
              </a:rPr>
              <a:t>	Cl</a:t>
            </a:r>
            <a:r>
              <a:rPr lang="en-GB" sz="2800" cap="none" baseline="-25000" dirty="0">
                <a:cs typeface="Calibri" panose="020F0502020204030204" pitchFamily="34" charset="0"/>
                <a:sym typeface="Wingdings" panose="05000000000000000000" pitchFamily="2" charset="2"/>
              </a:rPr>
              <a:t>2</a:t>
            </a:r>
            <a:r>
              <a:rPr lang="en-GB" sz="2800" cap="none" dirty="0">
                <a:cs typeface="Calibri" panose="020F0502020204030204" pitchFamily="34" charset="0"/>
                <a:sym typeface="Wingdings" panose="05000000000000000000" pitchFamily="2" charset="2"/>
              </a:rPr>
              <a:t> +  </a:t>
            </a:r>
            <a:r>
              <a:rPr lang="en-GB" sz="2800" cap="none" dirty="0">
                <a:solidFill>
                  <a:srgbClr val="00CC00"/>
                </a:solidFill>
                <a:cs typeface="Calibri" panose="020F0502020204030204" pitchFamily="34" charset="0"/>
                <a:sym typeface="Wingdings" panose="05000000000000000000" pitchFamily="2" charset="2"/>
              </a:rPr>
              <a:t>2e</a:t>
            </a:r>
            <a:r>
              <a:rPr lang="en-GB" sz="2800" cap="none" baseline="30000" dirty="0">
                <a:solidFill>
                  <a:srgbClr val="00CC00"/>
                </a:solidFill>
                <a:cs typeface="Calibri" panose="020F0502020204030204" pitchFamily="34" charset="0"/>
                <a:sym typeface="Wingdings" panose="05000000000000000000" pitchFamily="2" charset="2"/>
              </a:rPr>
              <a:t>-</a:t>
            </a:r>
            <a:r>
              <a:rPr lang="en-GB" sz="2800" cap="none" dirty="0">
                <a:solidFill>
                  <a:srgbClr val="00CC00"/>
                </a:solidFill>
                <a:cs typeface="Calibri" panose="020F0502020204030204" pitchFamily="34" charset="0"/>
                <a:sym typeface="Wingdings" panose="05000000000000000000" pitchFamily="2" charset="2"/>
              </a:rPr>
              <a:t> </a:t>
            </a:r>
            <a:r>
              <a:rPr lang="en-GB" sz="2800" cap="none" dirty="0">
                <a:cs typeface="Calibri" panose="020F0502020204030204" pitchFamily="34" charset="0"/>
                <a:sym typeface="Wingdings" panose="05000000000000000000" pitchFamily="2" charset="2"/>
              </a:rPr>
              <a:t>  2 Cl</a:t>
            </a:r>
            <a:r>
              <a:rPr lang="en-GB" sz="2800" cap="none" baseline="30000" dirty="0">
                <a:cs typeface="Calibri" panose="020F0502020204030204" pitchFamily="34" charset="0"/>
                <a:sym typeface="Wingdings" panose="05000000000000000000" pitchFamily="2" charset="2"/>
              </a:rPr>
              <a:t>-</a:t>
            </a:r>
          </a:p>
          <a:p>
            <a:pPr marL="0" indent="0">
              <a:buNone/>
            </a:pPr>
            <a:endParaRPr lang="en-GB" sz="2800" b="1" cap="none" dirty="0">
              <a:solidFill>
                <a:srgbClr val="FF0000"/>
              </a:solidFill>
              <a:cs typeface="Calibri" panose="020F0502020204030204" pitchFamily="34" charset="0"/>
            </a:endParaRPr>
          </a:p>
          <a:p>
            <a:pPr marL="0" indent="0">
              <a:buNone/>
            </a:pPr>
            <a:r>
              <a:rPr lang="en-GB" sz="2800" b="1" cap="none" dirty="0">
                <a:solidFill>
                  <a:srgbClr val="FF0000"/>
                </a:solidFill>
                <a:cs typeface="Calibri" panose="020F0502020204030204" pitchFamily="34" charset="0"/>
              </a:rPr>
              <a:t>		</a:t>
            </a:r>
            <a:endParaRPr lang="en-GB" sz="2800" cap="none" baseline="30000" dirty="0">
              <a:cs typeface="Calibri" panose="020F0502020204030204" pitchFamily="34" charset="0"/>
              <a:sym typeface="Wingdings" panose="05000000000000000000" pitchFamily="2" charset="2"/>
            </a:endParaRPr>
          </a:p>
          <a:p>
            <a:endParaRPr lang="en-GB" sz="2800" cap="none" baseline="30000" dirty="0">
              <a:cs typeface="Calibri" panose="020F0502020204030204" pitchFamily="34" charset="0"/>
              <a:sym typeface="Wingdings" panose="05000000000000000000" pitchFamily="2" charset="2"/>
            </a:endParaRPr>
          </a:p>
          <a:p>
            <a:endParaRPr lang="en-GB" sz="2800" cap="none" dirty="0"/>
          </a:p>
        </p:txBody>
      </p:sp>
      <p:sp>
        <p:nvSpPr>
          <p:cNvPr id="5" name="TextBox 4">
            <a:extLst>
              <a:ext uri="{FF2B5EF4-FFF2-40B4-BE49-F238E27FC236}">
                <a16:creationId xmlns:a16="http://schemas.microsoft.com/office/drawing/2014/main" id="{BB002F98-73B6-4551-9B63-7712A9F10191}"/>
              </a:ext>
            </a:extLst>
          </p:cNvPr>
          <p:cNvSpPr txBox="1"/>
          <p:nvPr/>
        </p:nvSpPr>
        <p:spPr>
          <a:xfrm>
            <a:off x="673536" y="5850200"/>
            <a:ext cx="10844926" cy="892552"/>
          </a:xfrm>
          <a:prstGeom prst="rect">
            <a:avLst/>
          </a:prstGeom>
          <a:noFill/>
        </p:spPr>
        <p:txBody>
          <a:bodyPr wrap="square">
            <a:spAutoFit/>
          </a:bodyPr>
          <a:lstStyle/>
          <a:p>
            <a:pPr marL="0" indent="0">
              <a:spcAft>
                <a:spcPts val="1200"/>
              </a:spcAft>
              <a:buNone/>
            </a:pPr>
            <a:r>
              <a:rPr lang="en-GB" sz="2600" cap="none" dirty="0">
                <a:solidFill>
                  <a:srgbClr val="00B050"/>
                </a:solidFill>
                <a:cs typeface="Calibri" panose="020F0502020204030204" pitchFamily="34" charset="0"/>
              </a:rPr>
              <a:t>The most general definition of </a:t>
            </a:r>
            <a:r>
              <a:rPr lang="en-GB" sz="2600" cap="none" dirty="0">
                <a:solidFill>
                  <a:srgbClr val="FF0000"/>
                </a:solidFill>
                <a:cs typeface="Calibri" panose="020F0502020204030204" pitchFamily="34" charset="0"/>
              </a:rPr>
              <a:t>red</a:t>
            </a:r>
            <a:r>
              <a:rPr lang="en-GB" sz="2600" cap="none" dirty="0">
                <a:solidFill>
                  <a:srgbClr val="0000FF"/>
                </a:solidFill>
                <a:cs typeface="Calibri" panose="020F0502020204030204" pitchFamily="34" charset="0"/>
              </a:rPr>
              <a:t>ox</a:t>
            </a:r>
            <a:r>
              <a:rPr lang="en-GB" sz="2600" cap="none" dirty="0">
                <a:solidFill>
                  <a:srgbClr val="00B050"/>
                </a:solidFill>
                <a:cs typeface="Calibri" panose="020F0502020204030204" pitchFamily="34" charset="0"/>
              </a:rPr>
              <a:t> process is that oxidation is when a substance loses electrons, and reduction is when substance gains the electrons.</a:t>
            </a:r>
          </a:p>
        </p:txBody>
      </p:sp>
    </p:spTree>
    <p:extLst>
      <p:ext uri="{BB962C8B-B14F-4D97-AF65-F5344CB8AC3E}">
        <p14:creationId xmlns:p14="http://schemas.microsoft.com/office/powerpoint/2010/main" val="2835468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E9198-7740-4DF9-A838-618666050453}"/>
              </a:ext>
            </a:extLst>
          </p:cNvPr>
          <p:cNvSpPr>
            <a:spLocks noGrp="1"/>
          </p:cNvSpPr>
          <p:nvPr>
            <p:ph type="title"/>
          </p:nvPr>
        </p:nvSpPr>
        <p:spPr>
          <a:xfrm>
            <a:off x="913774" y="1"/>
            <a:ext cx="10364451" cy="847898"/>
          </a:xfrm>
        </p:spPr>
        <p:txBody>
          <a:bodyPr/>
          <a:lstStyle/>
          <a:p>
            <a:r>
              <a:rPr lang="en-GB" dirty="0"/>
              <a:t>Red-ox reaction summary</a:t>
            </a:r>
          </a:p>
        </p:txBody>
      </p:sp>
      <p:sp>
        <p:nvSpPr>
          <p:cNvPr id="3" name="Content Placeholder 2">
            <a:extLst>
              <a:ext uri="{FF2B5EF4-FFF2-40B4-BE49-F238E27FC236}">
                <a16:creationId xmlns:a16="http://schemas.microsoft.com/office/drawing/2014/main" id="{39ADC974-DEDA-4B41-9A80-0D02AB47FC23}"/>
              </a:ext>
            </a:extLst>
          </p:cNvPr>
          <p:cNvSpPr>
            <a:spLocks noGrp="1"/>
          </p:cNvSpPr>
          <p:nvPr>
            <p:ph sz="quarter" idx="13"/>
          </p:nvPr>
        </p:nvSpPr>
        <p:spPr>
          <a:xfrm>
            <a:off x="290762" y="847899"/>
            <a:ext cx="10364452" cy="3424107"/>
          </a:xfrm>
        </p:spPr>
        <p:txBody>
          <a:bodyPr>
            <a:normAutofit fontScale="25000" lnSpcReduction="20000"/>
          </a:bodyPr>
          <a:lstStyle/>
          <a:p>
            <a:pPr>
              <a:lnSpc>
                <a:spcPts val="3100"/>
              </a:lnSpc>
              <a:spcBef>
                <a:spcPts val="0"/>
              </a:spcBef>
            </a:pPr>
            <a:r>
              <a:rPr lang="en-GB" sz="9600" cap="none" dirty="0">
                <a:cs typeface="Calibri" panose="020F0502020204030204" pitchFamily="34" charset="0"/>
              </a:rPr>
              <a:t>involves a transfer of </a:t>
            </a:r>
            <a:r>
              <a:rPr lang="en-GB" sz="9600" cap="none" dirty="0">
                <a:solidFill>
                  <a:srgbClr val="00B050"/>
                </a:solidFill>
                <a:cs typeface="Calibri" panose="020F0502020204030204" pitchFamily="34" charset="0"/>
              </a:rPr>
              <a:t>electrons</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between two species</a:t>
            </a:r>
          </a:p>
          <a:p>
            <a:pPr>
              <a:lnSpc>
                <a:spcPts val="3100"/>
              </a:lnSpc>
              <a:spcBef>
                <a:spcPts val="0"/>
              </a:spcBef>
            </a:pPr>
            <a:r>
              <a:rPr lang="en-GB" sz="9600" cap="none" dirty="0">
                <a:solidFill>
                  <a:srgbClr val="FF0000"/>
                </a:solidFill>
                <a:cs typeface="Calibri" panose="020F0502020204030204" pitchFamily="34" charset="0"/>
              </a:rPr>
              <a:t>reduction</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and</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oxidisation</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always occur together</a:t>
            </a:r>
          </a:p>
          <a:p>
            <a:pPr>
              <a:lnSpc>
                <a:spcPts val="3100"/>
              </a:lnSpc>
              <a:spcBef>
                <a:spcPts val="0"/>
              </a:spcBef>
            </a:pPr>
            <a:r>
              <a:rPr lang="en-GB" sz="9600" cap="none" dirty="0">
                <a:cs typeface="Calibri" panose="020F0502020204030204" pitchFamily="34" charset="0"/>
              </a:rPr>
              <a:t>net</a:t>
            </a:r>
            <a:r>
              <a:rPr lang="en-GB" sz="9600" cap="none" dirty="0">
                <a:solidFill>
                  <a:srgbClr val="0070C0"/>
                </a:solidFill>
                <a:cs typeface="Calibri" panose="020F0502020204030204" pitchFamily="34" charset="0"/>
              </a:rPr>
              <a:t> </a:t>
            </a:r>
            <a:r>
              <a:rPr lang="en-GB" sz="9600" cap="none" dirty="0">
                <a:solidFill>
                  <a:srgbClr val="7030A0"/>
                </a:solidFill>
                <a:cs typeface="Calibri" panose="020F0502020204030204" pitchFamily="34" charset="0"/>
              </a:rPr>
              <a:t>charge</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zero </a:t>
            </a:r>
          </a:p>
          <a:p>
            <a:pPr>
              <a:lnSpc>
                <a:spcPts val="3100"/>
              </a:lnSpc>
              <a:spcBef>
                <a:spcPts val="0"/>
              </a:spcBef>
            </a:pPr>
            <a:r>
              <a:rPr lang="en-GB" sz="9600" cap="none" dirty="0">
                <a:cs typeface="Calibri" panose="020F0502020204030204" pitchFamily="34" charset="0"/>
              </a:rPr>
              <a:t>ion or molecule is </a:t>
            </a:r>
            <a:r>
              <a:rPr lang="en-GB" sz="9600" cap="none" dirty="0">
                <a:solidFill>
                  <a:srgbClr val="0000FF"/>
                </a:solidFill>
                <a:cs typeface="Calibri" panose="020F0502020204030204" pitchFamily="34" charset="0"/>
              </a:rPr>
              <a:t>oxidised</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when it </a:t>
            </a:r>
            <a:r>
              <a:rPr lang="en-GB" sz="9600" cap="none" dirty="0">
                <a:solidFill>
                  <a:srgbClr val="00B050"/>
                </a:solidFill>
                <a:cs typeface="Calibri" panose="020F0502020204030204" pitchFamily="34" charset="0"/>
              </a:rPr>
              <a:t>loses electrons </a:t>
            </a:r>
            <a:r>
              <a:rPr lang="en-GB" sz="9600" cap="none" dirty="0">
                <a:solidFill>
                  <a:srgbClr val="0070C0"/>
                </a:solidFill>
                <a:cs typeface="Calibri" panose="020F0502020204030204" pitchFamily="34" charset="0"/>
              </a:rPr>
              <a:t>(</a:t>
            </a:r>
            <a:r>
              <a:rPr lang="en-GB" sz="9600" cap="none" dirty="0">
                <a:cs typeface="Calibri" panose="020F0502020204030204" pitchFamily="34" charset="0"/>
              </a:rPr>
              <a:t>oxidation number increases</a:t>
            </a:r>
            <a:r>
              <a:rPr lang="en-GB" sz="9600" cap="none" dirty="0">
                <a:solidFill>
                  <a:srgbClr val="0070C0"/>
                </a:solidFill>
                <a:cs typeface="Calibri" panose="020F0502020204030204" pitchFamily="34" charset="0"/>
              </a:rPr>
              <a:t>) </a:t>
            </a:r>
          </a:p>
          <a:p>
            <a:pPr>
              <a:lnSpc>
                <a:spcPts val="3100"/>
              </a:lnSpc>
              <a:spcBef>
                <a:spcPts val="0"/>
              </a:spcBef>
            </a:pPr>
            <a:r>
              <a:rPr lang="en-GB" sz="9600" cap="none" dirty="0">
                <a:cs typeface="Calibri" panose="020F0502020204030204" pitchFamily="34" charset="0"/>
              </a:rPr>
              <a:t>ion or molecule is </a:t>
            </a:r>
            <a:r>
              <a:rPr lang="en-GB" sz="9600" cap="none" dirty="0">
                <a:solidFill>
                  <a:srgbClr val="FF0000"/>
                </a:solidFill>
                <a:cs typeface="Calibri" panose="020F0502020204030204" pitchFamily="34" charset="0"/>
              </a:rPr>
              <a:t>reduced</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when it </a:t>
            </a:r>
            <a:r>
              <a:rPr lang="en-GB" sz="9600" cap="none" dirty="0">
                <a:solidFill>
                  <a:srgbClr val="00B050"/>
                </a:solidFill>
                <a:cs typeface="Calibri" panose="020F0502020204030204" pitchFamily="34" charset="0"/>
              </a:rPr>
              <a:t>gains electrons </a:t>
            </a:r>
            <a:r>
              <a:rPr lang="en-GB" sz="9600" cap="none" dirty="0">
                <a:solidFill>
                  <a:srgbClr val="0070C0"/>
                </a:solidFill>
                <a:cs typeface="Calibri" panose="020F0502020204030204" pitchFamily="34" charset="0"/>
              </a:rPr>
              <a:t>(</a:t>
            </a:r>
            <a:r>
              <a:rPr lang="en-GB" sz="9600" cap="none" dirty="0">
                <a:cs typeface="Calibri" panose="020F0502020204030204" pitchFamily="34" charset="0"/>
              </a:rPr>
              <a:t>oxidation number decreases</a:t>
            </a:r>
            <a:r>
              <a:rPr lang="en-GB" sz="9600" cap="none" dirty="0">
                <a:solidFill>
                  <a:srgbClr val="0070C0"/>
                </a:solidFill>
                <a:cs typeface="Calibri" panose="020F0502020204030204" pitchFamily="34" charset="0"/>
              </a:rPr>
              <a:t>) </a:t>
            </a:r>
          </a:p>
          <a:p>
            <a:pPr>
              <a:lnSpc>
                <a:spcPts val="3100"/>
              </a:lnSpc>
              <a:spcBef>
                <a:spcPts val="0"/>
              </a:spcBef>
            </a:pPr>
            <a:r>
              <a:rPr lang="en-GB" sz="9600" b="1" cap="none" dirty="0">
                <a:solidFill>
                  <a:srgbClr val="0000FF"/>
                </a:solidFill>
                <a:cs typeface="Calibri" panose="020F0502020204030204" pitchFamily="34" charset="0"/>
              </a:rPr>
              <a:t>OIL </a:t>
            </a:r>
            <a:r>
              <a:rPr lang="en-GB" sz="9600" b="1" cap="none" dirty="0">
                <a:solidFill>
                  <a:srgbClr val="FF0000"/>
                </a:solidFill>
                <a:cs typeface="Calibri" panose="020F0502020204030204" pitchFamily="34" charset="0"/>
              </a:rPr>
              <a:t>RIG</a:t>
            </a:r>
            <a:r>
              <a:rPr lang="en-GB" sz="9600" b="1" cap="none" dirty="0">
                <a:solidFill>
                  <a:srgbClr val="0070C0"/>
                </a:solidFill>
                <a:cs typeface="Calibri" panose="020F0502020204030204" pitchFamily="34" charset="0"/>
              </a:rPr>
              <a:t> </a:t>
            </a:r>
            <a:r>
              <a:rPr lang="en-GB" sz="9600" cap="none" dirty="0">
                <a:solidFill>
                  <a:srgbClr val="0070C0"/>
                </a:solidFill>
                <a:cs typeface="Calibri" panose="020F0502020204030204" pitchFamily="34" charset="0"/>
              </a:rPr>
              <a:t>"</a:t>
            </a:r>
            <a:r>
              <a:rPr lang="en-GB" sz="9600" cap="none" dirty="0">
                <a:solidFill>
                  <a:srgbClr val="0000FF"/>
                </a:solidFill>
                <a:cs typeface="Calibri" panose="020F0502020204030204" pitchFamily="34" charset="0"/>
              </a:rPr>
              <a:t>oxidation</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loss</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and</a:t>
            </a:r>
            <a:r>
              <a:rPr lang="en-GB" sz="9600" cap="none" dirty="0">
                <a:solidFill>
                  <a:srgbClr val="0070C0"/>
                </a:solidFill>
                <a:cs typeface="Calibri" panose="020F0502020204030204" pitchFamily="34" charset="0"/>
              </a:rPr>
              <a:t> "</a:t>
            </a:r>
            <a:r>
              <a:rPr lang="en-GB" sz="9600" cap="none" dirty="0">
                <a:solidFill>
                  <a:srgbClr val="FF0000"/>
                </a:solidFill>
                <a:cs typeface="Calibri" panose="020F0502020204030204" pitchFamily="34" charset="0"/>
              </a:rPr>
              <a:t>reduction</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gain</a:t>
            </a:r>
            <a:r>
              <a:rPr lang="en-GB" sz="9600" cap="none" dirty="0">
                <a:solidFill>
                  <a:srgbClr val="0070C0"/>
                </a:solidFill>
                <a:cs typeface="Calibri" panose="020F0502020204030204" pitchFamily="34" charset="0"/>
              </a:rPr>
              <a:t>"</a:t>
            </a:r>
          </a:p>
          <a:p>
            <a:pPr>
              <a:lnSpc>
                <a:spcPts val="3100"/>
              </a:lnSpc>
              <a:spcBef>
                <a:spcPts val="0"/>
              </a:spcBef>
            </a:pPr>
            <a:r>
              <a:rPr lang="en-GB" sz="9600" cap="none" dirty="0">
                <a:cs typeface="Calibri" panose="020F0502020204030204" pitchFamily="34" charset="0"/>
              </a:rPr>
              <a:t>ion or molecule that </a:t>
            </a:r>
            <a:r>
              <a:rPr lang="en-GB" sz="9600" cap="none" dirty="0">
                <a:solidFill>
                  <a:srgbClr val="00B050"/>
                </a:solidFill>
                <a:cs typeface="Calibri" panose="020F0502020204030204" pitchFamily="34" charset="0"/>
              </a:rPr>
              <a:t>accepts electrons </a:t>
            </a:r>
            <a:r>
              <a:rPr lang="en-GB" sz="9600" cap="none" dirty="0">
                <a:cs typeface="Calibri" panose="020F0502020204030204" pitchFamily="34" charset="0"/>
              </a:rPr>
              <a:t>is called the </a:t>
            </a:r>
            <a:r>
              <a:rPr lang="en-GB" sz="9600" cap="none" dirty="0">
                <a:solidFill>
                  <a:srgbClr val="FF0000"/>
                </a:solidFill>
                <a:cs typeface="Calibri" panose="020F0502020204030204" pitchFamily="34" charset="0"/>
              </a:rPr>
              <a:t>oxidizing agent </a:t>
            </a:r>
            <a:r>
              <a:rPr lang="en-GB" sz="9600" cap="none" dirty="0">
                <a:solidFill>
                  <a:srgbClr val="0070C0"/>
                </a:solidFill>
                <a:cs typeface="Calibri" panose="020F0502020204030204" pitchFamily="34" charset="0"/>
              </a:rPr>
              <a:t>(</a:t>
            </a:r>
            <a:r>
              <a:rPr lang="en-GB" sz="9600" cap="none" dirty="0">
                <a:cs typeface="Calibri" panose="020F0502020204030204" pitchFamily="34" charset="0"/>
              </a:rPr>
              <a:t>by</a:t>
            </a:r>
            <a:r>
              <a:rPr lang="en-GB" sz="9600" cap="none" dirty="0">
                <a:solidFill>
                  <a:srgbClr val="0070C0"/>
                </a:solidFill>
                <a:cs typeface="Calibri" panose="020F0502020204030204" pitchFamily="34" charset="0"/>
              </a:rPr>
              <a:t> </a:t>
            </a:r>
            <a:r>
              <a:rPr lang="en-GB" sz="9600" cap="none" dirty="0">
                <a:solidFill>
                  <a:srgbClr val="00B050"/>
                </a:solidFill>
                <a:cs typeface="Calibri" panose="020F0502020204030204" pitchFamily="34" charset="0"/>
              </a:rPr>
              <a:t>accepting electrons </a:t>
            </a:r>
            <a:r>
              <a:rPr lang="en-GB" sz="9600" cap="none" dirty="0">
                <a:cs typeface="Calibri" panose="020F0502020204030204" pitchFamily="34" charset="0"/>
              </a:rPr>
              <a:t>it</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oxidizes</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other species</a:t>
            </a:r>
            <a:r>
              <a:rPr lang="en-GB" sz="9600" cap="none" dirty="0">
                <a:solidFill>
                  <a:srgbClr val="0070C0"/>
                </a:solidFill>
                <a:cs typeface="Calibri" panose="020F0502020204030204" pitchFamily="34" charset="0"/>
              </a:rPr>
              <a:t>)</a:t>
            </a:r>
          </a:p>
          <a:p>
            <a:pPr>
              <a:lnSpc>
                <a:spcPts val="3100"/>
              </a:lnSpc>
              <a:spcBef>
                <a:spcPts val="0"/>
              </a:spcBef>
            </a:pPr>
            <a:r>
              <a:rPr lang="en-GB" sz="9600" cap="none" dirty="0">
                <a:cs typeface="Calibri" panose="020F0502020204030204" pitchFamily="34" charset="0"/>
              </a:rPr>
              <a:t>ion or molecule that </a:t>
            </a:r>
            <a:r>
              <a:rPr lang="en-GB" sz="9600" cap="none" dirty="0">
                <a:solidFill>
                  <a:srgbClr val="00B050"/>
                </a:solidFill>
                <a:cs typeface="Calibri" panose="020F0502020204030204" pitchFamily="34" charset="0"/>
              </a:rPr>
              <a:t>donates electrons </a:t>
            </a:r>
            <a:r>
              <a:rPr lang="en-GB" sz="9600" cap="none" dirty="0">
                <a:cs typeface="Calibri" panose="020F0502020204030204" pitchFamily="34" charset="0"/>
              </a:rPr>
              <a:t>is called the</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reducing agent </a:t>
            </a:r>
            <a:r>
              <a:rPr lang="en-GB" sz="9600" cap="none" dirty="0">
                <a:solidFill>
                  <a:srgbClr val="0070C0"/>
                </a:solidFill>
                <a:cs typeface="Calibri" panose="020F0502020204030204" pitchFamily="34" charset="0"/>
              </a:rPr>
              <a:t>(</a:t>
            </a:r>
            <a:r>
              <a:rPr lang="en-GB" sz="9600" cap="none" dirty="0">
                <a:cs typeface="Calibri" panose="020F0502020204030204" pitchFamily="34" charset="0"/>
              </a:rPr>
              <a:t>by</a:t>
            </a:r>
            <a:r>
              <a:rPr lang="en-GB" sz="9600" cap="none" dirty="0">
                <a:solidFill>
                  <a:srgbClr val="0070C0"/>
                </a:solidFill>
                <a:cs typeface="Calibri" panose="020F0502020204030204" pitchFamily="34" charset="0"/>
              </a:rPr>
              <a:t> </a:t>
            </a:r>
            <a:r>
              <a:rPr lang="en-GB" sz="9600" cap="none" dirty="0">
                <a:solidFill>
                  <a:srgbClr val="00B050"/>
                </a:solidFill>
                <a:cs typeface="Calibri" panose="020F0502020204030204" pitchFamily="34" charset="0"/>
              </a:rPr>
              <a:t>giving electrons </a:t>
            </a:r>
            <a:r>
              <a:rPr lang="en-GB" sz="9600" cap="none" dirty="0">
                <a:cs typeface="Calibri" panose="020F0502020204030204" pitchFamily="34" charset="0"/>
              </a:rPr>
              <a:t>it</a:t>
            </a:r>
            <a:r>
              <a:rPr lang="en-GB" sz="9600" cap="none" dirty="0">
                <a:solidFill>
                  <a:srgbClr val="0070C0"/>
                </a:solidFill>
                <a:cs typeface="Calibri" panose="020F0502020204030204" pitchFamily="34" charset="0"/>
              </a:rPr>
              <a:t> </a:t>
            </a:r>
            <a:r>
              <a:rPr lang="en-GB" sz="9600" cap="none" dirty="0">
                <a:solidFill>
                  <a:srgbClr val="FF0000"/>
                </a:solidFill>
                <a:cs typeface="Calibri" panose="020F0502020204030204" pitchFamily="34" charset="0"/>
              </a:rPr>
              <a:t>reduces </a:t>
            </a:r>
            <a:r>
              <a:rPr lang="en-GB" sz="9600" cap="none" dirty="0">
                <a:cs typeface="Calibri" panose="020F0502020204030204" pitchFamily="34" charset="0"/>
              </a:rPr>
              <a:t>the other species</a:t>
            </a:r>
            <a:r>
              <a:rPr lang="en-GB" sz="9600" cap="none" dirty="0">
                <a:solidFill>
                  <a:srgbClr val="0070C0"/>
                </a:solidFill>
                <a:cs typeface="Calibri" panose="020F0502020204030204" pitchFamily="34" charset="0"/>
              </a:rPr>
              <a:t>)</a:t>
            </a:r>
          </a:p>
          <a:p>
            <a:pPr>
              <a:lnSpc>
                <a:spcPts val="3100"/>
              </a:lnSpc>
              <a:spcBef>
                <a:spcPts val="0"/>
              </a:spcBef>
            </a:pPr>
            <a:r>
              <a:rPr lang="en-GB" sz="9600" cap="none" dirty="0">
                <a:cs typeface="Calibri" panose="020F0502020204030204" pitchFamily="34" charset="0"/>
              </a:rPr>
              <a:t>what is </a:t>
            </a:r>
            <a:r>
              <a:rPr lang="en-GB" sz="9600" cap="none" dirty="0">
                <a:solidFill>
                  <a:srgbClr val="0000FF"/>
                </a:solidFill>
                <a:cs typeface="Calibri" panose="020F0502020204030204" pitchFamily="34" charset="0"/>
              </a:rPr>
              <a:t>oxidized</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the </a:t>
            </a:r>
            <a:r>
              <a:rPr lang="en-GB" sz="9600" cap="none" dirty="0">
                <a:solidFill>
                  <a:srgbClr val="0000FF"/>
                </a:solidFill>
                <a:cs typeface="Calibri" panose="020F0502020204030204" pitchFamily="34" charset="0"/>
              </a:rPr>
              <a:t>reducing agent </a:t>
            </a:r>
            <a:r>
              <a:rPr lang="en-GB" sz="9600" cap="none" dirty="0">
                <a:cs typeface="Calibri" panose="020F0502020204030204" pitchFamily="34" charset="0"/>
              </a:rPr>
              <a:t>and what is </a:t>
            </a:r>
            <a:r>
              <a:rPr lang="en-GB" sz="9600" cap="none" dirty="0">
                <a:solidFill>
                  <a:srgbClr val="FF0000"/>
                </a:solidFill>
                <a:cs typeface="Calibri" panose="020F0502020204030204" pitchFamily="34" charset="0"/>
              </a:rPr>
              <a:t>reduced</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the </a:t>
            </a:r>
            <a:r>
              <a:rPr lang="en-GB" sz="9600" cap="none" dirty="0">
                <a:solidFill>
                  <a:srgbClr val="FF0000"/>
                </a:solidFill>
                <a:cs typeface="Calibri" panose="020F0502020204030204" pitchFamily="34" charset="0"/>
              </a:rPr>
              <a:t>oxidizing agent</a:t>
            </a:r>
            <a:r>
              <a:rPr lang="en-GB" sz="9600" cap="none" dirty="0">
                <a:solidFill>
                  <a:srgbClr val="0070C0"/>
                </a:solidFill>
                <a:cs typeface="Calibri" panose="020F0502020204030204" pitchFamily="34" charset="0"/>
              </a:rPr>
              <a:t> </a:t>
            </a:r>
          </a:p>
          <a:p>
            <a:pPr marL="0" indent="0">
              <a:lnSpc>
                <a:spcPts val="3100"/>
              </a:lnSpc>
              <a:spcBef>
                <a:spcPts val="0"/>
              </a:spcBef>
              <a:buNone/>
            </a:pPr>
            <a:endParaRPr lang="en-GB" sz="9600" cap="none" dirty="0">
              <a:solidFill>
                <a:srgbClr val="0070C0"/>
              </a:solidFill>
              <a:cs typeface="Calibri" panose="020F0502020204030204" pitchFamily="34" charset="0"/>
            </a:endParaRPr>
          </a:p>
          <a:p>
            <a:pPr marL="0" indent="0">
              <a:lnSpc>
                <a:spcPts val="3100"/>
              </a:lnSpc>
              <a:spcBef>
                <a:spcPts val="0"/>
              </a:spcBef>
              <a:buNone/>
            </a:pPr>
            <a:r>
              <a:rPr lang="en-GB" sz="9600" cap="none" dirty="0">
                <a:solidFill>
                  <a:srgbClr val="0070C0"/>
                </a:solidFill>
                <a:cs typeface="Calibri" panose="020F0502020204030204" pitchFamily="34" charset="0"/>
              </a:rPr>
              <a:t>(</a:t>
            </a:r>
            <a:r>
              <a:rPr lang="en-GB" sz="9600" i="1" cap="none" dirty="0">
                <a:cs typeface="Calibri" panose="020F0502020204030204" pitchFamily="34" charset="0"/>
              </a:rPr>
              <a:t>disproportionation reactions </a:t>
            </a:r>
            <a:r>
              <a:rPr lang="en-GB" sz="9600" i="1" cap="none" dirty="0">
                <a:solidFill>
                  <a:srgbClr val="0070C0"/>
                </a:solidFill>
                <a:cs typeface="Calibri" panose="020F0502020204030204" pitchFamily="34" charset="0"/>
              </a:rPr>
              <a:t>- </a:t>
            </a:r>
            <a:r>
              <a:rPr lang="en-GB" sz="9600" i="1" cap="none" dirty="0">
                <a:solidFill>
                  <a:srgbClr val="FF0000"/>
                </a:solidFill>
                <a:cs typeface="Calibri" panose="020F0502020204030204" pitchFamily="34" charset="0"/>
              </a:rPr>
              <a:t>oxidizing</a:t>
            </a:r>
            <a:r>
              <a:rPr lang="en-GB" sz="9600" i="1" cap="none" dirty="0">
                <a:solidFill>
                  <a:srgbClr val="0070C0"/>
                </a:solidFill>
                <a:cs typeface="Calibri" panose="020F0502020204030204" pitchFamily="34" charset="0"/>
              </a:rPr>
              <a:t> </a:t>
            </a:r>
            <a:r>
              <a:rPr lang="en-GB" sz="9600" i="1" cap="none" dirty="0">
                <a:cs typeface="Calibri" panose="020F0502020204030204" pitchFamily="34" charset="0"/>
              </a:rPr>
              <a:t>and</a:t>
            </a:r>
            <a:r>
              <a:rPr lang="en-GB" sz="9600" i="1" cap="none" dirty="0">
                <a:solidFill>
                  <a:srgbClr val="0070C0"/>
                </a:solidFill>
                <a:cs typeface="Calibri" panose="020F0502020204030204" pitchFamily="34" charset="0"/>
              </a:rPr>
              <a:t> </a:t>
            </a:r>
            <a:r>
              <a:rPr lang="en-GB" sz="9600" i="1" cap="none" dirty="0">
                <a:solidFill>
                  <a:srgbClr val="0000FF"/>
                </a:solidFill>
                <a:cs typeface="Calibri" panose="020F0502020204030204" pitchFamily="34" charset="0"/>
              </a:rPr>
              <a:t>reducing</a:t>
            </a:r>
            <a:r>
              <a:rPr lang="en-GB" sz="9600" i="1" cap="none" dirty="0">
                <a:solidFill>
                  <a:srgbClr val="0070C0"/>
                </a:solidFill>
                <a:cs typeface="Calibri" panose="020F0502020204030204" pitchFamily="34" charset="0"/>
              </a:rPr>
              <a:t> </a:t>
            </a:r>
            <a:r>
              <a:rPr lang="en-GB" sz="9600" i="1" cap="none" dirty="0">
                <a:cs typeface="Calibri" panose="020F0502020204030204" pitchFamily="34" charset="0"/>
              </a:rPr>
              <a:t>agents are the same element or compound</a:t>
            </a:r>
            <a:r>
              <a:rPr lang="en-GB" sz="9600" cap="none" dirty="0">
                <a:solidFill>
                  <a:srgbClr val="0070C0"/>
                </a:solidFill>
                <a:cs typeface="Calibri" panose="020F0502020204030204" pitchFamily="34" charset="0"/>
              </a:rPr>
              <a:t>)</a:t>
            </a:r>
          </a:p>
          <a:p>
            <a:endParaRPr lang="en-GB" dirty="0"/>
          </a:p>
        </p:txBody>
      </p:sp>
    </p:spTree>
    <p:extLst>
      <p:ext uri="{BB962C8B-B14F-4D97-AF65-F5344CB8AC3E}">
        <p14:creationId xmlns:p14="http://schemas.microsoft.com/office/powerpoint/2010/main" val="1421877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a:extLst>
              <a:ext uri="{FF2B5EF4-FFF2-40B4-BE49-F238E27FC236}">
                <a16:creationId xmlns:a16="http://schemas.microsoft.com/office/drawing/2014/main" id="{EF3556CF-8785-401B-AC94-424C36B6466D}"/>
              </a:ext>
            </a:extLst>
          </p:cNvPr>
          <p:cNvSpPr txBox="1"/>
          <p:nvPr/>
        </p:nvSpPr>
        <p:spPr>
          <a:xfrm>
            <a:off x="11088081" y="5834897"/>
            <a:ext cx="691717" cy="523220"/>
          </a:xfrm>
          <a:prstGeom prst="rect">
            <a:avLst/>
          </a:prstGeom>
          <a:noFill/>
        </p:spPr>
        <p:txBody>
          <a:bodyPr wrap="square" rtlCol="0">
            <a:spAutoFit/>
          </a:bodyPr>
          <a:lstStyle/>
          <a:p>
            <a:r>
              <a:rPr lang="en-GB" sz="2800" dirty="0"/>
              <a:t>???</a:t>
            </a:r>
          </a:p>
        </p:txBody>
      </p:sp>
      <p:sp>
        <p:nvSpPr>
          <p:cNvPr id="2" name="Title 1">
            <a:extLst>
              <a:ext uri="{FF2B5EF4-FFF2-40B4-BE49-F238E27FC236}">
                <a16:creationId xmlns:a16="http://schemas.microsoft.com/office/drawing/2014/main" id="{58EE062A-009F-42F1-9811-711E239A9360}"/>
              </a:ext>
            </a:extLst>
          </p:cNvPr>
          <p:cNvSpPr>
            <a:spLocks noGrp="1"/>
          </p:cNvSpPr>
          <p:nvPr>
            <p:ph type="title"/>
          </p:nvPr>
        </p:nvSpPr>
        <p:spPr>
          <a:xfrm>
            <a:off x="913774" y="1"/>
            <a:ext cx="10364451" cy="910526"/>
          </a:xfrm>
        </p:spPr>
        <p:txBody>
          <a:bodyPr/>
          <a:lstStyle/>
          <a:p>
            <a:r>
              <a:rPr lang="en-GB" dirty="0"/>
              <a:t>Oxidation number – ‘fake charge’</a:t>
            </a:r>
          </a:p>
        </p:txBody>
      </p:sp>
      <p:sp>
        <p:nvSpPr>
          <p:cNvPr id="4" name="Content Placeholder 3">
            <a:extLst>
              <a:ext uri="{FF2B5EF4-FFF2-40B4-BE49-F238E27FC236}">
                <a16:creationId xmlns:a16="http://schemas.microsoft.com/office/drawing/2014/main" id="{D83835A8-C689-4C78-89F7-839D582AD084}"/>
              </a:ext>
            </a:extLst>
          </p:cNvPr>
          <p:cNvSpPr>
            <a:spLocks noGrp="1"/>
          </p:cNvSpPr>
          <p:nvPr>
            <p:ph sz="quarter" idx="13"/>
          </p:nvPr>
        </p:nvSpPr>
        <p:spPr>
          <a:xfrm>
            <a:off x="251040" y="1023103"/>
            <a:ext cx="11616895" cy="3424107"/>
          </a:xfrm>
        </p:spPr>
        <p:txBody>
          <a:bodyPr>
            <a:noAutofit/>
          </a:bodyPr>
          <a:lstStyle/>
          <a:p>
            <a:r>
              <a:rPr lang="en-GB" sz="2400" cap="none" dirty="0">
                <a:cs typeface="Calibri" panose="020F0502020204030204" pitchFamily="34" charset="0"/>
              </a:rPr>
              <a:t>a</a:t>
            </a:r>
            <a:r>
              <a:rPr lang="en-GB" sz="2400" b="1" cap="none" dirty="0">
                <a:solidFill>
                  <a:srgbClr val="0000FF"/>
                </a:solidFill>
                <a:cs typeface="Calibri" panose="020F0502020204030204" pitchFamily="34" charset="0"/>
              </a:rPr>
              <a:t> number</a:t>
            </a:r>
            <a:r>
              <a:rPr lang="en-GB" sz="2400" cap="none" dirty="0">
                <a:solidFill>
                  <a:srgbClr val="0000FF"/>
                </a:solidFill>
                <a:cs typeface="Calibri" panose="020F0502020204030204" pitchFamily="34" charset="0"/>
              </a:rPr>
              <a:t> </a:t>
            </a:r>
            <a:r>
              <a:rPr lang="en-GB" sz="2400" cap="none" dirty="0">
                <a:cs typeface="Calibri" panose="020F0502020204030204" pitchFamily="34" charset="0"/>
              </a:rPr>
              <a:t>assigned to a compound or atom to show how many </a:t>
            </a:r>
            <a:r>
              <a:rPr lang="en-GB" sz="2400" b="1" cap="none" dirty="0">
                <a:solidFill>
                  <a:srgbClr val="00B050"/>
                </a:solidFill>
                <a:cs typeface="Calibri" panose="020F0502020204030204" pitchFamily="34" charset="0"/>
              </a:rPr>
              <a:t>electrons</a:t>
            </a:r>
            <a:r>
              <a:rPr lang="en-GB" sz="2400" cap="none" dirty="0">
                <a:solidFill>
                  <a:srgbClr val="00B050"/>
                </a:solidFill>
                <a:cs typeface="Calibri" panose="020F0502020204030204" pitchFamily="34" charset="0"/>
              </a:rPr>
              <a:t> </a:t>
            </a:r>
            <a:r>
              <a:rPr lang="en-GB" sz="2400" cap="none" dirty="0">
                <a:cs typeface="Calibri" panose="020F0502020204030204" pitchFamily="34" charset="0"/>
              </a:rPr>
              <a:t>were lost or gained in order to form a bond with another atom</a:t>
            </a:r>
          </a:p>
          <a:p>
            <a:r>
              <a:rPr lang="en-GB" sz="2400" cap="none" dirty="0">
                <a:cs typeface="Calibri" panose="020F0502020204030204" pitchFamily="34" charset="0"/>
              </a:rPr>
              <a:t>an imaginary </a:t>
            </a:r>
            <a:r>
              <a:rPr lang="en-GB" sz="2400" b="1" cap="none" dirty="0">
                <a:solidFill>
                  <a:srgbClr val="00B050"/>
                </a:solidFill>
                <a:cs typeface="Calibri" panose="020F0502020204030204" pitchFamily="34" charset="0"/>
              </a:rPr>
              <a:t>charge</a:t>
            </a:r>
            <a:r>
              <a:rPr lang="en-GB" sz="2400" cap="none" dirty="0">
                <a:solidFill>
                  <a:srgbClr val="0000FF"/>
                </a:solidFill>
                <a:cs typeface="Calibri" panose="020F0502020204030204" pitchFamily="34" charset="0"/>
              </a:rPr>
              <a:t> </a:t>
            </a:r>
            <a:r>
              <a:rPr lang="en-GB" sz="2400" cap="none" dirty="0">
                <a:cs typeface="Calibri" panose="020F0502020204030204" pitchFamily="34" charset="0"/>
              </a:rPr>
              <a:t>that the atom would have if all of the bonds to the atom were completely ionic</a:t>
            </a:r>
          </a:p>
          <a:p>
            <a:r>
              <a:rPr lang="en-GB" sz="2400" b="1" cap="none" dirty="0">
                <a:solidFill>
                  <a:srgbClr val="0000FF"/>
                </a:solidFill>
                <a:cs typeface="Calibri" panose="020F0502020204030204" pitchFamily="34" charset="0"/>
              </a:rPr>
              <a:t>oxidation </a:t>
            </a:r>
            <a:r>
              <a:rPr lang="en-GB" sz="2400" cap="none" dirty="0">
                <a:cs typeface="Calibri" panose="020F0502020204030204" pitchFamily="34" charset="0"/>
              </a:rPr>
              <a:t>increases the </a:t>
            </a:r>
            <a:r>
              <a:rPr lang="en-GB" sz="2400" cap="none" dirty="0">
                <a:solidFill>
                  <a:srgbClr val="00B050"/>
                </a:solidFill>
                <a:cs typeface="Calibri" panose="020F0502020204030204" pitchFamily="34" charset="0"/>
              </a:rPr>
              <a:t>oxidation number </a:t>
            </a:r>
            <a:r>
              <a:rPr lang="en-GB" sz="2400" cap="none" dirty="0">
                <a:cs typeface="Calibri" panose="020F0502020204030204" pitchFamily="34" charset="0"/>
              </a:rPr>
              <a:t>and</a:t>
            </a:r>
            <a:r>
              <a:rPr lang="en-GB" sz="2400" cap="none" dirty="0">
                <a:solidFill>
                  <a:srgbClr val="0000FF"/>
                </a:solidFill>
                <a:cs typeface="Calibri" panose="020F0502020204030204" pitchFamily="34" charset="0"/>
              </a:rPr>
              <a:t> </a:t>
            </a:r>
            <a:r>
              <a:rPr lang="en-GB" sz="2400" b="1" cap="none" dirty="0">
                <a:solidFill>
                  <a:srgbClr val="FF0000"/>
                </a:solidFill>
                <a:cs typeface="Calibri" panose="020F0502020204030204" pitchFamily="34" charset="0"/>
              </a:rPr>
              <a:t>reduction</a:t>
            </a:r>
            <a:r>
              <a:rPr lang="en-GB" sz="2400" cap="none" dirty="0">
                <a:solidFill>
                  <a:srgbClr val="0000FF"/>
                </a:solidFill>
                <a:cs typeface="Calibri" panose="020F0502020204030204" pitchFamily="34" charset="0"/>
              </a:rPr>
              <a:t> </a:t>
            </a:r>
            <a:r>
              <a:rPr lang="en-GB" sz="2400" cap="none" dirty="0">
                <a:cs typeface="Calibri" panose="020F0502020204030204" pitchFamily="34" charset="0"/>
              </a:rPr>
              <a:t>decreases the </a:t>
            </a:r>
            <a:r>
              <a:rPr lang="en-GB" sz="2400" cap="none" dirty="0">
                <a:solidFill>
                  <a:srgbClr val="00B050"/>
                </a:solidFill>
                <a:cs typeface="Calibri" panose="020F0502020204030204" pitchFamily="34" charset="0"/>
              </a:rPr>
              <a:t>oxidation number</a:t>
            </a:r>
          </a:p>
          <a:p>
            <a:endParaRPr lang="en-GB" cap="none" dirty="0"/>
          </a:p>
        </p:txBody>
      </p:sp>
      <p:pic>
        <p:nvPicPr>
          <p:cNvPr id="6" name="Picture 5">
            <a:extLst>
              <a:ext uri="{FF2B5EF4-FFF2-40B4-BE49-F238E27FC236}">
                <a16:creationId xmlns:a16="http://schemas.microsoft.com/office/drawing/2014/main" id="{5BD111F9-0A8C-46C6-B3F1-FB0DF4EB99E4}"/>
              </a:ext>
            </a:extLst>
          </p:cNvPr>
          <p:cNvPicPr>
            <a:picLocks noChangeAspect="1"/>
          </p:cNvPicPr>
          <p:nvPr/>
        </p:nvPicPr>
        <p:blipFill>
          <a:blip r:embed="rId3"/>
          <a:stretch>
            <a:fillRect/>
          </a:stretch>
        </p:blipFill>
        <p:spPr>
          <a:xfrm>
            <a:off x="1131238" y="5049400"/>
            <a:ext cx="6326696" cy="1165228"/>
          </a:xfrm>
          <a:prstGeom prst="rect">
            <a:avLst/>
          </a:prstGeom>
        </p:spPr>
      </p:pic>
      <p:sp>
        <p:nvSpPr>
          <p:cNvPr id="25" name="Content Placeholder 3">
            <a:extLst>
              <a:ext uri="{FF2B5EF4-FFF2-40B4-BE49-F238E27FC236}">
                <a16:creationId xmlns:a16="http://schemas.microsoft.com/office/drawing/2014/main" id="{89EB677D-2E90-4271-AF86-48B25C0D2274}"/>
              </a:ext>
            </a:extLst>
          </p:cNvPr>
          <p:cNvSpPr txBox="1">
            <a:spLocks/>
          </p:cNvSpPr>
          <p:nvPr/>
        </p:nvSpPr>
        <p:spPr>
          <a:xfrm>
            <a:off x="913774" y="3937982"/>
            <a:ext cx="4931600" cy="1896915"/>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800" cap="none" dirty="0">
                <a:solidFill>
                  <a:srgbClr val="0070C0"/>
                </a:solidFill>
                <a:cs typeface="Calibri" panose="020F0502020204030204" pitchFamily="34" charset="0"/>
                <a:sym typeface="Wingdings" panose="05000000000000000000" pitchFamily="2" charset="2"/>
              </a:rPr>
              <a:t>for the ionic species</a:t>
            </a:r>
          </a:p>
          <a:p>
            <a:pPr marL="0" indent="0">
              <a:buNone/>
            </a:pPr>
            <a:r>
              <a:rPr lang="en-GB" sz="2800" i="1" cap="none" dirty="0">
                <a:cs typeface="Calibri" panose="020F0502020204030204" pitchFamily="34" charset="0"/>
              </a:rPr>
              <a:t>	oxidation numbers</a:t>
            </a:r>
          </a:p>
          <a:p>
            <a:endParaRPr lang="en-GB" sz="2800" cap="none" dirty="0"/>
          </a:p>
        </p:txBody>
      </p:sp>
      <p:sp>
        <p:nvSpPr>
          <p:cNvPr id="26" name="Content Placeholder 3">
            <a:extLst>
              <a:ext uri="{FF2B5EF4-FFF2-40B4-BE49-F238E27FC236}">
                <a16:creationId xmlns:a16="http://schemas.microsoft.com/office/drawing/2014/main" id="{D9A0404C-C6CF-464A-A3C9-0AA8FAB50183}"/>
              </a:ext>
            </a:extLst>
          </p:cNvPr>
          <p:cNvSpPr txBox="1">
            <a:spLocks/>
          </p:cNvSpPr>
          <p:nvPr/>
        </p:nvSpPr>
        <p:spPr>
          <a:xfrm>
            <a:off x="6096000" y="3937982"/>
            <a:ext cx="6017617" cy="2320864"/>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800" cap="none" dirty="0">
                <a:solidFill>
                  <a:srgbClr val="0070C0"/>
                </a:solidFill>
                <a:cs typeface="Calibri" panose="020F0502020204030204" pitchFamily="34" charset="0"/>
                <a:sym typeface="Wingdings" panose="05000000000000000000" pitchFamily="2" charset="2"/>
              </a:rPr>
              <a:t>for the covalent species:</a:t>
            </a:r>
          </a:p>
          <a:p>
            <a:pPr marL="0" indent="0">
              <a:buNone/>
            </a:pPr>
            <a:r>
              <a:rPr lang="en-GB" sz="2800" b="1" cap="none" dirty="0">
                <a:cs typeface="Calibri" panose="020F0502020204030204" pitchFamily="34" charset="0"/>
                <a:sym typeface="Wingdings" panose="05000000000000000000" pitchFamily="2" charset="2"/>
              </a:rPr>
              <a:t>	CH</a:t>
            </a:r>
            <a:r>
              <a:rPr lang="en-GB" sz="2800" b="1" cap="none" baseline="-25000" dirty="0">
                <a:cs typeface="Calibri" panose="020F0502020204030204" pitchFamily="34" charset="0"/>
                <a:sym typeface="Wingdings" panose="05000000000000000000" pitchFamily="2" charset="2"/>
              </a:rPr>
              <a:t>3</a:t>
            </a:r>
            <a:r>
              <a:rPr lang="en-GB" sz="2800" b="1" cap="none" dirty="0">
                <a:cs typeface="Calibri" panose="020F0502020204030204" pitchFamily="34" charset="0"/>
                <a:sym typeface="Wingdings" panose="05000000000000000000" pitchFamily="2" charset="2"/>
              </a:rPr>
              <a:t>C</a:t>
            </a:r>
            <a:r>
              <a:rPr lang="en-GB" sz="2800" b="1" cap="none" dirty="0">
                <a:solidFill>
                  <a:srgbClr val="0000FF"/>
                </a:solidFill>
                <a:cs typeface="Calibri" panose="020F0502020204030204" pitchFamily="34" charset="0"/>
                <a:sym typeface="Wingdings" panose="05000000000000000000" pitchFamily="2" charset="2"/>
              </a:rPr>
              <a:t>H</a:t>
            </a:r>
            <a:r>
              <a:rPr lang="en-GB" sz="2800" b="1" cap="none" baseline="-25000" dirty="0">
                <a:solidFill>
                  <a:srgbClr val="0000FF"/>
                </a:solidFill>
                <a:cs typeface="Calibri" panose="020F0502020204030204" pitchFamily="34" charset="0"/>
                <a:sym typeface="Wingdings" panose="05000000000000000000" pitchFamily="2" charset="2"/>
              </a:rPr>
              <a:t>2</a:t>
            </a:r>
            <a:r>
              <a:rPr lang="en-GB" sz="2800" b="1" cap="none" dirty="0">
                <a:cs typeface="Calibri" panose="020F0502020204030204" pitchFamily="34" charset="0"/>
                <a:sym typeface="Wingdings" panose="05000000000000000000" pitchFamily="2" charset="2"/>
              </a:rPr>
              <a:t>OH    </a:t>
            </a:r>
            <a:r>
              <a:rPr lang="en-GB" sz="2800" cap="none" dirty="0">
                <a:cs typeface="Calibri" panose="020F0502020204030204" pitchFamily="34" charset="0"/>
                <a:sym typeface="Wingdings" panose="05000000000000000000" pitchFamily="2" charset="2"/>
              </a:rPr>
              <a:t></a:t>
            </a:r>
            <a:r>
              <a:rPr lang="en-GB" sz="2800" b="1" cap="none" dirty="0">
                <a:cs typeface="Calibri" panose="020F0502020204030204" pitchFamily="34" charset="0"/>
                <a:sym typeface="Wingdings" panose="05000000000000000000" pitchFamily="2" charset="2"/>
              </a:rPr>
              <a:t>    CH</a:t>
            </a:r>
            <a:r>
              <a:rPr lang="en-GB" sz="2800" b="1" cap="none" baseline="-25000" dirty="0">
                <a:cs typeface="Calibri" panose="020F0502020204030204" pitchFamily="34" charset="0"/>
                <a:sym typeface="Wingdings" panose="05000000000000000000" pitchFamily="2" charset="2"/>
              </a:rPr>
              <a:t>3</a:t>
            </a:r>
            <a:r>
              <a:rPr lang="en-GB" sz="2800" b="1" cap="none" dirty="0">
                <a:cs typeface="Calibri" panose="020F0502020204030204" pitchFamily="34" charset="0"/>
                <a:sym typeface="Wingdings" panose="05000000000000000000" pitchFamily="2" charset="2"/>
              </a:rPr>
              <a:t>C</a:t>
            </a:r>
            <a:r>
              <a:rPr lang="en-GB" sz="2800" b="1" cap="none" dirty="0">
                <a:solidFill>
                  <a:srgbClr val="0000FF"/>
                </a:solidFill>
                <a:cs typeface="Calibri" panose="020F0502020204030204" pitchFamily="34" charset="0"/>
                <a:sym typeface="Wingdings" panose="05000000000000000000" pitchFamily="2" charset="2"/>
              </a:rPr>
              <a:t>H</a:t>
            </a:r>
            <a:r>
              <a:rPr lang="en-GB" sz="2800" b="1" cap="none" dirty="0">
                <a:cs typeface="Calibri" panose="020F0502020204030204" pitchFamily="34" charset="0"/>
                <a:sym typeface="Wingdings" panose="05000000000000000000" pitchFamily="2" charset="2"/>
              </a:rPr>
              <a:t>O</a:t>
            </a:r>
          </a:p>
          <a:p>
            <a:pPr marL="0" indent="0">
              <a:buFont typeface="Arial" panose="020B0604020202020204" pitchFamily="34" charset="0"/>
              <a:buNone/>
            </a:pPr>
            <a:r>
              <a:rPr lang="en-GB" sz="2800" b="1" cap="none" dirty="0">
                <a:cs typeface="Calibri" panose="020F0502020204030204" pitchFamily="34" charset="0"/>
                <a:sym typeface="Wingdings" panose="05000000000000000000" pitchFamily="2" charset="2"/>
              </a:rPr>
              <a:t>   	</a:t>
            </a:r>
            <a:r>
              <a:rPr lang="en-GB" sz="2800" cap="none" dirty="0">
                <a:cs typeface="Calibri" panose="020F0502020204030204" pitchFamily="34" charset="0"/>
                <a:sym typeface="Wingdings" panose="05000000000000000000" pitchFamily="2" charset="2"/>
              </a:rPr>
              <a:t>ethanol	  	acetaldehyde                                                              		                  (ethanal)</a:t>
            </a:r>
            <a:endParaRPr lang="en-GB" sz="2800" cap="none" dirty="0">
              <a:cs typeface="Calibri" panose="020F0502020204030204" pitchFamily="34" charset="0"/>
            </a:endParaRPr>
          </a:p>
          <a:p>
            <a:endParaRPr lang="en-GB" sz="2800" cap="none" dirty="0"/>
          </a:p>
        </p:txBody>
      </p:sp>
    </p:spTree>
    <p:extLst>
      <p:ext uri="{BB962C8B-B14F-4D97-AF65-F5344CB8AC3E}">
        <p14:creationId xmlns:p14="http://schemas.microsoft.com/office/powerpoint/2010/main" val="901806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1302DA-AF40-44B7-8362-9D4E9E12AA73}"/>
              </a:ext>
            </a:extLst>
          </p:cNvPr>
          <p:cNvSpPr>
            <a:spLocks noGrp="1"/>
          </p:cNvSpPr>
          <p:nvPr>
            <p:ph type="title"/>
          </p:nvPr>
        </p:nvSpPr>
        <p:spPr>
          <a:xfrm>
            <a:off x="877262" y="-17228"/>
            <a:ext cx="10364451" cy="902132"/>
          </a:xfrm>
        </p:spPr>
        <p:txBody>
          <a:bodyPr/>
          <a:lstStyle/>
          <a:p>
            <a:r>
              <a:rPr lang="en-GB" dirty="0"/>
              <a:t>ASSIGNING OXIDATION NUMBERS</a:t>
            </a:r>
          </a:p>
        </p:txBody>
      </p:sp>
      <p:sp>
        <p:nvSpPr>
          <p:cNvPr id="6" name="Content Placeholder 5">
            <a:extLst>
              <a:ext uri="{FF2B5EF4-FFF2-40B4-BE49-F238E27FC236}">
                <a16:creationId xmlns:a16="http://schemas.microsoft.com/office/drawing/2014/main" id="{53DF500B-D08F-4281-84D5-9B701BC8F038}"/>
              </a:ext>
            </a:extLst>
          </p:cNvPr>
          <p:cNvSpPr>
            <a:spLocks noGrp="1"/>
          </p:cNvSpPr>
          <p:nvPr>
            <p:ph sz="quarter" idx="13"/>
          </p:nvPr>
        </p:nvSpPr>
        <p:spPr>
          <a:xfrm>
            <a:off x="526676" y="709975"/>
            <a:ext cx="10363826" cy="3424107"/>
          </a:xfrm>
        </p:spPr>
        <p:txBody>
          <a:bodyPr>
            <a:noAutofit/>
          </a:bodyPr>
          <a:lstStyle/>
          <a:p>
            <a:pPr marL="342900" indent="-342900">
              <a:lnSpc>
                <a:spcPct val="150000"/>
              </a:lnSpc>
              <a:spcBef>
                <a:spcPts val="0"/>
              </a:spcBef>
              <a:buAutoNum type="arabicPeriod"/>
            </a:pPr>
            <a:r>
              <a:rPr lang="en-GB" sz="2400" b="1" cap="none" dirty="0">
                <a:solidFill>
                  <a:srgbClr val="002060"/>
                </a:solidFill>
                <a:cs typeface="Calibri" panose="020F0502020204030204" pitchFamily="34" charset="0"/>
              </a:rPr>
              <a:t>metal cations</a:t>
            </a:r>
            <a:r>
              <a:rPr lang="en-GB" sz="2400" cap="none" dirty="0">
                <a:cs typeface="Calibri" panose="020F0502020204030204" pitchFamily="34" charset="0"/>
              </a:rPr>
              <a:t>: oxidation number = </a:t>
            </a:r>
            <a:r>
              <a:rPr lang="en-GB" sz="2400" cap="none" dirty="0">
                <a:solidFill>
                  <a:srgbClr val="00B050"/>
                </a:solidFill>
                <a:cs typeface="Calibri" panose="020F0502020204030204" pitchFamily="34" charset="0"/>
              </a:rPr>
              <a:t>charge on the cation</a:t>
            </a:r>
          </a:p>
          <a:p>
            <a:pPr marL="0" indent="0">
              <a:lnSpc>
                <a:spcPct val="150000"/>
              </a:lnSpc>
              <a:spcBef>
                <a:spcPts val="0"/>
              </a:spcBef>
              <a:buNone/>
            </a:pPr>
            <a:r>
              <a:rPr lang="en-GB" sz="2400" b="1" cap="none" dirty="0">
                <a:solidFill>
                  <a:srgbClr val="002060"/>
                </a:solidFill>
                <a:cs typeface="Calibri" panose="020F0502020204030204" pitchFamily="34" charset="0"/>
              </a:rPr>
              <a:t>	</a:t>
            </a:r>
            <a:r>
              <a:rPr lang="en-GB" b="1" cap="none" dirty="0">
                <a:solidFill>
                  <a:srgbClr val="002060"/>
                </a:solidFill>
                <a:cs typeface="Calibri" panose="020F0502020204030204" pitchFamily="34" charset="0"/>
              </a:rPr>
              <a:t>group 1 metals      </a:t>
            </a:r>
            <a:r>
              <a:rPr lang="en-GB" b="1" cap="none" dirty="0">
                <a:solidFill>
                  <a:srgbClr val="00B050"/>
                </a:solidFill>
                <a:cs typeface="Calibri" panose="020F0502020204030204" pitchFamily="34" charset="0"/>
              </a:rPr>
              <a:t>+1	</a:t>
            </a:r>
            <a:r>
              <a:rPr lang="en-GB" cap="none" dirty="0">
                <a:cs typeface="Calibri" panose="020F0502020204030204" pitchFamily="34" charset="0"/>
              </a:rPr>
              <a:t>(Na, K, …)</a:t>
            </a:r>
            <a:endParaRPr lang="en-GB" b="1" cap="none" dirty="0">
              <a:solidFill>
                <a:srgbClr val="00B050"/>
              </a:solidFill>
              <a:cs typeface="Calibri" panose="020F0502020204030204" pitchFamily="34" charset="0"/>
            </a:endParaRPr>
          </a:p>
          <a:p>
            <a:pPr marL="0" indent="0">
              <a:lnSpc>
                <a:spcPct val="150000"/>
              </a:lnSpc>
              <a:spcBef>
                <a:spcPts val="0"/>
              </a:spcBef>
              <a:buNone/>
            </a:pPr>
            <a:r>
              <a:rPr lang="en-GB" b="1" cap="none" dirty="0">
                <a:solidFill>
                  <a:srgbClr val="002060"/>
                </a:solidFill>
                <a:cs typeface="Calibri" panose="020F0502020204030204" pitchFamily="34" charset="0"/>
              </a:rPr>
              <a:t>	group 2 metals      </a:t>
            </a:r>
            <a:r>
              <a:rPr lang="en-GB" b="1" cap="none" dirty="0">
                <a:solidFill>
                  <a:srgbClr val="00B050"/>
                </a:solidFill>
                <a:cs typeface="Calibri" panose="020F0502020204030204" pitchFamily="34" charset="0"/>
              </a:rPr>
              <a:t>+2	</a:t>
            </a:r>
            <a:r>
              <a:rPr lang="en-GB" cap="none" dirty="0">
                <a:cs typeface="Calibri" panose="020F0502020204030204" pitchFamily="34" charset="0"/>
              </a:rPr>
              <a:t>(Mg, Ca, …)</a:t>
            </a:r>
            <a:endParaRPr lang="en-GB" b="1" cap="none" dirty="0">
              <a:solidFill>
                <a:srgbClr val="00B050"/>
              </a:solidFill>
              <a:cs typeface="Calibri" panose="020F0502020204030204" pitchFamily="34" charset="0"/>
            </a:endParaRPr>
          </a:p>
          <a:p>
            <a:pPr marL="0" indent="0">
              <a:lnSpc>
                <a:spcPct val="150000"/>
              </a:lnSpc>
              <a:spcBef>
                <a:spcPts val="0"/>
              </a:spcBef>
              <a:buNone/>
            </a:pPr>
            <a:r>
              <a:rPr lang="en-GB" b="1" cap="none" dirty="0">
                <a:solidFill>
                  <a:srgbClr val="002060"/>
                </a:solidFill>
                <a:cs typeface="Calibri" panose="020F0502020204030204" pitchFamily="34" charset="0"/>
              </a:rPr>
              <a:t>	group 3 metals      </a:t>
            </a:r>
            <a:r>
              <a:rPr lang="en-GB" b="1" cap="none" dirty="0">
                <a:solidFill>
                  <a:srgbClr val="00B050"/>
                </a:solidFill>
                <a:cs typeface="Calibri" panose="020F0502020204030204" pitchFamily="34" charset="0"/>
              </a:rPr>
              <a:t>+3</a:t>
            </a:r>
            <a:r>
              <a:rPr lang="en-GB" cap="none" dirty="0">
                <a:cs typeface="Calibri" panose="020F0502020204030204" pitchFamily="34" charset="0"/>
              </a:rPr>
              <a:t> 	(Al, Ga), etc</a:t>
            </a:r>
          </a:p>
          <a:p>
            <a:pPr marL="0" indent="0">
              <a:lnSpc>
                <a:spcPct val="150000"/>
              </a:lnSpc>
              <a:spcBef>
                <a:spcPts val="0"/>
              </a:spcBef>
              <a:buNone/>
            </a:pPr>
            <a:r>
              <a:rPr lang="en-GB" sz="2400" cap="none" dirty="0">
                <a:cs typeface="Calibri" panose="020F0502020204030204" pitchFamily="34" charset="0"/>
              </a:rPr>
              <a:t>2.   </a:t>
            </a:r>
            <a:r>
              <a:rPr lang="en-GB" sz="2400" b="1" cap="none" dirty="0">
                <a:solidFill>
                  <a:srgbClr val="C00000"/>
                </a:solidFill>
                <a:cs typeface="Calibri" panose="020F0502020204030204" pitchFamily="34" charset="0"/>
              </a:rPr>
              <a:t>F</a:t>
            </a:r>
            <a:r>
              <a:rPr lang="en-GB" sz="2400" cap="none" dirty="0">
                <a:cs typeface="Calibri" panose="020F0502020204030204" pitchFamily="34" charset="0"/>
              </a:rPr>
              <a:t> 	</a:t>
            </a:r>
            <a:r>
              <a:rPr lang="en-GB" sz="2400" b="1" cap="none" dirty="0">
                <a:solidFill>
                  <a:srgbClr val="00B050"/>
                </a:solidFill>
                <a:cs typeface="Calibri" panose="020F0502020204030204" pitchFamily="34" charset="0"/>
              </a:rPr>
              <a:t>-1</a:t>
            </a:r>
            <a:r>
              <a:rPr lang="en-GB" sz="2400" cap="none" dirty="0">
                <a:cs typeface="Calibri" panose="020F0502020204030204" pitchFamily="34" charset="0"/>
              </a:rPr>
              <a:t> 	(always), </a:t>
            </a:r>
            <a:r>
              <a:rPr lang="en-GB" sz="2400" b="1" cap="none" dirty="0">
                <a:solidFill>
                  <a:srgbClr val="C00000"/>
                </a:solidFill>
                <a:cs typeface="Calibri" panose="020F0502020204030204" pitchFamily="34" charset="0"/>
              </a:rPr>
              <a:t>halogens</a:t>
            </a:r>
            <a:r>
              <a:rPr lang="en-GB" sz="2400" cap="none" dirty="0">
                <a:cs typeface="Calibri" panose="020F0502020204030204" pitchFamily="34" charset="0"/>
              </a:rPr>
              <a:t>      </a:t>
            </a:r>
            <a:r>
              <a:rPr lang="en-GB" sz="2400" b="1" cap="none" dirty="0">
                <a:solidFill>
                  <a:srgbClr val="00B050"/>
                </a:solidFill>
                <a:cs typeface="Calibri" panose="020F0502020204030204" pitchFamily="34" charset="0"/>
              </a:rPr>
              <a:t>-1 </a:t>
            </a:r>
            <a:r>
              <a:rPr lang="en-GB" sz="2400" cap="none" dirty="0">
                <a:cs typeface="Calibri" panose="020F0502020204030204" pitchFamily="34" charset="0"/>
              </a:rPr>
              <a:t>(unless combined with oxygen)</a:t>
            </a:r>
          </a:p>
          <a:p>
            <a:pPr marL="0" indent="0">
              <a:lnSpc>
                <a:spcPct val="150000"/>
              </a:lnSpc>
              <a:spcBef>
                <a:spcPts val="0"/>
              </a:spcBef>
              <a:buNone/>
            </a:pPr>
            <a:r>
              <a:rPr lang="en-GB" sz="2400" cap="none" dirty="0">
                <a:cs typeface="Calibri" panose="020F0502020204030204" pitchFamily="34" charset="0"/>
              </a:rPr>
              <a:t>3.   </a:t>
            </a:r>
            <a:r>
              <a:rPr lang="en-GB" sz="2400" b="1" cap="none" dirty="0">
                <a:solidFill>
                  <a:srgbClr val="002060"/>
                </a:solidFill>
                <a:cs typeface="Calibri" panose="020F0502020204030204" pitchFamily="34" charset="0"/>
              </a:rPr>
              <a:t>H</a:t>
            </a:r>
            <a:r>
              <a:rPr lang="en-GB" sz="2400" cap="none" dirty="0">
                <a:cs typeface="Calibri" panose="020F0502020204030204" pitchFamily="34" charset="0"/>
              </a:rPr>
              <a:t> 	</a:t>
            </a:r>
            <a:r>
              <a:rPr lang="en-GB" sz="2400" b="1" cap="none" dirty="0">
                <a:solidFill>
                  <a:srgbClr val="00B050"/>
                </a:solidFill>
                <a:cs typeface="Calibri" panose="020F0502020204030204" pitchFamily="34" charset="0"/>
              </a:rPr>
              <a:t>+1</a:t>
            </a:r>
            <a:r>
              <a:rPr lang="en-GB" sz="2400" cap="none" dirty="0">
                <a:cs typeface="Calibri" panose="020F0502020204030204" pitchFamily="34" charset="0"/>
              </a:rPr>
              <a:t> 	(except metal hydrides, -1)</a:t>
            </a:r>
          </a:p>
          <a:p>
            <a:pPr marL="457200" indent="-457200">
              <a:lnSpc>
                <a:spcPct val="150000"/>
              </a:lnSpc>
              <a:spcBef>
                <a:spcPts val="0"/>
              </a:spcBef>
              <a:buAutoNum type="arabicPeriod" startAt="4"/>
            </a:pPr>
            <a:r>
              <a:rPr lang="en-GB" sz="2400" b="1" cap="none" dirty="0">
                <a:solidFill>
                  <a:srgbClr val="C00000"/>
                </a:solidFill>
                <a:cs typeface="Calibri" panose="020F0502020204030204" pitchFamily="34" charset="0"/>
              </a:rPr>
              <a:t>O</a:t>
            </a:r>
            <a:r>
              <a:rPr lang="en-GB" sz="2400" cap="none" dirty="0">
                <a:cs typeface="Calibri" panose="020F0502020204030204" pitchFamily="34" charset="0"/>
              </a:rPr>
              <a:t> 	</a:t>
            </a:r>
            <a:r>
              <a:rPr lang="en-GB" sz="2400" b="1" cap="none" dirty="0">
                <a:solidFill>
                  <a:srgbClr val="00B050"/>
                </a:solidFill>
                <a:cs typeface="Calibri" panose="020F0502020204030204" pitchFamily="34" charset="0"/>
              </a:rPr>
              <a:t>-2	</a:t>
            </a:r>
            <a:r>
              <a:rPr lang="en-GB" sz="2400" cap="none" dirty="0">
                <a:cs typeface="Calibri" panose="020F0502020204030204" pitchFamily="34" charset="0"/>
              </a:rPr>
              <a:t>(except O</a:t>
            </a:r>
            <a:r>
              <a:rPr lang="en-GB" sz="2400" cap="none" baseline="-25000" dirty="0">
                <a:cs typeface="Calibri" panose="020F0502020204030204" pitchFamily="34" charset="0"/>
              </a:rPr>
              <a:t>2</a:t>
            </a:r>
            <a:r>
              <a:rPr lang="en-GB" sz="2400" cap="none" baseline="30000" dirty="0">
                <a:cs typeface="Calibri" panose="020F0502020204030204" pitchFamily="34" charset="0"/>
              </a:rPr>
              <a:t>2-</a:t>
            </a:r>
            <a:r>
              <a:rPr lang="en-GB" sz="2400" cap="none" dirty="0">
                <a:cs typeface="Calibri" panose="020F0502020204030204" pitchFamily="34" charset="0"/>
              </a:rPr>
              <a:t> - superoxide, O</a:t>
            </a:r>
            <a:r>
              <a:rPr lang="en-GB" sz="2400" cap="none" baseline="-25000" dirty="0">
                <a:cs typeface="Calibri" panose="020F0502020204030204" pitchFamily="34" charset="0"/>
              </a:rPr>
              <a:t>2</a:t>
            </a:r>
            <a:r>
              <a:rPr lang="en-GB" sz="2400" cap="none" baseline="30000" dirty="0">
                <a:cs typeface="Calibri" panose="020F0502020204030204" pitchFamily="34" charset="0"/>
              </a:rPr>
              <a:t>-</a:t>
            </a:r>
            <a:r>
              <a:rPr lang="en-GB" sz="2400" cap="none" dirty="0">
                <a:cs typeface="Calibri" panose="020F0502020204030204" pitchFamily="34" charset="0"/>
              </a:rPr>
              <a:t> - peroxide) </a:t>
            </a:r>
          </a:p>
          <a:p>
            <a:pPr marL="0" indent="0">
              <a:lnSpc>
                <a:spcPct val="150000"/>
              </a:lnSpc>
              <a:spcBef>
                <a:spcPts val="0"/>
              </a:spcBef>
              <a:buNone/>
            </a:pPr>
            <a:endParaRPr lang="en-GB" sz="2400" cap="none" dirty="0">
              <a:cs typeface="Calibri" panose="020F0502020204030204" pitchFamily="34" charset="0"/>
            </a:endParaRPr>
          </a:p>
          <a:p>
            <a:pPr lvl="1">
              <a:lnSpc>
                <a:spcPct val="150000"/>
              </a:lnSpc>
              <a:spcBef>
                <a:spcPts val="0"/>
              </a:spcBef>
            </a:pPr>
            <a:r>
              <a:rPr lang="en-GB" sz="2200" cap="none" dirty="0">
                <a:cs typeface="Calibri" panose="020F0502020204030204" pitchFamily="34" charset="0"/>
              </a:rPr>
              <a:t>the </a:t>
            </a:r>
            <a:r>
              <a:rPr lang="en-GB" sz="2200" cap="none" dirty="0">
                <a:solidFill>
                  <a:srgbClr val="00B050"/>
                </a:solidFill>
                <a:cs typeface="Calibri" panose="020F0502020204030204" pitchFamily="34" charset="0"/>
              </a:rPr>
              <a:t>oxidation number (state) </a:t>
            </a:r>
            <a:r>
              <a:rPr lang="en-GB" sz="2200" cap="none" dirty="0">
                <a:cs typeface="Calibri" panose="020F0502020204030204" pitchFamily="34" charset="0"/>
              </a:rPr>
              <a:t>of atoms in a </a:t>
            </a:r>
            <a:r>
              <a:rPr lang="en-GB" sz="2200" b="1" cap="none" dirty="0">
                <a:cs typeface="Calibri" panose="020F0502020204030204" pitchFamily="34" charset="0"/>
              </a:rPr>
              <a:t>pure element </a:t>
            </a:r>
            <a:r>
              <a:rPr lang="en-GB" sz="2200" cap="none" dirty="0">
                <a:cs typeface="Calibri" panose="020F0502020204030204" pitchFamily="34" charset="0"/>
              </a:rPr>
              <a:t>is </a:t>
            </a:r>
            <a:r>
              <a:rPr lang="en-GB" sz="2200" b="1" cap="none" dirty="0">
                <a:cs typeface="Calibri" panose="020F0502020204030204" pitchFamily="34" charset="0"/>
              </a:rPr>
              <a:t>zero</a:t>
            </a:r>
          </a:p>
          <a:p>
            <a:pPr lvl="1">
              <a:lnSpc>
                <a:spcPct val="150000"/>
              </a:lnSpc>
              <a:spcBef>
                <a:spcPts val="0"/>
              </a:spcBef>
            </a:pPr>
            <a:r>
              <a:rPr lang="en-GB" sz="2200" cap="none" dirty="0">
                <a:cs typeface="Calibri" panose="020F0502020204030204" pitchFamily="34" charset="0"/>
              </a:rPr>
              <a:t>in an </a:t>
            </a:r>
            <a:r>
              <a:rPr lang="en-GB" sz="2200" b="1" cap="none" dirty="0">
                <a:cs typeface="Calibri" panose="020F0502020204030204" pitchFamily="34" charset="0"/>
              </a:rPr>
              <a:t>uncharged compound</a:t>
            </a:r>
            <a:r>
              <a:rPr lang="en-GB" sz="2200" cap="none" dirty="0">
                <a:cs typeface="Calibri" panose="020F0502020204030204" pitchFamily="34" charset="0"/>
              </a:rPr>
              <a:t>, the sum of all the </a:t>
            </a:r>
            <a:r>
              <a:rPr lang="en-GB" sz="2200" cap="none" dirty="0">
                <a:solidFill>
                  <a:srgbClr val="00B050"/>
                </a:solidFill>
                <a:cs typeface="Calibri" panose="020F0502020204030204" pitchFamily="34" charset="0"/>
              </a:rPr>
              <a:t>oxidation states </a:t>
            </a:r>
            <a:r>
              <a:rPr lang="en-GB" sz="2200" cap="none" dirty="0">
                <a:cs typeface="Calibri" panose="020F0502020204030204" pitchFamily="34" charset="0"/>
              </a:rPr>
              <a:t>is </a:t>
            </a:r>
            <a:r>
              <a:rPr lang="en-GB" sz="2200" b="1" cap="none" dirty="0">
                <a:cs typeface="Calibri" panose="020F0502020204030204" pitchFamily="34" charset="0"/>
              </a:rPr>
              <a:t>zero</a:t>
            </a:r>
          </a:p>
          <a:p>
            <a:pPr lvl="1">
              <a:lnSpc>
                <a:spcPct val="150000"/>
              </a:lnSpc>
              <a:spcBef>
                <a:spcPts val="0"/>
              </a:spcBef>
            </a:pPr>
            <a:r>
              <a:rPr lang="en-GB" sz="2200" cap="none" dirty="0">
                <a:cs typeface="Calibri" panose="020F0502020204030204" pitchFamily="34" charset="0"/>
              </a:rPr>
              <a:t>for </a:t>
            </a:r>
            <a:r>
              <a:rPr lang="en-GB" sz="2200" b="1" cap="none" dirty="0">
                <a:cs typeface="Calibri" panose="020F0502020204030204" pitchFamily="34" charset="0"/>
              </a:rPr>
              <a:t>monoatomic ions </a:t>
            </a:r>
            <a:r>
              <a:rPr lang="en-GB" sz="2200" cap="none" dirty="0">
                <a:solidFill>
                  <a:srgbClr val="00B050"/>
                </a:solidFill>
                <a:cs typeface="Calibri" panose="020F0502020204030204" pitchFamily="34" charset="0"/>
              </a:rPr>
              <a:t>oxidation number </a:t>
            </a:r>
            <a:r>
              <a:rPr lang="en-GB" sz="2200" cap="none" dirty="0">
                <a:cs typeface="Calibri" panose="020F0502020204030204" pitchFamily="34" charset="0"/>
              </a:rPr>
              <a:t>= </a:t>
            </a:r>
            <a:r>
              <a:rPr lang="en-GB" sz="2200" cap="none" dirty="0">
                <a:solidFill>
                  <a:srgbClr val="00B050"/>
                </a:solidFill>
                <a:cs typeface="Calibri" panose="020F0502020204030204" pitchFamily="34" charset="0"/>
              </a:rPr>
              <a:t>charge </a:t>
            </a:r>
            <a:endParaRPr lang="en-GB" sz="2200" cap="none" dirty="0">
              <a:cs typeface="Calibri" panose="020F0502020204030204" pitchFamily="34" charset="0"/>
            </a:endParaRPr>
          </a:p>
          <a:p>
            <a:pPr marL="0" indent="0">
              <a:buNone/>
            </a:pPr>
            <a:endParaRPr lang="en-GB" sz="2400" cap="none" dirty="0"/>
          </a:p>
        </p:txBody>
      </p:sp>
    </p:spTree>
    <p:extLst>
      <p:ext uri="{BB962C8B-B14F-4D97-AF65-F5344CB8AC3E}">
        <p14:creationId xmlns:p14="http://schemas.microsoft.com/office/powerpoint/2010/main" val="4215995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7AAB4-894B-446B-BC48-FA98F905FC2C}"/>
              </a:ext>
            </a:extLst>
          </p:cNvPr>
          <p:cNvSpPr>
            <a:spLocks noGrp="1"/>
          </p:cNvSpPr>
          <p:nvPr>
            <p:ph type="title"/>
          </p:nvPr>
        </p:nvSpPr>
        <p:spPr>
          <a:xfrm>
            <a:off x="877262" y="0"/>
            <a:ext cx="10364451" cy="903767"/>
          </a:xfrm>
        </p:spPr>
        <p:txBody>
          <a:bodyPr/>
          <a:lstStyle/>
          <a:p>
            <a:r>
              <a:rPr lang="en-GB" dirty="0"/>
              <a:t>Redox reaction of ionic compounds</a:t>
            </a:r>
          </a:p>
        </p:txBody>
      </p:sp>
      <p:sp>
        <p:nvSpPr>
          <p:cNvPr id="4" name="Content Placeholder 6">
            <a:extLst>
              <a:ext uri="{FF2B5EF4-FFF2-40B4-BE49-F238E27FC236}">
                <a16:creationId xmlns:a16="http://schemas.microsoft.com/office/drawing/2014/main" id="{64D53C38-2EEC-42A6-8016-4897A7878953}"/>
              </a:ext>
            </a:extLst>
          </p:cNvPr>
          <p:cNvSpPr>
            <a:spLocks noGrp="1"/>
          </p:cNvSpPr>
          <p:nvPr>
            <p:ph sz="quarter" idx="13"/>
          </p:nvPr>
        </p:nvSpPr>
        <p:spPr>
          <a:xfrm>
            <a:off x="467832" y="733646"/>
            <a:ext cx="11621386" cy="6613452"/>
          </a:xfrm>
        </p:spPr>
        <p:txBody>
          <a:bodyPr>
            <a:noAutofit/>
          </a:bodyPr>
          <a:lstStyle/>
          <a:p>
            <a:pPr marL="0" indent="0">
              <a:buNone/>
            </a:pPr>
            <a:r>
              <a:rPr lang="en-GB" b="1" cap="none" dirty="0">
                <a:cs typeface="Calibri" panose="020F0502020204030204" pitchFamily="34" charset="0"/>
              </a:rPr>
              <a:t>		                        </a:t>
            </a:r>
            <a:r>
              <a:rPr lang="en-GB" sz="3200" b="1" cap="none" dirty="0">
                <a:cs typeface="Calibri" panose="020F0502020204030204" pitchFamily="34" charset="0"/>
              </a:rPr>
              <a:t>Na  +  Cl</a:t>
            </a:r>
            <a:r>
              <a:rPr lang="en-GB" sz="3200" b="1" cap="none" baseline="-25000" dirty="0">
                <a:cs typeface="Calibri" panose="020F0502020204030204" pitchFamily="34" charset="0"/>
              </a:rPr>
              <a:t>2</a:t>
            </a:r>
            <a:r>
              <a:rPr lang="en-GB" sz="3200" b="1" cap="none" dirty="0">
                <a:cs typeface="Calibri" panose="020F0502020204030204" pitchFamily="34" charset="0"/>
              </a:rPr>
              <a:t>   </a:t>
            </a:r>
            <a:r>
              <a:rPr lang="en-GB" sz="3200" b="1" cap="none" dirty="0">
                <a:cs typeface="Calibri" panose="020F0502020204030204" pitchFamily="34" charset="0"/>
                <a:sym typeface="Wingdings" panose="05000000000000000000" pitchFamily="2" charset="2"/>
              </a:rPr>
              <a:t>   NaCl</a:t>
            </a:r>
            <a:endParaRPr lang="en-GB" sz="3200" b="1" cap="none" dirty="0"/>
          </a:p>
          <a:p>
            <a:pPr marL="0" indent="0">
              <a:lnSpc>
                <a:spcPct val="150000"/>
              </a:lnSpc>
              <a:spcBef>
                <a:spcPts val="0"/>
              </a:spcBef>
              <a:buNone/>
            </a:pPr>
            <a:r>
              <a:rPr lang="en-GB" cap="none" dirty="0">
                <a:cs typeface="Calibri" panose="020F0502020204030204" pitchFamily="34" charset="0"/>
              </a:rPr>
              <a:t>1. Recognise the </a:t>
            </a:r>
            <a:r>
              <a:rPr lang="en-GB" cap="none" dirty="0">
                <a:solidFill>
                  <a:srgbClr val="FF0000"/>
                </a:solidFill>
                <a:cs typeface="Calibri" panose="020F0502020204030204" pitchFamily="34" charset="0"/>
              </a:rPr>
              <a:t>red</a:t>
            </a:r>
            <a:r>
              <a:rPr lang="en-GB" cap="none" dirty="0">
                <a:cs typeface="Calibri" panose="020F0502020204030204" pitchFamily="34" charset="0"/>
              </a:rPr>
              <a:t> and </a:t>
            </a:r>
            <a:r>
              <a:rPr lang="en-GB" cap="none" dirty="0">
                <a:solidFill>
                  <a:srgbClr val="0000FF"/>
                </a:solidFill>
                <a:cs typeface="Calibri" panose="020F0502020204030204" pitchFamily="34" charset="0"/>
              </a:rPr>
              <a:t>ox</a:t>
            </a:r>
            <a:r>
              <a:rPr lang="en-GB" cap="none" dirty="0">
                <a:cs typeface="Calibri" panose="020F0502020204030204" pitchFamily="34" charset="0"/>
              </a:rPr>
              <a:t> processes (can be done by the analysis of oxidation numbers (</a:t>
            </a:r>
            <a:r>
              <a:rPr lang="en-GB" cap="none" dirty="0">
                <a:solidFill>
                  <a:srgbClr val="00CC00"/>
                </a:solidFill>
                <a:cs typeface="Calibri" panose="020F0502020204030204" pitchFamily="34" charset="0"/>
              </a:rPr>
              <a:t>charges</a:t>
            </a:r>
            <a:r>
              <a:rPr lang="en-GB" cap="none" dirty="0">
                <a:cs typeface="Calibri" panose="020F0502020204030204" pitchFamily="34" charset="0"/>
              </a:rPr>
              <a:t>)) </a:t>
            </a:r>
            <a:endParaRPr lang="en-GB" cap="none" baseline="30000" dirty="0">
              <a:cs typeface="Calibri" panose="020F0502020204030204" pitchFamily="34" charset="0"/>
            </a:endParaRPr>
          </a:p>
          <a:p>
            <a:pPr marL="0" indent="0">
              <a:lnSpc>
                <a:spcPct val="150000"/>
              </a:lnSpc>
              <a:spcBef>
                <a:spcPts val="0"/>
              </a:spcBef>
              <a:buNone/>
            </a:pPr>
            <a:r>
              <a:rPr lang="en-GB" i="1" cap="none" dirty="0">
                <a:cs typeface="Calibri" panose="020F0502020204030204" pitchFamily="34" charset="0"/>
              </a:rPr>
              <a:t>	</a:t>
            </a:r>
          </a:p>
          <a:p>
            <a:pPr marL="0" indent="0">
              <a:lnSpc>
                <a:spcPct val="150000"/>
              </a:lnSpc>
              <a:spcBef>
                <a:spcPts val="0"/>
              </a:spcBef>
              <a:buNone/>
            </a:pPr>
            <a:r>
              <a:rPr lang="en-GB" b="1" cap="none" dirty="0">
                <a:solidFill>
                  <a:srgbClr val="0000FF"/>
                </a:solidFill>
                <a:cs typeface="Calibri" panose="020F0502020204030204" pitchFamily="34" charset="0"/>
              </a:rPr>
              <a:t>		</a:t>
            </a:r>
            <a:r>
              <a:rPr lang="en-GB" sz="2400" b="1" cap="none" dirty="0">
                <a:solidFill>
                  <a:srgbClr val="0000FF"/>
                </a:solidFill>
                <a:cs typeface="Calibri" panose="020F0502020204030204" pitchFamily="34" charset="0"/>
              </a:rPr>
              <a:t>Na</a:t>
            </a:r>
            <a:r>
              <a:rPr lang="en-GB" sz="2400" b="1" cap="none" dirty="0">
                <a:cs typeface="Calibri" panose="020F0502020204030204" pitchFamily="34" charset="0"/>
              </a:rPr>
              <a:t>   +   </a:t>
            </a:r>
            <a:r>
              <a:rPr lang="en-GB" sz="2400" b="1" cap="none" dirty="0">
                <a:solidFill>
                  <a:srgbClr val="FF0000"/>
                </a:solidFill>
                <a:cs typeface="Calibri" panose="020F0502020204030204" pitchFamily="34" charset="0"/>
              </a:rPr>
              <a:t>Cl</a:t>
            </a:r>
            <a:r>
              <a:rPr lang="en-GB" sz="2400" b="1" cap="none" baseline="-25000" dirty="0">
                <a:solidFill>
                  <a:srgbClr val="FF0000"/>
                </a:solidFill>
                <a:cs typeface="Calibri" panose="020F0502020204030204" pitchFamily="34" charset="0"/>
              </a:rPr>
              <a:t>2</a:t>
            </a:r>
            <a:r>
              <a:rPr lang="en-GB" sz="2400" b="1" cap="none" dirty="0">
                <a:cs typeface="Calibri" panose="020F0502020204030204" pitchFamily="34" charset="0"/>
              </a:rPr>
              <a:t>   </a:t>
            </a:r>
            <a:r>
              <a:rPr lang="en-GB" sz="2400" b="1" cap="none" dirty="0">
                <a:cs typeface="Calibri" panose="020F0502020204030204" pitchFamily="34" charset="0"/>
                <a:sym typeface="Wingdings" panose="05000000000000000000" pitchFamily="2" charset="2"/>
              </a:rPr>
              <a:t>   </a:t>
            </a:r>
            <a:r>
              <a:rPr lang="en-GB" sz="2400" b="1" cap="none" dirty="0">
                <a:solidFill>
                  <a:srgbClr val="0000FF"/>
                </a:solidFill>
                <a:cs typeface="Calibri" panose="020F0502020204030204" pitchFamily="34" charset="0"/>
                <a:sym typeface="Wingdings" panose="05000000000000000000" pitchFamily="2" charset="2"/>
              </a:rPr>
              <a:t>Na</a:t>
            </a:r>
            <a:r>
              <a:rPr lang="en-GB" sz="2400" b="1" cap="none" baseline="30000" dirty="0">
                <a:solidFill>
                  <a:srgbClr val="0000FF"/>
                </a:solidFill>
                <a:cs typeface="Calibri" panose="020F0502020204030204" pitchFamily="34" charset="0"/>
                <a:sym typeface="Wingdings" panose="05000000000000000000" pitchFamily="2" charset="2"/>
              </a:rPr>
              <a:t>+</a:t>
            </a:r>
            <a:r>
              <a:rPr lang="en-GB" sz="2400" b="1" cap="none" dirty="0">
                <a:cs typeface="Calibri" panose="020F0502020204030204" pitchFamily="34" charset="0"/>
                <a:sym typeface="Wingdings" panose="05000000000000000000" pitchFamily="2" charset="2"/>
              </a:rPr>
              <a:t>    +    </a:t>
            </a:r>
            <a:r>
              <a:rPr lang="en-GB" sz="2400" b="1" cap="none" dirty="0">
                <a:solidFill>
                  <a:srgbClr val="FF0000"/>
                </a:solidFill>
                <a:cs typeface="Calibri" panose="020F0502020204030204" pitchFamily="34" charset="0"/>
                <a:sym typeface="Wingdings" panose="05000000000000000000" pitchFamily="2" charset="2"/>
              </a:rPr>
              <a:t>Cl</a:t>
            </a:r>
            <a:r>
              <a:rPr lang="en-GB" sz="2400" b="1" cap="none" baseline="30000" dirty="0">
                <a:solidFill>
                  <a:srgbClr val="FF0000"/>
                </a:solidFill>
                <a:cs typeface="Calibri" panose="020F0502020204030204" pitchFamily="34" charset="0"/>
                <a:sym typeface="Wingdings" panose="05000000000000000000" pitchFamily="2" charset="2"/>
              </a:rPr>
              <a:t>-</a:t>
            </a:r>
            <a:endParaRPr lang="en-GB" sz="2400" b="1" cap="none" dirty="0">
              <a:solidFill>
                <a:srgbClr val="FF0000"/>
              </a:solidFill>
              <a:cs typeface="Calibri" panose="020F0502020204030204" pitchFamily="34" charset="0"/>
            </a:endParaRPr>
          </a:p>
          <a:p>
            <a:pPr marL="0" indent="0">
              <a:lnSpc>
                <a:spcPct val="150000"/>
              </a:lnSpc>
              <a:spcBef>
                <a:spcPts val="0"/>
              </a:spcBef>
              <a:buNone/>
            </a:pPr>
            <a:endParaRPr lang="en-GB" cap="none" dirty="0">
              <a:solidFill>
                <a:srgbClr val="0000FF"/>
              </a:solidFill>
              <a:cs typeface="Calibri" panose="020F0502020204030204" pitchFamily="34" charset="0"/>
            </a:endParaRPr>
          </a:p>
          <a:p>
            <a:pPr marL="0" indent="0">
              <a:lnSpc>
                <a:spcPct val="150000"/>
              </a:lnSpc>
              <a:spcBef>
                <a:spcPts val="0"/>
              </a:spcBef>
              <a:buNone/>
            </a:pPr>
            <a:endParaRPr lang="en-GB" cap="none" dirty="0">
              <a:solidFill>
                <a:srgbClr val="0000FF"/>
              </a:solidFill>
              <a:cs typeface="Calibri" panose="020F0502020204030204" pitchFamily="34" charset="0"/>
            </a:endParaRPr>
          </a:p>
          <a:p>
            <a:pPr marL="0" indent="0">
              <a:lnSpc>
                <a:spcPct val="150000"/>
              </a:lnSpc>
              <a:spcBef>
                <a:spcPts val="0"/>
              </a:spcBef>
              <a:buNone/>
            </a:pPr>
            <a:r>
              <a:rPr lang="en-GB" cap="none" dirty="0">
                <a:cs typeface="Calibri" panose="020F0502020204030204" pitchFamily="34" charset="0"/>
              </a:rPr>
              <a:t>2. Balance the atoms and charges: conservation of </a:t>
            </a:r>
            <a:r>
              <a:rPr lang="en-GB" b="1" cap="none" dirty="0">
                <a:solidFill>
                  <a:srgbClr val="7030A0"/>
                </a:solidFill>
                <a:cs typeface="Calibri" panose="020F0502020204030204" pitchFamily="34" charset="0"/>
              </a:rPr>
              <a:t>mass</a:t>
            </a:r>
            <a:r>
              <a:rPr lang="en-GB" cap="none" dirty="0">
                <a:solidFill>
                  <a:srgbClr val="0070C0"/>
                </a:solidFill>
                <a:cs typeface="Calibri" panose="020F0502020204030204" pitchFamily="34" charset="0"/>
              </a:rPr>
              <a:t> </a:t>
            </a:r>
            <a:r>
              <a:rPr lang="en-GB" cap="none" dirty="0">
                <a:cs typeface="Calibri" panose="020F0502020204030204" pitchFamily="34" charset="0"/>
              </a:rPr>
              <a:t>and </a:t>
            </a:r>
            <a:r>
              <a:rPr lang="en-GB" b="1" cap="none" dirty="0">
                <a:solidFill>
                  <a:srgbClr val="00B050"/>
                </a:solidFill>
                <a:cs typeface="Calibri" panose="020F0502020204030204" pitchFamily="34" charset="0"/>
              </a:rPr>
              <a:t>charges: </a:t>
            </a:r>
          </a:p>
          <a:p>
            <a:pPr marL="0" indent="0">
              <a:lnSpc>
                <a:spcPct val="150000"/>
              </a:lnSpc>
              <a:spcBef>
                <a:spcPts val="0"/>
              </a:spcBef>
              <a:buNone/>
            </a:pPr>
            <a:endParaRPr lang="en-GB" b="1" cap="none" dirty="0">
              <a:solidFill>
                <a:srgbClr val="0000FF"/>
              </a:solidFill>
              <a:cs typeface="Calibri" panose="020F0502020204030204" pitchFamily="34" charset="0"/>
            </a:endParaRPr>
          </a:p>
          <a:p>
            <a:pPr marL="0" indent="0">
              <a:lnSpc>
                <a:spcPct val="150000"/>
              </a:lnSpc>
              <a:spcBef>
                <a:spcPts val="0"/>
              </a:spcBef>
              <a:buNone/>
            </a:pPr>
            <a:r>
              <a:rPr lang="en-GB" b="1" cap="none" dirty="0">
                <a:solidFill>
                  <a:srgbClr val="0000FF"/>
                </a:solidFill>
                <a:cs typeface="Calibri" panose="020F0502020204030204" pitchFamily="34" charset="0"/>
              </a:rPr>
              <a:t>	</a:t>
            </a:r>
            <a:endParaRPr lang="en-GB" sz="2400" b="1" cap="none" dirty="0">
              <a:solidFill>
                <a:srgbClr val="FF0000"/>
              </a:solidFill>
              <a:cs typeface="Calibri" panose="020F0502020204030204" pitchFamily="34" charset="0"/>
            </a:endParaRPr>
          </a:p>
          <a:p>
            <a:pPr marL="0" indent="0">
              <a:lnSpc>
                <a:spcPct val="150000"/>
              </a:lnSpc>
              <a:spcBef>
                <a:spcPts val="0"/>
              </a:spcBef>
              <a:buNone/>
            </a:pPr>
            <a:r>
              <a:rPr lang="en-GB" cap="none" dirty="0">
                <a:solidFill>
                  <a:srgbClr val="0000FF"/>
                </a:solidFill>
                <a:cs typeface="Calibri" panose="020F0502020204030204" pitchFamily="34" charset="0"/>
              </a:rPr>
              <a:t>		       </a:t>
            </a:r>
          </a:p>
          <a:p>
            <a:pPr marL="0" indent="0">
              <a:lnSpc>
                <a:spcPct val="150000"/>
              </a:lnSpc>
              <a:spcBef>
                <a:spcPts val="0"/>
              </a:spcBef>
              <a:buNone/>
            </a:pPr>
            <a:r>
              <a:rPr lang="en-GB" cap="none" dirty="0">
                <a:cs typeface="Calibri" panose="020F0502020204030204" pitchFamily="34" charset="0"/>
                <a:sym typeface="Wingdings" panose="05000000000000000000" pitchFamily="2" charset="2"/>
              </a:rPr>
              <a:t>	</a:t>
            </a:r>
            <a:endParaRPr lang="en-GB" cap="none" dirty="0">
              <a:cs typeface="Calibri" panose="020F0502020204030204" pitchFamily="34" charset="0"/>
            </a:endParaRPr>
          </a:p>
          <a:p>
            <a:pPr marL="0" indent="0">
              <a:lnSpc>
                <a:spcPct val="150000"/>
              </a:lnSpc>
              <a:spcBef>
                <a:spcPts val="0"/>
              </a:spcBef>
              <a:buNone/>
            </a:pPr>
            <a:r>
              <a:rPr lang="en-GB" b="1" cap="none" dirty="0">
                <a:solidFill>
                  <a:srgbClr val="0000FF"/>
                </a:solidFill>
                <a:cs typeface="Calibri" panose="020F0502020204030204" pitchFamily="34" charset="0"/>
              </a:rPr>
              <a:t>		</a:t>
            </a:r>
            <a:endParaRPr lang="en-GB" cap="none" dirty="0"/>
          </a:p>
        </p:txBody>
      </p:sp>
      <p:sp>
        <p:nvSpPr>
          <p:cNvPr id="5" name="TextBox 4">
            <a:extLst>
              <a:ext uri="{FF2B5EF4-FFF2-40B4-BE49-F238E27FC236}">
                <a16:creationId xmlns:a16="http://schemas.microsoft.com/office/drawing/2014/main" id="{314325CE-AFB5-4FBA-9A7A-4350F429455F}"/>
              </a:ext>
            </a:extLst>
          </p:cNvPr>
          <p:cNvSpPr txBox="1"/>
          <p:nvPr/>
        </p:nvSpPr>
        <p:spPr>
          <a:xfrm>
            <a:off x="2391282" y="2027759"/>
            <a:ext cx="314510"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0</a:t>
            </a:r>
          </a:p>
        </p:txBody>
      </p:sp>
      <p:sp>
        <p:nvSpPr>
          <p:cNvPr id="6" name="TextBox 5">
            <a:extLst>
              <a:ext uri="{FF2B5EF4-FFF2-40B4-BE49-F238E27FC236}">
                <a16:creationId xmlns:a16="http://schemas.microsoft.com/office/drawing/2014/main" id="{BE3A0134-EADA-48D3-9FC1-5D903A3ED1F7}"/>
              </a:ext>
            </a:extLst>
          </p:cNvPr>
          <p:cNvSpPr txBox="1"/>
          <p:nvPr/>
        </p:nvSpPr>
        <p:spPr>
          <a:xfrm>
            <a:off x="3422421" y="2027759"/>
            <a:ext cx="314510"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0</a:t>
            </a:r>
          </a:p>
        </p:txBody>
      </p:sp>
      <p:sp>
        <p:nvSpPr>
          <p:cNvPr id="7" name="TextBox 6">
            <a:extLst>
              <a:ext uri="{FF2B5EF4-FFF2-40B4-BE49-F238E27FC236}">
                <a16:creationId xmlns:a16="http://schemas.microsoft.com/office/drawing/2014/main" id="{C6DBF6C5-515D-42B0-B26E-957CE4F33891}"/>
              </a:ext>
            </a:extLst>
          </p:cNvPr>
          <p:cNvSpPr txBox="1"/>
          <p:nvPr/>
        </p:nvSpPr>
        <p:spPr>
          <a:xfrm>
            <a:off x="4575862" y="2027759"/>
            <a:ext cx="512523" cy="400110"/>
          </a:xfrm>
          <a:prstGeom prst="rect">
            <a:avLst/>
          </a:prstGeom>
          <a:noFill/>
        </p:spPr>
        <p:txBody>
          <a:bodyPr wrap="square" rtlCol="0">
            <a:spAutoFit/>
          </a:bodyPr>
          <a:lstStyle/>
          <a:p>
            <a:r>
              <a:rPr lang="en-GB" sz="2000" b="1" i="1" dirty="0">
                <a:solidFill>
                  <a:srgbClr val="00CC00"/>
                </a:solidFill>
                <a:latin typeface="Calibri" panose="020F0502020204030204" pitchFamily="34" charset="0"/>
                <a:cs typeface="Calibri" panose="020F0502020204030204" pitchFamily="34" charset="0"/>
              </a:rPr>
              <a:t>+1</a:t>
            </a:r>
          </a:p>
        </p:txBody>
      </p:sp>
      <p:sp>
        <p:nvSpPr>
          <p:cNvPr id="8" name="TextBox 7">
            <a:extLst>
              <a:ext uri="{FF2B5EF4-FFF2-40B4-BE49-F238E27FC236}">
                <a16:creationId xmlns:a16="http://schemas.microsoft.com/office/drawing/2014/main" id="{5FB2A19A-0E40-4898-9FE7-7B31DBC194F0}"/>
              </a:ext>
            </a:extLst>
          </p:cNvPr>
          <p:cNvSpPr txBox="1"/>
          <p:nvPr/>
        </p:nvSpPr>
        <p:spPr>
          <a:xfrm>
            <a:off x="5862959" y="2027759"/>
            <a:ext cx="393056"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-1</a:t>
            </a:r>
          </a:p>
        </p:txBody>
      </p:sp>
      <p:sp>
        <p:nvSpPr>
          <p:cNvPr id="19" name="TextBox 18">
            <a:extLst>
              <a:ext uri="{FF2B5EF4-FFF2-40B4-BE49-F238E27FC236}">
                <a16:creationId xmlns:a16="http://schemas.microsoft.com/office/drawing/2014/main" id="{E484CEC9-58F3-4FE9-8155-55D514D96CBB}"/>
              </a:ext>
            </a:extLst>
          </p:cNvPr>
          <p:cNvSpPr txBox="1"/>
          <p:nvPr/>
        </p:nvSpPr>
        <p:spPr>
          <a:xfrm>
            <a:off x="1423549" y="2027759"/>
            <a:ext cx="1257300" cy="369332"/>
          </a:xfrm>
          <a:prstGeom prst="rect">
            <a:avLst/>
          </a:prstGeom>
          <a:noFill/>
        </p:spPr>
        <p:txBody>
          <a:bodyPr wrap="square">
            <a:spAutoFit/>
          </a:bodyPr>
          <a:lstStyle/>
          <a:p>
            <a:r>
              <a:rPr lang="en-GB" i="1" cap="none" dirty="0">
                <a:cs typeface="Calibri" panose="020F0502020204030204" pitchFamily="34" charset="0"/>
              </a:rPr>
              <a:t>charges:</a:t>
            </a:r>
            <a:endParaRPr lang="en-GB" dirty="0"/>
          </a:p>
        </p:txBody>
      </p:sp>
      <p:sp>
        <p:nvSpPr>
          <p:cNvPr id="21" name="Content Placeholder 6">
            <a:extLst>
              <a:ext uri="{FF2B5EF4-FFF2-40B4-BE49-F238E27FC236}">
                <a16:creationId xmlns:a16="http://schemas.microsoft.com/office/drawing/2014/main" id="{71BD4F26-C6BF-4B56-AE45-07001B7585FC}"/>
              </a:ext>
            </a:extLst>
          </p:cNvPr>
          <p:cNvSpPr txBox="1">
            <a:spLocks/>
          </p:cNvSpPr>
          <p:nvPr/>
        </p:nvSpPr>
        <p:spPr>
          <a:xfrm>
            <a:off x="751868" y="2782351"/>
            <a:ext cx="7219109" cy="1233072"/>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rPr>
              <a:t>			Na</a:t>
            </a:r>
            <a:r>
              <a:rPr lang="en-GB" cap="none" dirty="0">
                <a:cs typeface="Calibri" panose="020F0502020204030204" pitchFamily="34" charset="0"/>
              </a:rPr>
              <a:t>   </a:t>
            </a:r>
            <a:r>
              <a:rPr lang="en-GB" cap="none" dirty="0">
                <a:cs typeface="Calibri" panose="020F0502020204030204" pitchFamily="34" charset="0"/>
                <a:sym typeface="Wingdings" panose="05000000000000000000" pitchFamily="2" charset="2"/>
              </a:rPr>
              <a:t>   </a:t>
            </a:r>
            <a:r>
              <a:rPr lang="en-GB" cap="none" dirty="0">
                <a:solidFill>
                  <a:srgbClr val="0000FF"/>
                </a:solidFill>
                <a:cs typeface="Calibri" panose="020F0502020204030204" pitchFamily="34" charset="0"/>
                <a:sym typeface="Wingdings" panose="05000000000000000000" pitchFamily="2" charset="2"/>
              </a:rPr>
              <a:t>Na</a:t>
            </a:r>
            <a:r>
              <a:rPr lang="en-GB" cap="none" baseline="30000" dirty="0">
                <a:solidFill>
                  <a:srgbClr val="0000FF"/>
                </a:solidFill>
                <a:cs typeface="Calibri" panose="020F0502020204030204" pitchFamily="34" charset="0"/>
                <a:sym typeface="Wingdings" panose="05000000000000000000" pitchFamily="2" charset="2"/>
              </a:rPr>
              <a:t>+</a:t>
            </a:r>
            <a:r>
              <a:rPr lang="en-GB" cap="none" dirty="0">
                <a:cs typeface="Calibri" panose="020F0502020204030204" pitchFamily="34" charset="0"/>
                <a:sym typeface="Wingdings" panose="05000000000000000000" pitchFamily="2" charset="2"/>
              </a:rPr>
              <a:t>   oxidation	</a:t>
            </a:r>
            <a:r>
              <a:rPr lang="en-GB" cap="none" dirty="0">
                <a:solidFill>
                  <a:srgbClr val="0000FF"/>
                </a:solidFill>
                <a:cs typeface="Calibri" panose="020F0502020204030204" pitchFamily="34" charset="0"/>
                <a:sym typeface="Wingdings" panose="05000000000000000000" pitchFamily="2" charset="2"/>
              </a:rPr>
              <a:t>	</a:t>
            </a:r>
          </a:p>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sym typeface="Wingdings" panose="05000000000000000000" pitchFamily="2" charset="2"/>
              </a:rPr>
              <a:t>			</a:t>
            </a:r>
            <a:r>
              <a:rPr lang="en-GB" cap="none" dirty="0">
                <a:solidFill>
                  <a:srgbClr val="FF0000"/>
                </a:solidFill>
                <a:cs typeface="Calibri" panose="020F0502020204030204" pitchFamily="34" charset="0"/>
              </a:rPr>
              <a:t>Cl</a:t>
            </a:r>
            <a:r>
              <a:rPr lang="en-GB" cap="none" baseline="-25000" dirty="0">
                <a:solidFill>
                  <a:srgbClr val="FF0000"/>
                </a:solidFill>
                <a:cs typeface="Calibri" panose="020F0502020204030204" pitchFamily="34" charset="0"/>
              </a:rPr>
              <a:t>2</a:t>
            </a:r>
            <a:r>
              <a:rPr lang="en-GB" cap="none" dirty="0">
                <a:cs typeface="Calibri" panose="020F0502020204030204" pitchFamily="34" charset="0"/>
              </a:rPr>
              <a:t>   </a:t>
            </a:r>
            <a:r>
              <a:rPr lang="en-GB" cap="none" dirty="0">
                <a:cs typeface="Calibri" panose="020F0502020204030204" pitchFamily="34" charset="0"/>
                <a:sym typeface="Wingdings" panose="05000000000000000000" pitchFamily="2" charset="2"/>
              </a:rPr>
              <a:t>   </a:t>
            </a:r>
            <a:r>
              <a:rPr lang="en-GB" cap="none" dirty="0">
                <a:solidFill>
                  <a:srgbClr val="FF0000"/>
                </a:solidFill>
                <a:cs typeface="Calibri" panose="020F0502020204030204" pitchFamily="34" charset="0"/>
                <a:sym typeface="Wingdings" panose="05000000000000000000" pitchFamily="2" charset="2"/>
              </a:rPr>
              <a:t>Cl</a:t>
            </a:r>
            <a:r>
              <a:rPr lang="en-GB" cap="none" baseline="30000" dirty="0">
                <a:solidFill>
                  <a:srgbClr val="FF0000"/>
                </a:solidFill>
                <a:cs typeface="Calibri" panose="020F0502020204030204" pitchFamily="34" charset="0"/>
                <a:sym typeface="Wingdings" panose="05000000000000000000" pitchFamily="2" charset="2"/>
              </a:rPr>
              <a:t>-</a:t>
            </a:r>
            <a:r>
              <a:rPr lang="en-GB" cap="none" dirty="0">
                <a:cs typeface="Calibri" panose="020F0502020204030204" pitchFamily="34" charset="0"/>
                <a:sym typeface="Wingdings" panose="05000000000000000000" pitchFamily="2" charset="2"/>
              </a:rPr>
              <a:t>      reduction</a:t>
            </a:r>
            <a:endParaRPr lang="en-GB" cap="none" dirty="0">
              <a:solidFill>
                <a:srgbClr val="FF0000"/>
              </a:solidFill>
              <a:cs typeface="Calibri" panose="020F0502020204030204" pitchFamily="34" charset="0"/>
            </a:endParaRPr>
          </a:p>
          <a:p>
            <a:pPr marL="0" indent="0">
              <a:buNone/>
            </a:pPr>
            <a:endParaRPr lang="en-GB" cap="none" dirty="0"/>
          </a:p>
        </p:txBody>
      </p:sp>
      <p:grpSp>
        <p:nvGrpSpPr>
          <p:cNvPr id="23" name="Group 22">
            <a:extLst>
              <a:ext uri="{FF2B5EF4-FFF2-40B4-BE49-F238E27FC236}">
                <a16:creationId xmlns:a16="http://schemas.microsoft.com/office/drawing/2014/main" id="{CB0F08A2-4E79-41A0-90E9-6975FFAD583A}"/>
              </a:ext>
            </a:extLst>
          </p:cNvPr>
          <p:cNvGrpSpPr/>
          <p:nvPr/>
        </p:nvGrpSpPr>
        <p:grpSpPr>
          <a:xfrm>
            <a:off x="467832" y="4142419"/>
            <a:ext cx="6469693" cy="1531301"/>
            <a:chOff x="467832" y="4142419"/>
            <a:chExt cx="6469693" cy="1531301"/>
          </a:xfrm>
        </p:grpSpPr>
        <p:sp>
          <p:nvSpPr>
            <p:cNvPr id="9" name="TextBox 8">
              <a:extLst>
                <a:ext uri="{FF2B5EF4-FFF2-40B4-BE49-F238E27FC236}">
                  <a16:creationId xmlns:a16="http://schemas.microsoft.com/office/drawing/2014/main" id="{03550925-F846-4C55-8057-7A62D1621C3F}"/>
                </a:ext>
              </a:extLst>
            </p:cNvPr>
            <p:cNvSpPr txBox="1"/>
            <p:nvPr/>
          </p:nvSpPr>
          <p:spPr>
            <a:xfrm>
              <a:off x="2174051" y="4471984"/>
              <a:ext cx="314510"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0</a:t>
              </a:r>
            </a:p>
          </p:txBody>
        </p:sp>
        <p:sp>
          <p:nvSpPr>
            <p:cNvPr id="10" name="TextBox 9">
              <a:extLst>
                <a:ext uri="{FF2B5EF4-FFF2-40B4-BE49-F238E27FC236}">
                  <a16:creationId xmlns:a16="http://schemas.microsoft.com/office/drawing/2014/main" id="{C433AD08-70AF-4146-AB5B-0630CB0F116D}"/>
                </a:ext>
              </a:extLst>
            </p:cNvPr>
            <p:cNvSpPr txBox="1"/>
            <p:nvPr/>
          </p:nvSpPr>
          <p:spPr>
            <a:xfrm>
              <a:off x="3184415" y="4461703"/>
              <a:ext cx="314510"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0</a:t>
              </a:r>
            </a:p>
          </p:txBody>
        </p:sp>
        <p:sp>
          <p:nvSpPr>
            <p:cNvPr id="11" name="TextBox 10">
              <a:extLst>
                <a:ext uri="{FF2B5EF4-FFF2-40B4-BE49-F238E27FC236}">
                  <a16:creationId xmlns:a16="http://schemas.microsoft.com/office/drawing/2014/main" id="{25E0B404-1E1F-460D-A3CE-CB60BBBDE717}"/>
                </a:ext>
              </a:extLst>
            </p:cNvPr>
            <p:cNvSpPr txBox="1"/>
            <p:nvPr/>
          </p:nvSpPr>
          <p:spPr>
            <a:xfrm>
              <a:off x="4361423" y="4471984"/>
              <a:ext cx="512523" cy="400110"/>
            </a:xfrm>
            <a:prstGeom prst="rect">
              <a:avLst/>
            </a:prstGeom>
            <a:noFill/>
          </p:spPr>
          <p:txBody>
            <a:bodyPr wrap="square" rtlCol="0">
              <a:spAutoFit/>
            </a:bodyPr>
            <a:lstStyle/>
            <a:p>
              <a:r>
                <a:rPr lang="en-GB" sz="2000" b="1" i="1" dirty="0">
                  <a:solidFill>
                    <a:srgbClr val="00CC00"/>
                  </a:solidFill>
                  <a:latin typeface="Calibri" panose="020F0502020204030204" pitchFamily="34" charset="0"/>
                  <a:cs typeface="Calibri" panose="020F0502020204030204" pitchFamily="34" charset="0"/>
                </a:rPr>
                <a:t>+1</a:t>
              </a:r>
            </a:p>
          </p:txBody>
        </p:sp>
        <p:sp>
          <p:nvSpPr>
            <p:cNvPr id="12" name="TextBox 11">
              <a:extLst>
                <a:ext uri="{FF2B5EF4-FFF2-40B4-BE49-F238E27FC236}">
                  <a16:creationId xmlns:a16="http://schemas.microsoft.com/office/drawing/2014/main" id="{93F50FA3-8217-4284-9D20-F31ADF906B20}"/>
                </a:ext>
              </a:extLst>
            </p:cNvPr>
            <p:cNvSpPr txBox="1"/>
            <p:nvPr/>
          </p:nvSpPr>
          <p:spPr>
            <a:xfrm>
              <a:off x="5621940" y="4501523"/>
              <a:ext cx="393056"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-1</a:t>
              </a:r>
            </a:p>
          </p:txBody>
        </p:sp>
        <p:sp>
          <p:nvSpPr>
            <p:cNvPr id="22" name="Content Placeholder 6">
              <a:extLst>
                <a:ext uri="{FF2B5EF4-FFF2-40B4-BE49-F238E27FC236}">
                  <a16:creationId xmlns:a16="http://schemas.microsoft.com/office/drawing/2014/main" id="{04271556-2531-4F17-9277-42860DBBEF8F}"/>
                </a:ext>
              </a:extLst>
            </p:cNvPr>
            <p:cNvSpPr txBox="1">
              <a:spLocks/>
            </p:cNvSpPr>
            <p:nvPr/>
          </p:nvSpPr>
          <p:spPr>
            <a:xfrm>
              <a:off x="467832" y="4142419"/>
              <a:ext cx="6469693" cy="1531301"/>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spcBef>
                  <a:spcPts val="0"/>
                </a:spcBef>
                <a:buFont typeface="Arial" panose="020B0604020202020204" pitchFamily="34" charset="0"/>
                <a:buNone/>
              </a:pPr>
              <a:endParaRPr lang="en-GB" b="1" cap="none" dirty="0">
                <a:solidFill>
                  <a:srgbClr val="0000FF"/>
                </a:solidFill>
                <a:cs typeface="Calibri" panose="020F0502020204030204" pitchFamily="34" charset="0"/>
              </a:endParaRPr>
            </a:p>
            <a:p>
              <a:pPr marL="0" indent="0">
                <a:lnSpc>
                  <a:spcPct val="150000"/>
                </a:lnSpc>
                <a:spcBef>
                  <a:spcPts val="0"/>
                </a:spcBef>
                <a:buFont typeface="Arial" panose="020B0604020202020204" pitchFamily="34" charset="0"/>
                <a:buNone/>
              </a:pPr>
              <a:r>
                <a:rPr lang="en-GB" b="1" cap="none" dirty="0">
                  <a:solidFill>
                    <a:srgbClr val="0000FF"/>
                  </a:solidFill>
                  <a:cs typeface="Calibri" panose="020F0502020204030204" pitchFamily="34" charset="0"/>
                </a:rPr>
                <a:t>	          </a:t>
              </a:r>
              <a:r>
                <a:rPr lang="en-GB" sz="2400" b="1" cap="none" dirty="0">
                  <a:solidFill>
                    <a:srgbClr val="0000FF"/>
                  </a:solidFill>
                  <a:cs typeface="Calibri" panose="020F0502020204030204" pitchFamily="34" charset="0"/>
                </a:rPr>
                <a:t>Na</a:t>
              </a:r>
              <a:r>
                <a:rPr lang="en-GB" sz="2400" b="1" cap="none" dirty="0">
                  <a:cs typeface="Calibri" panose="020F0502020204030204" pitchFamily="34" charset="0"/>
                </a:rPr>
                <a:t>   +   </a:t>
              </a:r>
              <a:r>
                <a:rPr lang="en-GB" sz="2400" b="1" cap="none" dirty="0">
                  <a:solidFill>
                    <a:srgbClr val="FF0000"/>
                  </a:solidFill>
                  <a:cs typeface="Calibri" panose="020F0502020204030204" pitchFamily="34" charset="0"/>
                </a:rPr>
                <a:t>Cl</a:t>
              </a:r>
              <a:r>
                <a:rPr lang="en-GB" sz="2400" b="1" cap="none" baseline="-25000" dirty="0">
                  <a:solidFill>
                    <a:srgbClr val="FF0000"/>
                  </a:solidFill>
                  <a:cs typeface="Calibri" panose="020F0502020204030204" pitchFamily="34" charset="0"/>
                </a:rPr>
                <a:t>2</a:t>
              </a:r>
              <a:r>
                <a:rPr lang="en-GB" sz="2400" b="1" cap="none" dirty="0">
                  <a:cs typeface="Calibri" panose="020F0502020204030204" pitchFamily="34" charset="0"/>
                </a:rPr>
                <a:t>   </a:t>
              </a:r>
              <a:r>
                <a:rPr lang="en-GB" sz="2400" b="1" cap="none" dirty="0">
                  <a:cs typeface="Calibri" panose="020F0502020204030204" pitchFamily="34" charset="0"/>
                  <a:sym typeface="Wingdings" panose="05000000000000000000" pitchFamily="2" charset="2"/>
                </a:rPr>
                <a:t>   </a:t>
              </a:r>
              <a:r>
                <a:rPr lang="en-GB" sz="2400" b="1" cap="none" dirty="0">
                  <a:solidFill>
                    <a:srgbClr val="0000FF"/>
                  </a:solidFill>
                  <a:cs typeface="Calibri" panose="020F0502020204030204" pitchFamily="34" charset="0"/>
                  <a:sym typeface="Wingdings" panose="05000000000000000000" pitchFamily="2" charset="2"/>
                </a:rPr>
                <a:t>Na</a:t>
              </a:r>
              <a:r>
                <a:rPr lang="en-GB" sz="2400" b="1" cap="none" baseline="30000" dirty="0">
                  <a:solidFill>
                    <a:srgbClr val="0000FF"/>
                  </a:solidFill>
                  <a:cs typeface="Calibri" panose="020F0502020204030204" pitchFamily="34" charset="0"/>
                  <a:sym typeface="Wingdings" panose="05000000000000000000" pitchFamily="2" charset="2"/>
                </a:rPr>
                <a:t>+</a:t>
              </a:r>
              <a:r>
                <a:rPr lang="en-GB" sz="2400" b="1" cap="none" dirty="0">
                  <a:cs typeface="Calibri" panose="020F0502020204030204" pitchFamily="34" charset="0"/>
                  <a:sym typeface="Wingdings" panose="05000000000000000000" pitchFamily="2" charset="2"/>
                </a:rPr>
                <a:t>    +    </a:t>
              </a:r>
              <a:r>
                <a:rPr lang="en-GB" sz="2400" b="1" cap="none" dirty="0">
                  <a:solidFill>
                    <a:srgbClr val="FF0000"/>
                  </a:solidFill>
                  <a:cs typeface="Calibri" panose="020F0502020204030204" pitchFamily="34" charset="0"/>
                  <a:sym typeface="Wingdings" panose="05000000000000000000" pitchFamily="2" charset="2"/>
                </a:rPr>
                <a:t>Cl</a:t>
              </a:r>
              <a:r>
                <a:rPr lang="en-GB" sz="2400" b="1" cap="none" baseline="30000" dirty="0">
                  <a:solidFill>
                    <a:srgbClr val="FF0000"/>
                  </a:solidFill>
                  <a:cs typeface="Calibri" panose="020F0502020204030204" pitchFamily="34" charset="0"/>
                  <a:sym typeface="Wingdings" panose="05000000000000000000" pitchFamily="2" charset="2"/>
                </a:rPr>
                <a:t>-</a:t>
              </a:r>
              <a:endParaRPr lang="en-GB" sz="2400" b="1" cap="none" dirty="0">
                <a:solidFill>
                  <a:srgbClr val="FF0000"/>
                </a:solidFill>
                <a:cs typeface="Calibri" panose="020F0502020204030204" pitchFamily="34" charset="0"/>
              </a:endParaRPr>
            </a:p>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rPr>
                <a:t>	</a:t>
              </a:r>
              <a:endParaRPr lang="en-GB" cap="none" dirty="0"/>
            </a:p>
          </p:txBody>
        </p:sp>
      </p:grpSp>
      <p:grpSp>
        <p:nvGrpSpPr>
          <p:cNvPr id="28" name="Group 27">
            <a:extLst>
              <a:ext uri="{FF2B5EF4-FFF2-40B4-BE49-F238E27FC236}">
                <a16:creationId xmlns:a16="http://schemas.microsoft.com/office/drawing/2014/main" id="{7601D636-2C18-4FF1-9631-66DF1E193206}"/>
              </a:ext>
            </a:extLst>
          </p:cNvPr>
          <p:cNvGrpSpPr/>
          <p:nvPr/>
        </p:nvGrpSpPr>
        <p:grpSpPr>
          <a:xfrm>
            <a:off x="495804" y="5105204"/>
            <a:ext cx="7891255" cy="1577606"/>
            <a:chOff x="3184415" y="8080744"/>
            <a:chExt cx="7891255" cy="1577606"/>
          </a:xfrm>
        </p:grpSpPr>
        <p:sp>
          <p:nvSpPr>
            <p:cNvPr id="24" name="Content Placeholder 6">
              <a:extLst>
                <a:ext uri="{FF2B5EF4-FFF2-40B4-BE49-F238E27FC236}">
                  <a16:creationId xmlns:a16="http://schemas.microsoft.com/office/drawing/2014/main" id="{D2901C16-E83E-479F-83D7-05E998E6D88F}"/>
                </a:ext>
              </a:extLst>
            </p:cNvPr>
            <p:cNvSpPr txBox="1">
              <a:spLocks/>
            </p:cNvSpPr>
            <p:nvPr/>
          </p:nvSpPr>
          <p:spPr>
            <a:xfrm>
              <a:off x="3184415" y="8080744"/>
              <a:ext cx="7891255" cy="1577606"/>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rPr>
                <a:t>		          2 Na</a:t>
              </a:r>
              <a:r>
                <a:rPr lang="en-GB" cap="none" dirty="0">
                  <a:cs typeface="Calibri" panose="020F0502020204030204" pitchFamily="34" charset="0"/>
                </a:rPr>
                <a:t>   </a:t>
              </a:r>
              <a:r>
                <a:rPr lang="en-GB" cap="none" dirty="0">
                  <a:cs typeface="Calibri" panose="020F0502020204030204" pitchFamily="34" charset="0"/>
                  <a:sym typeface="Wingdings" panose="05000000000000000000" pitchFamily="2" charset="2"/>
                </a:rPr>
                <a:t>   </a:t>
              </a:r>
              <a:r>
                <a:rPr lang="en-GB" cap="none" dirty="0">
                  <a:solidFill>
                    <a:srgbClr val="0000FF"/>
                  </a:solidFill>
                  <a:cs typeface="Calibri" panose="020F0502020204030204" pitchFamily="34" charset="0"/>
                  <a:sym typeface="Wingdings" panose="05000000000000000000" pitchFamily="2" charset="2"/>
                </a:rPr>
                <a:t>2</a:t>
              </a:r>
              <a:r>
                <a:rPr lang="en-GB" cap="none" dirty="0">
                  <a:cs typeface="Calibri" panose="020F0502020204030204" pitchFamily="34" charset="0"/>
                  <a:sym typeface="Wingdings" panose="05000000000000000000" pitchFamily="2" charset="2"/>
                </a:rPr>
                <a:t> </a:t>
              </a:r>
              <a:r>
                <a:rPr lang="en-GB" cap="none" dirty="0">
                  <a:solidFill>
                    <a:srgbClr val="0000FF"/>
                  </a:solidFill>
                  <a:cs typeface="Calibri" panose="020F0502020204030204" pitchFamily="34" charset="0"/>
                  <a:sym typeface="Wingdings" panose="05000000000000000000" pitchFamily="2" charset="2"/>
                </a:rPr>
                <a:t>Na</a:t>
              </a:r>
              <a:r>
                <a:rPr lang="en-GB" cap="none" baseline="30000" dirty="0">
                  <a:solidFill>
                    <a:srgbClr val="0000FF"/>
                  </a:solidFill>
                  <a:cs typeface="Calibri" panose="020F0502020204030204" pitchFamily="34" charset="0"/>
                  <a:sym typeface="Wingdings" panose="05000000000000000000" pitchFamily="2" charset="2"/>
                </a:rPr>
                <a:t>+</a:t>
              </a:r>
              <a:r>
                <a:rPr lang="en-GB" cap="none" dirty="0">
                  <a:solidFill>
                    <a:srgbClr val="0000FF"/>
                  </a:solidFill>
                  <a:cs typeface="Calibri" panose="020F0502020204030204" pitchFamily="34" charset="0"/>
                  <a:sym typeface="Wingdings" panose="05000000000000000000" pitchFamily="2" charset="2"/>
                </a:rPr>
                <a:t>  </a:t>
              </a:r>
              <a:r>
                <a:rPr lang="en-GB" cap="none" dirty="0">
                  <a:cs typeface="Calibri" panose="020F0502020204030204" pitchFamily="34" charset="0"/>
                  <a:sym typeface="Wingdings" panose="05000000000000000000" pitchFamily="2" charset="2"/>
                </a:rPr>
                <a:t>+</a:t>
              </a:r>
              <a:r>
                <a:rPr lang="en-GB" cap="none" dirty="0">
                  <a:solidFill>
                    <a:srgbClr val="0000FF"/>
                  </a:solidFill>
                  <a:cs typeface="Calibri" panose="020F0502020204030204" pitchFamily="34" charset="0"/>
                  <a:sym typeface="Wingdings" panose="05000000000000000000" pitchFamily="2" charset="2"/>
                </a:rPr>
                <a:t> </a:t>
              </a:r>
              <a:r>
                <a:rPr lang="en-GB" b="1" cap="none" dirty="0">
                  <a:solidFill>
                    <a:srgbClr val="00B050"/>
                  </a:solidFill>
                  <a:cs typeface="Calibri" panose="020F0502020204030204" pitchFamily="34" charset="0"/>
                  <a:sym typeface="Wingdings" panose="05000000000000000000" pitchFamily="2" charset="2"/>
                </a:rPr>
                <a:t>2e</a:t>
              </a:r>
              <a:r>
                <a:rPr lang="en-GB" cap="none" dirty="0">
                  <a:solidFill>
                    <a:srgbClr val="00B050"/>
                  </a:solidFill>
                  <a:cs typeface="Calibri" panose="020F0502020204030204" pitchFamily="34" charset="0"/>
                  <a:sym typeface="Wingdings" panose="05000000000000000000" pitchFamily="2" charset="2"/>
                </a:rPr>
                <a:t> </a:t>
              </a:r>
              <a:r>
                <a:rPr lang="en-GB" cap="none" dirty="0">
                  <a:cs typeface="Calibri" panose="020F0502020204030204" pitchFamily="34" charset="0"/>
                  <a:sym typeface="Wingdings" panose="05000000000000000000" pitchFamily="2" charset="2"/>
                </a:rPr>
                <a:t>	</a:t>
              </a:r>
              <a:endParaRPr lang="en-GB" cap="none" dirty="0">
                <a:solidFill>
                  <a:srgbClr val="0000FF"/>
                </a:solidFill>
                <a:cs typeface="Calibri" panose="020F0502020204030204" pitchFamily="34" charset="0"/>
                <a:sym typeface="Wingdings" panose="05000000000000000000" pitchFamily="2" charset="2"/>
              </a:endParaRPr>
            </a:p>
            <a:p>
              <a:pPr marL="0" indent="0">
                <a:lnSpc>
                  <a:spcPct val="150000"/>
                </a:lnSpc>
                <a:spcBef>
                  <a:spcPts val="0"/>
                </a:spcBef>
                <a:buFont typeface="Arial" panose="020B0604020202020204" pitchFamily="34" charset="0"/>
                <a:buNone/>
              </a:pPr>
              <a:r>
                <a:rPr lang="en-GB" cap="none" dirty="0">
                  <a:solidFill>
                    <a:srgbClr val="FF0000"/>
                  </a:solidFill>
                  <a:cs typeface="Calibri" panose="020F0502020204030204" pitchFamily="34" charset="0"/>
                </a:rPr>
                <a:t>		   Cl</a:t>
              </a:r>
              <a:r>
                <a:rPr lang="en-GB" cap="none" baseline="-25000" dirty="0">
                  <a:solidFill>
                    <a:srgbClr val="FF0000"/>
                  </a:solidFill>
                  <a:cs typeface="Calibri" panose="020F0502020204030204" pitchFamily="34" charset="0"/>
                </a:rPr>
                <a:t>2</a:t>
              </a:r>
              <a:r>
                <a:rPr lang="en-GB" cap="none" dirty="0">
                  <a:solidFill>
                    <a:srgbClr val="FF0000"/>
                  </a:solidFill>
                  <a:cs typeface="Calibri" panose="020F0502020204030204" pitchFamily="34" charset="0"/>
                </a:rPr>
                <a:t> </a:t>
              </a:r>
              <a:r>
                <a:rPr lang="en-GB" cap="none" dirty="0">
                  <a:cs typeface="Calibri" panose="020F0502020204030204" pitchFamily="34" charset="0"/>
                </a:rPr>
                <a:t>  +  </a:t>
              </a:r>
              <a:r>
                <a:rPr lang="en-GB" b="1" cap="none" dirty="0">
                  <a:solidFill>
                    <a:srgbClr val="00B050"/>
                  </a:solidFill>
                  <a:cs typeface="Calibri" panose="020F0502020204030204" pitchFamily="34" charset="0"/>
                </a:rPr>
                <a:t>2e</a:t>
              </a:r>
              <a:r>
                <a:rPr lang="en-GB" cap="none" dirty="0">
                  <a:cs typeface="Calibri" panose="020F0502020204030204" pitchFamily="34" charset="0"/>
                </a:rPr>
                <a:t>  </a:t>
              </a:r>
              <a:r>
                <a:rPr lang="en-GB" cap="none" dirty="0">
                  <a:cs typeface="Calibri" panose="020F0502020204030204" pitchFamily="34" charset="0"/>
                  <a:sym typeface="Wingdings" panose="05000000000000000000" pitchFamily="2" charset="2"/>
                </a:rPr>
                <a:t>   </a:t>
              </a:r>
              <a:r>
                <a:rPr lang="en-GB" cap="none" dirty="0">
                  <a:solidFill>
                    <a:srgbClr val="FF0000"/>
                  </a:solidFill>
                  <a:cs typeface="Calibri" panose="020F0502020204030204" pitchFamily="34" charset="0"/>
                  <a:sym typeface="Wingdings" panose="05000000000000000000" pitchFamily="2" charset="2"/>
                </a:rPr>
                <a:t>2 Cl</a:t>
              </a:r>
              <a:r>
                <a:rPr lang="en-GB" cap="none" baseline="30000" dirty="0">
                  <a:solidFill>
                    <a:srgbClr val="FF0000"/>
                  </a:solidFill>
                  <a:cs typeface="Calibri" panose="020F0502020204030204" pitchFamily="34" charset="0"/>
                  <a:sym typeface="Wingdings" panose="05000000000000000000" pitchFamily="2" charset="2"/>
                </a:rPr>
                <a:t>-</a:t>
              </a:r>
              <a:r>
                <a:rPr lang="en-GB" cap="none" dirty="0">
                  <a:solidFill>
                    <a:srgbClr val="FF0000"/>
                  </a:solidFill>
                  <a:cs typeface="Calibri" panose="020F0502020204030204" pitchFamily="34" charset="0"/>
                  <a:sym typeface="Wingdings" panose="05000000000000000000" pitchFamily="2" charset="2"/>
                </a:rPr>
                <a:t> </a:t>
              </a:r>
              <a:r>
                <a:rPr lang="en-GB" cap="none" dirty="0">
                  <a:cs typeface="Calibri" panose="020F0502020204030204" pitchFamily="34" charset="0"/>
                  <a:sym typeface="Wingdings" panose="05000000000000000000" pitchFamily="2" charset="2"/>
                </a:rPr>
                <a:t>	</a:t>
              </a:r>
              <a:endParaRPr lang="en-GB" cap="none" dirty="0">
                <a:cs typeface="Calibri" panose="020F0502020204030204" pitchFamily="34" charset="0"/>
              </a:endParaRPr>
            </a:p>
            <a:p>
              <a:pPr marL="0" indent="0">
                <a:lnSpc>
                  <a:spcPct val="150000"/>
                </a:lnSpc>
                <a:spcBef>
                  <a:spcPts val="0"/>
                </a:spcBef>
                <a:buFont typeface="Arial" panose="020B0604020202020204" pitchFamily="34" charset="0"/>
                <a:buNone/>
              </a:pPr>
              <a:r>
                <a:rPr lang="en-GB" b="1" cap="none" dirty="0">
                  <a:solidFill>
                    <a:srgbClr val="0000FF"/>
                  </a:solidFill>
                  <a:cs typeface="Calibri" panose="020F0502020204030204" pitchFamily="34" charset="0"/>
                </a:rPr>
                <a:t>		</a:t>
              </a:r>
              <a:endParaRPr lang="en-GB" cap="none" dirty="0"/>
            </a:p>
          </p:txBody>
        </p:sp>
        <p:sp>
          <p:nvSpPr>
            <p:cNvPr id="25" name="Left Bracket 24">
              <a:extLst>
                <a:ext uri="{FF2B5EF4-FFF2-40B4-BE49-F238E27FC236}">
                  <a16:creationId xmlns:a16="http://schemas.microsoft.com/office/drawing/2014/main" id="{6720BEFB-70A9-4B15-89B4-F6698C5F1C3B}"/>
                </a:ext>
              </a:extLst>
            </p:cNvPr>
            <p:cNvSpPr/>
            <p:nvPr/>
          </p:nvSpPr>
          <p:spPr>
            <a:xfrm flipH="1">
              <a:off x="8329501" y="8265633"/>
              <a:ext cx="176609" cy="752810"/>
            </a:xfrm>
            <a:prstGeom prst="leftBracket">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6" name="Left Bracket 25">
              <a:extLst>
                <a:ext uri="{FF2B5EF4-FFF2-40B4-BE49-F238E27FC236}">
                  <a16:creationId xmlns:a16="http://schemas.microsoft.com/office/drawing/2014/main" id="{1AA18A4F-2DDC-402D-A74F-B8AA79B1F326}"/>
                </a:ext>
              </a:extLst>
            </p:cNvPr>
            <p:cNvSpPr/>
            <p:nvPr/>
          </p:nvSpPr>
          <p:spPr>
            <a:xfrm>
              <a:off x="5088385" y="8260125"/>
              <a:ext cx="176610" cy="752810"/>
            </a:xfrm>
            <a:prstGeom prst="leftBracket">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7" name="TextBox 26">
              <a:extLst>
                <a:ext uri="{FF2B5EF4-FFF2-40B4-BE49-F238E27FC236}">
                  <a16:creationId xmlns:a16="http://schemas.microsoft.com/office/drawing/2014/main" id="{A1CF3C89-0AF7-4290-86D4-2DC4B243CF13}"/>
                </a:ext>
              </a:extLst>
            </p:cNvPr>
            <p:cNvSpPr txBox="1"/>
            <p:nvPr/>
          </p:nvSpPr>
          <p:spPr>
            <a:xfrm>
              <a:off x="8642418" y="8404928"/>
              <a:ext cx="1767663" cy="463204"/>
            </a:xfrm>
            <a:prstGeom prst="rect">
              <a:avLst/>
            </a:prstGeom>
            <a:noFill/>
          </p:spPr>
          <p:txBody>
            <a:bodyPr wrap="square">
              <a:spAutoFit/>
            </a:bodyPr>
            <a:lstStyle/>
            <a:p>
              <a:pPr marL="0" indent="0">
                <a:lnSpc>
                  <a:spcPct val="150000"/>
                </a:lnSpc>
                <a:spcBef>
                  <a:spcPts val="0"/>
                </a:spcBef>
                <a:buNone/>
              </a:pPr>
              <a:r>
                <a:rPr lang="en-GB" b="1" cap="none" dirty="0">
                  <a:cs typeface="Calibri" panose="020F0502020204030204" pitchFamily="34" charset="0"/>
                </a:rPr>
                <a:t>half-reactions</a:t>
              </a:r>
            </a:p>
          </p:txBody>
        </p:sp>
      </p:grpSp>
      <p:grpSp>
        <p:nvGrpSpPr>
          <p:cNvPr id="30" name="Group 29">
            <a:extLst>
              <a:ext uri="{FF2B5EF4-FFF2-40B4-BE49-F238E27FC236}">
                <a16:creationId xmlns:a16="http://schemas.microsoft.com/office/drawing/2014/main" id="{417918CA-2B85-4973-92C5-669D4B5F4B15}"/>
              </a:ext>
            </a:extLst>
          </p:cNvPr>
          <p:cNvGrpSpPr/>
          <p:nvPr/>
        </p:nvGrpSpPr>
        <p:grpSpPr>
          <a:xfrm>
            <a:off x="0" y="5284585"/>
            <a:ext cx="7651880" cy="2343199"/>
            <a:chOff x="0" y="5284585"/>
            <a:chExt cx="7651880" cy="2343199"/>
          </a:xfrm>
        </p:grpSpPr>
        <p:cxnSp>
          <p:nvCxnSpPr>
            <p:cNvPr id="17" name="Straight Connector 16">
              <a:extLst>
                <a:ext uri="{FF2B5EF4-FFF2-40B4-BE49-F238E27FC236}">
                  <a16:creationId xmlns:a16="http://schemas.microsoft.com/office/drawing/2014/main" id="{46616178-7843-49C1-855E-986CEA436D59}"/>
                </a:ext>
              </a:extLst>
            </p:cNvPr>
            <p:cNvCxnSpPr>
              <a:cxnSpLocks/>
            </p:cNvCxnSpPr>
            <p:nvPr/>
          </p:nvCxnSpPr>
          <p:spPr>
            <a:xfrm>
              <a:off x="1678718" y="6155082"/>
              <a:ext cx="48769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Content Placeholder 6">
              <a:extLst>
                <a:ext uri="{FF2B5EF4-FFF2-40B4-BE49-F238E27FC236}">
                  <a16:creationId xmlns:a16="http://schemas.microsoft.com/office/drawing/2014/main" id="{C98B0B90-4EB1-4433-8863-1072C712012A}"/>
                </a:ext>
              </a:extLst>
            </p:cNvPr>
            <p:cNvSpPr txBox="1">
              <a:spLocks/>
            </p:cNvSpPr>
            <p:nvPr/>
          </p:nvSpPr>
          <p:spPr>
            <a:xfrm>
              <a:off x="0" y="5284585"/>
              <a:ext cx="7651880" cy="2343199"/>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rPr>
                <a:t> </a:t>
              </a:r>
            </a:p>
            <a:p>
              <a:pPr marL="0" indent="0">
                <a:lnSpc>
                  <a:spcPct val="150000"/>
                </a:lnSpc>
                <a:spcBef>
                  <a:spcPts val="0"/>
                </a:spcBef>
                <a:buFont typeface="Arial" panose="020B0604020202020204" pitchFamily="34" charset="0"/>
                <a:buNone/>
              </a:pPr>
              <a:r>
                <a:rPr lang="en-GB" cap="none" dirty="0">
                  <a:cs typeface="Calibri" panose="020F0502020204030204" pitchFamily="34" charset="0"/>
                  <a:sym typeface="Wingdings" panose="05000000000000000000" pitchFamily="2" charset="2"/>
                </a:rPr>
                <a:t>	</a:t>
              </a:r>
              <a:endParaRPr lang="en-GB" cap="none" dirty="0">
                <a:cs typeface="Calibri" panose="020F0502020204030204" pitchFamily="34" charset="0"/>
              </a:endParaRPr>
            </a:p>
            <a:p>
              <a:pPr marL="0" indent="0">
                <a:lnSpc>
                  <a:spcPct val="150000"/>
                </a:lnSpc>
                <a:spcBef>
                  <a:spcPts val="0"/>
                </a:spcBef>
                <a:buFont typeface="Arial" panose="020B0604020202020204" pitchFamily="34" charset="0"/>
                <a:buNone/>
              </a:pPr>
              <a:r>
                <a:rPr lang="en-GB" b="1" cap="none" dirty="0">
                  <a:solidFill>
                    <a:srgbClr val="0000FF"/>
                  </a:solidFill>
                  <a:cs typeface="Calibri" panose="020F0502020204030204" pitchFamily="34" charset="0"/>
                </a:rPr>
                <a:t>		</a:t>
              </a:r>
              <a:r>
                <a:rPr lang="en-GB" sz="2400" b="1" cap="none" dirty="0">
                  <a:solidFill>
                    <a:srgbClr val="0000FF"/>
                  </a:solidFill>
                  <a:cs typeface="Calibri" panose="020F0502020204030204" pitchFamily="34" charset="0"/>
                </a:rPr>
                <a:t>2 Na</a:t>
              </a:r>
              <a:r>
                <a:rPr lang="en-GB" sz="2400" b="1" cap="none" dirty="0">
                  <a:cs typeface="Calibri" panose="020F0502020204030204" pitchFamily="34" charset="0"/>
                </a:rPr>
                <a:t>   +   </a:t>
              </a:r>
              <a:r>
                <a:rPr lang="en-GB" sz="2400" b="1" cap="none" dirty="0">
                  <a:solidFill>
                    <a:srgbClr val="FF0000"/>
                  </a:solidFill>
                  <a:cs typeface="Calibri" panose="020F0502020204030204" pitchFamily="34" charset="0"/>
                </a:rPr>
                <a:t>Cl</a:t>
              </a:r>
              <a:r>
                <a:rPr lang="en-GB" sz="2400" b="1" cap="none" baseline="-25000" dirty="0">
                  <a:solidFill>
                    <a:srgbClr val="FF0000"/>
                  </a:solidFill>
                  <a:cs typeface="Calibri" panose="020F0502020204030204" pitchFamily="34" charset="0"/>
                </a:rPr>
                <a:t>2</a:t>
              </a:r>
              <a:r>
                <a:rPr lang="en-GB" sz="2400" b="1" cap="none" dirty="0">
                  <a:cs typeface="Calibri" panose="020F0502020204030204" pitchFamily="34" charset="0"/>
                </a:rPr>
                <a:t>   </a:t>
              </a:r>
              <a:r>
                <a:rPr lang="en-GB" sz="2400" b="1" cap="none" dirty="0">
                  <a:cs typeface="Calibri" panose="020F0502020204030204" pitchFamily="34" charset="0"/>
                  <a:sym typeface="Wingdings" panose="05000000000000000000" pitchFamily="2" charset="2"/>
                </a:rPr>
                <a:t>   </a:t>
              </a:r>
              <a:r>
                <a:rPr lang="en-GB" sz="2400" b="1" cap="none" dirty="0">
                  <a:solidFill>
                    <a:srgbClr val="0000FF"/>
                  </a:solidFill>
                  <a:cs typeface="Calibri" panose="020F0502020204030204" pitchFamily="34" charset="0"/>
                  <a:sym typeface="Wingdings" panose="05000000000000000000" pitchFamily="2" charset="2"/>
                </a:rPr>
                <a:t>2</a:t>
              </a:r>
              <a:r>
                <a:rPr lang="en-GB" sz="2400" b="1" cap="none" dirty="0">
                  <a:cs typeface="Calibri" panose="020F0502020204030204" pitchFamily="34" charset="0"/>
                  <a:sym typeface="Wingdings" panose="05000000000000000000" pitchFamily="2" charset="2"/>
                </a:rPr>
                <a:t> </a:t>
              </a:r>
              <a:r>
                <a:rPr lang="en-GB" sz="2400" b="1" cap="none" dirty="0">
                  <a:solidFill>
                    <a:srgbClr val="0000FF"/>
                  </a:solidFill>
                  <a:cs typeface="Calibri" panose="020F0502020204030204" pitchFamily="34" charset="0"/>
                  <a:sym typeface="Wingdings" panose="05000000000000000000" pitchFamily="2" charset="2"/>
                </a:rPr>
                <a:t>Na</a:t>
              </a:r>
              <a:r>
                <a:rPr lang="en-GB" sz="2400" b="1" cap="none" baseline="30000" dirty="0">
                  <a:solidFill>
                    <a:srgbClr val="0000FF"/>
                  </a:solidFill>
                  <a:cs typeface="Calibri" panose="020F0502020204030204" pitchFamily="34" charset="0"/>
                  <a:sym typeface="Wingdings" panose="05000000000000000000" pitchFamily="2" charset="2"/>
                </a:rPr>
                <a:t>+</a:t>
              </a:r>
              <a:r>
                <a:rPr lang="en-GB" sz="2400" b="1" cap="none" dirty="0">
                  <a:cs typeface="Calibri" panose="020F0502020204030204" pitchFamily="34" charset="0"/>
                  <a:sym typeface="Wingdings" panose="05000000000000000000" pitchFamily="2" charset="2"/>
                </a:rPr>
                <a:t>    +   </a:t>
              </a:r>
              <a:r>
                <a:rPr lang="en-GB" sz="2400" b="1" cap="none" dirty="0">
                  <a:solidFill>
                    <a:srgbClr val="FF0000"/>
                  </a:solidFill>
                  <a:cs typeface="Calibri" panose="020F0502020204030204" pitchFamily="34" charset="0"/>
                  <a:sym typeface="Wingdings" panose="05000000000000000000" pitchFamily="2" charset="2"/>
                </a:rPr>
                <a:t>2</a:t>
              </a:r>
              <a:r>
                <a:rPr lang="en-GB" sz="2400" b="1" cap="none" dirty="0">
                  <a:cs typeface="Calibri" panose="020F0502020204030204" pitchFamily="34" charset="0"/>
                  <a:sym typeface="Wingdings" panose="05000000000000000000" pitchFamily="2" charset="2"/>
                </a:rPr>
                <a:t>  </a:t>
              </a:r>
              <a:r>
                <a:rPr lang="en-GB" sz="2400" b="1" cap="none" dirty="0">
                  <a:solidFill>
                    <a:srgbClr val="FF0000"/>
                  </a:solidFill>
                  <a:cs typeface="Calibri" panose="020F0502020204030204" pitchFamily="34" charset="0"/>
                  <a:sym typeface="Wingdings" panose="05000000000000000000" pitchFamily="2" charset="2"/>
                </a:rPr>
                <a:t>Cl</a:t>
              </a:r>
              <a:r>
                <a:rPr lang="en-GB" sz="2400" b="1" cap="none" baseline="30000" dirty="0">
                  <a:solidFill>
                    <a:srgbClr val="FF0000"/>
                  </a:solidFill>
                  <a:cs typeface="Calibri" panose="020F0502020204030204" pitchFamily="34" charset="0"/>
                  <a:sym typeface="Wingdings" panose="05000000000000000000" pitchFamily="2" charset="2"/>
                </a:rPr>
                <a:t>-</a:t>
              </a:r>
              <a:endParaRPr lang="en-GB" sz="2400" b="1" cap="none" dirty="0">
                <a:solidFill>
                  <a:srgbClr val="FF0000"/>
                </a:solidFill>
                <a:cs typeface="Calibri" panose="020F0502020204030204" pitchFamily="34" charset="0"/>
              </a:endParaRPr>
            </a:p>
            <a:p>
              <a:endParaRPr lang="en-GB" cap="none" dirty="0"/>
            </a:p>
          </p:txBody>
        </p:sp>
      </p:grpSp>
      <p:sp>
        <p:nvSpPr>
          <p:cNvPr id="3" name="TextBox 2">
            <a:extLst>
              <a:ext uri="{FF2B5EF4-FFF2-40B4-BE49-F238E27FC236}">
                <a16:creationId xmlns:a16="http://schemas.microsoft.com/office/drawing/2014/main" id="{1B89F72C-28B6-4212-9D6D-7DC350DAB519}"/>
              </a:ext>
            </a:extLst>
          </p:cNvPr>
          <p:cNvSpPr txBox="1"/>
          <p:nvPr/>
        </p:nvSpPr>
        <p:spPr>
          <a:xfrm>
            <a:off x="7547231" y="2397091"/>
            <a:ext cx="3883594" cy="707886"/>
          </a:xfrm>
          <a:prstGeom prst="rect">
            <a:avLst/>
          </a:prstGeom>
          <a:noFill/>
        </p:spPr>
        <p:txBody>
          <a:bodyPr wrap="square" rtlCol="0">
            <a:spAutoFit/>
          </a:bodyPr>
          <a:lstStyle/>
          <a:p>
            <a:r>
              <a:rPr lang="en-GB" sz="2000" dirty="0">
                <a:solidFill>
                  <a:srgbClr val="7030A0"/>
                </a:solidFill>
              </a:rPr>
              <a:t>redox reactions are balanced more easily when written in ionic form   </a:t>
            </a:r>
          </a:p>
        </p:txBody>
      </p:sp>
    </p:spTree>
    <p:extLst>
      <p:ext uri="{BB962C8B-B14F-4D97-AF65-F5344CB8AC3E}">
        <p14:creationId xmlns:p14="http://schemas.microsoft.com/office/powerpoint/2010/main" val="95797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2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A0FC65-056B-4FBC-8CED-B3D4C0144093}"/>
              </a:ext>
            </a:extLst>
          </p:cNvPr>
          <p:cNvSpPr txBox="1"/>
          <p:nvPr/>
        </p:nvSpPr>
        <p:spPr>
          <a:xfrm>
            <a:off x="690490" y="1289116"/>
            <a:ext cx="4843377" cy="3277820"/>
          </a:xfrm>
          <a:prstGeom prst="rect">
            <a:avLst/>
          </a:prstGeom>
          <a:noFill/>
          <a:ln w="38100">
            <a:solidFill>
              <a:srgbClr val="FF0000"/>
            </a:solidFill>
          </a:ln>
        </p:spPr>
        <p:txBody>
          <a:bodyPr wrap="none" rtlCol="0">
            <a:spAutoFit/>
          </a:bodyPr>
          <a:lstStyle/>
          <a:p>
            <a:r>
              <a:rPr lang="en-GB" sz="2400" b="1" dirty="0">
                <a:solidFill>
                  <a:srgbClr val="0070C0"/>
                </a:solidFill>
                <a:cs typeface="Calibri" panose="020F0502020204030204" pitchFamily="34" charset="0"/>
              </a:rPr>
              <a:t>KNO</a:t>
            </a:r>
            <a:r>
              <a:rPr lang="en-GB" sz="2400" b="1" baseline="-25000" dirty="0">
                <a:solidFill>
                  <a:srgbClr val="0070C0"/>
                </a:solidFill>
                <a:cs typeface="Calibri" panose="020F0502020204030204" pitchFamily="34" charset="0"/>
              </a:rPr>
              <a:t>3</a:t>
            </a:r>
          </a:p>
          <a:p>
            <a:r>
              <a:rPr lang="en-GB" sz="2400" dirty="0">
                <a:cs typeface="Calibri" panose="020F0502020204030204" pitchFamily="34" charset="0"/>
              </a:rPr>
              <a:t>overall charge on this molecule is </a:t>
            </a:r>
            <a:r>
              <a:rPr lang="en-GB" sz="2400" b="1" dirty="0">
                <a:cs typeface="Calibri" panose="020F0502020204030204" pitchFamily="34" charset="0"/>
              </a:rPr>
              <a:t>zero</a:t>
            </a:r>
          </a:p>
          <a:p>
            <a:r>
              <a:rPr lang="en-GB" sz="2400" dirty="0">
                <a:solidFill>
                  <a:srgbClr val="7030A0"/>
                </a:solidFill>
                <a:cs typeface="Calibri" panose="020F0502020204030204" pitchFamily="34" charset="0"/>
              </a:rPr>
              <a:t>K</a:t>
            </a:r>
            <a:r>
              <a:rPr lang="en-GB" sz="2400" dirty="0">
                <a:cs typeface="Calibri" panose="020F0502020204030204" pitchFamily="34" charset="0"/>
              </a:rPr>
              <a:t> is +1, </a:t>
            </a:r>
            <a:r>
              <a:rPr lang="en-GB" sz="2400" dirty="0">
                <a:solidFill>
                  <a:srgbClr val="FF0000"/>
                </a:solidFill>
                <a:cs typeface="Calibri" panose="020F0502020204030204" pitchFamily="34" charset="0"/>
              </a:rPr>
              <a:t>O</a:t>
            </a:r>
            <a:r>
              <a:rPr lang="en-GB" sz="2400" dirty="0">
                <a:cs typeface="Calibri" panose="020F0502020204030204" pitchFamily="34" charset="0"/>
              </a:rPr>
              <a:t> is -2 , </a:t>
            </a:r>
            <a:r>
              <a:rPr lang="en-GB" sz="2400" dirty="0">
                <a:solidFill>
                  <a:srgbClr val="00B050"/>
                </a:solidFill>
                <a:cs typeface="Calibri" panose="020F0502020204030204" pitchFamily="34" charset="0"/>
              </a:rPr>
              <a:t>N</a:t>
            </a:r>
            <a:r>
              <a:rPr lang="en-GB" sz="2400" dirty="0">
                <a:cs typeface="Calibri" panose="020F0502020204030204" pitchFamily="34" charset="0"/>
              </a:rPr>
              <a:t> is ?</a:t>
            </a:r>
          </a:p>
          <a:p>
            <a:r>
              <a:rPr lang="en-GB" sz="2400" dirty="0">
                <a:cs typeface="Calibri" panose="020F0502020204030204" pitchFamily="34" charset="0"/>
                <a:sym typeface="Symbol" panose="05050102010706020507" pitchFamily="18" charset="2"/>
              </a:rPr>
              <a:t>overall charge:</a:t>
            </a:r>
          </a:p>
          <a:p>
            <a:r>
              <a:rPr lang="en-GB" sz="2400" dirty="0">
                <a:cs typeface="Calibri" panose="020F0502020204030204" pitchFamily="34" charset="0"/>
              </a:rPr>
              <a:t>(</a:t>
            </a:r>
            <a:r>
              <a:rPr lang="en-GB" sz="2400" dirty="0">
                <a:solidFill>
                  <a:srgbClr val="7030A0"/>
                </a:solidFill>
                <a:cs typeface="Calibri" panose="020F0502020204030204" pitchFamily="34" charset="0"/>
              </a:rPr>
              <a:t>1 </a:t>
            </a:r>
            <a:r>
              <a:rPr lang="en-GB" sz="2400" dirty="0">
                <a:solidFill>
                  <a:srgbClr val="7030A0"/>
                </a:solidFill>
                <a:cs typeface="Calibri" panose="020F0502020204030204" pitchFamily="34" charset="0"/>
                <a:sym typeface="Symbol" panose="05050102010706020507" pitchFamily="18" charset="2"/>
              </a:rPr>
              <a:t> K</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00B050"/>
                </a:solidFill>
                <a:cs typeface="Calibri" panose="020F0502020204030204" pitchFamily="34" charset="0"/>
              </a:rPr>
              <a:t>1 </a:t>
            </a:r>
            <a:r>
              <a:rPr lang="en-GB" sz="2400" dirty="0">
                <a:solidFill>
                  <a:srgbClr val="00B050"/>
                </a:solidFill>
                <a:cs typeface="Calibri" panose="020F0502020204030204" pitchFamily="34" charset="0"/>
                <a:sym typeface="Symbol" panose="05050102010706020507" pitchFamily="18" charset="2"/>
              </a:rPr>
              <a:t> N</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3 </a:t>
            </a:r>
            <a:r>
              <a:rPr lang="en-GB" sz="2400" dirty="0">
                <a:solidFill>
                  <a:srgbClr val="FF0000"/>
                </a:solidFill>
                <a:cs typeface="Calibri" panose="020F0502020204030204" pitchFamily="34" charset="0"/>
                <a:sym typeface="Symbol" panose="05050102010706020507" pitchFamily="18" charset="2"/>
              </a:rPr>
              <a:t> O</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0</a:t>
            </a:r>
            <a:r>
              <a:rPr lang="en-GB" sz="2400" dirty="0">
                <a:cs typeface="Calibri" panose="020F0502020204030204" pitchFamily="34" charset="0"/>
                <a:sym typeface="Symbol" panose="05050102010706020507" pitchFamily="18" charset="2"/>
              </a:rPr>
              <a:t> </a:t>
            </a:r>
          </a:p>
          <a:p>
            <a:r>
              <a:rPr lang="en-GB" sz="2400" dirty="0">
                <a:cs typeface="Calibri" panose="020F0502020204030204" pitchFamily="34" charset="0"/>
              </a:rPr>
              <a:t>(</a:t>
            </a:r>
            <a:r>
              <a:rPr lang="en-GB" sz="2400" dirty="0">
                <a:solidFill>
                  <a:srgbClr val="7030A0"/>
                </a:solidFill>
                <a:cs typeface="Calibri" panose="020F0502020204030204" pitchFamily="34" charset="0"/>
              </a:rPr>
              <a:t>1 </a:t>
            </a:r>
            <a:r>
              <a:rPr lang="en-GB" sz="2400" dirty="0">
                <a:solidFill>
                  <a:srgbClr val="7030A0"/>
                </a:solidFill>
                <a:cs typeface="Calibri" panose="020F0502020204030204" pitchFamily="34" charset="0"/>
                <a:sym typeface="Symbol" panose="05050102010706020507" pitchFamily="18" charset="2"/>
              </a:rPr>
              <a:t> +1</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00B050"/>
                </a:solidFill>
                <a:cs typeface="Calibri" panose="020F0502020204030204" pitchFamily="34" charset="0"/>
              </a:rPr>
              <a:t>1 </a:t>
            </a:r>
            <a:r>
              <a:rPr lang="en-GB" sz="2400" dirty="0">
                <a:solidFill>
                  <a:srgbClr val="00B050"/>
                </a:solidFill>
                <a:cs typeface="Calibri" panose="020F0502020204030204" pitchFamily="34" charset="0"/>
                <a:sym typeface="Symbol" panose="05050102010706020507" pitchFamily="18" charset="2"/>
              </a:rPr>
              <a:t> N</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(3 </a:t>
            </a:r>
            <a:r>
              <a:rPr lang="en-GB" sz="2400" dirty="0">
                <a:cs typeface="Calibri" panose="020F0502020204030204" pitchFamily="34" charset="0"/>
                <a:sym typeface="Symbol" panose="05050102010706020507" pitchFamily="18" charset="2"/>
              </a:rPr>
              <a:t> -2) = </a:t>
            </a:r>
            <a:r>
              <a:rPr lang="en-GB" sz="2400" b="1" dirty="0">
                <a:cs typeface="Calibri" panose="020F0502020204030204" pitchFamily="34" charset="0"/>
                <a:sym typeface="Symbol" panose="05050102010706020507" pitchFamily="18" charset="2"/>
              </a:rPr>
              <a:t>0</a:t>
            </a:r>
          </a:p>
          <a:p>
            <a:r>
              <a:rPr lang="en-GB" sz="2400" dirty="0">
                <a:solidFill>
                  <a:srgbClr val="00B050"/>
                </a:solidFill>
                <a:cs typeface="Calibri" panose="020F0502020204030204" pitchFamily="34" charset="0"/>
                <a:sym typeface="Symbol" panose="05050102010706020507" pitchFamily="18" charset="2"/>
              </a:rPr>
              <a:t>N</a:t>
            </a:r>
            <a:r>
              <a:rPr lang="en-GB" sz="2400" dirty="0">
                <a:cs typeface="Calibri" panose="020F0502020204030204" pitchFamily="34" charset="0"/>
                <a:sym typeface="Symbol" panose="05050102010706020507" pitchFamily="18" charset="2"/>
              </a:rPr>
              <a:t> + (</a:t>
            </a:r>
            <a:r>
              <a:rPr lang="en-GB" sz="2400" dirty="0">
                <a:solidFill>
                  <a:srgbClr val="7030A0"/>
                </a:solidFill>
                <a:cs typeface="Calibri" panose="020F0502020204030204" pitchFamily="34" charset="0"/>
                <a:sym typeface="Symbol" panose="05050102010706020507" pitchFamily="18" charset="2"/>
              </a:rPr>
              <a:t>1</a:t>
            </a:r>
            <a:r>
              <a:rPr lang="en-GB" sz="2400" dirty="0">
                <a:cs typeface="Calibri" panose="020F0502020204030204" pitchFamily="34" charset="0"/>
                <a:sym typeface="Symbol" panose="05050102010706020507" pitchFamily="18" charset="2"/>
              </a:rPr>
              <a:t> - </a:t>
            </a:r>
            <a:r>
              <a:rPr lang="en-GB" sz="2400" dirty="0">
                <a:solidFill>
                  <a:srgbClr val="FF0000"/>
                </a:solidFill>
                <a:cs typeface="Calibri" panose="020F0502020204030204" pitchFamily="34" charset="0"/>
                <a:sym typeface="Symbol" panose="05050102010706020507" pitchFamily="18" charset="2"/>
              </a:rPr>
              <a:t>6</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0</a:t>
            </a:r>
          </a:p>
          <a:p>
            <a:pPr>
              <a:spcBef>
                <a:spcPts val="1800"/>
              </a:spcBef>
            </a:pPr>
            <a:r>
              <a:rPr lang="en-GB" sz="2400" b="1" dirty="0">
                <a:solidFill>
                  <a:srgbClr val="00B050"/>
                </a:solidFill>
                <a:cs typeface="Calibri" panose="020F0502020204030204" pitchFamily="34" charset="0"/>
                <a:sym typeface="Symbol" panose="05050102010706020507" pitchFamily="18" charset="2"/>
              </a:rPr>
              <a:t>N </a:t>
            </a:r>
            <a:r>
              <a:rPr lang="en-GB" sz="2400" b="1" dirty="0">
                <a:cs typeface="Calibri" panose="020F0502020204030204" pitchFamily="34" charset="0"/>
                <a:sym typeface="Symbol" panose="05050102010706020507" pitchFamily="18" charset="2"/>
              </a:rPr>
              <a:t>=</a:t>
            </a:r>
            <a:r>
              <a:rPr lang="en-GB" sz="2400" b="1" dirty="0">
                <a:solidFill>
                  <a:srgbClr val="00B050"/>
                </a:solidFill>
                <a:cs typeface="Calibri" panose="020F0502020204030204" pitchFamily="34" charset="0"/>
                <a:sym typeface="Symbol" panose="05050102010706020507" pitchFamily="18" charset="2"/>
              </a:rPr>
              <a:t> +5</a:t>
            </a:r>
            <a:endParaRPr lang="en-GB" sz="2400" b="1" dirty="0">
              <a:solidFill>
                <a:srgbClr val="00B050"/>
              </a:solidFill>
              <a:cs typeface="Calibri" panose="020F0502020204030204" pitchFamily="34" charset="0"/>
            </a:endParaRPr>
          </a:p>
        </p:txBody>
      </p:sp>
      <p:sp>
        <p:nvSpPr>
          <p:cNvPr id="10" name="TextBox 9">
            <a:extLst>
              <a:ext uri="{FF2B5EF4-FFF2-40B4-BE49-F238E27FC236}">
                <a16:creationId xmlns:a16="http://schemas.microsoft.com/office/drawing/2014/main" id="{79DBCAE0-A15A-4D83-A20D-F521E40BED79}"/>
              </a:ext>
            </a:extLst>
          </p:cNvPr>
          <p:cNvSpPr txBox="1"/>
          <p:nvPr/>
        </p:nvSpPr>
        <p:spPr>
          <a:xfrm>
            <a:off x="6658135" y="1289116"/>
            <a:ext cx="3852530" cy="3277820"/>
          </a:xfrm>
          <a:prstGeom prst="rect">
            <a:avLst/>
          </a:prstGeom>
          <a:noFill/>
          <a:ln w="38100">
            <a:solidFill>
              <a:srgbClr val="FF0000"/>
            </a:solidFill>
          </a:ln>
        </p:spPr>
        <p:txBody>
          <a:bodyPr wrap="none" rtlCol="0">
            <a:spAutoFit/>
          </a:bodyPr>
          <a:lstStyle/>
          <a:p>
            <a:r>
              <a:rPr lang="en-GB" sz="2400" b="1" dirty="0">
                <a:solidFill>
                  <a:srgbClr val="0070C0"/>
                </a:solidFill>
                <a:cs typeface="Calibri" panose="020F0502020204030204" pitchFamily="34" charset="0"/>
              </a:rPr>
              <a:t>PO</a:t>
            </a:r>
            <a:r>
              <a:rPr lang="en-GB" sz="2400" b="1" baseline="-25000" dirty="0">
                <a:solidFill>
                  <a:srgbClr val="0070C0"/>
                </a:solidFill>
                <a:cs typeface="Calibri" panose="020F0502020204030204" pitchFamily="34" charset="0"/>
              </a:rPr>
              <a:t>4</a:t>
            </a:r>
            <a:r>
              <a:rPr lang="en-GB" sz="2400" b="1" baseline="30000" dirty="0">
                <a:solidFill>
                  <a:srgbClr val="0070C0"/>
                </a:solidFill>
                <a:cs typeface="Calibri" panose="020F0502020204030204" pitchFamily="34" charset="0"/>
              </a:rPr>
              <a:t>3-</a:t>
            </a:r>
          </a:p>
          <a:p>
            <a:r>
              <a:rPr lang="en-GB" sz="2400" dirty="0">
                <a:cs typeface="Calibri" panose="020F0502020204030204" pitchFamily="34" charset="0"/>
              </a:rPr>
              <a:t>overall charge on this ion is </a:t>
            </a:r>
            <a:r>
              <a:rPr lang="en-GB" sz="2400" b="1" dirty="0">
                <a:cs typeface="Calibri" panose="020F0502020204030204" pitchFamily="34" charset="0"/>
              </a:rPr>
              <a:t>-3</a:t>
            </a:r>
          </a:p>
          <a:p>
            <a:r>
              <a:rPr lang="en-GB" sz="2400" dirty="0">
                <a:solidFill>
                  <a:srgbClr val="FF0000"/>
                </a:solidFill>
                <a:cs typeface="Calibri" panose="020F0502020204030204" pitchFamily="34" charset="0"/>
              </a:rPr>
              <a:t>O</a:t>
            </a:r>
            <a:r>
              <a:rPr lang="en-GB" sz="2400" dirty="0">
                <a:cs typeface="Calibri" panose="020F0502020204030204" pitchFamily="34" charset="0"/>
              </a:rPr>
              <a:t> is -2 , </a:t>
            </a:r>
            <a:r>
              <a:rPr lang="en-GB" sz="2400" dirty="0">
                <a:solidFill>
                  <a:srgbClr val="00B050"/>
                </a:solidFill>
                <a:cs typeface="Calibri" panose="020F0502020204030204" pitchFamily="34" charset="0"/>
              </a:rPr>
              <a:t>P</a:t>
            </a:r>
            <a:r>
              <a:rPr lang="en-GB" sz="2400" dirty="0">
                <a:cs typeface="Calibri" panose="020F0502020204030204" pitchFamily="34" charset="0"/>
              </a:rPr>
              <a:t> is ?</a:t>
            </a:r>
          </a:p>
          <a:p>
            <a:r>
              <a:rPr lang="en-GB" sz="2400" dirty="0">
                <a:cs typeface="Calibri" panose="020F0502020204030204" pitchFamily="34" charset="0"/>
                <a:sym typeface="Symbol" panose="05050102010706020507" pitchFamily="18" charset="2"/>
              </a:rPr>
              <a:t>overall charge:</a:t>
            </a:r>
          </a:p>
          <a:p>
            <a:r>
              <a:rPr lang="en-GB" sz="2400" dirty="0">
                <a:cs typeface="Calibri" panose="020F0502020204030204" pitchFamily="34" charset="0"/>
              </a:rPr>
              <a:t>(</a:t>
            </a:r>
            <a:r>
              <a:rPr lang="en-GB" sz="2400" dirty="0">
                <a:solidFill>
                  <a:srgbClr val="00B050"/>
                </a:solidFill>
                <a:cs typeface="Calibri" panose="020F0502020204030204" pitchFamily="34" charset="0"/>
              </a:rPr>
              <a:t>1 </a:t>
            </a:r>
            <a:r>
              <a:rPr lang="en-GB" sz="2400" dirty="0">
                <a:solidFill>
                  <a:srgbClr val="00B050"/>
                </a:solidFill>
                <a:cs typeface="Calibri" panose="020F0502020204030204" pitchFamily="34" charset="0"/>
                <a:sym typeface="Symbol" panose="05050102010706020507" pitchFamily="18" charset="2"/>
              </a:rPr>
              <a:t> P</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4 </a:t>
            </a:r>
            <a:r>
              <a:rPr lang="en-GB" sz="2400" dirty="0">
                <a:solidFill>
                  <a:srgbClr val="FF0000"/>
                </a:solidFill>
                <a:cs typeface="Calibri" panose="020F0502020204030204" pitchFamily="34" charset="0"/>
                <a:sym typeface="Symbol" panose="05050102010706020507" pitchFamily="18" charset="2"/>
              </a:rPr>
              <a:t> O</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-3</a:t>
            </a:r>
          </a:p>
          <a:p>
            <a:r>
              <a:rPr lang="en-GB" sz="2400" dirty="0">
                <a:cs typeface="Calibri" panose="020F0502020204030204" pitchFamily="34" charset="0"/>
              </a:rPr>
              <a:t>(</a:t>
            </a:r>
            <a:r>
              <a:rPr lang="en-GB" sz="2400" dirty="0">
                <a:solidFill>
                  <a:srgbClr val="00B050"/>
                </a:solidFill>
                <a:cs typeface="Calibri" panose="020F0502020204030204" pitchFamily="34" charset="0"/>
              </a:rPr>
              <a:t>1 </a:t>
            </a:r>
            <a:r>
              <a:rPr lang="en-GB" sz="2400" dirty="0">
                <a:solidFill>
                  <a:srgbClr val="00B050"/>
                </a:solidFill>
                <a:cs typeface="Calibri" panose="020F0502020204030204" pitchFamily="34" charset="0"/>
                <a:sym typeface="Symbol" panose="05050102010706020507" pitchFamily="18" charset="2"/>
              </a:rPr>
              <a:t> P</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4 </a:t>
            </a:r>
            <a:r>
              <a:rPr lang="en-GB" sz="2400" dirty="0">
                <a:solidFill>
                  <a:srgbClr val="FF0000"/>
                </a:solidFill>
                <a:cs typeface="Calibri" panose="020F0502020204030204" pitchFamily="34" charset="0"/>
                <a:sym typeface="Symbol" panose="05050102010706020507" pitchFamily="18" charset="2"/>
              </a:rPr>
              <a:t> -2</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-3</a:t>
            </a:r>
          </a:p>
          <a:p>
            <a:r>
              <a:rPr lang="en-GB" sz="2400" dirty="0">
                <a:solidFill>
                  <a:srgbClr val="00B050"/>
                </a:solidFill>
                <a:cs typeface="Calibri" panose="020F0502020204030204" pitchFamily="34" charset="0"/>
                <a:sym typeface="Symbol" panose="05050102010706020507" pitchFamily="18" charset="2"/>
              </a:rPr>
              <a:t>P</a:t>
            </a:r>
            <a:r>
              <a:rPr lang="en-GB" sz="2400" dirty="0">
                <a:cs typeface="Calibri" panose="020F0502020204030204" pitchFamily="34" charset="0"/>
                <a:sym typeface="Symbol" panose="05050102010706020507" pitchFamily="18" charset="2"/>
              </a:rPr>
              <a:t> - </a:t>
            </a:r>
            <a:r>
              <a:rPr lang="en-GB" sz="2400" dirty="0">
                <a:solidFill>
                  <a:srgbClr val="FF0000"/>
                </a:solidFill>
                <a:cs typeface="Calibri" panose="020F0502020204030204" pitchFamily="34" charset="0"/>
                <a:sym typeface="Symbol" panose="05050102010706020507" pitchFamily="18" charset="2"/>
              </a:rPr>
              <a:t>8</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-3</a:t>
            </a:r>
          </a:p>
          <a:p>
            <a:pPr>
              <a:spcBef>
                <a:spcPts val="1800"/>
              </a:spcBef>
            </a:pPr>
            <a:r>
              <a:rPr lang="en-GB" sz="2400" b="1" dirty="0">
                <a:solidFill>
                  <a:srgbClr val="00B050"/>
                </a:solidFill>
                <a:cs typeface="Calibri" panose="020F0502020204030204" pitchFamily="34" charset="0"/>
                <a:sym typeface="Symbol" panose="05050102010706020507" pitchFamily="18" charset="2"/>
              </a:rPr>
              <a:t>P = +5</a:t>
            </a:r>
            <a:endParaRPr lang="en-GB" sz="2400" b="1" dirty="0">
              <a:solidFill>
                <a:srgbClr val="00B050"/>
              </a:solidFill>
              <a:cs typeface="Calibri" panose="020F0502020204030204" pitchFamily="34" charset="0"/>
            </a:endParaRPr>
          </a:p>
        </p:txBody>
      </p:sp>
      <p:sp>
        <p:nvSpPr>
          <p:cNvPr id="6" name="Title 5">
            <a:extLst>
              <a:ext uri="{FF2B5EF4-FFF2-40B4-BE49-F238E27FC236}">
                <a16:creationId xmlns:a16="http://schemas.microsoft.com/office/drawing/2014/main" id="{2B62791E-8C1C-4D5B-AD4E-E82534FE159F}"/>
              </a:ext>
            </a:extLst>
          </p:cNvPr>
          <p:cNvSpPr>
            <a:spLocks noGrp="1"/>
          </p:cNvSpPr>
          <p:nvPr>
            <p:ph type="title"/>
          </p:nvPr>
        </p:nvSpPr>
        <p:spPr>
          <a:xfrm>
            <a:off x="913774" y="-10477"/>
            <a:ext cx="10364451" cy="887889"/>
          </a:xfrm>
        </p:spPr>
        <p:txBody>
          <a:bodyPr/>
          <a:lstStyle/>
          <a:p>
            <a:r>
              <a:rPr lang="en-GB" dirty="0"/>
              <a:t>examples</a:t>
            </a:r>
          </a:p>
        </p:txBody>
      </p:sp>
      <p:sp>
        <p:nvSpPr>
          <p:cNvPr id="11" name="TextBox 10">
            <a:extLst>
              <a:ext uri="{FF2B5EF4-FFF2-40B4-BE49-F238E27FC236}">
                <a16:creationId xmlns:a16="http://schemas.microsoft.com/office/drawing/2014/main" id="{EA2FA182-579E-447C-BEE7-7CE2429923DF}"/>
              </a:ext>
            </a:extLst>
          </p:cNvPr>
          <p:cNvSpPr txBox="1"/>
          <p:nvPr/>
        </p:nvSpPr>
        <p:spPr>
          <a:xfrm>
            <a:off x="8333268" y="5338051"/>
            <a:ext cx="2426881" cy="461665"/>
          </a:xfrm>
          <a:prstGeom prst="rect">
            <a:avLst/>
          </a:prstGeom>
          <a:noFill/>
        </p:spPr>
        <p:txBody>
          <a:bodyPr wrap="square">
            <a:spAutoFit/>
          </a:bodyPr>
          <a:lstStyle/>
          <a:p>
            <a:r>
              <a:rPr lang="en-GB" sz="2400" b="1" dirty="0">
                <a:solidFill>
                  <a:srgbClr val="0070C0"/>
                </a:solidFill>
                <a:cs typeface="Calibri" panose="020F0502020204030204" pitchFamily="34" charset="0"/>
              </a:rPr>
              <a:t>NH</a:t>
            </a:r>
            <a:r>
              <a:rPr lang="en-GB" sz="2400" b="1" baseline="-25000" dirty="0">
                <a:solidFill>
                  <a:srgbClr val="0070C0"/>
                </a:solidFill>
                <a:cs typeface="Calibri" panose="020F0502020204030204" pitchFamily="34" charset="0"/>
              </a:rPr>
              <a:t>4</a:t>
            </a:r>
            <a:r>
              <a:rPr lang="en-GB" sz="2400" b="1" baseline="30000" dirty="0">
                <a:solidFill>
                  <a:srgbClr val="0070C0"/>
                </a:solidFill>
                <a:cs typeface="Calibri" panose="020F0502020204030204" pitchFamily="34" charset="0"/>
              </a:rPr>
              <a:t>+</a:t>
            </a:r>
            <a:r>
              <a:rPr lang="en-GB" sz="2400" b="1" dirty="0">
                <a:solidFill>
                  <a:srgbClr val="0070C0"/>
                </a:solidFill>
                <a:cs typeface="Calibri" panose="020F0502020204030204" pitchFamily="34" charset="0"/>
              </a:rPr>
              <a:t> , N = ?</a:t>
            </a:r>
            <a:endParaRPr lang="en-GB" sz="2400" b="1" baseline="30000" dirty="0">
              <a:solidFill>
                <a:srgbClr val="0070C0"/>
              </a:solidFill>
              <a:cs typeface="Calibri" panose="020F0502020204030204" pitchFamily="34" charset="0"/>
            </a:endParaRPr>
          </a:p>
        </p:txBody>
      </p:sp>
      <p:sp>
        <p:nvSpPr>
          <p:cNvPr id="12" name="TextBox 11">
            <a:extLst>
              <a:ext uri="{FF2B5EF4-FFF2-40B4-BE49-F238E27FC236}">
                <a16:creationId xmlns:a16="http://schemas.microsoft.com/office/drawing/2014/main" id="{036C3389-9EE0-4551-ABB0-3389DE137DCD}"/>
              </a:ext>
            </a:extLst>
          </p:cNvPr>
          <p:cNvSpPr txBox="1"/>
          <p:nvPr/>
        </p:nvSpPr>
        <p:spPr>
          <a:xfrm>
            <a:off x="8333268" y="5799716"/>
            <a:ext cx="2426881" cy="461665"/>
          </a:xfrm>
          <a:prstGeom prst="rect">
            <a:avLst/>
          </a:prstGeom>
          <a:noFill/>
        </p:spPr>
        <p:txBody>
          <a:bodyPr wrap="square">
            <a:spAutoFit/>
          </a:bodyPr>
          <a:lstStyle/>
          <a:p>
            <a:r>
              <a:rPr lang="en-GB" sz="2400" b="1" dirty="0">
                <a:solidFill>
                  <a:srgbClr val="0070C0"/>
                </a:solidFill>
                <a:cs typeface="Calibri" panose="020F0502020204030204" pitchFamily="34" charset="0"/>
              </a:rPr>
              <a:t>N = -3</a:t>
            </a:r>
            <a:endParaRPr lang="en-GB" sz="2400" b="1" baseline="30000" dirty="0">
              <a:solidFill>
                <a:srgbClr val="0070C0"/>
              </a:solidFill>
              <a:cs typeface="Calibri" panose="020F0502020204030204" pitchFamily="34" charset="0"/>
            </a:endParaRPr>
          </a:p>
        </p:txBody>
      </p:sp>
    </p:spTree>
    <p:extLst>
      <p:ext uri="{BB962C8B-B14F-4D97-AF65-F5344CB8AC3E}">
        <p14:creationId xmlns:p14="http://schemas.microsoft.com/office/powerpoint/2010/main" val="138938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263611" y="98106"/>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E2FCB5CC-DCD0-4B52-A198-BCFA8ACC275E}"/>
              </a:ext>
            </a:extLst>
          </p:cNvPr>
          <p:cNvSpPr txBox="1"/>
          <p:nvPr/>
        </p:nvSpPr>
        <p:spPr>
          <a:xfrm>
            <a:off x="1029532" y="1281968"/>
            <a:ext cx="1011495" cy="523220"/>
          </a:xfrm>
          <a:prstGeom prst="rect">
            <a:avLst/>
          </a:prstGeom>
          <a:noFill/>
        </p:spPr>
        <p:txBody>
          <a:bodyPr wrap="none" rtlCol="0">
            <a:spAutoFit/>
          </a:bodyPr>
          <a:lstStyle/>
          <a:p>
            <a:r>
              <a:rPr lang="en-GB" sz="2800" b="1" dirty="0">
                <a:solidFill>
                  <a:srgbClr val="0070C0"/>
                </a:solidFill>
                <a:latin typeface="Calibri" panose="020F0502020204030204" pitchFamily="34" charset="0"/>
                <a:cs typeface="Calibri" panose="020F0502020204030204" pitchFamily="34" charset="0"/>
              </a:rPr>
              <a:t>KClO</a:t>
            </a:r>
            <a:r>
              <a:rPr lang="en-GB" sz="2800" b="1" baseline="-25000" dirty="0">
                <a:solidFill>
                  <a:srgbClr val="0070C0"/>
                </a:solidFill>
                <a:latin typeface="Calibri" panose="020F0502020204030204" pitchFamily="34" charset="0"/>
                <a:cs typeface="Calibri" panose="020F0502020204030204" pitchFamily="34" charset="0"/>
              </a:rPr>
              <a:t>4</a:t>
            </a:r>
          </a:p>
        </p:txBody>
      </p:sp>
      <p:sp>
        <p:nvSpPr>
          <p:cNvPr id="4" name="TextBox 3">
            <a:extLst>
              <a:ext uri="{FF2B5EF4-FFF2-40B4-BE49-F238E27FC236}">
                <a16:creationId xmlns:a16="http://schemas.microsoft.com/office/drawing/2014/main" id="{99A0FC65-056B-4FBC-8CED-B3D4C0144093}"/>
              </a:ext>
            </a:extLst>
          </p:cNvPr>
          <p:cNvSpPr txBox="1"/>
          <p:nvPr/>
        </p:nvSpPr>
        <p:spPr>
          <a:xfrm>
            <a:off x="2017349" y="1613290"/>
            <a:ext cx="3951723" cy="1938992"/>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overall charge is </a:t>
            </a:r>
            <a:r>
              <a:rPr lang="en-GB" sz="2400" b="1" dirty="0">
                <a:latin typeface="Calibri" panose="020F0502020204030204" pitchFamily="34" charset="0"/>
                <a:cs typeface="Calibri" panose="020F0502020204030204" pitchFamily="34" charset="0"/>
              </a:rPr>
              <a:t>zero</a:t>
            </a:r>
          </a:p>
          <a:p>
            <a:r>
              <a:rPr lang="en-GB" sz="2400" dirty="0">
                <a:solidFill>
                  <a:srgbClr val="7030A0"/>
                </a:solidFill>
                <a:latin typeface="Calibri" panose="020F0502020204030204" pitchFamily="34" charset="0"/>
                <a:cs typeface="Calibri" panose="020F0502020204030204" pitchFamily="34" charset="0"/>
              </a:rPr>
              <a:t>K</a:t>
            </a:r>
            <a:r>
              <a:rPr lang="en-GB" sz="2400" dirty="0">
                <a:latin typeface="Calibri" panose="020F0502020204030204" pitchFamily="34" charset="0"/>
                <a:cs typeface="Calibri" panose="020F0502020204030204" pitchFamily="34" charset="0"/>
              </a:rPr>
              <a:t> is +1, </a:t>
            </a:r>
            <a:r>
              <a:rPr lang="en-GB" sz="2400" dirty="0">
                <a:solidFill>
                  <a:srgbClr val="FF0000"/>
                </a:solidFill>
                <a:latin typeface="Calibri" panose="020F0502020204030204" pitchFamily="34" charset="0"/>
                <a:cs typeface="Calibri" panose="020F0502020204030204" pitchFamily="34" charset="0"/>
              </a:rPr>
              <a:t>O</a:t>
            </a:r>
            <a:r>
              <a:rPr lang="en-GB" sz="2400" dirty="0">
                <a:latin typeface="Calibri" panose="020F0502020204030204" pitchFamily="34" charset="0"/>
                <a:cs typeface="Calibri" panose="020F0502020204030204" pitchFamily="34" charset="0"/>
              </a:rPr>
              <a:t> is -2 , </a:t>
            </a:r>
            <a:r>
              <a:rPr lang="en-GB" sz="2400" dirty="0">
                <a:solidFill>
                  <a:srgbClr val="00B050"/>
                </a:solidFill>
                <a:latin typeface="Calibri" panose="020F0502020204030204" pitchFamily="34" charset="0"/>
                <a:cs typeface="Calibri" panose="020F0502020204030204" pitchFamily="34" charset="0"/>
              </a:rPr>
              <a:t>Cl</a:t>
            </a:r>
            <a:r>
              <a:rPr lang="en-GB" sz="2400" dirty="0">
                <a:latin typeface="Calibri" panose="020F0502020204030204" pitchFamily="34" charset="0"/>
                <a:cs typeface="Calibri" panose="020F0502020204030204" pitchFamily="34" charset="0"/>
              </a:rPr>
              <a:t> is ?</a:t>
            </a:r>
          </a:p>
          <a:p>
            <a:r>
              <a:rPr lang="en-GB" sz="2400" dirty="0">
                <a:latin typeface="Calibri" panose="020F0502020204030204" pitchFamily="34" charset="0"/>
                <a:cs typeface="Calibri" panose="020F0502020204030204" pitchFamily="34" charset="0"/>
              </a:rPr>
              <a:t>(</a:t>
            </a:r>
            <a:r>
              <a:rPr lang="en-GB" sz="2400" dirty="0">
                <a:solidFill>
                  <a:srgbClr val="7030A0"/>
                </a:solidFill>
                <a:latin typeface="Calibri" panose="020F0502020204030204" pitchFamily="34" charset="0"/>
                <a:cs typeface="Calibri" panose="020F0502020204030204" pitchFamily="34" charset="0"/>
              </a:rPr>
              <a:t>1 </a:t>
            </a:r>
            <a:r>
              <a:rPr lang="en-GB" sz="2400" dirty="0">
                <a:solidFill>
                  <a:srgbClr val="7030A0"/>
                </a:solidFill>
                <a:latin typeface="Calibri" panose="020F0502020204030204" pitchFamily="34" charset="0"/>
                <a:cs typeface="Calibri" panose="020F0502020204030204" pitchFamily="34" charset="0"/>
                <a:sym typeface="Symbol" panose="05050102010706020507" pitchFamily="18" charset="2"/>
              </a:rPr>
              <a:t> K</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00B050"/>
                </a:solidFill>
                <a:latin typeface="Calibri" panose="020F0502020204030204" pitchFamily="34" charset="0"/>
                <a:cs typeface="Calibri" panose="020F0502020204030204" pitchFamily="34" charset="0"/>
              </a:rPr>
              <a:t>1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rPr>
              <a:t>4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b="1" dirty="0">
                <a:latin typeface="Calibri" panose="020F0502020204030204" pitchFamily="34" charset="0"/>
                <a:cs typeface="Calibri" panose="020F0502020204030204" pitchFamily="34" charset="0"/>
                <a:sym typeface="Symbol" panose="05050102010706020507" pitchFamily="18" charset="2"/>
              </a:rPr>
              <a:t>0</a:t>
            </a:r>
            <a:r>
              <a:rPr lang="en-GB" sz="2400" dirty="0">
                <a:latin typeface="Calibri" panose="020F0502020204030204" pitchFamily="34" charset="0"/>
                <a:cs typeface="Calibri" panose="020F0502020204030204" pitchFamily="34" charset="0"/>
                <a:sym typeface="Symbol" panose="05050102010706020507" pitchFamily="18" charset="2"/>
              </a:rPr>
              <a:t> </a:t>
            </a:r>
          </a:p>
          <a:p>
            <a:r>
              <a:rPr lang="en-GB" sz="2400" dirty="0">
                <a:latin typeface="Calibri" panose="020F0502020204030204" pitchFamily="34" charset="0"/>
                <a:cs typeface="Calibri" panose="020F0502020204030204" pitchFamily="34" charset="0"/>
              </a:rPr>
              <a:t>(</a:t>
            </a:r>
            <a:r>
              <a:rPr lang="en-GB" sz="2400" dirty="0">
                <a:solidFill>
                  <a:srgbClr val="7030A0"/>
                </a:solidFill>
                <a:latin typeface="Calibri" panose="020F0502020204030204" pitchFamily="34" charset="0"/>
                <a:cs typeface="Calibri" panose="020F0502020204030204" pitchFamily="34" charset="0"/>
              </a:rPr>
              <a:t>1 </a:t>
            </a:r>
            <a:r>
              <a:rPr lang="en-GB" sz="2400" dirty="0">
                <a:solidFill>
                  <a:srgbClr val="7030A0"/>
                </a:solidFill>
                <a:latin typeface="Calibri" panose="020F0502020204030204" pitchFamily="34" charset="0"/>
                <a:cs typeface="Calibri" panose="020F0502020204030204" pitchFamily="34" charset="0"/>
                <a:sym typeface="Symbol" panose="05050102010706020507" pitchFamily="18" charset="2"/>
              </a:rPr>
              <a:t> +1</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00B050"/>
                </a:solidFill>
                <a:latin typeface="Calibri" panose="020F0502020204030204" pitchFamily="34" charset="0"/>
                <a:cs typeface="Calibri" panose="020F0502020204030204" pitchFamily="34" charset="0"/>
              </a:rPr>
              <a:t>1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rPr>
              <a:t>4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-2</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b="1" dirty="0">
                <a:latin typeface="Calibri" panose="020F0502020204030204" pitchFamily="34" charset="0"/>
                <a:cs typeface="Calibri" panose="020F0502020204030204" pitchFamily="34" charset="0"/>
                <a:sym typeface="Symbol" panose="05050102010706020507" pitchFamily="18" charset="2"/>
              </a:rPr>
              <a:t>0</a:t>
            </a:r>
          </a:p>
          <a:p>
            <a:r>
              <a:rPr lang="en-GB" sz="2400" b="1" dirty="0">
                <a:solidFill>
                  <a:srgbClr val="00B050"/>
                </a:solidFill>
                <a:latin typeface="Calibri" panose="020F0502020204030204" pitchFamily="34" charset="0"/>
                <a:cs typeface="Calibri" panose="020F0502020204030204" pitchFamily="34" charset="0"/>
                <a:sym typeface="Symbol" panose="05050102010706020507" pitchFamily="18" charset="2"/>
              </a:rPr>
              <a:t>Cl </a:t>
            </a:r>
            <a:r>
              <a:rPr lang="en-GB" sz="2400" b="1" dirty="0">
                <a:latin typeface="Calibri" panose="020F0502020204030204" pitchFamily="34" charset="0"/>
                <a:cs typeface="Calibri" panose="020F0502020204030204" pitchFamily="34" charset="0"/>
                <a:sym typeface="Symbol" panose="05050102010706020507" pitchFamily="18" charset="2"/>
              </a:rPr>
              <a:t>=</a:t>
            </a:r>
            <a:r>
              <a:rPr lang="en-GB" sz="2400" b="1" dirty="0">
                <a:solidFill>
                  <a:srgbClr val="00B050"/>
                </a:solidFill>
                <a:latin typeface="Calibri" panose="020F0502020204030204" pitchFamily="34" charset="0"/>
                <a:cs typeface="Calibri" panose="020F0502020204030204" pitchFamily="34" charset="0"/>
                <a:sym typeface="Symbol" panose="05050102010706020507" pitchFamily="18" charset="2"/>
              </a:rPr>
              <a:t> +7</a:t>
            </a:r>
            <a:endParaRPr lang="en-GB" sz="2400" b="1" dirty="0">
              <a:solidFill>
                <a:srgbClr val="00B05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1130FD40-DA2C-42C1-893F-94D9BFD21224}"/>
              </a:ext>
            </a:extLst>
          </p:cNvPr>
          <p:cNvSpPr txBox="1"/>
          <p:nvPr/>
        </p:nvSpPr>
        <p:spPr>
          <a:xfrm>
            <a:off x="263611" y="728078"/>
            <a:ext cx="11549448" cy="430887"/>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Calculate the oxidation state of chlorine atom, Cl, in each of the following compounds and ions: </a:t>
            </a:r>
          </a:p>
        </p:txBody>
      </p:sp>
      <p:sp>
        <p:nvSpPr>
          <p:cNvPr id="13" name="TextBox 12">
            <a:extLst>
              <a:ext uri="{FF2B5EF4-FFF2-40B4-BE49-F238E27FC236}">
                <a16:creationId xmlns:a16="http://schemas.microsoft.com/office/drawing/2014/main" id="{DF0D40EE-4241-4FE2-B782-348701DC493D}"/>
              </a:ext>
            </a:extLst>
          </p:cNvPr>
          <p:cNvSpPr txBox="1"/>
          <p:nvPr/>
        </p:nvSpPr>
        <p:spPr>
          <a:xfrm>
            <a:off x="6029186" y="1279629"/>
            <a:ext cx="1242648" cy="523220"/>
          </a:xfrm>
          <a:prstGeom prst="rect">
            <a:avLst/>
          </a:prstGeom>
          <a:noFill/>
        </p:spPr>
        <p:txBody>
          <a:bodyPr wrap="none" rtlCol="0">
            <a:spAutoFit/>
          </a:bodyPr>
          <a:lstStyle/>
          <a:p>
            <a:r>
              <a:rPr lang="en-GB" sz="2800" b="1" dirty="0">
                <a:solidFill>
                  <a:srgbClr val="0070C0"/>
                </a:solidFill>
                <a:latin typeface="Calibri" panose="020F0502020204030204" pitchFamily="34" charset="0"/>
                <a:cs typeface="Calibri" panose="020F0502020204030204" pitchFamily="34" charset="0"/>
              </a:rPr>
              <a:t>NaClO</a:t>
            </a:r>
            <a:r>
              <a:rPr lang="en-GB" sz="2800" b="1" baseline="-25000" dirty="0">
                <a:solidFill>
                  <a:srgbClr val="0070C0"/>
                </a:solidFill>
                <a:latin typeface="Calibri" panose="020F0502020204030204" pitchFamily="34" charset="0"/>
                <a:cs typeface="Calibri" panose="020F0502020204030204" pitchFamily="34" charset="0"/>
              </a:rPr>
              <a:t>3</a:t>
            </a:r>
          </a:p>
        </p:txBody>
      </p:sp>
      <p:sp>
        <p:nvSpPr>
          <p:cNvPr id="14" name="TextBox 13">
            <a:extLst>
              <a:ext uri="{FF2B5EF4-FFF2-40B4-BE49-F238E27FC236}">
                <a16:creationId xmlns:a16="http://schemas.microsoft.com/office/drawing/2014/main" id="{D9A658E7-DC07-43F8-A881-C2124293B994}"/>
              </a:ext>
            </a:extLst>
          </p:cNvPr>
          <p:cNvSpPr txBox="1"/>
          <p:nvPr/>
        </p:nvSpPr>
        <p:spPr>
          <a:xfrm>
            <a:off x="7151434" y="1613290"/>
            <a:ext cx="4011034" cy="1938992"/>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overall charge is </a:t>
            </a:r>
            <a:r>
              <a:rPr lang="en-GB" sz="2400" b="1" dirty="0">
                <a:latin typeface="Calibri" panose="020F0502020204030204" pitchFamily="34" charset="0"/>
                <a:cs typeface="Calibri" panose="020F0502020204030204" pitchFamily="34" charset="0"/>
              </a:rPr>
              <a:t>zero</a:t>
            </a:r>
          </a:p>
          <a:p>
            <a:r>
              <a:rPr lang="en-GB" sz="2400" dirty="0">
                <a:solidFill>
                  <a:srgbClr val="7030A0"/>
                </a:solidFill>
                <a:latin typeface="Calibri" panose="020F0502020204030204" pitchFamily="34" charset="0"/>
                <a:cs typeface="Calibri" panose="020F0502020204030204" pitchFamily="34" charset="0"/>
              </a:rPr>
              <a:t>Na</a:t>
            </a:r>
            <a:r>
              <a:rPr lang="en-GB" sz="2400" dirty="0">
                <a:latin typeface="Calibri" panose="020F0502020204030204" pitchFamily="34" charset="0"/>
                <a:cs typeface="Calibri" panose="020F0502020204030204" pitchFamily="34" charset="0"/>
              </a:rPr>
              <a:t> is +1, </a:t>
            </a:r>
            <a:r>
              <a:rPr lang="en-GB" sz="2400" dirty="0">
                <a:solidFill>
                  <a:srgbClr val="FF0000"/>
                </a:solidFill>
                <a:latin typeface="Calibri" panose="020F0502020204030204" pitchFamily="34" charset="0"/>
                <a:cs typeface="Calibri" panose="020F0502020204030204" pitchFamily="34" charset="0"/>
              </a:rPr>
              <a:t>O</a:t>
            </a:r>
            <a:r>
              <a:rPr lang="en-GB" sz="2400" dirty="0">
                <a:latin typeface="Calibri" panose="020F0502020204030204" pitchFamily="34" charset="0"/>
                <a:cs typeface="Calibri" panose="020F0502020204030204" pitchFamily="34" charset="0"/>
              </a:rPr>
              <a:t> is -2 , </a:t>
            </a:r>
            <a:r>
              <a:rPr lang="en-GB" sz="2400" dirty="0">
                <a:solidFill>
                  <a:srgbClr val="00B050"/>
                </a:solidFill>
                <a:latin typeface="Calibri" panose="020F0502020204030204" pitchFamily="34" charset="0"/>
                <a:cs typeface="Calibri" panose="020F0502020204030204" pitchFamily="34" charset="0"/>
              </a:rPr>
              <a:t>Cl</a:t>
            </a:r>
            <a:r>
              <a:rPr lang="en-GB" sz="2400" dirty="0">
                <a:latin typeface="Calibri" panose="020F0502020204030204" pitchFamily="34" charset="0"/>
                <a:cs typeface="Calibri" panose="020F0502020204030204" pitchFamily="34" charset="0"/>
              </a:rPr>
              <a:t> is ?</a:t>
            </a:r>
          </a:p>
          <a:p>
            <a:r>
              <a:rPr lang="en-GB" sz="2400" dirty="0">
                <a:latin typeface="Calibri" panose="020F0502020204030204" pitchFamily="34" charset="0"/>
                <a:cs typeface="Calibri" panose="020F0502020204030204" pitchFamily="34" charset="0"/>
              </a:rPr>
              <a:t>(</a:t>
            </a:r>
            <a:r>
              <a:rPr lang="en-GB" sz="2400" dirty="0">
                <a:solidFill>
                  <a:srgbClr val="7030A0"/>
                </a:solidFill>
                <a:latin typeface="Calibri" panose="020F0502020204030204" pitchFamily="34" charset="0"/>
                <a:cs typeface="Calibri" panose="020F0502020204030204" pitchFamily="34" charset="0"/>
              </a:rPr>
              <a:t>1 </a:t>
            </a:r>
            <a:r>
              <a:rPr lang="en-GB" sz="2400" dirty="0">
                <a:solidFill>
                  <a:srgbClr val="7030A0"/>
                </a:solidFill>
                <a:latin typeface="Calibri" panose="020F0502020204030204" pitchFamily="34" charset="0"/>
                <a:cs typeface="Calibri" panose="020F0502020204030204" pitchFamily="34" charset="0"/>
                <a:sym typeface="Symbol" panose="05050102010706020507" pitchFamily="18" charset="2"/>
              </a:rPr>
              <a:t> Na</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00B050"/>
                </a:solidFill>
                <a:latin typeface="Calibri" panose="020F0502020204030204" pitchFamily="34" charset="0"/>
                <a:cs typeface="Calibri" panose="020F0502020204030204" pitchFamily="34" charset="0"/>
              </a:rPr>
              <a:t>1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rPr>
              <a:t>3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b="1" dirty="0">
                <a:latin typeface="Calibri" panose="020F0502020204030204" pitchFamily="34" charset="0"/>
                <a:cs typeface="Calibri" panose="020F0502020204030204" pitchFamily="34" charset="0"/>
                <a:sym typeface="Symbol" panose="05050102010706020507" pitchFamily="18" charset="2"/>
              </a:rPr>
              <a:t>0</a:t>
            </a:r>
            <a:r>
              <a:rPr lang="en-GB" sz="2400" dirty="0">
                <a:latin typeface="Calibri" panose="020F0502020204030204" pitchFamily="34" charset="0"/>
                <a:cs typeface="Calibri" panose="020F0502020204030204" pitchFamily="34" charset="0"/>
                <a:sym typeface="Symbol" panose="05050102010706020507" pitchFamily="18" charset="2"/>
              </a:rPr>
              <a:t> </a:t>
            </a:r>
          </a:p>
          <a:p>
            <a:r>
              <a:rPr lang="en-GB" sz="2400" dirty="0">
                <a:latin typeface="Calibri" panose="020F0502020204030204" pitchFamily="34" charset="0"/>
                <a:cs typeface="Calibri" panose="020F0502020204030204" pitchFamily="34" charset="0"/>
              </a:rPr>
              <a:t>(</a:t>
            </a:r>
            <a:r>
              <a:rPr lang="en-GB" sz="2400" dirty="0">
                <a:solidFill>
                  <a:srgbClr val="7030A0"/>
                </a:solidFill>
                <a:latin typeface="Calibri" panose="020F0502020204030204" pitchFamily="34" charset="0"/>
                <a:cs typeface="Calibri" panose="020F0502020204030204" pitchFamily="34" charset="0"/>
              </a:rPr>
              <a:t>1 </a:t>
            </a:r>
            <a:r>
              <a:rPr lang="en-GB" sz="2400" dirty="0">
                <a:solidFill>
                  <a:srgbClr val="7030A0"/>
                </a:solidFill>
                <a:latin typeface="Calibri" panose="020F0502020204030204" pitchFamily="34" charset="0"/>
                <a:cs typeface="Calibri" panose="020F0502020204030204" pitchFamily="34" charset="0"/>
                <a:sym typeface="Symbol" panose="05050102010706020507" pitchFamily="18" charset="2"/>
              </a:rPr>
              <a:t> +1</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00B050"/>
                </a:solidFill>
                <a:latin typeface="Calibri" panose="020F0502020204030204" pitchFamily="34" charset="0"/>
                <a:cs typeface="Calibri" panose="020F0502020204030204" pitchFamily="34" charset="0"/>
              </a:rPr>
              <a:t>1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rPr>
              <a:t>3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-2</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b="1" dirty="0">
                <a:latin typeface="Calibri" panose="020F0502020204030204" pitchFamily="34" charset="0"/>
                <a:cs typeface="Calibri" panose="020F0502020204030204" pitchFamily="34" charset="0"/>
                <a:sym typeface="Symbol" panose="05050102010706020507" pitchFamily="18" charset="2"/>
              </a:rPr>
              <a:t>0</a:t>
            </a:r>
          </a:p>
          <a:p>
            <a:r>
              <a:rPr lang="en-GB" sz="2400" b="1" dirty="0">
                <a:solidFill>
                  <a:srgbClr val="00B050"/>
                </a:solidFill>
                <a:latin typeface="Calibri" panose="020F0502020204030204" pitchFamily="34" charset="0"/>
                <a:cs typeface="Calibri" panose="020F0502020204030204" pitchFamily="34" charset="0"/>
                <a:sym typeface="Symbol" panose="05050102010706020507" pitchFamily="18" charset="2"/>
              </a:rPr>
              <a:t>Cl </a:t>
            </a:r>
            <a:r>
              <a:rPr lang="en-GB" sz="2400" b="1" dirty="0">
                <a:latin typeface="Calibri" panose="020F0502020204030204" pitchFamily="34" charset="0"/>
                <a:cs typeface="Calibri" panose="020F0502020204030204" pitchFamily="34" charset="0"/>
                <a:sym typeface="Symbol" panose="05050102010706020507" pitchFamily="18" charset="2"/>
              </a:rPr>
              <a:t>=</a:t>
            </a:r>
            <a:r>
              <a:rPr lang="en-GB" sz="2400" b="1" dirty="0">
                <a:solidFill>
                  <a:srgbClr val="00B050"/>
                </a:solidFill>
                <a:latin typeface="Calibri" panose="020F0502020204030204" pitchFamily="34" charset="0"/>
                <a:cs typeface="Calibri" panose="020F0502020204030204" pitchFamily="34" charset="0"/>
                <a:sym typeface="Symbol" panose="05050102010706020507" pitchFamily="18" charset="2"/>
              </a:rPr>
              <a:t> +5</a:t>
            </a:r>
            <a:endParaRPr lang="en-GB" sz="2400" b="1" dirty="0">
              <a:solidFill>
                <a:srgbClr val="00B050"/>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BE2ADA69-9C66-4B96-8F6F-F6BB3BAEF2F3}"/>
              </a:ext>
            </a:extLst>
          </p:cNvPr>
          <p:cNvSpPr txBox="1"/>
          <p:nvPr/>
        </p:nvSpPr>
        <p:spPr>
          <a:xfrm>
            <a:off x="1029529" y="3796684"/>
            <a:ext cx="1718740" cy="523220"/>
          </a:xfrm>
          <a:prstGeom prst="rect">
            <a:avLst/>
          </a:prstGeom>
          <a:noFill/>
        </p:spPr>
        <p:txBody>
          <a:bodyPr wrap="none" rtlCol="0">
            <a:spAutoFit/>
          </a:bodyPr>
          <a:lstStyle/>
          <a:p>
            <a:r>
              <a:rPr lang="en-GB" sz="2800" b="1" dirty="0">
                <a:solidFill>
                  <a:srgbClr val="0070C0"/>
                </a:solidFill>
                <a:latin typeface="Calibri" panose="020F0502020204030204" pitchFamily="34" charset="0"/>
                <a:cs typeface="Calibri" panose="020F0502020204030204" pitchFamily="34" charset="0"/>
              </a:rPr>
              <a:t>Mg(ClO</a:t>
            </a:r>
            <a:r>
              <a:rPr lang="en-GB" sz="2800" b="1" baseline="-25000" dirty="0">
                <a:solidFill>
                  <a:srgbClr val="0070C0"/>
                </a:solidFill>
                <a:latin typeface="Calibri" panose="020F0502020204030204" pitchFamily="34" charset="0"/>
                <a:cs typeface="Calibri" panose="020F0502020204030204" pitchFamily="34" charset="0"/>
              </a:rPr>
              <a:t>2</a:t>
            </a:r>
            <a:r>
              <a:rPr lang="en-GB" sz="2800" b="1" dirty="0">
                <a:solidFill>
                  <a:srgbClr val="0070C0"/>
                </a:solidFill>
                <a:latin typeface="Calibri" panose="020F0502020204030204" pitchFamily="34" charset="0"/>
                <a:cs typeface="Calibri" panose="020F0502020204030204" pitchFamily="34" charset="0"/>
              </a:rPr>
              <a:t>)</a:t>
            </a:r>
            <a:r>
              <a:rPr lang="en-GB" sz="2800" b="1" baseline="-25000" dirty="0">
                <a:solidFill>
                  <a:srgbClr val="0070C0"/>
                </a:solidFill>
                <a:latin typeface="Calibri" panose="020F0502020204030204" pitchFamily="34" charset="0"/>
                <a:cs typeface="Calibri" panose="020F0502020204030204" pitchFamily="34" charset="0"/>
              </a:rPr>
              <a:t>2</a:t>
            </a:r>
          </a:p>
        </p:txBody>
      </p:sp>
      <p:sp>
        <p:nvSpPr>
          <p:cNvPr id="18" name="TextBox 17">
            <a:extLst>
              <a:ext uri="{FF2B5EF4-FFF2-40B4-BE49-F238E27FC236}">
                <a16:creationId xmlns:a16="http://schemas.microsoft.com/office/drawing/2014/main" id="{800EC8DC-F7D5-42C6-B963-AFCC747B05C7}"/>
              </a:ext>
            </a:extLst>
          </p:cNvPr>
          <p:cNvSpPr txBox="1"/>
          <p:nvPr/>
        </p:nvSpPr>
        <p:spPr>
          <a:xfrm>
            <a:off x="1957235" y="4275214"/>
            <a:ext cx="4071949" cy="1938992"/>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overall charge is </a:t>
            </a:r>
            <a:r>
              <a:rPr lang="en-GB" sz="2400" b="1" dirty="0">
                <a:latin typeface="Calibri" panose="020F0502020204030204" pitchFamily="34" charset="0"/>
                <a:cs typeface="Calibri" panose="020F0502020204030204" pitchFamily="34" charset="0"/>
              </a:rPr>
              <a:t>zero</a:t>
            </a:r>
          </a:p>
          <a:p>
            <a:r>
              <a:rPr lang="en-GB" sz="2400" dirty="0">
                <a:solidFill>
                  <a:srgbClr val="7030A0"/>
                </a:solidFill>
                <a:latin typeface="Calibri" panose="020F0502020204030204" pitchFamily="34" charset="0"/>
                <a:cs typeface="Calibri" panose="020F0502020204030204" pitchFamily="34" charset="0"/>
              </a:rPr>
              <a:t>Mg</a:t>
            </a:r>
            <a:r>
              <a:rPr lang="en-GB" sz="2400" dirty="0">
                <a:latin typeface="Calibri" panose="020F0502020204030204" pitchFamily="34" charset="0"/>
                <a:cs typeface="Calibri" panose="020F0502020204030204" pitchFamily="34" charset="0"/>
              </a:rPr>
              <a:t> is +2, </a:t>
            </a:r>
            <a:r>
              <a:rPr lang="en-GB" sz="2400" dirty="0">
                <a:solidFill>
                  <a:srgbClr val="FF0000"/>
                </a:solidFill>
                <a:latin typeface="Calibri" panose="020F0502020204030204" pitchFamily="34" charset="0"/>
                <a:cs typeface="Calibri" panose="020F0502020204030204" pitchFamily="34" charset="0"/>
              </a:rPr>
              <a:t>O</a:t>
            </a:r>
            <a:r>
              <a:rPr lang="en-GB" sz="2400" dirty="0">
                <a:latin typeface="Calibri" panose="020F0502020204030204" pitchFamily="34" charset="0"/>
                <a:cs typeface="Calibri" panose="020F0502020204030204" pitchFamily="34" charset="0"/>
              </a:rPr>
              <a:t> is -2 , </a:t>
            </a:r>
            <a:r>
              <a:rPr lang="en-GB" sz="2400" dirty="0">
                <a:solidFill>
                  <a:srgbClr val="00B050"/>
                </a:solidFill>
                <a:latin typeface="Calibri" panose="020F0502020204030204" pitchFamily="34" charset="0"/>
                <a:cs typeface="Calibri" panose="020F0502020204030204" pitchFamily="34" charset="0"/>
              </a:rPr>
              <a:t>Cl</a:t>
            </a:r>
            <a:r>
              <a:rPr lang="en-GB" sz="2400" dirty="0">
                <a:latin typeface="Calibri" panose="020F0502020204030204" pitchFamily="34" charset="0"/>
                <a:cs typeface="Calibri" panose="020F0502020204030204" pitchFamily="34" charset="0"/>
              </a:rPr>
              <a:t> is ?</a:t>
            </a:r>
          </a:p>
          <a:p>
            <a:r>
              <a:rPr lang="en-GB" sz="2400" dirty="0">
                <a:latin typeface="Calibri" panose="020F0502020204030204" pitchFamily="34" charset="0"/>
                <a:cs typeface="Calibri" panose="020F0502020204030204" pitchFamily="34" charset="0"/>
              </a:rPr>
              <a:t>(</a:t>
            </a:r>
            <a:r>
              <a:rPr lang="en-GB" sz="2400" dirty="0">
                <a:solidFill>
                  <a:srgbClr val="7030A0"/>
                </a:solidFill>
                <a:latin typeface="Calibri" panose="020F0502020204030204" pitchFamily="34" charset="0"/>
                <a:cs typeface="Calibri" panose="020F0502020204030204" pitchFamily="34" charset="0"/>
              </a:rPr>
              <a:t>1 </a:t>
            </a:r>
            <a:r>
              <a:rPr lang="en-GB" sz="2400" dirty="0">
                <a:solidFill>
                  <a:srgbClr val="7030A0"/>
                </a:solidFill>
                <a:latin typeface="Calibri" panose="020F0502020204030204" pitchFamily="34" charset="0"/>
                <a:cs typeface="Calibri" panose="020F0502020204030204" pitchFamily="34" charset="0"/>
                <a:sym typeface="Symbol" panose="05050102010706020507" pitchFamily="18" charset="2"/>
              </a:rPr>
              <a:t> Mg</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00B050"/>
                </a:solidFill>
                <a:latin typeface="Calibri" panose="020F0502020204030204" pitchFamily="34" charset="0"/>
                <a:cs typeface="Calibri" panose="020F0502020204030204" pitchFamily="34" charset="0"/>
              </a:rPr>
              <a:t>2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rPr>
              <a:t>4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b="1" dirty="0">
                <a:latin typeface="Calibri" panose="020F0502020204030204" pitchFamily="34" charset="0"/>
                <a:cs typeface="Calibri" panose="020F0502020204030204" pitchFamily="34" charset="0"/>
                <a:sym typeface="Symbol" panose="05050102010706020507" pitchFamily="18" charset="2"/>
              </a:rPr>
              <a:t>0</a:t>
            </a:r>
            <a:r>
              <a:rPr lang="en-GB" sz="2400" dirty="0">
                <a:latin typeface="Calibri" panose="020F0502020204030204" pitchFamily="34" charset="0"/>
                <a:cs typeface="Calibri" panose="020F0502020204030204" pitchFamily="34" charset="0"/>
                <a:sym typeface="Symbol" panose="05050102010706020507" pitchFamily="18" charset="2"/>
              </a:rPr>
              <a:t> </a:t>
            </a:r>
          </a:p>
          <a:p>
            <a:r>
              <a:rPr lang="en-GB" sz="2400" dirty="0">
                <a:latin typeface="Calibri" panose="020F0502020204030204" pitchFamily="34" charset="0"/>
                <a:cs typeface="Calibri" panose="020F0502020204030204" pitchFamily="34" charset="0"/>
              </a:rPr>
              <a:t>(</a:t>
            </a:r>
            <a:r>
              <a:rPr lang="en-GB" sz="2400" dirty="0">
                <a:solidFill>
                  <a:srgbClr val="7030A0"/>
                </a:solidFill>
                <a:latin typeface="Calibri" panose="020F0502020204030204" pitchFamily="34" charset="0"/>
                <a:cs typeface="Calibri" panose="020F0502020204030204" pitchFamily="34" charset="0"/>
              </a:rPr>
              <a:t>1 </a:t>
            </a:r>
            <a:r>
              <a:rPr lang="en-GB" sz="2400" dirty="0">
                <a:solidFill>
                  <a:srgbClr val="7030A0"/>
                </a:solidFill>
                <a:latin typeface="Calibri" panose="020F0502020204030204" pitchFamily="34" charset="0"/>
                <a:cs typeface="Calibri" panose="020F0502020204030204" pitchFamily="34" charset="0"/>
                <a:sym typeface="Symbol" panose="05050102010706020507" pitchFamily="18" charset="2"/>
              </a:rPr>
              <a:t> +2</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00B050"/>
                </a:solidFill>
                <a:latin typeface="Calibri" panose="020F0502020204030204" pitchFamily="34" charset="0"/>
                <a:cs typeface="Calibri" panose="020F0502020204030204" pitchFamily="34" charset="0"/>
              </a:rPr>
              <a:t>2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rPr>
              <a:t>4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-2</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b="1" dirty="0">
                <a:latin typeface="Calibri" panose="020F0502020204030204" pitchFamily="34" charset="0"/>
                <a:cs typeface="Calibri" panose="020F0502020204030204" pitchFamily="34" charset="0"/>
                <a:sym typeface="Symbol" panose="05050102010706020507" pitchFamily="18" charset="2"/>
              </a:rPr>
              <a:t>0</a:t>
            </a:r>
          </a:p>
          <a:p>
            <a:r>
              <a:rPr lang="en-GB" sz="2400" b="1" dirty="0">
                <a:solidFill>
                  <a:srgbClr val="00B050"/>
                </a:solidFill>
                <a:latin typeface="Calibri" panose="020F0502020204030204" pitchFamily="34" charset="0"/>
                <a:cs typeface="Calibri" panose="020F0502020204030204" pitchFamily="34" charset="0"/>
                <a:sym typeface="Symbol" panose="05050102010706020507" pitchFamily="18" charset="2"/>
              </a:rPr>
              <a:t>Cl </a:t>
            </a:r>
            <a:r>
              <a:rPr lang="en-GB" sz="2400" b="1" dirty="0">
                <a:latin typeface="Calibri" panose="020F0502020204030204" pitchFamily="34" charset="0"/>
                <a:cs typeface="Calibri" panose="020F0502020204030204" pitchFamily="34" charset="0"/>
                <a:sym typeface="Symbol" panose="05050102010706020507" pitchFamily="18" charset="2"/>
              </a:rPr>
              <a:t>=</a:t>
            </a:r>
            <a:r>
              <a:rPr lang="en-GB" sz="2400" b="1" dirty="0">
                <a:solidFill>
                  <a:srgbClr val="00B050"/>
                </a:solidFill>
                <a:latin typeface="Calibri" panose="020F0502020204030204" pitchFamily="34" charset="0"/>
                <a:cs typeface="Calibri" panose="020F0502020204030204" pitchFamily="34" charset="0"/>
                <a:sym typeface="Symbol" panose="05050102010706020507" pitchFamily="18" charset="2"/>
              </a:rPr>
              <a:t> +3</a:t>
            </a:r>
            <a:endParaRPr lang="en-GB" sz="2400" b="1" dirty="0">
              <a:solidFill>
                <a:srgbClr val="00B050"/>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C317312E-0721-4653-B909-49A81B5613F5}"/>
              </a:ext>
            </a:extLst>
          </p:cNvPr>
          <p:cNvSpPr txBox="1"/>
          <p:nvPr/>
        </p:nvSpPr>
        <p:spPr>
          <a:xfrm>
            <a:off x="6260819" y="3796684"/>
            <a:ext cx="779381" cy="523220"/>
          </a:xfrm>
          <a:prstGeom prst="rect">
            <a:avLst/>
          </a:prstGeom>
          <a:noFill/>
        </p:spPr>
        <p:txBody>
          <a:bodyPr wrap="none" rtlCol="0">
            <a:spAutoFit/>
          </a:bodyPr>
          <a:lstStyle/>
          <a:p>
            <a:r>
              <a:rPr lang="en-GB" sz="2800" b="1" dirty="0" err="1">
                <a:solidFill>
                  <a:srgbClr val="0070C0"/>
                </a:solidFill>
                <a:latin typeface="Calibri" panose="020F0502020204030204" pitchFamily="34" charset="0"/>
                <a:cs typeface="Calibri" panose="020F0502020204030204" pitchFamily="34" charset="0"/>
              </a:rPr>
              <a:t>ClO</a:t>
            </a:r>
            <a:r>
              <a:rPr lang="en-GB" sz="2800" b="1" baseline="30000" dirty="0">
                <a:solidFill>
                  <a:srgbClr val="0070C0"/>
                </a:solidFill>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AFD459D6-E982-4401-9D8B-9E035052AE15}"/>
              </a:ext>
            </a:extLst>
          </p:cNvPr>
          <p:cNvSpPr txBox="1"/>
          <p:nvPr/>
        </p:nvSpPr>
        <p:spPr>
          <a:xfrm>
            <a:off x="7151434" y="4319904"/>
            <a:ext cx="2820003" cy="1938992"/>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overall charge is </a:t>
            </a:r>
            <a:r>
              <a:rPr lang="en-GB" sz="2400" b="1" dirty="0">
                <a:latin typeface="Calibri" panose="020F0502020204030204" pitchFamily="34" charset="0"/>
                <a:cs typeface="Calibri" panose="020F0502020204030204" pitchFamily="34" charset="0"/>
              </a:rPr>
              <a:t>-1</a:t>
            </a:r>
          </a:p>
          <a:p>
            <a:r>
              <a:rPr lang="en-GB" sz="2400" dirty="0">
                <a:solidFill>
                  <a:srgbClr val="FF0000"/>
                </a:solidFill>
                <a:latin typeface="Calibri" panose="020F0502020204030204" pitchFamily="34" charset="0"/>
                <a:cs typeface="Calibri" panose="020F0502020204030204" pitchFamily="34" charset="0"/>
              </a:rPr>
              <a:t>O</a:t>
            </a:r>
            <a:r>
              <a:rPr lang="en-GB" sz="2400" dirty="0">
                <a:latin typeface="Calibri" panose="020F0502020204030204" pitchFamily="34" charset="0"/>
                <a:cs typeface="Calibri" panose="020F0502020204030204" pitchFamily="34" charset="0"/>
              </a:rPr>
              <a:t> is -2 , </a:t>
            </a:r>
            <a:r>
              <a:rPr lang="en-GB" sz="2400" dirty="0">
                <a:solidFill>
                  <a:srgbClr val="00B050"/>
                </a:solidFill>
                <a:latin typeface="Calibri" panose="020F0502020204030204" pitchFamily="34" charset="0"/>
                <a:cs typeface="Calibri" panose="020F0502020204030204" pitchFamily="34" charset="0"/>
              </a:rPr>
              <a:t>Cl</a:t>
            </a:r>
            <a:r>
              <a:rPr lang="en-GB" sz="2400" dirty="0">
                <a:latin typeface="Calibri" panose="020F0502020204030204" pitchFamily="34" charset="0"/>
                <a:cs typeface="Calibri" panose="020F0502020204030204" pitchFamily="34" charset="0"/>
              </a:rPr>
              <a:t> is ?</a:t>
            </a:r>
          </a:p>
          <a:p>
            <a:r>
              <a:rPr lang="en-GB" sz="2400" dirty="0">
                <a:latin typeface="Calibri" panose="020F0502020204030204" pitchFamily="34" charset="0"/>
                <a:cs typeface="Calibri" panose="020F0502020204030204" pitchFamily="34" charset="0"/>
              </a:rPr>
              <a:t>(</a:t>
            </a:r>
            <a:r>
              <a:rPr lang="en-GB" sz="2400" dirty="0">
                <a:solidFill>
                  <a:srgbClr val="00B050"/>
                </a:solidFill>
                <a:latin typeface="Calibri" panose="020F0502020204030204" pitchFamily="34" charset="0"/>
                <a:cs typeface="Calibri" panose="020F0502020204030204" pitchFamily="34" charset="0"/>
              </a:rPr>
              <a:t>1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rPr>
              <a:t>1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b="1" dirty="0">
                <a:latin typeface="Calibri" panose="020F0502020204030204" pitchFamily="34" charset="0"/>
                <a:cs typeface="Calibri" panose="020F0502020204030204" pitchFamily="34" charset="0"/>
                <a:sym typeface="Symbol" panose="05050102010706020507" pitchFamily="18" charset="2"/>
              </a:rPr>
              <a:t>-1</a:t>
            </a:r>
            <a:r>
              <a:rPr lang="en-GB" sz="2400" dirty="0">
                <a:latin typeface="Calibri" panose="020F0502020204030204" pitchFamily="34" charset="0"/>
                <a:cs typeface="Calibri" panose="020F0502020204030204" pitchFamily="34" charset="0"/>
                <a:sym typeface="Symbol" panose="05050102010706020507" pitchFamily="18" charset="2"/>
              </a:rPr>
              <a:t> </a:t>
            </a:r>
          </a:p>
          <a:p>
            <a:r>
              <a:rPr lang="en-GB" sz="2400" dirty="0">
                <a:latin typeface="Calibri" panose="020F0502020204030204" pitchFamily="34" charset="0"/>
                <a:cs typeface="Calibri" panose="020F0502020204030204" pitchFamily="34" charset="0"/>
              </a:rPr>
              <a:t>(</a:t>
            </a:r>
            <a:r>
              <a:rPr lang="en-GB" sz="2400" dirty="0">
                <a:solidFill>
                  <a:srgbClr val="00B050"/>
                </a:solidFill>
                <a:latin typeface="Calibri" panose="020F0502020204030204" pitchFamily="34" charset="0"/>
                <a:cs typeface="Calibri" panose="020F0502020204030204" pitchFamily="34" charset="0"/>
              </a:rPr>
              <a:t>1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dirty="0">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rPr>
              <a:t>1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-2</a:t>
            </a:r>
            <a:r>
              <a:rPr lang="en-GB" sz="2400" dirty="0">
                <a:latin typeface="Calibri" panose="020F0502020204030204" pitchFamily="34" charset="0"/>
                <a:cs typeface="Calibri" panose="020F0502020204030204" pitchFamily="34" charset="0"/>
                <a:sym typeface="Symbol" panose="05050102010706020507" pitchFamily="18" charset="2"/>
              </a:rPr>
              <a:t>) = </a:t>
            </a:r>
            <a:r>
              <a:rPr lang="en-GB" sz="2400" b="1" dirty="0">
                <a:latin typeface="Calibri" panose="020F0502020204030204" pitchFamily="34" charset="0"/>
                <a:cs typeface="Calibri" panose="020F0502020204030204" pitchFamily="34" charset="0"/>
                <a:sym typeface="Symbol" panose="05050102010706020507" pitchFamily="18" charset="2"/>
              </a:rPr>
              <a:t>-1</a:t>
            </a:r>
          </a:p>
          <a:p>
            <a:r>
              <a:rPr lang="en-GB" sz="2400" b="1" dirty="0">
                <a:solidFill>
                  <a:srgbClr val="00B050"/>
                </a:solidFill>
                <a:latin typeface="Calibri" panose="020F0502020204030204" pitchFamily="34" charset="0"/>
                <a:cs typeface="Calibri" panose="020F0502020204030204" pitchFamily="34" charset="0"/>
                <a:sym typeface="Symbol" panose="05050102010706020507" pitchFamily="18" charset="2"/>
              </a:rPr>
              <a:t>Cl </a:t>
            </a:r>
            <a:r>
              <a:rPr lang="en-GB" sz="2400" b="1" dirty="0">
                <a:latin typeface="Calibri" panose="020F0502020204030204" pitchFamily="34" charset="0"/>
                <a:cs typeface="Calibri" panose="020F0502020204030204" pitchFamily="34" charset="0"/>
                <a:sym typeface="Symbol" panose="05050102010706020507" pitchFamily="18" charset="2"/>
              </a:rPr>
              <a:t>=</a:t>
            </a:r>
            <a:r>
              <a:rPr lang="en-GB" sz="2400" b="1" dirty="0">
                <a:solidFill>
                  <a:srgbClr val="00B050"/>
                </a:solidFill>
                <a:latin typeface="Calibri" panose="020F0502020204030204" pitchFamily="34" charset="0"/>
                <a:cs typeface="Calibri" panose="020F0502020204030204" pitchFamily="34" charset="0"/>
                <a:sym typeface="Symbol" panose="05050102010706020507" pitchFamily="18" charset="2"/>
              </a:rPr>
              <a:t> +1</a:t>
            </a:r>
            <a:endParaRPr lang="en-GB" sz="2400" b="1" dirty="0">
              <a:solidFill>
                <a:srgbClr val="00B05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62474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4" grpId="0"/>
      <p:bldP spid="18" grpId="0"/>
      <p:bldP spid="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E831A0DC-BA27-495A-AA07-36DDBC266B7B}"/>
              </a:ext>
            </a:extLst>
          </p:cNvPr>
          <p:cNvSpPr txBox="1"/>
          <p:nvPr/>
        </p:nvSpPr>
        <p:spPr>
          <a:xfrm>
            <a:off x="691271" y="5069873"/>
            <a:ext cx="9028736" cy="400110"/>
          </a:xfrm>
          <a:prstGeom prst="rect">
            <a:avLst/>
          </a:prstGeom>
          <a:noFill/>
        </p:spPr>
        <p:txBody>
          <a:bodyPr wrap="square" rtlCol="0">
            <a:spAutoFit/>
          </a:bodyPr>
          <a:lstStyle/>
          <a:p>
            <a:r>
              <a:rPr lang="en-GB" sz="2000" dirty="0">
                <a:solidFill>
                  <a:srgbClr val="7030A0"/>
                </a:solidFill>
                <a:latin typeface="Calibri" panose="020F0502020204030204" pitchFamily="34" charset="0"/>
                <a:cs typeface="Calibri" panose="020F0502020204030204" pitchFamily="34" charset="0"/>
              </a:rPr>
              <a:t>increasing oxidising power for the oxyanions of chlorine:</a:t>
            </a:r>
          </a:p>
        </p:txBody>
      </p:sp>
      <p:sp>
        <p:nvSpPr>
          <p:cNvPr id="23" name="TextBox 22">
            <a:extLst>
              <a:ext uri="{FF2B5EF4-FFF2-40B4-BE49-F238E27FC236}">
                <a16:creationId xmlns:a16="http://schemas.microsoft.com/office/drawing/2014/main" id="{FF24247C-2351-4AE4-80ED-A281E78EBFB6}"/>
              </a:ext>
            </a:extLst>
          </p:cNvPr>
          <p:cNvSpPr txBox="1"/>
          <p:nvPr/>
        </p:nvSpPr>
        <p:spPr>
          <a:xfrm>
            <a:off x="1272712" y="5913843"/>
            <a:ext cx="9573550" cy="338554"/>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strongest oxidising agent =&gt; reduced most easily =&gt; gains electrons most easily. </a:t>
            </a:r>
            <a:r>
              <a:rPr lang="en-GB" sz="1600" dirty="0" err="1">
                <a:latin typeface="Calibri" panose="020F0502020204030204" pitchFamily="34" charset="0"/>
                <a:cs typeface="Calibri" panose="020F0502020204030204" pitchFamily="34" charset="0"/>
              </a:rPr>
              <a:t>ClO</a:t>
            </a:r>
            <a:r>
              <a:rPr lang="en-GB" sz="1600" dirty="0">
                <a:latin typeface="Calibri" panose="020F0502020204030204" pitchFamily="34" charset="0"/>
                <a:cs typeface="Calibri" panose="020F0502020204030204" pitchFamily="34" charset="0"/>
              </a:rPr>
              <a:t>- has to gain only one electron </a:t>
            </a:r>
          </a:p>
        </p:txBody>
      </p:sp>
      <p:sp>
        <p:nvSpPr>
          <p:cNvPr id="3" name="Title 2">
            <a:extLst>
              <a:ext uri="{FF2B5EF4-FFF2-40B4-BE49-F238E27FC236}">
                <a16:creationId xmlns:a16="http://schemas.microsoft.com/office/drawing/2014/main" id="{DC394A62-68C7-43F2-B7F5-9F9BD3F008B2}"/>
              </a:ext>
            </a:extLst>
          </p:cNvPr>
          <p:cNvSpPr>
            <a:spLocks noGrp="1"/>
          </p:cNvSpPr>
          <p:nvPr>
            <p:ph type="title"/>
          </p:nvPr>
        </p:nvSpPr>
        <p:spPr>
          <a:xfrm>
            <a:off x="877262" y="-8394"/>
            <a:ext cx="10364451" cy="931274"/>
          </a:xfrm>
        </p:spPr>
        <p:txBody>
          <a:bodyPr/>
          <a:lstStyle/>
          <a:p>
            <a:r>
              <a:rPr lang="en-GB" dirty="0"/>
              <a:t>Oxidising power</a:t>
            </a:r>
          </a:p>
        </p:txBody>
      </p:sp>
      <p:sp>
        <p:nvSpPr>
          <p:cNvPr id="25" name="TextBox 24">
            <a:extLst>
              <a:ext uri="{FF2B5EF4-FFF2-40B4-BE49-F238E27FC236}">
                <a16:creationId xmlns:a16="http://schemas.microsoft.com/office/drawing/2014/main" id="{74685FDA-4953-4DF1-AD90-98B71AC5E7E2}"/>
              </a:ext>
            </a:extLst>
          </p:cNvPr>
          <p:cNvSpPr txBox="1"/>
          <p:nvPr/>
        </p:nvSpPr>
        <p:spPr>
          <a:xfrm>
            <a:off x="397990" y="651817"/>
            <a:ext cx="11396019" cy="391081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dirty="0"/>
              <a:t>Oxidising power </a:t>
            </a:r>
            <a:r>
              <a:rPr lang="en-GB" sz="2400" dirty="0"/>
              <a:t>defines the ability of a substance to act as an oxidising agent, meaning it can accept electrons from other substances during a chemical reaction. The greater the oxidising power, the more readily the substance gains electrons and causes another substance to lose electrons (oxidation).</a:t>
            </a:r>
          </a:p>
          <a:p>
            <a:pPr marL="342900" indent="-342900">
              <a:lnSpc>
                <a:spcPct val="150000"/>
              </a:lnSpc>
              <a:buFont typeface="Arial" panose="020B0604020202020204" pitchFamily="34" charset="0"/>
              <a:buChar char="•"/>
            </a:pPr>
            <a:r>
              <a:rPr lang="en-GB" sz="2400" dirty="0"/>
              <a:t>Oxidising power is often measured in terms of </a:t>
            </a:r>
            <a:r>
              <a:rPr lang="en-GB" sz="2400" b="1" dirty="0"/>
              <a:t>standard reduction potential</a:t>
            </a:r>
            <a:r>
              <a:rPr lang="en-GB" sz="2400" dirty="0"/>
              <a:t> (E°). Substances with a </a:t>
            </a:r>
            <a:r>
              <a:rPr lang="en-GB" sz="2400" b="1" dirty="0"/>
              <a:t>higher reduction potential</a:t>
            </a:r>
            <a:r>
              <a:rPr lang="en-GB" sz="2400" dirty="0"/>
              <a:t> are stronger oxidisers.</a:t>
            </a:r>
          </a:p>
          <a:p>
            <a:pPr marL="342900" indent="-342900">
              <a:lnSpc>
                <a:spcPct val="150000"/>
              </a:lnSpc>
              <a:buFont typeface="Arial" panose="020B0604020202020204" pitchFamily="34" charset="0"/>
              <a:buChar char="•"/>
            </a:pPr>
            <a:r>
              <a:rPr lang="en-GB" sz="2400" dirty="0"/>
              <a:t>Depends on electronegativity of the atom</a:t>
            </a:r>
          </a:p>
        </p:txBody>
      </p:sp>
      <p:grpSp>
        <p:nvGrpSpPr>
          <p:cNvPr id="9" name="Group 8">
            <a:extLst>
              <a:ext uri="{FF2B5EF4-FFF2-40B4-BE49-F238E27FC236}">
                <a16:creationId xmlns:a16="http://schemas.microsoft.com/office/drawing/2014/main" id="{605FE131-E5B3-4EBA-B764-6D035789708F}"/>
              </a:ext>
            </a:extLst>
          </p:cNvPr>
          <p:cNvGrpSpPr/>
          <p:nvPr/>
        </p:nvGrpSpPr>
        <p:grpSpPr>
          <a:xfrm>
            <a:off x="6765217" y="4739562"/>
            <a:ext cx="3945749" cy="766847"/>
            <a:chOff x="1629474" y="4336630"/>
            <a:chExt cx="3945749" cy="766847"/>
          </a:xfrm>
        </p:grpSpPr>
        <p:sp>
          <p:nvSpPr>
            <p:cNvPr id="2" name="TextBox 1">
              <a:extLst>
                <a:ext uri="{FF2B5EF4-FFF2-40B4-BE49-F238E27FC236}">
                  <a16:creationId xmlns:a16="http://schemas.microsoft.com/office/drawing/2014/main" id="{E2FCB5CC-DCD0-4B52-A198-BCFA8ACC275E}"/>
                </a:ext>
              </a:extLst>
            </p:cNvPr>
            <p:cNvSpPr txBox="1"/>
            <p:nvPr/>
          </p:nvSpPr>
          <p:spPr>
            <a:xfrm>
              <a:off x="4674014" y="4580257"/>
              <a:ext cx="901209" cy="523220"/>
            </a:xfrm>
            <a:prstGeom prst="rect">
              <a:avLst/>
            </a:prstGeom>
            <a:noFill/>
          </p:spPr>
          <p:txBody>
            <a:bodyPr wrap="none" rtlCol="0">
              <a:spAutoFit/>
            </a:bodyPr>
            <a:lstStyle/>
            <a:p>
              <a:r>
                <a:rPr lang="en-GB" sz="2800" b="1" dirty="0">
                  <a:solidFill>
                    <a:srgbClr val="0070C0"/>
                  </a:solidFill>
                  <a:latin typeface="Calibri" panose="020F0502020204030204" pitchFamily="34" charset="0"/>
                  <a:cs typeface="Calibri" panose="020F0502020204030204" pitchFamily="34" charset="0"/>
                </a:rPr>
                <a:t>ClO</a:t>
              </a:r>
              <a:r>
                <a:rPr lang="en-GB" sz="2800" b="1" baseline="-25000" dirty="0">
                  <a:solidFill>
                    <a:srgbClr val="0070C0"/>
                  </a:solidFill>
                  <a:latin typeface="Calibri" panose="020F0502020204030204" pitchFamily="34" charset="0"/>
                  <a:cs typeface="Calibri" panose="020F0502020204030204" pitchFamily="34" charset="0"/>
                </a:rPr>
                <a:t>4</a:t>
              </a:r>
              <a:r>
                <a:rPr lang="en-GB" sz="2800" b="1" baseline="30000" dirty="0">
                  <a:solidFill>
                    <a:srgbClr val="0070C0"/>
                  </a:solidFill>
                  <a:latin typeface="Calibri" panose="020F0502020204030204" pitchFamily="34" charset="0"/>
                  <a:cs typeface="Calibri" panose="020F0502020204030204" pitchFamily="34" charset="0"/>
                </a:rPr>
                <a:t>-</a:t>
              </a:r>
              <a:endParaRPr lang="en-GB" sz="2800" b="1" baseline="-25000" dirty="0">
                <a:solidFill>
                  <a:srgbClr val="0070C0"/>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C317312E-0721-4653-B909-49A81B5613F5}"/>
                </a:ext>
              </a:extLst>
            </p:cNvPr>
            <p:cNvSpPr txBox="1"/>
            <p:nvPr/>
          </p:nvSpPr>
          <p:spPr>
            <a:xfrm>
              <a:off x="1629474" y="4580257"/>
              <a:ext cx="1013419" cy="523220"/>
            </a:xfrm>
            <a:prstGeom prst="rect">
              <a:avLst/>
            </a:prstGeom>
            <a:noFill/>
          </p:spPr>
          <p:txBody>
            <a:bodyPr wrap="none" rtlCol="0">
              <a:spAutoFit/>
            </a:bodyPr>
            <a:lstStyle/>
            <a:p>
              <a:r>
                <a:rPr lang="en-GB" sz="2800" b="1" dirty="0" err="1">
                  <a:solidFill>
                    <a:srgbClr val="0070C0"/>
                  </a:solidFill>
                  <a:latin typeface="Calibri" panose="020F0502020204030204" pitchFamily="34" charset="0"/>
                  <a:cs typeface="Calibri" panose="020F0502020204030204" pitchFamily="34" charset="0"/>
                </a:rPr>
                <a:t>ClO</a:t>
              </a:r>
              <a:r>
                <a:rPr lang="en-GB" sz="2800" b="1" baseline="30000" dirty="0">
                  <a:solidFill>
                    <a:srgbClr val="0070C0"/>
                  </a:solidFill>
                  <a:latin typeface="Calibri" panose="020F0502020204030204" pitchFamily="34" charset="0"/>
                  <a:cs typeface="Calibri" panose="020F0502020204030204" pitchFamily="34" charset="0"/>
                </a:rPr>
                <a:t>- </a:t>
              </a:r>
              <a:r>
                <a:rPr lang="en-GB" sz="2800" b="1" dirty="0">
                  <a:solidFill>
                    <a:srgbClr val="0070C0"/>
                  </a:solidFill>
                  <a:latin typeface="Calibri" panose="020F0502020204030204" pitchFamily="34" charset="0"/>
                  <a:cs typeface="Calibri" panose="020F0502020204030204" pitchFamily="34" charset="0"/>
                </a:rPr>
                <a:t>&gt;</a:t>
              </a:r>
              <a:endParaRPr lang="en-GB" sz="2800" b="1" baseline="30000" dirty="0">
                <a:solidFill>
                  <a:srgbClr val="0070C0"/>
                </a:solidFill>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BD168CA4-6B26-4737-B5AE-16BC35E686F2}"/>
                </a:ext>
              </a:extLst>
            </p:cNvPr>
            <p:cNvSpPr txBox="1"/>
            <p:nvPr/>
          </p:nvSpPr>
          <p:spPr>
            <a:xfrm>
              <a:off x="2577490" y="4574077"/>
              <a:ext cx="1135247" cy="523220"/>
            </a:xfrm>
            <a:prstGeom prst="rect">
              <a:avLst/>
            </a:prstGeom>
            <a:noFill/>
          </p:spPr>
          <p:txBody>
            <a:bodyPr wrap="none" rtlCol="0">
              <a:spAutoFit/>
            </a:bodyPr>
            <a:lstStyle/>
            <a:p>
              <a:r>
                <a:rPr lang="en-GB" sz="2800" b="1" dirty="0">
                  <a:solidFill>
                    <a:srgbClr val="0070C0"/>
                  </a:solidFill>
                  <a:latin typeface="Calibri" panose="020F0502020204030204" pitchFamily="34" charset="0"/>
                  <a:cs typeface="Calibri" panose="020F0502020204030204" pitchFamily="34" charset="0"/>
                </a:rPr>
                <a:t>ClO</a:t>
              </a:r>
              <a:r>
                <a:rPr lang="en-GB" sz="2800" b="1" baseline="-25000" dirty="0">
                  <a:solidFill>
                    <a:srgbClr val="0070C0"/>
                  </a:solidFill>
                  <a:latin typeface="Calibri" panose="020F0502020204030204" pitchFamily="34" charset="0"/>
                  <a:cs typeface="Calibri" panose="020F0502020204030204" pitchFamily="34" charset="0"/>
                </a:rPr>
                <a:t>2</a:t>
              </a:r>
              <a:r>
                <a:rPr lang="en-GB" sz="2800" b="1" baseline="30000" dirty="0">
                  <a:solidFill>
                    <a:srgbClr val="0070C0"/>
                  </a:solidFill>
                  <a:latin typeface="Calibri" panose="020F0502020204030204" pitchFamily="34" charset="0"/>
                  <a:cs typeface="Calibri" panose="020F0502020204030204" pitchFamily="34" charset="0"/>
                </a:rPr>
                <a:t>- </a:t>
              </a:r>
              <a:r>
                <a:rPr lang="en-GB" sz="2800" b="1" dirty="0">
                  <a:solidFill>
                    <a:srgbClr val="0070C0"/>
                  </a:solidFill>
                  <a:latin typeface="Calibri" panose="020F0502020204030204" pitchFamily="34" charset="0"/>
                  <a:cs typeface="Calibri" panose="020F0502020204030204" pitchFamily="34" charset="0"/>
                </a:rPr>
                <a:t>&gt;</a:t>
              </a:r>
              <a:endParaRPr lang="en-GB" sz="2800" b="1" baseline="-25000" dirty="0">
                <a:solidFill>
                  <a:srgbClr val="0070C0"/>
                </a:solidFill>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828A9A34-8FFA-494E-B6D2-1A85BC1B8B87}"/>
                </a:ext>
              </a:extLst>
            </p:cNvPr>
            <p:cNvSpPr txBox="1"/>
            <p:nvPr/>
          </p:nvSpPr>
          <p:spPr>
            <a:xfrm>
              <a:off x="3647334" y="4573695"/>
              <a:ext cx="1162498" cy="523220"/>
            </a:xfrm>
            <a:prstGeom prst="rect">
              <a:avLst/>
            </a:prstGeom>
            <a:noFill/>
          </p:spPr>
          <p:txBody>
            <a:bodyPr wrap="none" rtlCol="0">
              <a:spAutoFit/>
            </a:bodyPr>
            <a:lstStyle/>
            <a:p>
              <a:r>
                <a:rPr lang="en-GB" sz="2800" b="1" dirty="0">
                  <a:solidFill>
                    <a:srgbClr val="0070C0"/>
                  </a:solidFill>
                  <a:latin typeface="Calibri" panose="020F0502020204030204" pitchFamily="34" charset="0"/>
                  <a:cs typeface="Calibri" panose="020F0502020204030204" pitchFamily="34" charset="0"/>
                </a:rPr>
                <a:t>ClO</a:t>
              </a:r>
              <a:r>
                <a:rPr lang="en-GB" sz="2800" b="1" baseline="-25000" dirty="0">
                  <a:solidFill>
                    <a:srgbClr val="0070C0"/>
                  </a:solidFill>
                  <a:latin typeface="Calibri" panose="020F0502020204030204" pitchFamily="34" charset="0"/>
                  <a:cs typeface="Calibri" panose="020F0502020204030204" pitchFamily="34" charset="0"/>
                </a:rPr>
                <a:t>3</a:t>
              </a:r>
              <a:r>
                <a:rPr lang="en-GB" sz="2800" b="1" baseline="30000" dirty="0">
                  <a:solidFill>
                    <a:srgbClr val="0070C0"/>
                  </a:solidFill>
                  <a:latin typeface="Calibri" panose="020F0502020204030204" pitchFamily="34" charset="0"/>
                  <a:cs typeface="Calibri" panose="020F0502020204030204" pitchFamily="34" charset="0"/>
                </a:rPr>
                <a:t>-</a:t>
              </a:r>
              <a:r>
                <a:rPr lang="en-GB" sz="2800" b="1" dirty="0">
                  <a:solidFill>
                    <a:srgbClr val="0070C0"/>
                  </a:solidFill>
                  <a:latin typeface="Calibri" panose="020F0502020204030204" pitchFamily="34" charset="0"/>
                  <a:cs typeface="Calibri" panose="020F0502020204030204" pitchFamily="34" charset="0"/>
                </a:rPr>
                <a:t> &gt;</a:t>
              </a:r>
              <a:endParaRPr lang="en-GB" sz="2800" b="1" baseline="-25000" dirty="0">
                <a:solidFill>
                  <a:srgbClr val="0070C0"/>
                </a:solidFill>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FAE138A-CC48-4885-BDB8-2A52AA1CBC72}"/>
                </a:ext>
              </a:extLst>
            </p:cNvPr>
            <p:cNvSpPr txBox="1"/>
            <p:nvPr/>
          </p:nvSpPr>
          <p:spPr>
            <a:xfrm>
              <a:off x="4674014" y="4352255"/>
              <a:ext cx="465192" cy="369332"/>
            </a:xfrm>
            <a:prstGeom prst="rect">
              <a:avLst/>
            </a:prstGeom>
            <a:noFill/>
          </p:spPr>
          <p:txBody>
            <a:bodyPr wrap="none" rtlCol="0">
              <a:spAutoFit/>
            </a:bodyPr>
            <a:lstStyle/>
            <a:p>
              <a:r>
                <a:rPr lang="en-GB" b="1" dirty="0">
                  <a:solidFill>
                    <a:srgbClr val="00B050"/>
                  </a:solidFill>
                </a:rPr>
                <a:t>+7</a:t>
              </a:r>
            </a:p>
          </p:txBody>
        </p:sp>
        <p:sp>
          <p:nvSpPr>
            <p:cNvPr id="26" name="TextBox 25">
              <a:extLst>
                <a:ext uri="{FF2B5EF4-FFF2-40B4-BE49-F238E27FC236}">
                  <a16:creationId xmlns:a16="http://schemas.microsoft.com/office/drawing/2014/main" id="{A6CDDB04-4931-4A88-B677-6BB8C9E96B82}"/>
                </a:ext>
              </a:extLst>
            </p:cNvPr>
            <p:cNvSpPr txBox="1"/>
            <p:nvPr/>
          </p:nvSpPr>
          <p:spPr>
            <a:xfrm>
              <a:off x="3632746" y="4350639"/>
              <a:ext cx="465192" cy="369332"/>
            </a:xfrm>
            <a:prstGeom prst="rect">
              <a:avLst/>
            </a:prstGeom>
            <a:noFill/>
          </p:spPr>
          <p:txBody>
            <a:bodyPr wrap="none" rtlCol="0">
              <a:spAutoFit/>
            </a:bodyPr>
            <a:lstStyle/>
            <a:p>
              <a:r>
                <a:rPr lang="en-GB" b="1" dirty="0">
                  <a:solidFill>
                    <a:srgbClr val="00B050"/>
                  </a:solidFill>
                </a:rPr>
                <a:t>+5</a:t>
              </a:r>
            </a:p>
          </p:txBody>
        </p:sp>
        <p:sp>
          <p:nvSpPr>
            <p:cNvPr id="27" name="TextBox 26">
              <a:extLst>
                <a:ext uri="{FF2B5EF4-FFF2-40B4-BE49-F238E27FC236}">
                  <a16:creationId xmlns:a16="http://schemas.microsoft.com/office/drawing/2014/main" id="{A88FB230-9AE5-4C97-85C6-9637B437041B}"/>
                </a:ext>
              </a:extLst>
            </p:cNvPr>
            <p:cNvSpPr txBox="1"/>
            <p:nvPr/>
          </p:nvSpPr>
          <p:spPr>
            <a:xfrm>
              <a:off x="2617950" y="4336630"/>
              <a:ext cx="465192" cy="369332"/>
            </a:xfrm>
            <a:prstGeom prst="rect">
              <a:avLst/>
            </a:prstGeom>
            <a:noFill/>
          </p:spPr>
          <p:txBody>
            <a:bodyPr wrap="none" rtlCol="0">
              <a:spAutoFit/>
            </a:bodyPr>
            <a:lstStyle/>
            <a:p>
              <a:r>
                <a:rPr lang="en-GB" b="1" dirty="0">
                  <a:solidFill>
                    <a:srgbClr val="00B050"/>
                  </a:solidFill>
                </a:rPr>
                <a:t>+3</a:t>
              </a:r>
            </a:p>
          </p:txBody>
        </p:sp>
        <p:sp>
          <p:nvSpPr>
            <p:cNvPr id="28" name="TextBox 27">
              <a:extLst>
                <a:ext uri="{FF2B5EF4-FFF2-40B4-BE49-F238E27FC236}">
                  <a16:creationId xmlns:a16="http://schemas.microsoft.com/office/drawing/2014/main" id="{14FA7054-C54F-496B-B59B-81EBA9FACD8D}"/>
                </a:ext>
              </a:extLst>
            </p:cNvPr>
            <p:cNvSpPr txBox="1"/>
            <p:nvPr/>
          </p:nvSpPr>
          <p:spPr>
            <a:xfrm>
              <a:off x="1629474" y="4362192"/>
              <a:ext cx="465192" cy="369332"/>
            </a:xfrm>
            <a:prstGeom prst="rect">
              <a:avLst/>
            </a:prstGeom>
            <a:noFill/>
          </p:spPr>
          <p:txBody>
            <a:bodyPr wrap="none" rtlCol="0">
              <a:spAutoFit/>
            </a:bodyPr>
            <a:lstStyle/>
            <a:p>
              <a:r>
                <a:rPr lang="en-GB" b="1" dirty="0">
                  <a:solidFill>
                    <a:srgbClr val="00B050"/>
                  </a:solidFill>
                </a:rPr>
                <a:t>+1</a:t>
              </a:r>
            </a:p>
          </p:txBody>
        </p:sp>
      </p:grpSp>
    </p:spTree>
    <p:extLst>
      <p:ext uri="{BB962C8B-B14F-4D97-AF65-F5344CB8AC3E}">
        <p14:creationId xmlns:p14="http://schemas.microsoft.com/office/powerpoint/2010/main" val="1517328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6C516-98DE-4CDA-916F-2DD5FBEF63E8}"/>
              </a:ext>
            </a:extLst>
          </p:cNvPr>
          <p:cNvSpPr>
            <a:spLocks noGrp="1"/>
          </p:cNvSpPr>
          <p:nvPr>
            <p:ph type="title"/>
          </p:nvPr>
        </p:nvSpPr>
        <p:spPr>
          <a:xfrm>
            <a:off x="0" y="0"/>
            <a:ext cx="5996889" cy="1596177"/>
          </a:xfrm>
        </p:spPr>
        <p:txBody>
          <a:bodyPr/>
          <a:lstStyle/>
          <a:p>
            <a:r>
              <a:rPr lang="en-GB" dirty="0"/>
              <a:t>Electrochemical series</a:t>
            </a:r>
          </a:p>
        </p:txBody>
      </p:sp>
      <p:pic>
        <p:nvPicPr>
          <p:cNvPr id="3" name="Picture 2">
            <a:extLst>
              <a:ext uri="{FF2B5EF4-FFF2-40B4-BE49-F238E27FC236}">
                <a16:creationId xmlns:a16="http://schemas.microsoft.com/office/drawing/2014/main" id="{B47648BA-140B-4434-B9B4-70B137975602}"/>
              </a:ext>
            </a:extLst>
          </p:cNvPr>
          <p:cNvPicPr>
            <a:picLocks noChangeAspect="1"/>
          </p:cNvPicPr>
          <p:nvPr/>
        </p:nvPicPr>
        <p:blipFill>
          <a:blip r:embed="rId2"/>
          <a:stretch>
            <a:fillRect/>
          </a:stretch>
        </p:blipFill>
        <p:spPr>
          <a:xfrm>
            <a:off x="5873836" y="0"/>
            <a:ext cx="6318163" cy="6938492"/>
          </a:xfrm>
          <a:prstGeom prst="rect">
            <a:avLst/>
          </a:prstGeom>
        </p:spPr>
      </p:pic>
      <p:sp>
        <p:nvSpPr>
          <p:cNvPr id="5" name="TextBox 4">
            <a:extLst>
              <a:ext uri="{FF2B5EF4-FFF2-40B4-BE49-F238E27FC236}">
                <a16:creationId xmlns:a16="http://schemas.microsoft.com/office/drawing/2014/main" id="{9EB8CB09-73AE-45D1-83E3-5A0B81AA9A81}"/>
              </a:ext>
            </a:extLst>
          </p:cNvPr>
          <p:cNvSpPr txBox="1"/>
          <p:nvPr/>
        </p:nvSpPr>
        <p:spPr>
          <a:xfrm>
            <a:off x="268760" y="1389273"/>
            <a:ext cx="5378278" cy="1200329"/>
          </a:xfrm>
          <a:prstGeom prst="rect">
            <a:avLst/>
          </a:prstGeom>
          <a:noFill/>
        </p:spPr>
        <p:txBody>
          <a:bodyPr wrap="square">
            <a:spAutoFit/>
          </a:bodyPr>
          <a:lstStyle/>
          <a:p>
            <a:r>
              <a:rPr lang="en-GB" dirty="0"/>
              <a:t>The electrochemical series (also called the electromotive series) is a list of chemical elements or ions arranged according to their standard electrode potentials (E°), measured under standard conditions (1 M, 25°C, 1 </a:t>
            </a:r>
            <a:r>
              <a:rPr lang="en-GB" dirty="0" err="1"/>
              <a:t>atm</a:t>
            </a:r>
            <a:r>
              <a:rPr lang="en-GB" dirty="0"/>
              <a:t>).</a:t>
            </a:r>
          </a:p>
        </p:txBody>
      </p:sp>
      <p:sp>
        <p:nvSpPr>
          <p:cNvPr id="8" name="TextBox 7">
            <a:extLst>
              <a:ext uri="{FF2B5EF4-FFF2-40B4-BE49-F238E27FC236}">
                <a16:creationId xmlns:a16="http://schemas.microsoft.com/office/drawing/2014/main" id="{8CED4005-8A69-4E1B-B31C-12C0F43479E0}"/>
              </a:ext>
            </a:extLst>
          </p:cNvPr>
          <p:cNvSpPr txBox="1"/>
          <p:nvPr/>
        </p:nvSpPr>
        <p:spPr>
          <a:xfrm>
            <a:off x="268760" y="3055545"/>
            <a:ext cx="5168213" cy="1200329"/>
          </a:xfrm>
          <a:prstGeom prst="rect">
            <a:avLst/>
          </a:prstGeom>
          <a:noFill/>
        </p:spPr>
        <p:txBody>
          <a:bodyPr wrap="square">
            <a:spAutoFit/>
          </a:bodyPr>
          <a:lstStyle/>
          <a:p>
            <a:pPr marL="285750" indent="-285750">
              <a:buFont typeface="Arial" panose="020B0604020202020204" pitchFamily="34" charset="0"/>
              <a:buChar char="•"/>
            </a:pPr>
            <a:r>
              <a:rPr lang="en-GB" dirty="0"/>
              <a:t>Higher (more positive) E° values → stronger oxidising agents (they want to gain electrons).</a:t>
            </a:r>
          </a:p>
          <a:p>
            <a:pPr marL="285750" indent="-285750">
              <a:buFont typeface="Arial" panose="020B0604020202020204" pitchFamily="34" charset="0"/>
              <a:buChar char="•"/>
            </a:pPr>
            <a:r>
              <a:rPr lang="en-GB" dirty="0"/>
              <a:t>Lower (more negative) E° values → stronger reducing agents (they want to lose electrons).</a:t>
            </a:r>
          </a:p>
        </p:txBody>
      </p:sp>
      <p:sp>
        <p:nvSpPr>
          <p:cNvPr id="10" name="TextBox 9">
            <a:extLst>
              <a:ext uri="{FF2B5EF4-FFF2-40B4-BE49-F238E27FC236}">
                <a16:creationId xmlns:a16="http://schemas.microsoft.com/office/drawing/2014/main" id="{1743D3FB-CAB2-4F72-84B8-9A6611A5BCB1}"/>
              </a:ext>
            </a:extLst>
          </p:cNvPr>
          <p:cNvSpPr txBox="1"/>
          <p:nvPr/>
        </p:nvSpPr>
        <p:spPr>
          <a:xfrm>
            <a:off x="268760" y="5468727"/>
            <a:ext cx="5634681" cy="923330"/>
          </a:xfrm>
          <a:prstGeom prst="rect">
            <a:avLst/>
          </a:prstGeom>
          <a:noFill/>
        </p:spPr>
        <p:txBody>
          <a:bodyPr wrap="square">
            <a:spAutoFit/>
          </a:bodyPr>
          <a:lstStyle/>
          <a:p>
            <a:r>
              <a:rPr lang="en-GB" dirty="0"/>
              <a:t>A </a:t>
            </a:r>
            <a:r>
              <a:rPr lang="en-GB" b="1" dirty="0"/>
              <a:t>standard electrode potential</a:t>
            </a:r>
            <a:r>
              <a:rPr lang="en-GB" dirty="0"/>
              <a:t> (denoted as </a:t>
            </a:r>
            <a:r>
              <a:rPr lang="en-GB" b="1" dirty="0"/>
              <a:t>E°</a:t>
            </a:r>
            <a:r>
              <a:rPr lang="en-GB" dirty="0"/>
              <a:t>) is a measure of the tendency of a chemical species to </a:t>
            </a:r>
            <a:r>
              <a:rPr lang="en-GB" b="1" dirty="0"/>
              <a:t>gain electrons and be reduced</a:t>
            </a:r>
            <a:r>
              <a:rPr lang="en-GB" dirty="0"/>
              <a:t>, under </a:t>
            </a:r>
            <a:r>
              <a:rPr lang="en-GB" b="1" dirty="0"/>
              <a:t>standard conditions</a:t>
            </a:r>
            <a:r>
              <a:rPr lang="en-GB" dirty="0"/>
              <a:t>.</a:t>
            </a:r>
          </a:p>
        </p:txBody>
      </p:sp>
    </p:spTree>
    <p:extLst>
      <p:ext uri="{BB962C8B-B14F-4D97-AF65-F5344CB8AC3E}">
        <p14:creationId xmlns:p14="http://schemas.microsoft.com/office/powerpoint/2010/main" val="3024628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F95539E-FA8A-4054-80B7-14C542661B10}"/>
              </a:ext>
            </a:extLst>
          </p:cNvPr>
          <p:cNvSpPr txBox="1"/>
          <p:nvPr/>
        </p:nvSpPr>
        <p:spPr>
          <a:xfrm>
            <a:off x="3591646" y="870113"/>
            <a:ext cx="4935681" cy="523220"/>
          </a:xfrm>
          <a:prstGeom prst="rect">
            <a:avLst/>
          </a:prstGeom>
          <a:noFill/>
        </p:spPr>
        <p:txBody>
          <a:bodyPr wrap="square">
            <a:spAutoFit/>
          </a:bodyPr>
          <a:lstStyle/>
          <a:p>
            <a:r>
              <a:rPr lang="en-GB" sz="2800" b="1" dirty="0">
                <a:cs typeface="Calibri" panose="020F0502020204030204" pitchFamily="34" charset="0"/>
                <a:sym typeface="Wingdings" panose="05000000000000000000" pitchFamily="2" charset="2"/>
              </a:rPr>
              <a:t>CH</a:t>
            </a:r>
            <a:r>
              <a:rPr lang="en-GB" sz="2800" b="1" baseline="-25000" dirty="0">
                <a:cs typeface="Calibri" panose="020F0502020204030204" pitchFamily="34" charset="0"/>
                <a:sym typeface="Wingdings" panose="05000000000000000000" pitchFamily="2" charset="2"/>
              </a:rPr>
              <a:t>3</a:t>
            </a:r>
            <a:r>
              <a:rPr lang="en-GB" sz="2800" b="1" dirty="0">
                <a:cs typeface="Calibri" panose="020F0502020204030204" pitchFamily="34" charset="0"/>
                <a:sym typeface="Wingdings" panose="05000000000000000000" pitchFamily="2" charset="2"/>
              </a:rPr>
              <a:t>C</a:t>
            </a:r>
            <a:r>
              <a:rPr lang="en-GB" sz="2800" b="1" dirty="0">
                <a:solidFill>
                  <a:srgbClr val="FF66FF"/>
                </a:solidFill>
                <a:cs typeface="Calibri" panose="020F0502020204030204" pitchFamily="34" charset="0"/>
                <a:sym typeface="Wingdings" panose="05000000000000000000" pitchFamily="2" charset="2"/>
              </a:rPr>
              <a:t>H</a:t>
            </a:r>
            <a:r>
              <a:rPr lang="en-GB" sz="2800" b="1" baseline="-25000" dirty="0">
                <a:solidFill>
                  <a:srgbClr val="FF66FF"/>
                </a:solidFill>
                <a:cs typeface="Calibri" panose="020F0502020204030204" pitchFamily="34" charset="0"/>
                <a:sym typeface="Wingdings" panose="05000000000000000000" pitchFamily="2" charset="2"/>
              </a:rPr>
              <a:t>2</a:t>
            </a:r>
            <a:r>
              <a:rPr lang="en-GB" sz="2800" b="1" dirty="0">
                <a:cs typeface="Calibri" panose="020F0502020204030204" pitchFamily="34" charset="0"/>
                <a:sym typeface="Wingdings" panose="05000000000000000000" pitchFamily="2" charset="2"/>
              </a:rPr>
              <a:t>OH             CH</a:t>
            </a:r>
            <a:r>
              <a:rPr lang="en-GB" sz="2800" b="1" baseline="-25000" dirty="0">
                <a:cs typeface="Calibri" panose="020F0502020204030204" pitchFamily="34" charset="0"/>
                <a:sym typeface="Wingdings" panose="05000000000000000000" pitchFamily="2" charset="2"/>
              </a:rPr>
              <a:t>3</a:t>
            </a:r>
            <a:r>
              <a:rPr lang="en-GB" sz="2800" b="1" dirty="0">
                <a:cs typeface="Calibri" panose="020F0502020204030204" pitchFamily="34" charset="0"/>
                <a:sym typeface="Wingdings" panose="05000000000000000000" pitchFamily="2" charset="2"/>
              </a:rPr>
              <a:t>C</a:t>
            </a:r>
            <a:r>
              <a:rPr lang="en-GB" sz="2800" b="1" dirty="0">
                <a:solidFill>
                  <a:srgbClr val="FF66FF"/>
                </a:solidFill>
                <a:cs typeface="Calibri" panose="020F0502020204030204" pitchFamily="34" charset="0"/>
                <a:sym typeface="Wingdings" panose="05000000000000000000" pitchFamily="2" charset="2"/>
              </a:rPr>
              <a:t>H</a:t>
            </a:r>
            <a:r>
              <a:rPr lang="en-GB" sz="2800" b="1" dirty="0">
                <a:cs typeface="Calibri" panose="020F0502020204030204" pitchFamily="34" charset="0"/>
                <a:sym typeface="Wingdings" panose="05000000000000000000" pitchFamily="2" charset="2"/>
              </a:rPr>
              <a:t>O</a:t>
            </a:r>
            <a:endParaRPr lang="en-GB" sz="2800" b="1" dirty="0">
              <a:cs typeface="Calibri" panose="020F0502020204030204" pitchFamily="34" charset="0"/>
            </a:endParaRPr>
          </a:p>
        </p:txBody>
      </p:sp>
      <p:sp>
        <p:nvSpPr>
          <p:cNvPr id="12" name="TextBox 11">
            <a:extLst>
              <a:ext uri="{FF2B5EF4-FFF2-40B4-BE49-F238E27FC236}">
                <a16:creationId xmlns:a16="http://schemas.microsoft.com/office/drawing/2014/main" id="{5C1424F1-44EA-4BE0-84F5-584BF6577ACC}"/>
              </a:ext>
            </a:extLst>
          </p:cNvPr>
          <p:cNvSpPr txBox="1"/>
          <p:nvPr/>
        </p:nvSpPr>
        <p:spPr>
          <a:xfrm>
            <a:off x="720430" y="2110099"/>
            <a:ext cx="4195829" cy="461665"/>
          </a:xfrm>
          <a:prstGeom prst="rect">
            <a:avLst/>
          </a:prstGeom>
          <a:noFill/>
        </p:spPr>
        <p:txBody>
          <a:bodyPr wrap="none" rtlCol="0">
            <a:spAutoFit/>
          </a:bodyPr>
          <a:lstStyle/>
          <a:p>
            <a:r>
              <a:rPr lang="en-GB" sz="2400" dirty="0">
                <a:cs typeface="Calibri" panose="020F0502020204030204" pitchFamily="34" charset="0"/>
              </a:rPr>
              <a:t>For easier work rewrite:   C</a:t>
            </a:r>
            <a:r>
              <a:rPr lang="en-GB" sz="2400" baseline="-25000" dirty="0">
                <a:cs typeface="Calibri" panose="020F0502020204030204" pitchFamily="34" charset="0"/>
              </a:rPr>
              <a:t>2</a:t>
            </a:r>
            <a:r>
              <a:rPr lang="en-GB" sz="2400" dirty="0">
                <a:solidFill>
                  <a:srgbClr val="00B050"/>
                </a:solidFill>
                <a:cs typeface="Calibri" panose="020F0502020204030204" pitchFamily="34" charset="0"/>
              </a:rPr>
              <a:t>H</a:t>
            </a:r>
            <a:r>
              <a:rPr lang="en-GB" sz="2400" baseline="-25000" dirty="0">
                <a:solidFill>
                  <a:srgbClr val="00B050"/>
                </a:solidFill>
                <a:cs typeface="Calibri" panose="020F0502020204030204" pitchFamily="34" charset="0"/>
              </a:rPr>
              <a:t>6</a:t>
            </a:r>
            <a:r>
              <a:rPr lang="en-GB" sz="2400" dirty="0">
                <a:solidFill>
                  <a:srgbClr val="FF0000"/>
                </a:solidFill>
                <a:cs typeface="Calibri" panose="020F0502020204030204" pitchFamily="34" charset="0"/>
              </a:rPr>
              <a:t>O</a:t>
            </a:r>
          </a:p>
        </p:txBody>
      </p:sp>
      <p:sp>
        <p:nvSpPr>
          <p:cNvPr id="13" name="TextBox 12">
            <a:extLst>
              <a:ext uri="{FF2B5EF4-FFF2-40B4-BE49-F238E27FC236}">
                <a16:creationId xmlns:a16="http://schemas.microsoft.com/office/drawing/2014/main" id="{1BF2BA13-E0BD-41A3-B8A8-E4265FE3ABE9}"/>
              </a:ext>
            </a:extLst>
          </p:cNvPr>
          <p:cNvSpPr txBox="1"/>
          <p:nvPr/>
        </p:nvSpPr>
        <p:spPr>
          <a:xfrm>
            <a:off x="6905970" y="2110716"/>
            <a:ext cx="1021433" cy="461665"/>
          </a:xfrm>
          <a:prstGeom prst="rect">
            <a:avLst/>
          </a:prstGeom>
          <a:noFill/>
        </p:spPr>
        <p:txBody>
          <a:bodyPr wrap="none" rtlCol="0">
            <a:spAutoFit/>
          </a:bodyPr>
          <a:lstStyle/>
          <a:p>
            <a:r>
              <a:rPr lang="en-GB" sz="2400" dirty="0">
                <a:cs typeface="Calibri" panose="020F0502020204030204" pitchFamily="34" charset="0"/>
              </a:rPr>
              <a:t>C</a:t>
            </a:r>
            <a:r>
              <a:rPr lang="en-GB" sz="2400" baseline="-25000" dirty="0">
                <a:cs typeface="Calibri" panose="020F0502020204030204" pitchFamily="34" charset="0"/>
              </a:rPr>
              <a:t>2</a:t>
            </a:r>
            <a:r>
              <a:rPr lang="en-GB" sz="2400" dirty="0">
                <a:solidFill>
                  <a:srgbClr val="00B050"/>
                </a:solidFill>
                <a:cs typeface="Calibri" panose="020F0502020204030204" pitchFamily="34" charset="0"/>
              </a:rPr>
              <a:t>H</a:t>
            </a:r>
            <a:r>
              <a:rPr lang="en-GB" sz="2400" baseline="-25000" dirty="0">
                <a:solidFill>
                  <a:srgbClr val="00B050"/>
                </a:solidFill>
                <a:cs typeface="Calibri" panose="020F0502020204030204" pitchFamily="34" charset="0"/>
              </a:rPr>
              <a:t>4</a:t>
            </a:r>
            <a:r>
              <a:rPr lang="en-GB" sz="2400" dirty="0">
                <a:solidFill>
                  <a:srgbClr val="FF0000"/>
                </a:solidFill>
                <a:cs typeface="Calibri" panose="020F0502020204030204" pitchFamily="34" charset="0"/>
              </a:rPr>
              <a:t>O</a:t>
            </a:r>
          </a:p>
        </p:txBody>
      </p:sp>
      <p:sp>
        <p:nvSpPr>
          <p:cNvPr id="14" name="TextBox 13">
            <a:extLst>
              <a:ext uri="{FF2B5EF4-FFF2-40B4-BE49-F238E27FC236}">
                <a16:creationId xmlns:a16="http://schemas.microsoft.com/office/drawing/2014/main" id="{EC4BDAB2-F677-4A20-A8A1-2513E7F55581}"/>
              </a:ext>
            </a:extLst>
          </p:cNvPr>
          <p:cNvSpPr txBox="1"/>
          <p:nvPr/>
        </p:nvSpPr>
        <p:spPr>
          <a:xfrm>
            <a:off x="720430" y="2906872"/>
            <a:ext cx="4455259" cy="2308324"/>
          </a:xfrm>
          <a:prstGeom prst="rect">
            <a:avLst/>
          </a:prstGeom>
          <a:noFill/>
        </p:spPr>
        <p:txBody>
          <a:bodyPr wrap="none" rtlCol="0">
            <a:spAutoFit/>
          </a:bodyPr>
          <a:lstStyle/>
          <a:p>
            <a:r>
              <a:rPr lang="en-GB" sz="2400" dirty="0">
                <a:cs typeface="Calibri" panose="020F0502020204030204" pitchFamily="34" charset="0"/>
              </a:rPr>
              <a:t>overall charge on this molecule is </a:t>
            </a:r>
            <a:r>
              <a:rPr lang="en-GB" sz="2400" b="1" dirty="0">
                <a:cs typeface="Calibri" panose="020F0502020204030204" pitchFamily="34" charset="0"/>
              </a:rPr>
              <a:t>0</a:t>
            </a:r>
          </a:p>
          <a:p>
            <a:r>
              <a:rPr lang="en-GB" sz="2400" dirty="0">
                <a:solidFill>
                  <a:srgbClr val="00B050"/>
                </a:solidFill>
                <a:cs typeface="Calibri" panose="020F0502020204030204" pitchFamily="34" charset="0"/>
              </a:rPr>
              <a:t>H</a:t>
            </a:r>
            <a:r>
              <a:rPr lang="en-GB" sz="2400" dirty="0">
                <a:cs typeface="Calibri" panose="020F0502020204030204" pitchFamily="34" charset="0"/>
              </a:rPr>
              <a:t> is +1, </a:t>
            </a:r>
            <a:r>
              <a:rPr lang="en-GB" sz="2400" dirty="0">
                <a:solidFill>
                  <a:srgbClr val="FF0000"/>
                </a:solidFill>
                <a:cs typeface="Calibri" panose="020F0502020204030204" pitchFamily="34" charset="0"/>
              </a:rPr>
              <a:t>O</a:t>
            </a:r>
            <a:r>
              <a:rPr lang="en-GB" sz="2400" dirty="0">
                <a:cs typeface="Calibri" panose="020F0502020204030204" pitchFamily="34" charset="0"/>
              </a:rPr>
              <a:t> is -2  and C is ?</a:t>
            </a:r>
          </a:p>
          <a:p>
            <a:endParaRPr lang="en-GB" sz="2400" dirty="0">
              <a:cs typeface="Calibri" panose="020F0502020204030204" pitchFamily="34" charset="0"/>
            </a:endParaRPr>
          </a:p>
          <a:p>
            <a:r>
              <a:rPr lang="en-GB" sz="2400" dirty="0">
                <a:cs typeface="Calibri" panose="020F0502020204030204" pitchFamily="34" charset="0"/>
              </a:rPr>
              <a:t>(2 </a:t>
            </a:r>
            <a:r>
              <a:rPr lang="en-GB" sz="2400" dirty="0">
                <a:cs typeface="Calibri" panose="020F0502020204030204" pitchFamily="34" charset="0"/>
                <a:sym typeface="Symbol" panose="05050102010706020507" pitchFamily="18" charset="2"/>
              </a:rPr>
              <a:t> C) + </a:t>
            </a:r>
            <a:r>
              <a:rPr lang="en-GB" sz="2400" dirty="0">
                <a:cs typeface="Calibri" panose="020F0502020204030204" pitchFamily="34" charset="0"/>
              </a:rPr>
              <a:t>(</a:t>
            </a:r>
            <a:r>
              <a:rPr lang="en-GB" sz="2400" dirty="0">
                <a:solidFill>
                  <a:srgbClr val="00B050"/>
                </a:solidFill>
                <a:cs typeface="Calibri" panose="020F0502020204030204" pitchFamily="34" charset="0"/>
              </a:rPr>
              <a:t>6 </a:t>
            </a:r>
            <a:r>
              <a:rPr lang="en-GB" sz="2400" dirty="0">
                <a:solidFill>
                  <a:srgbClr val="00B050"/>
                </a:solidFill>
                <a:cs typeface="Calibri" panose="020F0502020204030204" pitchFamily="34" charset="0"/>
                <a:sym typeface="Symbol" panose="05050102010706020507" pitchFamily="18" charset="2"/>
              </a:rPr>
              <a:t> 1</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1 </a:t>
            </a:r>
            <a:r>
              <a:rPr lang="en-GB" sz="2400" dirty="0">
                <a:solidFill>
                  <a:srgbClr val="FF0000"/>
                </a:solidFill>
                <a:cs typeface="Calibri" panose="020F0502020204030204" pitchFamily="34" charset="0"/>
                <a:sym typeface="Symbol" panose="05050102010706020507" pitchFamily="18" charset="2"/>
              </a:rPr>
              <a:t> -2</a:t>
            </a:r>
            <a:r>
              <a:rPr lang="en-GB" sz="2400" dirty="0">
                <a:cs typeface="Calibri" panose="020F0502020204030204" pitchFamily="34" charset="0"/>
                <a:sym typeface="Symbol" panose="05050102010706020507" pitchFamily="18" charset="2"/>
              </a:rPr>
              <a:t>) = 0</a:t>
            </a:r>
          </a:p>
          <a:p>
            <a:endParaRPr lang="en-GB" sz="2400" dirty="0">
              <a:cs typeface="Calibri" panose="020F0502020204030204" pitchFamily="34" charset="0"/>
              <a:sym typeface="Symbol" panose="05050102010706020507" pitchFamily="18" charset="2"/>
            </a:endParaRPr>
          </a:p>
          <a:p>
            <a:r>
              <a:rPr lang="en-GB" sz="2400" b="1" dirty="0">
                <a:cs typeface="Calibri" panose="020F0502020204030204" pitchFamily="34" charset="0"/>
                <a:sym typeface="Symbol" panose="05050102010706020507" pitchFamily="18" charset="2"/>
              </a:rPr>
              <a:t>C = -2</a:t>
            </a:r>
            <a:endParaRPr lang="en-GB" sz="2400" b="1" dirty="0">
              <a:cs typeface="Calibri" panose="020F0502020204030204" pitchFamily="34" charset="0"/>
            </a:endParaRPr>
          </a:p>
        </p:txBody>
      </p:sp>
      <p:sp>
        <p:nvSpPr>
          <p:cNvPr id="15" name="TextBox 14">
            <a:extLst>
              <a:ext uri="{FF2B5EF4-FFF2-40B4-BE49-F238E27FC236}">
                <a16:creationId xmlns:a16="http://schemas.microsoft.com/office/drawing/2014/main" id="{4318B1B6-4377-4268-B8D2-D31407F342E4}"/>
              </a:ext>
            </a:extLst>
          </p:cNvPr>
          <p:cNvSpPr txBox="1"/>
          <p:nvPr/>
        </p:nvSpPr>
        <p:spPr>
          <a:xfrm>
            <a:off x="6875440" y="2906872"/>
            <a:ext cx="4455259" cy="2308324"/>
          </a:xfrm>
          <a:prstGeom prst="rect">
            <a:avLst/>
          </a:prstGeom>
          <a:noFill/>
        </p:spPr>
        <p:txBody>
          <a:bodyPr wrap="none" rtlCol="0">
            <a:spAutoFit/>
          </a:bodyPr>
          <a:lstStyle/>
          <a:p>
            <a:r>
              <a:rPr lang="en-GB" sz="2400" dirty="0">
                <a:cs typeface="Calibri" panose="020F0502020204030204" pitchFamily="34" charset="0"/>
              </a:rPr>
              <a:t>overall charge on this molecule is </a:t>
            </a:r>
            <a:r>
              <a:rPr lang="en-GB" sz="2400" b="1" dirty="0">
                <a:cs typeface="Calibri" panose="020F0502020204030204" pitchFamily="34" charset="0"/>
              </a:rPr>
              <a:t>0</a:t>
            </a:r>
          </a:p>
          <a:p>
            <a:r>
              <a:rPr lang="en-GB" sz="2400" dirty="0">
                <a:solidFill>
                  <a:srgbClr val="00B050"/>
                </a:solidFill>
                <a:cs typeface="Calibri" panose="020F0502020204030204" pitchFamily="34" charset="0"/>
              </a:rPr>
              <a:t>H </a:t>
            </a:r>
            <a:r>
              <a:rPr lang="en-GB" sz="2400" dirty="0">
                <a:cs typeface="Calibri" panose="020F0502020204030204" pitchFamily="34" charset="0"/>
              </a:rPr>
              <a:t>is +1, </a:t>
            </a:r>
            <a:r>
              <a:rPr lang="en-GB" sz="2400" dirty="0">
                <a:solidFill>
                  <a:srgbClr val="FF0000"/>
                </a:solidFill>
                <a:cs typeface="Calibri" panose="020F0502020204030204" pitchFamily="34" charset="0"/>
              </a:rPr>
              <a:t>O</a:t>
            </a:r>
            <a:r>
              <a:rPr lang="en-GB" sz="2400" dirty="0">
                <a:cs typeface="Calibri" panose="020F0502020204030204" pitchFamily="34" charset="0"/>
              </a:rPr>
              <a:t> is -2, C is ? </a:t>
            </a:r>
          </a:p>
          <a:p>
            <a:endParaRPr lang="en-GB" sz="2400" dirty="0">
              <a:cs typeface="Calibri" panose="020F0502020204030204" pitchFamily="34" charset="0"/>
            </a:endParaRPr>
          </a:p>
          <a:p>
            <a:r>
              <a:rPr lang="en-GB" sz="2400" dirty="0">
                <a:cs typeface="Calibri" panose="020F0502020204030204" pitchFamily="34" charset="0"/>
              </a:rPr>
              <a:t>(2 </a:t>
            </a:r>
            <a:r>
              <a:rPr lang="en-GB" sz="2400" dirty="0">
                <a:cs typeface="Calibri" panose="020F0502020204030204" pitchFamily="34" charset="0"/>
                <a:sym typeface="Symbol" panose="05050102010706020507" pitchFamily="18" charset="2"/>
              </a:rPr>
              <a:t> C) + </a:t>
            </a:r>
            <a:r>
              <a:rPr lang="en-GB" sz="2400" dirty="0">
                <a:cs typeface="Calibri" panose="020F0502020204030204" pitchFamily="34" charset="0"/>
              </a:rPr>
              <a:t>(</a:t>
            </a:r>
            <a:r>
              <a:rPr lang="en-GB" sz="2400" dirty="0">
                <a:solidFill>
                  <a:srgbClr val="00B050"/>
                </a:solidFill>
                <a:cs typeface="Calibri" panose="020F0502020204030204" pitchFamily="34" charset="0"/>
              </a:rPr>
              <a:t>4 </a:t>
            </a:r>
            <a:r>
              <a:rPr lang="en-GB" sz="2400" dirty="0">
                <a:solidFill>
                  <a:srgbClr val="00B050"/>
                </a:solidFill>
                <a:cs typeface="Calibri" panose="020F0502020204030204" pitchFamily="34" charset="0"/>
                <a:sym typeface="Symbol" panose="05050102010706020507" pitchFamily="18" charset="2"/>
              </a:rPr>
              <a:t> 1</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1 </a:t>
            </a:r>
            <a:r>
              <a:rPr lang="en-GB" sz="2400" dirty="0">
                <a:solidFill>
                  <a:srgbClr val="FF0000"/>
                </a:solidFill>
                <a:cs typeface="Calibri" panose="020F0502020204030204" pitchFamily="34" charset="0"/>
                <a:sym typeface="Symbol" panose="05050102010706020507" pitchFamily="18" charset="2"/>
              </a:rPr>
              <a:t> -2</a:t>
            </a:r>
            <a:r>
              <a:rPr lang="en-GB" sz="2400" dirty="0">
                <a:cs typeface="Calibri" panose="020F0502020204030204" pitchFamily="34" charset="0"/>
                <a:sym typeface="Symbol" panose="05050102010706020507" pitchFamily="18" charset="2"/>
              </a:rPr>
              <a:t>) = 0</a:t>
            </a:r>
          </a:p>
          <a:p>
            <a:endParaRPr lang="en-GB" sz="2400" dirty="0">
              <a:cs typeface="Calibri" panose="020F0502020204030204" pitchFamily="34" charset="0"/>
              <a:sym typeface="Symbol" panose="05050102010706020507" pitchFamily="18" charset="2"/>
            </a:endParaRPr>
          </a:p>
          <a:p>
            <a:r>
              <a:rPr lang="en-GB" sz="2400" b="1" dirty="0">
                <a:cs typeface="Calibri" panose="020F0502020204030204" pitchFamily="34" charset="0"/>
                <a:sym typeface="Symbol" panose="05050102010706020507" pitchFamily="18" charset="2"/>
              </a:rPr>
              <a:t>C = -1</a:t>
            </a:r>
            <a:endParaRPr lang="en-GB" sz="2400" b="1" dirty="0">
              <a:cs typeface="Calibri" panose="020F0502020204030204" pitchFamily="34" charset="0"/>
            </a:endParaRPr>
          </a:p>
        </p:txBody>
      </p:sp>
      <p:sp>
        <p:nvSpPr>
          <p:cNvPr id="16" name="TextBox 15">
            <a:extLst>
              <a:ext uri="{FF2B5EF4-FFF2-40B4-BE49-F238E27FC236}">
                <a16:creationId xmlns:a16="http://schemas.microsoft.com/office/drawing/2014/main" id="{087B828D-370C-4222-BD5C-B7EC8122235E}"/>
              </a:ext>
            </a:extLst>
          </p:cNvPr>
          <p:cNvSpPr txBox="1"/>
          <p:nvPr/>
        </p:nvSpPr>
        <p:spPr>
          <a:xfrm>
            <a:off x="4467545" y="5536726"/>
            <a:ext cx="2590709" cy="1200329"/>
          </a:xfrm>
          <a:prstGeom prst="rect">
            <a:avLst/>
          </a:prstGeom>
          <a:noFill/>
        </p:spPr>
        <p:txBody>
          <a:bodyPr wrap="none" rtlCol="0">
            <a:spAutoFit/>
          </a:bodyPr>
          <a:lstStyle/>
          <a:p>
            <a:r>
              <a:rPr lang="en-GB" sz="2400" dirty="0">
                <a:cs typeface="Calibri" panose="020F0502020204030204" pitchFamily="34" charset="0"/>
              </a:rPr>
              <a:t>carbon lost electron</a:t>
            </a:r>
          </a:p>
          <a:p>
            <a:endParaRPr lang="en-GB" sz="2400" dirty="0">
              <a:cs typeface="Calibri" panose="020F0502020204030204" pitchFamily="34" charset="0"/>
            </a:endParaRPr>
          </a:p>
          <a:p>
            <a:r>
              <a:rPr lang="en-GB" sz="2400" dirty="0">
                <a:solidFill>
                  <a:srgbClr val="0000FF"/>
                </a:solidFill>
                <a:cs typeface="Calibri" panose="020F0502020204030204" pitchFamily="34" charset="0"/>
              </a:rPr>
              <a:t>        </a:t>
            </a:r>
            <a:r>
              <a:rPr lang="en-GB" sz="2400" b="1" dirty="0">
                <a:solidFill>
                  <a:srgbClr val="0000FF"/>
                </a:solidFill>
                <a:cs typeface="Calibri" panose="020F0502020204030204" pitchFamily="34" charset="0"/>
              </a:rPr>
              <a:t>OXIDATION</a:t>
            </a:r>
          </a:p>
        </p:txBody>
      </p:sp>
      <p:sp>
        <p:nvSpPr>
          <p:cNvPr id="2" name="Title 1">
            <a:extLst>
              <a:ext uri="{FF2B5EF4-FFF2-40B4-BE49-F238E27FC236}">
                <a16:creationId xmlns:a16="http://schemas.microsoft.com/office/drawing/2014/main" id="{C4600900-D40C-4025-9FD5-1C42610EFEDE}"/>
              </a:ext>
            </a:extLst>
          </p:cNvPr>
          <p:cNvSpPr>
            <a:spLocks noGrp="1"/>
          </p:cNvSpPr>
          <p:nvPr>
            <p:ph type="title"/>
          </p:nvPr>
        </p:nvSpPr>
        <p:spPr>
          <a:xfrm>
            <a:off x="877262" y="0"/>
            <a:ext cx="10364451" cy="776177"/>
          </a:xfrm>
        </p:spPr>
        <p:txBody>
          <a:bodyPr/>
          <a:lstStyle/>
          <a:p>
            <a:r>
              <a:rPr lang="en-GB" dirty="0"/>
              <a:t>Redox reaction of organic compounds</a:t>
            </a:r>
          </a:p>
        </p:txBody>
      </p:sp>
      <p:sp>
        <p:nvSpPr>
          <p:cNvPr id="3" name="TextBox 2">
            <a:extLst>
              <a:ext uri="{FF2B5EF4-FFF2-40B4-BE49-F238E27FC236}">
                <a16:creationId xmlns:a16="http://schemas.microsoft.com/office/drawing/2014/main" id="{4351A6DD-24FD-483A-A1B8-FD6542A0AF92}"/>
              </a:ext>
            </a:extLst>
          </p:cNvPr>
          <p:cNvSpPr txBox="1"/>
          <p:nvPr/>
        </p:nvSpPr>
        <p:spPr>
          <a:xfrm>
            <a:off x="3917092" y="1419237"/>
            <a:ext cx="857927" cy="369332"/>
          </a:xfrm>
          <a:prstGeom prst="rect">
            <a:avLst/>
          </a:prstGeom>
          <a:noFill/>
        </p:spPr>
        <p:txBody>
          <a:bodyPr wrap="none" rtlCol="0">
            <a:spAutoFit/>
          </a:bodyPr>
          <a:lstStyle/>
          <a:p>
            <a:r>
              <a:rPr lang="en-GB" dirty="0"/>
              <a:t>ethanol</a:t>
            </a:r>
          </a:p>
        </p:txBody>
      </p:sp>
      <p:sp>
        <p:nvSpPr>
          <p:cNvPr id="17" name="TextBox 16">
            <a:extLst>
              <a:ext uri="{FF2B5EF4-FFF2-40B4-BE49-F238E27FC236}">
                <a16:creationId xmlns:a16="http://schemas.microsoft.com/office/drawing/2014/main" id="{C99004D8-BFCF-4EFE-AD08-8BA3E031C4A6}"/>
              </a:ext>
            </a:extLst>
          </p:cNvPr>
          <p:cNvSpPr txBox="1"/>
          <p:nvPr/>
        </p:nvSpPr>
        <p:spPr>
          <a:xfrm>
            <a:off x="7058254" y="1435308"/>
            <a:ext cx="869149" cy="369332"/>
          </a:xfrm>
          <a:prstGeom prst="rect">
            <a:avLst/>
          </a:prstGeom>
          <a:noFill/>
        </p:spPr>
        <p:txBody>
          <a:bodyPr wrap="none" rtlCol="0">
            <a:spAutoFit/>
          </a:bodyPr>
          <a:lstStyle/>
          <a:p>
            <a:r>
              <a:rPr lang="en-GB" dirty="0"/>
              <a:t>ethanal</a:t>
            </a:r>
          </a:p>
        </p:txBody>
      </p:sp>
    </p:spTree>
    <p:extLst>
      <p:ext uri="{BB962C8B-B14F-4D97-AF65-F5344CB8AC3E}">
        <p14:creationId xmlns:p14="http://schemas.microsoft.com/office/powerpoint/2010/main" val="3534236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extBox 43">
            <a:extLst>
              <a:ext uri="{FF2B5EF4-FFF2-40B4-BE49-F238E27FC236}">
                <a16:creationId xmlns:a16="http://schemas.microsoft.com/office/drawing/2014/main" id="{696F8DC5-F3B9-430D-87ED-CBD30EA58B91}"/>
              </a:ext>
            </a:extLst>
          </p:cNvPr>
          <p:cNvSpPr txBox="1"/>
          <p:nvPr/>
        </p:nvSpPr>
        <p:spPr>
          <a:xfrm>
            <a:off x="1524000" y="41818"/>
            <a:ext cx="8718331"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REDOX REACTIONS of OME IMPORTANCE</a:t>
            </a:r>
            <a:endParaRPr lang="en-GB" sz="2800" b="1" dirty="0">
              <a:effectLst>
                <a:outerShdw blurRad="38100" dist="38100" dir="2700000" algn="tl">
                  <a:srgbClr val="000000">
                    <a:alpha val="43137"/>
                  </a:srgbClr>
                </a:outerShdw>
              </a:effectLst>
            </a:endParaRPr>
          </a:p>
        </p:txBody>
      </p:sp>
      <p:sp>
        <p:nvSpPr>
          <p:cNvPr id="34" name="TextBox 33">
            <a:extLst>
              <a:ext uri="{FF2B5EF4-FFF2-40B4-BE49-F238E27FC236}">
                <a16:creationId xmlns:a16="http://schemas.microsoft.com/office/drawing/2014/main" id="{62299A58-16AA-4768-87B9-8C6167AD696D}"/>
              </a:ext>
            </a:extLst>
          </p:cNvPr>
          <p:cNvSpPr txBox="1"/>
          <p:nvPr/>
        </p:nvSpPr>
        <p:spPr>
          <a:xfrm>
            <a:off x="88605" y="735173"/>
            <a:ext cx="12014790" cy="769441"/>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FLASH REACTION: Potassium perchlorate and magnesium form coloured signal composition when transform to magnesium oxide and potassium chloride. </a:t>
            </a:r>
          </a:p>
        </p:txBody>
      </p:sp>
      <p:grpSp>
        <p:nvGrpSpPr>
          <p:cNvPr id="35" name="Group 34">
            <a:extLst>
              <a:ext uri="{FF2B5EF4-FFF2-40B4-BE49-F238E27FC236}">
                <a16:creationId xmlns:a16="http://schemas.microsoft.com/office/drawing/2014/main" id="{5252B00C-5BD0-4B78-96B4-B3D78F9F068E}"/>
              </a:ext>
            </a:extLst>
          </p:cNvPr>
          <p:cNvGrpSpPr/>
          <p:nvPr/>
        </p:nvGrpSpPr>
        <p:grpSpPr>
          <a:xfrm>
            <a:off x="1722474" y="1595034"/>
            <a:ext cx="8351298" cy="4633000"/>
            <a:chOff x="1290208" y="1554654"/>
            <a:chExt cx="8351298" cy="1721458"/>
          </a:xfrm>
        </p:grpSpPr>
        <p:sp>
          <p:nvSpPr>
            <p:cNvPr id="36" name="TextBox 35">
              <a:extLst>
                <a:ext uri="{FF2B5EF4-FFF2-40B4-BE49-F238E27FC236}">
                  <a16:creationId xmlns:a16="http://schemas.microsoft.com/office/drawing/2014/main" id="{218FD0ED-1B59-4D7C-9AD9-15C61C5CA934}"/>
                </a:ext>
              </a:extLst>
            </p:cNvPr>
            <p:cNvSpPr txBox="1"/>
            <p:nvPr/>
          </p:nvSpPr>
          <p:spPr>
            <a:xfrm>
              <a:off x="1292554" y="1554654"/>
              <a:ext cx="8348952" cy="834819"/>
            </a:xfrm>
            <a:prstGeom prst="rect">
              <a:avLst/>
            </a:prstGeom>
            <a:noFill/>
          </p:spPr>
          <p:txBody>
            <a:bodyPr wrap="none" rtlCol="0">
              <a:spAutoFit/>
            </a:bodyPr>
            <a:lstStyle/>
            <a:p>
              <a:r>
                <a:rPr lang="en-GB" sz="2400" dirty="0">
                  <a:solidFill>
                    <a:srgbClr val="FF0000"/>
                  </a:solidFill>
                  <a:latin typeface="Calibri" panose="020F0502020204030204" pitchFamily="34" charset="0"/>
                  <a:cs typeface="Calibri" panose="020F0502020204030204" pitchFamily="34" charset="0"/>
                </a:rPr>
                <a:t>Mg  +   KClO</a:t>
              </a:r>
              <a:r>
                <a:rPr lang="en-GB" sz="2400" baseline="-25000" dirty="0">
                  <a:solidFill>
                    <a:srgbClr val="FF0000"/>
                  </a:solidFill>
                  <a:latin typeface="Calibri" panose="020F0502020204030204" pitchFamily="34" charset="0"/>
                  <a:cs typeface="Calibri" panose="020F0502020204030204" pitchFamily="34" charset="0"/>
                </a:rPr>
                <a:t>4</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MgO  + </a:t>
              </a:r>
              <a:r>
                <a:rPr lang="en-GB" sz="2400" dirty="0" err="1">
                  <a:solidFill>
                    <a:srgbClr val="FF0000"/>
                  </a:solidFill>
                  <a:latin typeface="Calibri" panose="020F0502020204030204" pitchFamily="34" charset="0"/>
                  <a:cs typeface="Calibri" panose="020F0502020204030204" pitchFamily="34" charset="0"/>
                  <a:sym typeface="Wingdings" panose="05000000000000000000" pitchFamily="2" charset="2"/>
                </a:rPr>
                <a:t>KCl</a:t>
              </a:r>
              <a:endPar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endParaRPr>
            </a:p>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p>
            <a:p>
              <a:r>
                <a:rPr lang="en-GB" sz="2000" dirty="0">
                  <a:solidFill>
                    <a:srgbClr val="7030A0"/>
                  </a:solidFill>
                  <a:latin typeface="Calibri" panose="020F0502020204030204" pitchFamily="34" charset="0"/>
                  <a:cs typeface="Calibri" panose="020F0502020204030204" pitchFamily="34" charset="0"/>
                  <a:sym typeface="Wingdings" panose="05000000000000000000" pitchFamily="2" charset="2"/>
                </a:rPr>
                <a:t>ionic equation:  </a:t>
              </a:r>
              <a:r>
                <a:rPr lang="en-GB" sz="2000" dirty="0">
                  <a:solidFill>
                    <a:srgbClr val="7030A0"/>
                  </a:solidFill>
                  <a:latin typeface="Calibri" panose="020F0502020204030204" pitchFamily="34" charset="0"/>
                  <a:cs typeface="Calibri" panose="020F0502020204030204" pitchFamily="34" charset="0"/>
                </a:rPr>
                <a:t> </a:t>
              </a:r>
              <a:r>
                <a:rPr lang="en-GB" sz="2400" dirty="0">
                  <a:solidFill>
                    <a:srgbClr val="7030A0"/>
                  </a:solidFill>
                  <a:latin typeface="Calibri" panose="020F0502020204030204" pitchFamily="34" charset="0"/>
                  <a:cs typeface="Calibri" panose="020F0502020204030204" pitchFamily="34" charset="0"/>
                </a:rPr>
                <a:t>Mg</a:t>
              </a:r>
              <a:r>
                <a:rPr lang="en-GB" sz="2400" baseline="30000" dirty="0">
                  <a:solidFill>
                    <a:srgbClr val="7030A0"/>
                  </a:solidFill>
                  <a:latin typeface="Calibri" panose="020F0502020204030204" pitchFamily="34" charset="0"/>
                  <a:cs typeface="Calibri" panose="020F0502020204030204" pitchFamily="34" charset="0"/>
                </a:rPr>
                <a:t>0</a:t>
              </a:r>
              <a:r>
                <a:rPr lang="en-GB" sz="2400" dirty="0">
                  <a:solidFill>
                    <a:srgbClr val="7030A0"/>
                  </a:solidFill>
                  <a:latin typeface="Calibri" panose="020F0502020204030204" pitchFamily="34" charset="0"/>
                  <a:cs typeface="Calibri" panose="020F0502020204030204" pitchFamily="34" charset="0"/>
                </a:rPr>
                <a:t> + K</a:t>
              </a:r>
              <a:r>
                <a:rPr lang="en-GB" sz="2400" baseline="30000" dirty="0">
                  <a:solidFill>
                    <a:srgbClr val="7030A0"/>
                  </a:solidFill>
                  <a:latin typeface="Calibri" panose="020F0502020204030204" pitchFamily="34" charset="0"/>
                  <a:cs typeface="Calibri" panose="020F0502020204030204" pitchFamily="34" charset="0"/>
                </a:rPr>
                <a:t>+</a:t>
              </a:r>
              <a:r>
                <a:rPr lang="en-GB" sz="2400" dirty="0">
                  <a:solidFill>
                    <a:srgbClr val="7030A0"/>
                  </a:solidFill>
                  <a:latin typeface="Calibri" panose="020F0502020204030204" pitchFamily="34" charset="0"/>
                  <a:cs typeface="Calibri" panose="020F0502020204030204" pitchFamily="34" charset="0"/>
                </a:rPr>
                <a:t> + ClO</a:t>
              </a:r>
              <a:r>
                <a:rPr lang="en-GB" sz="2400" baseline="-25000" dirty="0">
                  <a:solidFill>
                    <a:srgbClr val="7030A0"/>
                  </a:solidFill>
                  <a:latin typeface="Calibri" panose="020F0502020204030204" pitchFamily="34" charset="0"/>
                  <a:cs typeface="Calibri" panose="020F0502020204030204" pitchFamily="34" charset="0"/>
                </a:rPr>
                <a:t>4</a:t>
              </a:r>
              <a:r>
                <a:rPr lang="en-GB" sz="2400" baseline="30000" dirty="0">
                  <a:solidFill>
                    <a:srgbClr val="7030A0"/>
                  </a:solidFill>
                  <a:latin typeface="Calibri" panose="020F0502020204030204" pitchFamily="34" charset="0"/>
                  <a:cs typeface="Calibri" panose="020F0502020204030204" pitchFamily="34" charset="0"/>
                </a:rPr>
                <a:t>-</a:t>
              </a:r>
              <a:r>
                <a:rPr lang="en-GB" sz="2400" dirty="0">
                  <a:solidFill>
                    <a:srgbClr val="7030A0"/>
                  </a:solidFill>
                  <a:latin typeface="Calibri" panose="020F0502020204030204" pitchFamily="34" charset="0"/>
                  <a:cs typeface="Calibri" panose="020F0502020204030204" pitchFamily="34" charset="0"/>
                </a:rPr>
                <a:t>  </a:t>
              </a:r>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  Mg</a:t>
              </a:r>
              <a:r>
                <a:rPr lang="en-GB" sz="24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 + O</a:t>
              </a:r>
              <a:r>
                <a:rPr lang="en-GB" sz="24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 + K</a:t>
              </a:r>
              <a:r>
                <a:rPr lang="en-GB" sz="24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 + Cl</a:t>
              </a:r>
              <a:r>
                <a:rPr lang="en-GB" sz="24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rPr>
                <a:t>-</a:t>
              </a:r>
            </a:p>
            <a:p>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7030A0"/>
                  </a:solidFill>
                  <a:latin typeface="Calibri" panose="020F0502020204030204" pitchFamily="34" charset="0"/>
                  <a:cs typeface="Calibri" panose="020F0502020204030204" pitchFamily="34" charset="0"/>
                  <a:sym typeface="Wingdings" panose="05000000000000000000" pitchFamily="2" charset="2"/>
                </a:rPr>
                <a:t>K</a:t>
              </a:r>
              <a:r>
                <a:rPr lang="en-GB" sz="20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rPr>
                <a:t>+</a:t>
              </a:r>
              <a:r>
                <a:rPr lang="en-GB" sz="2000" dirty="0">
                  <a:solidFill>
                    <a:srgbClr val="7030A0"/>
                  </a:solidFill>
                  <a:latin typeface="Calibri" panose="020F0502020204030204" pitchFamily="34" charset="0"/>
                  <a:cs typeface="Calibri" panose="020F0502020204030204" pitchFamily="34" charset="0"/>
                  <a:sym typeface="Wingdings" panose="05000000000000000000" pitchFamily="2" charset="2"/>
                </a:rPr>
                <a:t> is a spectator ion (does not change oxidation state)</a:t>
              </a:r>
            </a:p>
            <a:p>
              <a:r>
                <a:rPr lang="en-GB" sz="2000" dirty="0">
                  <a:solidFill>
                    <a:srgbClr val="7030A0"/>
                  </a:solidFill>
                  <a:latin typeface="Calibri" panose="020F0502020204030204" pitchFamily="34" charset="0"/>
                  <a:cs typeface="Calibri" panose="020F0502020204030204" pitchFamily="34" charset="0"/>
                  <a:sym typeface="Wingdings" panose="05000000000000000000" pitchFamily="2" charset="2"/>
                </a:rPr>
                <a:t>Net ionic equation:</a:t>
              </a:r>
              <a:r>
                <a:rPr lang="en-GB" sz="1800" dirty="0">
                  <a:solidFill>
                    <a:srgbClr val="7030A0"/>
                  </a:solidFill>
                  <a:latin typeface="Calibri" panose="020F0502020204030204" pitchFamily="34" charset="0"/>
                  <a:cs typeface="Calibri" panose="020F0502020204030204" pitchFamily="34" charset="0"/>
                  <a:sym typeface="Wingdings" panose="05000000000000000000" pitchFamily="2" charset="2"/>
                </a:rPr>
                <a:t>  </a:t>
              </a:r>
              <a:r>
                <a:rPr lang="en-GB" sz="1800" dirty="0">
                  <a:solidFill>
                    <a:srgbClr val="7030A0"/>
                  </a:solidFill>
                  <a:latin typeface="Calibri" panose="020F0502020204030204" pitchFamily="34" charset="0"/>
                  <a:cs typeface="Calibri" panose="020F0502020204030204" pitchFamily="34" charset="0"/>
                </a:rPr>
                <a:t> </a:t>
              </a:r>
              <a:r>
                <a:rPr lang="en-GB" sz="2400" dirty="0">
                  <a:solidFill>
                    <a:srgbClr val="7030A0"/>
                  </a:solidFill>
                  <a:latin typeface="Calibri" panose="020F0502020204030204" pitchFamily="34" charset="0"/>
                  <a:cs typeface="Calibri" panose="020F0502020204030204" pitchFamily="34" charset="0"/>
                </a:rPr>
                <a:t>Mg</a:t>
              </a:r>
              <a:r>
                <a:rPr lang="en-GB" sz="2400" baseline="30000" dirty="0">
                  <a:solidFill>
                    <a:srgbClr val="7030A0"/>
                  </a:solidFill>
                  <a:latin typeface="Calibri" panose="020F0502020204030204" pitchFamily="34" charset="0"/>
                  <a:cs typeface="Calibri" panose="020F0502020204030204" pitchFamily="34" charset="0"/>
                </a:rPr>
                <a:t>0</a:t>
              </a:r>
              <a:r>
                <a:rPr lang="en-GB" sz="2400" dirty="0">
                  <a:solidFill>
                    <a:srgbClr val="7030A0"/>
                  </a:solidFill>
                  <a:latin typeface="Calibri" panose="020F0502020204030204" pitchFamily="34" charset="0"/>
                  <a:cs typeface="Calibri" panose="020F0502020204030204" pitchFamily="34" charset="0"/>
                </a:rPr>
                <a:t> +  ClO</a:t>
              </a:r>
              <a:r>
                <a:rPr lang="en-GB" sz="2400" baseline="-25000" dirty="0">
                  <a:solidFill>
                    <a:srgbClr val="7030A0"/>
                  </a:solidFill>
                  <a:latin typeface="Calibri" panose="020F0502020204030204" pitchFamily="34" charset="0"/>
                  <a:cs typeface="Calibri" panose="020F0502020204030204" pitchFamily="34" charset="0"/>
                </a:rPr>
                <a:t>4</a:t>
              </a:r>
              <a:r>
                <a:rPr lang="en-GB" sz="2400" baseline="30000" dirty="0">
                  <a:solidFill>
                    <a:srgbClr val="7030A0"/>
                  </a:solidFill>
                  <a:latin typeface="Calibri" panose="020F0502020204030204" pitchFamily="34" charset="0"/>
                  <a:cs typeface="Calibri" panose="020F0502020204030204" pitchFamily="34" charset="0"/>
                </a:rPr>
                <a:t>-</a:t>
              </a:r>
              <a:r>
                <a:rPr lang="en-GB" sz="2400" dirty="0">
                  <a:solidFill>
                    <a:srgbClr val="7030A0"/>
                  </a:solidFill>
                  <a:latin typeface="Calibri" panose="020F0502020204030204" pitchFamily="34" charset="0"/>
                  <a:cs typeface="Calibri" panose="020F0502020204030204" pitchFamily="34" charset="0"/>
                </a:rPr>
                <a:t>  </a:t>
              </a:r>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  Mg</a:t>
              </a:r>
              <a:r>
                <a:rPr lang="en-GB" sz="24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 + O</a:t>
              </a:r>
              <a:r>
                <a:rPr lang="en-GB" sz="24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 + Cl</a:t>
              </a:r>
              <a:r>
                <a:rPr lang="en-GB" sz="24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rPr>
                <a:t>-</a:t>
              </a:r>
            </a:p>
            <a:p>
              <a:endParaRPr lang="en-GB" sz="2000" dirty="0">
                <a:solidFill>
                  <a:srgbClr val="7030A0"/>
                </a:solidFill>
                <a:latin typeface="Calibri" panose="020F0502020204030204" pitchFamily="34" charset="0"/>
                <a:cs typeface="Calibri" panose="020F0502020204030204" pitchFamily="34" charset="0"/>
              </a:endParaRPr>
            </a:p>
          </p:txBody>
        </p:sp>
        <p:sp>
          <p:nvSpPr>
            <p:cNvPr id="37" name="TextBox 36">
              <a:extLst>
                <a:ext uri="{FF2B5EF4-FFF2-40B4-BE49-F238E27FC236}">
                  <a16:creationId xmlns:a16="http://schemas.microsoft.com/office/drawing/2014/main" id="{CE9D92E0-540B-488E-B5EC-34A45F7129A2}"/>
                </a:ext>
              </a:extLst>
            </p:cNvPr>
            <p:cNvSpPr txBox="1"/>
            <p:nvPr/>
          </p:nvSpPr>
          <p:spPr>
            <a:xfrm>
              <a:off x="1290208" y="2692882"/>
              <a:ext cx="4855816" cy="583230"/>
            </a:xfrm>
            <a:prstGeom prst="rect">
              <a:avLst/>
            </a:prstGeom>
            <a:noFill/>
          </p:spPr>
          <p:txBody>
            <a:bodyPr wrap="none" rtlCol="0">
              <a:spAutoFit/>
            </a:bodyPr>
            <a:lstStyle/>
            <a:p>
              <a:r>
                <a:rPr lang="en-GB" sz="2400" dirty="0">
                  <a:solidFill>
                    <a:srgbClr val="FF0000"/>
                  </a:solidFill>
                  <a:latin typeface="Calibri" panose="020F0502020204030204" pitchFamily="34" charset="0"/>
                  <a:cs typeface="Calibri" panose="020F0502020204030204" pitchFamily="34" charset="0"/>
                </a:rPr>
                <a:t>4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Mg</a:t>
              </a:r>
              <a:r>
                <a:rPr lang="en-GB" sz="2400" baseline="30000" dirty="0">
                  <a:solidFill>
                    <a:srgbClr val="FF0000"/>
                  </a:solidFill>
                  <a:latin typeface="Calibri" panose="020F0502020204030204" pitchFamily="34" charset="0"/>
                  <a:cs typeface="Calibri" panose="020F0502020204030204" pitchFamily="34" charset="0"/>
                  <a:sym typeface="Wingdings" panose="05000000000000000000" pitchFamily="2" charset="2"/>
                </a:rPr>
                <a:t>0</a:t>
              </a:r>
              <a:r>
                <a:rPr lang="en-GB" sz="2400" dirty="0">
                  <a:solidFill>
                    <a:srgbClr val="FF0000"/>
                  </a:solidFill>
                  <a:latin typeface="Calibri" panose="020F0502020204030204" pitchFamily="34" charset="0"/>
                  <a:cs typeface="Calibri" panose="020F0502020204030204" pitchFamily="34" charset="0"/>
                </a:rPr>
                <a:t>  +  ClO</a:t>
              </a:r>
              <a:r>
                <a:rPr lang="en-GB" sz="2400" baseline="-25000" dirty="0">
                  <a:solidFill>
                    <a:srgbClr val="FF0000"/>
                  </a:solidFill>
                  <a:latin typeface="Calibri" panose="020F0502020204030204" pitchFamily="34" charset="0"/>
                  <a:cs typeface="Calibri" panose="020F0502020204030204" pitchFamily="34" charset="0"/>
                </a:rPr>
                <a:t>4</a:t>
              </a:r>
              <a:r>
                <a:rPr lang="en-GB" sz="2400" baseline="30000" dirty="0">
                  <a:solidFill>
                    <a:srgbClr val="FF0000"/>
                  </a:solidFill>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4 Mg</a:t>
              </a:r>
              <a:r>
                <a:rPr lang="en-GB" sz="2400" baseline="30000" dirty="0">
                  <a:solidFill>
                    <a:srgbClr val="FF0000"/>
                  </a:solidFill>
                  <a:latin typeface="Calibri" panose="020F0502020204030204" pitchFamily="34" charset="0"/>
                  <a:cs typeface="Calibri" panose="020F0502020204030204" pitchFamily="34" charset="0"/>
                  <a:sym typeface="Wingdings" panose="05000000000000000000" pitchFamily="2" charset="2"/>
                </a:rPr>
                <a:t>2+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Cl</a:t>
              </a:r>
              <a:r>
                <a:rPr lang="en-GB" sz="2400" b="1" baseline="300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i="1" dirty="0">
                  <a:solidFill>
                    <a:srgbClr val="FF0000"/>
                  </a:solidFill>
                  <a:latin typeface="Calibri" panose="020F0502020204030204" pitchFamily="34" charset="0"/>
                  <a:cs typeface="Calibri" panose="020F0502020204030204" pitchFamily="34" charset="0"/>
                  <a:sym typeface="Wingdings" panose="05000000000000000000" pitchFamily="2" charset="2"/>
                </a:rPr>
                <a:t>4 </a:t>
              </a:r>
              <a:r>
                <a:rPr lang="en-GB" sz="2400" b="1" i="1" dirty="0">
                  <a:solidFill>
                    <a:srgbClr val="FF0000"/>
                  </a:solidFill>
                  <a:latin typeface="Calibri" panose="020F0502020204030204" pitchFamily="34" charset="0"/>
                  <a:cs typeface="Calibri" panose="020F0502020204030204" pitchFamily="34" charset="0"/>
                  <a:sym typeface="Wingdings" panose="05000000000000000000" pitchFamily="2" charset="2"/>
                </a:rPr>
                <a:t>O</a:t>
              </a:r>
              <a:r>
                <a:rPr lang="en-GB" sz="2400" b="1" i="1" baseline="30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i="1" dirty="0">
                  <a:solidFill>
                    <a:srgbClr val="FF0000"/>
                  </a:solidFill>
                  <a:latin typeface="Calibri" panose="020F0502020204030204" pitchFamily="34" charset="0"/>
                  <a:cs typeface="Calibri" panose="020F0502020204030204" pitchFamily="34" charset="0"/>
                  <a:sym typeface="Wingdings" panose="05000000000000000000" pitchFamily="2" charset="2"/>
                </a:rPr>
                <a:t> </a:t>
              </a:r>
            </a:p>
            <a:p>
              <a:endPar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endParaRPr>
            </a:p>
            <a:p>
              <a:r>
                <a:rPr lang="en-GB" sz="2400" dirty="0">
                  <a:solidFill>
                    <a:srgbClr val="FF0000"/>
                  </a:solidFill>
                  <a:latin typeface="Calibri" panose="020F0502020204030204" pitchFamily="34" charset="0"/>
                  <a:cs typeface="Calibri" panose="020F0502020204030204" pitchFamily="34" charset="0"/>
                </a:rPr>
                <a:t>4 Mg  +   KClO</a:t>
              </a:r>
              <a:r>
                <a:rPr lang="en-GB" sz="2400" baseline="-25000" dirty="0">
                  <a:solidFill>
                    <a:srgbClr val="FF0000"/>
                  </a:solidFill>
                  <a:latin typeface="Calibri" panose="020F0502020204030204" pitchFamily="34" charset="0"/>
                  <a:cs typeface="Calibri" panose="020F0502020204030204" pitchFamily="34" charset="0"/>
                </a:rPr>
                <a:t>4</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4 MgO  + </a:t>
              </a:r>
              <a:r>
                <a:rPr lang="en-GB" sz="2400" dirty="0" err="1">
                  <a:solidFill>
                    <a:srgbClr val="FF0000"/>
                  </a:solidFill>
                  <a:latin typeface="Calibri" panose="020F0502020204030204" pitchFamily="34" charset="0"/>
                  <a:cs typeface="Calibri" panose="020F0502020204030204" pitchFamily="34" charset="0"/>
                  <a:sym typeface="Wingdings" panose="05000000000000000000" pitchFamily="2" charset="2"/>
                </a:rPr>
                <a:t>KCl</a:t>
              </a:r>
              <a:endPar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endParaRPr>
            </a:p>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400" dirty="0">
                <a:solidFill>
                  <a:srgbClr val="FF0000"/>
                </a:solidFill>
                <a:latin typeface="Calibri" panose="020F0502020204030204" pitchFamily="34" charset="0"/>
                <a:cs typeface="Calibri" panose="020F0502020204030204" pitchFamily="34" charset="0"/>
              </a:endParaRPr>
            </a:p>
          </p:txBody>
        </p:sp>
        <p:sp>
          <p:nvSpPr>
            <p:cNvPr id="38" name="TextBox 37">
              <a:extLst>
                <a:ext uri="{FF2B5EF4-FFF2-40B4-BE49-F238E27FC236}">
                  <a16:creationId xmlns:a16="http://schemas.microsoft.com/office/drawing/2014/main" id="{37F23EDA-8173-44B9-849F-E1715230BF5A}"/>
                </a:ext>
              </a:extLst>
            </p:cNvPr>
            <p:cNvSpPr txBox="1"/>
            <p:nvPr/>
          </p:nvSpPr>
          <p:spPr>
            <a:xfrm>
              <a:off x="1292554" y="2459149"/>
              <a:ext cx="6677597" cy="171538"/>
            </a:xfrm>
            <a:prstGeom prst="rect">
              <a:avLst/>
            </a:prstGeom>
            <a:noFill/>
          </p:spPr>
          <p:txBody>
            <a:bodyPr wrap="none" rtlCol="0">
              <a:spAutoFit/>
            </a:bodyPr>
            <a:lstStyle/>
            <a:p>
              <a:r>
                <a:rPr lang="en-GB" sz="2400" b="1" dirty="0">
                  <a:solidFill>
                    <a:srgbClr val="FF0000"/>
                  </a:solidFill>
                  <a:latin typeface="Calibri" panose="020F0502020204030204" pitchFamily="34" charset="0"/>
                  <a:cs typeface="Calibri" panose="020F0502020204030204" pitchFamily="34" charset="0"/>
                </a:rPr>
                <a:t>Cl</a:t>
              </a:r>
              <a:r>
                <a:rPr lang="en-GB" sz="2400" dirty="0">
                  <a:solidFill>
                    <a:srgbClr val="FF0000"/>
                  </a:solidFill>
                  <a:latin typeface="Calibri" panose="020F0502020204030204" pitchFamily="34" charset="0"/>
                  <a:cs typeface="Calibri" panose="020F0502020204030204" pitchFamily="34" charset="0"/>
                </a:rPr>
                <a:t>O</a:t>
              </a:r>
              <a:r>
                <a:rPr lang="en-GB" sz="2400" baseline="-25000" dirty="0">
                  <a:solidFill>
                    <a:srgbClr val="FF0000"/>
                  </a:solidFill>
                  <a:latin typeface="Calibri" panose="020F0502020204030204" pitchFamily="34" charset="0"/>
                  <a:cs typeface="Calibri" panose="020F0502020204030204" pitchFamily="34" charset="0"/>
                </a:rPr>
                <a:t>4</a:t>
              </a:r>
              <a:r>
                <a:rPr lang="en-GB" sz="2400" baseline="30000" dirty="0">
                  <a:solidFill>
                    <a:srgbClr val="FF0000"/>
                  </a:solidFill>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rPr>
                <a:t> + 8e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Cl</a:t>
              </a:r>
              <a:r>
                <a:rPr lang="en-GB" sz="2400" b="1" baseline="300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b="1" i="1" dirty="0">
                  <a:solidFill>
                    <a:srgbClr val="FF0000"/>
                  </a:solidFill>
                  <a:latin typeface="Calibri" panose="020F0502020204030204" pitchFamily="34" charset="0"/>
                  <a:cs typeface="Calibri" panose="020F0502020204030204" pitchFamily="34" charset="0"/>
                  <a:sym typeface="Wingdings" panose="05000000000000000000" pitchFamily="2" charset="2"/>
                </a:rPr>
                <a:t>4 O</a:t>
              </a:r>
              <a:r>
                <a:rPr lang="en-GB" sz="2400" b="1" i="1" baseline="30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i="1"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reduction  </a:t>
              </a:r>
              <a:r>
                <a:rPr lang="en-GB" sz="2400" dirty="0">
                  <a:solidFill>
                    <a:srgbClr val="FF0000"/>
                  </a:solidFill>
                  <a:latin typeface="Calibri" panose="020F0502020204030204" pitchFamily="34" charset="0"/>
                  <a:cs typeface="Calibri" panose="020F0502020204030204" pitchFamily="34" charset="0"/>
                </a:rPr>
                <a:t> </a:t>
              </a:r>
            </a:p>
          </p:txBody>
        </p:sp>
        <p:sp>
          <p:nvSpPr>
            <p:cNvPr id="39" name="TextBox 38">
              <a:extLst>
                <a:ext uri="{FF2B5EF4-FFF2-40B4-BE49-F238E27FC236}">
                  <a16:creationId xmlns:a16="http://schemas.microsoft.com/office/drawing/2014/main" id="{499E772B-B2FF-4274-AA00-07DB5B7F5072}"/>
                </a:ext>
              </a:extLst>
            </p:cNvPr>
            <p:cNvSpPr txBox="1"/>
            <p:nvPr/>
          </p:nvSpPr>
          <p:spPr>
            <a:xfrm>
              <a:off x="1994543" y="2313177"/>
              <a:ext cx="5778248" cy="171538"/>
            </a:xfrm>
            <a:prstGeom prst="rect">
              <a:avLst/>
            </a:prstGeom>
            <a:noFill/>
          </p:spPr>
          <p:txBody>
            <a:bodyPr wrap="none" rtlCol="0">
              <a:spAutoFit/>
            </a:bodyPr>
            <a:lstStyle/>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Mg</a:t>
              </a:r>
              <a:r>
                <a:rPr lang="en-GB" sz="2400" baseline="30000" dirty="0">
                  <a:solidFill>
                    <a:srgbClr val="FF0000"/>
                  </a:solidFill>
                  <a:latin typeface="Calibri" panose="020F0502020204030204" pitchFamily="34" charset="0"/>
                  <a:cs typeface="Calibri" panose="020F0502020204030204" pitchFamily="34" charset="0"/>
                  <a:sym typeface="Wingdings" panose="05000000000000000000" pitchFamily="2" charset="2"/>
                </a:rPr>
                <a:t>0</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  Mg</a:t>
              </a:r>
              <a:r>
                <a:rPr lang="en-GB" sz="2400" baseline="30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+ 2e   	/x4  		   oxidation </a:t>
              </a:r>
              <a:endParaRPr lang="en-GB" sz="2400" dirty="0">
                <a:solidFill>
                  <a:srgbClr val="FF0000"/>
                </a:solidFill>
                <a:latin typeface="Calibri" panose="020F0502020204030204" pitchFamily="34" charset="0"/>
                <a:cs typeface="Calibri" panose="020F0502020204030204" pitchFamily="34" charset="0"/>
              </a:endParaRPr>
            </a:p>
          </p:txBody>
        </p:sp>
      </p:grpSp>
      <p:cxnSp>
        <p:nvCxnSpPr>
          <p:cNvPr id="3" name="Straight Connector 2">
            <a:extLst>
              <a:ext uri="{FF2B5EF4-FFF2-40B4-BE49-F238E27FC236}">
                <a16:creationId xmlns:a16="http://schemas.microsoft.com/office/drawing/2014/main" id="{C4AD7FF2-FC61-44B0-8254-872A52D29BF6}"/>
              </a:ext>
            </a:extLst>
          </p:cNvPr>
          <p:cNvCxnSpPr/>
          <p:nvPr/>
        </p:nvCxnSpPr>
        <p:spPr>
          <a:xfrm>
            <a:off x="1524000" y="4516481"/>
            <a:ext cx="7039232" cy="735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578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9284250" y="6381328"/>
            <a:ext cx="1383751" cy="483518"/>
          </a:xfrm>
          <a:prstGeom prst="rect">
            <a:avLst/>
          </a:prstGeom>
        </p:spPr>
      </p:pic>
      <p:sp>
        <p:nvSpPr>
          <p:cNvPr id="44" name="TextBox 43">
            <a:extLst>
              <a:ext uri="{FF2B5EF4-FFF2-40B4-BE49-F238E27FC236}">
                <a16:creationId xmlns:a16="http://schemas.microsoft.com/office/drawing/2014/main" id="{696F8DC5-F3B9-430D-87ED-CBD30EA58B91}"/>
              </a:ext>
            </a:extLst>
          </p:cNvPr>
          <p:cNvSpPr txBox="1"/>
          <p:nvPr/>
        </p:nvSpPr>
        <p:spPr>
          <a:xfrm>
            <a:off x="1524000" y="41818"/>
            <a:ext cx="8718331"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REDOX REACTIONS of OME IMPORTANCE</a:t>
            </a:r>
            <a:endParaRPr lang="en-GB" sz="28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F755A43B-14FB-40B3-BA50-326E9BD2BDB1}"/>
              </a:ext>
            </a:extLst>
          </p:cNvPr>
          <p:cNvSpPr txBox="1"/>
          <p:nvPr/>
        </p:nvSpPr>
        <p:spPr>
          <a:xfrm>
            <a:off x="299101" y="666206"/>
            <a:ext cx="11593798" cy="738664"/>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2. SMOKE BOMB: </a:t>
            </a:r>
            <a:r>
              <a:rPr lang="en-GB" sz="2000" dirty="0">
                <a:latin typeface="Calibri" panose="020F0502020204030204" pitchFamily="34" charset="0"/>
                <a:cs typeface="Calibri" panose="020F0502020204030204" pitchFamily="34" charset="0"/>
              </a:rPr>
              <a:t>thermal mixture of lactose, C</a:t>
            </a:r>
            <a:r>
              <a:rPr lang="en-GB" sz="2000" baseline="-25000" dirty="0">
                <a:latin typeface="Calibri" panose="020F0502020204030204" pitchFamily="34" charset="0"/>
                <a:cs typeface="Calibri" panose="020F0502020204030204" pitchFamily="34" charset="0"/>
              </a:rPr>
              <a:t>12</a:t>
            </a:r>
            <a:r>
              <a:rPr lang="en-GB" sz="2000" dirty="0">
                <a:latin typeface="Calibri" panose="020F0502020204030204" pitchFamily="34" charset="0"/>
                <a:cs typeface="Calibri" panose="020F0502020204030204" pitchFamily="34" charset="0"/>
              </a:rPr>
              <a:t>H</a:t>
            </a:r>
            <a:r>
              <a:rPr lang="en-GB" sz="2000" baseline="-25000" dirty="0">
                <a:latin typeface="Calibri" panose="020F0502020204030204" pitchFamily="34" charset="0"/>
                <a:cs typeface="Calibri" panose="020F0502020204030204" pitchFamily="34" charset="0"/>
              </a:rPr>
              <a:t>22</a:t>
            </a:r>
            <a:r>
              <a:rPr lang="en-GB" sz="2000" dirty="0">
                <a:latin typeface="Calibri" panose="020F0502020204030204" pitchFamily="34" charset="0"/>
                <a:cs typeface="Calibri" panose="020F0502020204030204" pitchFamily="34" charset="0"/>
              </a:rPr>
              <a:t>O</a:t>
            </a:r>
            <a:r>
              <a:rPr lang="en-GB" sz="2000" baseline="-25000" dirty="0">
                <a:latin typeface="Calibri" panose="020F0502020204030204" pitchFamily="34" charset="0"/>
                <a:cs typeface="Calibri" panose="020F0502020204030204" pitchFamily="34" charset="0"/>
              </a:rPr>
              <a:t>11</a:t>
            </a:r>
            <a:r>
              <a:rPr lang="en-GB" sz="2000" dirty="0">
                <a:latin typeface="Calibri" panose="020F0502020204030204" pitchFamily="34" charset="0"/>
                <a:cs typeface="Calibri" panose="020F0502020204030204" pitchFamily="34" charset="0"/>
              </a:rPr>
              <a:t> </a:t>
            </a:r>
            <a:r>
              <a:rPr lang="en-GB" sz="1400" dirty="0">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rPr>
              <a:t>H</a:t>
            </a:r>
            <a:r>
              <a:rPr lang="en-GB" sz="2000" baseline="-25000" dirty="0">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O, and potassium chlorate forms a coloured smoke composition. When combusted it forms carbon monoxide, solid potassium chloride and water vapour. </a:t>
            </a:r>
            <a:endParaRPr lang="en-GB" sz="2200" dirty="0">
              <a:latin typeface="Calibri" panose="020F0502020204030204" pitchFamily="34" charset="0"/>
              <a:cs typeface="Calibri" panose="020F0502020204030204" pitchFamily="34" charset="0"/>
            </a:endParaRPr>
          </a:p>
        </p:txBody>
      </p:sp>
      <p:grpSp>
        <p:nvGrpSpPr>
          <p:cNvPr id="4" name="Group 3">
            <a:extLst>
              <a:ext uri="{FF2B5EF4-FFF2-40B4-BE49-F238E27FC236}">
                <a16:creationId xmlns:a16="http://schemas.microsoft.com/office/drawing/2014/main" id="{C169C36D-BFA7-44D8-811F-5063389DA1AB}"/>
              </a:ext>
            </a:extLst>
          </p:cNvPr>
          <p:cNvGrpSpPr/>
          <p:nvPr/>
        </p:nvGrpSpPr>
        <p:grpSpPr>
          <a:xfrm>
            <a:off x="1179654" y="1799224"/>
            <a:ext cx="9497152" cy="4026334"/>
            <a:chOff x="1053848" y="1790443"/>
            <a:chExt cx="9497152" cy="1017005"/>
          </a:xfrm>
        </p:grpSpPr>
        <p:sp>
          <p:nvSpPr>
            <p:cNvPr id="17" name="TextBox 16">
              <a:extLst>
                <a:ext uri="{FF2B5EF4-FFF2-40B4-BE49-F238E27FC236}">
                  <a16:creationId xmlns:a16="http://schemas.microsoft.com/office/drawing/2014/main" id="{75DF0D4D-445B-47D4-B445-4FD4CA7F62F4}"/>
                </a:ext>
              </a:extLst>
            </p:cNvPr>
            <p:cNvSpPr txBox="1"/>
            <p:nvPr/>
          </p:nvSpPr>
          <p:spPr>
            <a:xfrm>
              <a:off x="1053848" y="1790443"/>
              <a:ext cx="9497152" cy="614152"/>
            </a:xfrm>
            <a:prstGeom prst="rect">
              <a:avLst/>
            </a:prstGeom>
            <a:noFill/>
          </p:spPr>
          <p:txBody>
            <a:bodyPr wrap="none" rtlCol="0">
              <a:spAutoFit/>
            </a:bodyPr>
            <a:lstStyle/>
            <a:p>
              <a:r>
                <a:rPr lang="en-GB" sz="2400" dirty="0">
                  <a:solidFill>
                    <a:srgbClr val="FF0000"/>
                  </a:solidFill>
                  <a:latin typeface="Calibri" panose="020F0502020204030204" pitchFamily="34" charset="0"/>
                  <a:cs typeface="Calibri" panose="020F0502020204030204" pitchFamily="34" charset="0"/>
                </a:rPr>
                <a:t>C</a:t>
              </a:r>
              <a:r>
                <a:rPr lang="en-GB" sz="2400" baseline="-25000" dirty="0">
                  <a:solidFill>
                    <a:srgbClr val="FF0000"/>
                  </a:solidFill>
                  <a:latin typeface="Calibri" panose="020F0502020204030204" pitchFamily="34" charset="0"/>
                  <a:cs typeface="Calibri" panose="020F0502020204030204" pitchFamily="34" charset="0"/>
                </a:rPr>
                <a:t>12</a:t>
              </a:r>
              <a:r>
                <a:rPr lang="en-GB" sz="2400" dirty="0">
                  <a:solidFill>
                    <a:srgbClr val="FF0000"/>
                  </a:solidFill>
                  <a:latin typeface="Calibri" panose="020F0502020204030204" pitchFamily="34" charset="0"/>
                  <a:cs typeface="Calibri" panose="020F0502020204030204" pitchFamily="34" charset="0"/>
                </a:rPr>
                <a:t>H</a:t>
              </a:r>
              <a:r>
                <a:rPr lang="en-GB" sz="2400" baseline="-25000" dirty="0">
                  <a:solidFill>
                    <a:srgbClr val="FF0000"/>
                  </a:solidFill>
                  <a:latin typeface="Calibri" panose="020F0502020204030204" pitchFamily="34" charset="0"/>
                  <a:cs typeface="Calibri" panose="020F0502020204030204" pitchFamily="34" charset="0"/>
                </a:rPr>
                <a:t>22</a:t>
              </a:r>
              <a:r>
                <a:rPr lang="en-GB" sz="2400" dirty="0">
                  <a:solidFill>
                    <a:srgbClr val="FF0000"/>
                  </a:solidFill>
                  <a:latin typeface="Calibri" panose="020F0502020204030204" pitchFamily="34" charset="0"/>
                  <a:cs typeface="Calibri" panose="020F0502020204030204" pitchFamily="34" charset="0"/>
                </a:rPr>
                <a:t>O</a:t>
              </a:r>
              <a:r>
                <a:rPr lang="en-GB" sz="2400" baseline="-25000" dirty="0">
                  <a:solidFill>
                    <a:srgbClr val="FF0000"/>
                  </a:solidFill>
                  <a:latin typeface="Calibri" panose="020F0502020204030204" pitchFamily="34" charset="0"/>
                  <a:cs typeface="Calibri" panose="020F0502020204030204" pitchFamily="34" charset="0"/>
                </a:rPr>
                <a:t>11</a:t>
              </a:r>
              <a:r>
                <a:rPr lang="en-GB" sz="2400" dirty="0">
                  <a:solidFill>
                    <a:srgbClr val="FF0000"/>
                  </a:solidFill>
                  <a:latin typeface="Calibri" panose="020F0502020204030204" pitchFamily="34" charset="0"/>
                  <a:cs typeface="Calibri" panose="020F0502020204030204" pitchFamily="34" charset="0"/>
                </a:rPr>
                <a:t>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x </a:t>
              </a:r>
              <a:r>
                <a:rPr lang="en-GB" sz="2400" dirty="0">
                  <a:solidFill>
                    <a:srgbClr val="FF0000"/>
                  </a:solidFill>
                  <a:latin typeface="Calibri" panose="020F0502020204030204" pitchFamily="34" charset="0"/>
                  <a:cs typeface="Calibri" panose="020F0502020204030204" pitchFamily="34" charset="0"/>
                </a:rPr>
                <a:t>H</a:t>
              </a:r>
              <a:r>
                <a:rPr lang="en-GB" sz="2400" baseline="-25000" dirty="0">
                  <a:solidFill>
                    <a:srgbClr val="FF0000"/>
                  </a:solidFill>
                  <a:latin typeface="Calibri" panose="020F0502020204030204" pitchFamily="34" charset="0"/>
                  <a:cs typeface="Calibri" panose="020F0502020204030204" pitchFamily="34" charset="0"/>
                </a:rPr>
                <a:t>2</a:t>
              </a:r>
              <a:r>
                <a:rPr lang="en-GB" sz="2400" dirty="0">
                  <a:solidFill>
                    <a:srgbClr val="FF0000"/>
                  </a:solidFill>
                  <a:latin typeface="Calibri" panose="020F0502020204030204" pitchFamily="34" charset="0"/>
                  <a:cs typeface="Calibri" panose="020F0502020204030204" pitchFamily="34" charset="0"/>
                </a:rPr>
                <a:t>O  +   KClO</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CO  + </a:t>
              </a:r>
              <a:r>
                <a:rPr lang="en-GB" sz="2400" dirty="0" err="1">
                  <a:solidFill>
                    <a:srgbClr val="FF0000"/>
                  </a:solidFill>
                  <a:latin typeface="Calibri" panose="020F0502020204030204" pitchFamily="34" charset="0"/>
                  <a:cs typeface="Calibri" panose="020F0502020204030204" pitchFamily="34" charset="0"/>
                  <a:sym typeface="Wingdings" panose="05000000000000000000" pitchFamily="2" charset="2"/>
                </a:rPr>
                <a:t>KCl</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 H</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O</a:t>
              </a:r>
            </a:p>
            <a:p>
              <a:endPar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endParaRPr>
            </a:p>
            <a:p>
              <a:r>
                <a:rPr lang="en-GB" dirty="0">
                  <a:solidFill>
                    <a:srgbClr val="7030A0"/>
                  </a:solidFill>
                  <a:latin typeface="Calibri" panose="020F0502020204030204" pitchFamily="34" charset="0"/>
                  <a:cs typeface="Calibri" panose="020F0502020204030204" pitchFamily="34" charset="0"/>
                  <a:sym typeface="Wingdings" panose="05000000000000000000" pitchFamily="2" charset="2"/>
                </a:rPr>
                <a:t>ionic equation:</a:t>
              </a:r>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7030A0"/>
                  </a:solidFill>
                  <a:latin typeface="Calibri" panose="020F0502020204030204" pitchFamily="34" charset="0"/>
                  <a:cs typeface="Calibri" panose="020F0502020204030204" pitchFamily="34" charset="0"/>
                </a:rPr>
                <a:t> (</a:t>
              </a:r>
              <a:r>
                <a:rPr lang="en-GB" sz="2800" dirty="0">
                  <a:solidFill>
                    <a:srgbClr val="7030A0"/>
                  </a:solidFill>
                  <a:latin typeface="Calibri" panose="020F0502020204030204" pitchFamily="34" charset="0"/>
                  <a:cs typeface="Calibri" panose="020F0502020204030204" pitchFamily="34" charset="0"/>
                </a:rPr>
                <a:t>C</a:t>
              </a:r>
              <a:r>
                <a:rPr lang="en-GB" sz="2800" baseline="-25000" dirty="0">
                  <a:solidFill>
                    <a:srgbClr val="7030A0"/>
                  </a:solidFill>
                  <a:latin typeface="Calibri" panose="020F0502020204030204" pitchFamily="34" charset="0"/>
                  <a:cs typeface="Calibri" panose="020F0502020204030204" pitchFamily="34" charset="0"/>
                </a:rPr>
                <a:t>12</a:t>
              </a:r>
              <a:r>
                <a:rPr lang="en-GB" sz="2800" dirty="0">
                  <a:solidFill>
                    <a:srgbClr val="7030A0"/>
                  </a:solidFill>
                  <a:latin typeface="Calibri" panose="020F0502020204030204" pitchFamily="34" charset="0"/>
                  <a:cs typeface="Calibri" panose="020F0502020204030204" pitchFamily="34" charset="0"/>
                </a:rPr>
                <a:t>H</a:t>
              </a:r>
              <a:r>
                <a:rPr lang="en-GB" sz="2800" baseline="-25000" dirty="0">
                  <a:solidFill>
                    <a:srgbClr val="7030A0"/>
                  </a:solidFill>
                  <a:latin typeface="Calibri" panose="020F0502020204030204" pitchFamily="34" charset="0"/>
                  <a:cs typeface="Calibri" panose="020F0502020204030204" pitchFamily="34" charset="0"/>
                </a:rPr>
                <a:t>22</a:t>
              </a:r>
              <a:r>
                <a:rPr lang="en-GB" sz="2800" dirty="0">
                  <a:solidFill>
                    <a:srgbClr val="7030A0"/>
                  </a:solidFill>
                  <a:latin typeface="Calibri" panose="020F0502020204030204" pitchFamily="34" charset="0"/>
                  <a:cs typeface="Calibri" panose="020F0502020204030204" pitchFamily="34" charset="0"/>
                </a:rPr>
                <a:t>O</a:t>
              </a:r>
              <a:r>
                <a:rPr lang="en-GB" sz="2800" baseline="-25000" dirty="0">
                  <a:solidFill>
                    <a:srgbClr val="7030A0"/>
                  </a:solidFill>
                  <a:latin typeface="Calibri" panose="020F0502020204030204" pitchFamily="34" charset="0"/>
                  <a:cs typeface="Calibri" panose="020F0502020204030204" pitchFamily="34" charset="0"/>
                </a:rPr>
                <a:t>11</a:t>
              </a:r>
              <a:r>
                <a:rPr lang="en-GB" sz="2800" dirty="0">
                  <a:solidFill>
                    <a:srgbClr val="7030A0"/>
                  </a:solidFill>
                  <a:latin typeface="Calibri" panose="020F0502020204030204" pitchFamily="34" charset="0"/>
                  <a:cs typeface="Calibri" panose="020F0502020204030204" pitchFamily="34" charset="0"/>
                </a:rPr>
                <a:t>xH</a:t>
              </a:r>
              <a:r>
                <a:rPr lang="en-GB" sz="2800" baseline="-25000" dirty="0">
                  <a:solidFill>
                    <a:srgbClr val="7030A0"/>
                  </a:solidFill>
                  <a:latin typeface="Calibri" panose="020F0502020204030204" pitchFamily="34" charset="0"/>
                  <a:cs typeface="Calibri" panose="020F0502020204030204" pitchFamily="34" charset="0"/>
                </a:rPr>
                <a:t>2</a:t>
              </a:r>
              <a:r>
                <a:rPr lang="en-GB" sz="2800" dirty="0">
                  <a:solidFill>
                    <a:srgbClr val="7030A0"/>
                  </a:solidFill>
                  <a:latin typeface="Calibri" panose="020F0502020204030204" pitchFamily="34" charset="0"/>
                  <a:cs typeface="Calibri" panose="020F0502020204030204" pitchFamily="34" charset="0"/>
                </a:rPr>
                <a:t>O)</a:t>
              </a:r>
              <a:r>
                <a:rPr lang="en-GB" sz="2800" baseline="30000" dirty="0">
                  <a:solidFill>
                    <a:srgbClr val="7030A0"/>
                  </a:solidFill>
                  <a:latin typeface="Calibri" panose="020F0502020204030204" pitchFamily="34" charset="0"/>
                  <a:cs typeface="Calibri" panose="020F0502020204030204" pitchFamily="34" charset="0"/>
                </a:rPr>
                <a:t>0</a:t>
              </a:r>
              <a:r>
                <a:rPr lang="en-GB" sz="2800" dirty="0">
                  <a:solidFill>
                    <a:srgbClr val="7030A0"/>
                  </a:solidFill>
                  <a:latin typeface="Calibri" panose="020F0502020204030204" pitchFamily="34" charset="0"/>
                  <a:cs typeface="Calibri" panose="020F0502020204030204" pitchFamily="34" charset="0"/>
                </a:rPr>
                <a:t> + K</a:t>
              </a:r>
              <a:r>
                <a:rPr lang="en-GB" sz="2800" baseline="30000" dirty="0">
                  <a:solidFill>
                    <a:srgbClr val="7030A0"/>
                  </a:solidFill>
                  <a:latin typeface="Calibri" panose="020F0502020204030204" pitchFamily="34" charset="0"/>
                  <a:cs typeface="Calibri" panose="020F0502020204030204" pitchFamily="34" charset="0"/>
                </a:rPr>
                <a:t>+</a:t>
              </a:r>
              <a:r>
                <a:rPr lang="en-GB" sz="2800" dirty="0">
                  <a:solidFill>
                    <a:srgbClr val="7030A0"/>
                  </a:solidFill>
                  <a:latin typeface="Calibri" panose="020F0502020204030204" pitchFamily="34" charset="0"/>
                  <a:cs typeface="Calibri" panose="020F0502020204030204" pitchFamily="34" charset="0"/>
                </a:rPr>
                <a:t> + ClO</a:t>
              </a:r>
              <a:r>
                <a:rPr lang="en-GB" sz="2800" baseline="-25000" dirty="0">
                  <a:solidFill>
                    <a:srgbClr val="7030A0"/>
                  </a:solidFill>
                  <a:latin typeface="Calibri" panose="020F0502020204030204" pitchFamily="34" charset="0"/>
                  <a:cs typeface="Calibri" panose="020F0502020204030204" pitchFamily="34" charset="0"/>
                </a:rPr>
                <a:t>3</a:t>
              </a:r>
              <a:r>
                <a:rPr lang="en-GB" sz="2800" baseline="30000" dirty="0">
                  <a:solidFill>
                    <a:srgbClr val="7030A0"/>
                  </a:solidFill>
                  <a:latin typeface="Calibri" panose="020F0502020204030204" pitchFamily="34" charset="0"/>
                  <a:cs typeface="Calibri" panose="020F0502020204030204" pitchFamily="34" charset="0"/>
                </a:rPr>
                <a:t>-</a:t>
              </a:r>
              <a:r>
                <a:rPr lang="en-GB" sz="2800" dirty="0">
                  <a:solidFill>
                    <a:srgbClr val="7030A0"/>
                  </a:solidFill>
                  <a:latin typeface="Calibri" panose="020F0502020204030204" pitchFamily="34" charset="0"/>
                  <a:cs typeface="Calibri" panose="020F0502020204030204" pitchFamily="34" charset="0"/>
                </a:rPr>
                <a:t>  </a:t>
              </a:r>
              <a:r>
                <a:rPr lang="en-GB" sz="2800" dirty="0">
                  <a:solidFill>
                    <a:srgbClr val="7030A0"/>
                  </a:solidFill>
                  <a:latin typeface="Calibri" panose="020F0502020204030204" pitchFamily="34" charset="0"/>
                  <a:cs typeface="Calibri" panose="020F0502020204030204" pitchFamily="34" charset="0"/>
                  <a:sym typeface="Wingdings" panose="05000000000000000000" pitchFamily="2" charset="2"/>
                </a:rPr>
                <a:t>  CO + K</a:t>
              </a:r>
              <a:r>
                <a:rPr lang="en-GB" sz="28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rPr>
                <a:t>+</a:t>
              </a:r>
              <a:r>
                <a:rPr lang="en-GB" sz="2800" dirty="0">
                  <a:solidFill>
                    <a:srgbClr val="7030A0"/>
                  </a:solidFill>
                  <a:latin typeface="Calibri" panose="020F0502020204030204" pitchFamily="34" charset="0"/>
                  <a:cs typeface="Calibri" panose="020F0502020204030204" pitchFamily="34" charset="0"/>
                  <a:sym typeface="Wingdings" panose="05000000000000000000" pitchFamily="2" charset="2"/>
                </a:rPr>
                <a:t> + Cl</a:t>
              </a:r>
              <a:r>
                <a:rPr lang="en-GB" sz="28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rPr>
                <a:t>-</a:t>
              </a:r>
              <a:r>
                <a:rPr lang="en-GB" sz="2800" dirty="0">
                  <a:solidFill>
                    <a:srgbClr val="7030A0"/>
                  </a:solidFill>
                  <a:latin typeface="Calibri" panose="020F0502020204030204" pitchFamily="34" charset="0"/>
                  <a:cs typeface="Calibri" panose="020F0502020204030204" pitchFamily="34" charset="0"/>
                  <a:sym typeface="Wingdings" panose="05000000000000000000" pitchFamily="2" charset="2"/>
                </a:rPr>
                <a:t> + H</a:t>
              </a:r>
              <a:r>
                <a:rPr lang="en-GB" sz="2800" baseline="-25000" dirty="0">
                  <a:solidFill>
                    <a:srgbClr val="7030A0"/>
                  </a:solidFill>
                  <a:latin typeface="Calibri" panose="020F0502020204030204" pitchFamily="34" charset="0"/>
                  <a:cs typeface="Calibri" panose="020F0502020204030204" pitchFamily="34" charset="0"/>
                  <a:sym typeface="Wingdings" panose="05000000000000000000" pitchFamily="2" charset="2"/>
                </a:rPr>
                <a:t>2</a:t>
              </a:r>
              <a:r>
                <a:rPr lang="en-GB" sz="2800" dirty="0">
                  <a:solidFill>
                    <a:srgbClr val="7030A0"/>
                  </a:solidFill>
                  <a:latin typeface="Calibri" panose="020F0502020204030204" pitchFamily="34" charset="0"/>
                  <a:cs typeface="Calibri" panose="020F0502020204030204" pitchFamily="34" charset="0"/>
                  <a:sym typeface="Wingdings" panose="05000000000000000000" pitchFamily="2" charset="2"/>
                </a:rPr>
                <a:t>O</a:t>
              </a:r>
              <a:endParaRPr lang="en-GB" sz="28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endParaRPr>
            </a:p>
            <a:p>
              <a:r>
                <a:rPr lang="en-GB" sz="2800" dirty="0">
                  <a:solidFill>
                    <a:srgbClr val="7030A0"/>
                  </a:solidFill>
                  <a:latin typeface="Calibri" panose="020F0502020204030204" pitchFamily="34" charset="0"/>
                  <a:cs typeface="Calibri" panose="020F0502020204030204" pitchFamily="34" charset="0"/>
                  <a:sym typeface="Wingdings" panose="05000000000000000000" pitchFamily="2" charset="2"/>
                </a:rPr>
                <a:t>					    </a:t>
              </a:r>
              <a:r>
                <a:rPr lang="en-GB" dirty="0">
                  <a:solidFill>
                    <a:srgbClr val="7030A0"/>
                  </a:solidFill>
                  <a:latin typeface="Calibri" panose="020F0502020204030204" pitchFamily="34" charset="0"/>
                  <a:cs typeface="Calibri" panose="020F0502020204030204" pitchFamily="34" charset="0"/>
                  <a:sym typeface="Wingdings" panose="05000000000000000000" pitchFamily="2" charset="2"/>
                </a:rPr>
                <a:t>K</a:t>
              </a:r>
              <a:r>
                <a:rPr lang="en-GB" baseline="30000" dirty="0">
                  <a:solidFill>
                    <a:srgbClr val="7030A0"/>
                  </a:solidFill>
                  <a:latin typeface="Calibri" panose="020F0502020204030204" pitchFamily="34" charset="0"/>
                  <a:cs typeface="Calibri" panose="020F0502020204030204" pitchFamily="34" charset="0"/>
                  <a:sym typeface="Wingdings" panose="05000000000000000000" pitchFamily="2" charset="2"/>
                </a:rPr>
                <a:t>+</a:t>
              </a:r>
              <a:r>
                <a:rPr lang="en-GB" dirty="0">
                  <a:solidFill>
                    <a:srgbClr val="7030A0"/>
                  </a:solidFill>
                  <a:latin typeface="Calibri" panose="020F0502020204030204" pitchFamily="34" charset="0"/>
                  <a:cs typeface="Calibri" panose="020F0502020204030204" pitchFamily="34" charset="0"/>
                  <a:sym typeface="Wingdings" panose="05000000000000000000" pitchFamily="2" charset="2"/>
                </a:rPr>
                <a:t> is a spectator ion (does not change oxidation state)</a:t>
              </a:r>
              <a:endParaRPr lang="en-GB" dirty="0">
                <a:solidFill>
                  <a:srgbClr val="7030A0"/>
                </a:solidFill>
                <a:latin typeface="Calibri" panose="020F0502020204030204" pitchFamily="34" charset="0"/>
                <a:cs typeface="Calibri" panose="020F0502020204030204" pitchFamily="34" charset="0"/>
              </a:endParaRPr>
            </a:p>
            <a:p>
              <a:r>
                <a:rPr lang="en-GB" dirty="0">
                  <a:solidFill>
                    <a:srgbClr val="7030A0"/>
                  </a:solidFill>
                  <a:latin typeface="Calibri" panose="020F0502020204030204" pitchFamily="34" charset="0"/>
                  <a:cs typeface="Calibri" panose="020F0502020204030204" pitchFamily="34" charset="0"/>
                  <a:sym typeface="Wingdings" panose="05000000000000000000" pitchFamily="2" charset="2"/>
                </a:rPr>
                <a:t>net ionic equation</a:t>
              </a:r>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a:t>
              </a:r>
              <a:r>
                <a:rPr lang="en-GB" sz="2000" dirty="0">
                  <a:solidFill>
                    <a:srgbClr val="7030A0"/>
                  </a:solidFill>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7030A0"/>
                  </a:solidFill>
                  <a:latin typeface="Calibri" panose="020F0502020204030204" pitchFamily="34" charset="0"/>
                  <a:cs typeface="Calibri" panose="020F0502020204030204" pitchFamily="34" charset="0"/>
                </a:rPr>
                <a:t> (</a:t>
              </a:r>
              <a:r>
                <a:rPr lang="en-GB" sz="2400" dirty="0">
                  <a:solidFill>
                    <a:srgbClr val="7030A0"/>
                  </a:solidFill>
                  <a:latin typeface="Calibri" panose="020F0502020204030204" pitchFamily="34" charset="0"/>
                  <a:cs typeface="Calibri" panose="020F0502020204030204" pitchFamily="34" charset="0"/>
                </a:rPr>
                <a:t>C</a:t>
              </a:r>
              <a:r>
                <a:rPr lang="en-GB" sz="2400" baseline="-25000" dirty="0">
                  <a:solidFill>
                    <a:srgbClr val="7030A0"/>
                  </a:solidFill>
                  <a:latin typeface="Calibri" panose="020F0502020204030204" pitchFamily="34" charset="0"/>
                  <a:cs typeface="Calibri" panose="020F0502020204030204" pitchFamily="34" charset="0"/>
                </a:rPr>
                <a:t>12</a:t>
              </a:r>
              <a:r>
                <a:rPr lang="en-GB" sz="2400" dirty="0">
                  <a:solidFill>
                    <a:srgbClr val="7030A0"/>
                  </a:solidFill>
                  <a:latin typeface="Calibri" panose="020F0502020204030204" pitchFamily="34" charset="0"/>
                  <a:cs typeface="Calibri" panose="020F0502020204030204" pitchFamily="34" charset="0"/>
                </a:rPr>
                <a:t>H</a:t>
              </a:r>
              <a:r>
                <a:rPr lang="en-GB" sz="2400" baseline="-25000" dirty="0">
                  <a:solidFill>
                    <a:srgbClr val="7030A0"/>
                  </a:solidFill>
                  <a:latin typeface="Calibri" panose="020F0502020204030204" pitchFamily="34" charset="0"/>
                  <a:cs typeface="Calibri" panose="020F0502020204030204" pitchFamily="34" charset="0"/>
                </a:rPr>
                <a:t>22</a:t>
              </a:r>
              <a:r>
                <a:rPr lang="en-GB" sz="2400" dirty="0">
                  <a:solidFill>
                    <a:srgbClr val="7030A0"/>
                  </a:solidFill>
                  <a:latin typeface="Calibri" panose="020F0502020204030204" pitchFamily="34" charset="0"/>
                  <a:cs typeface="Calibri" panose="020F0502020204030204" pitchFamily="34" charset="0"/>
                </a:rPr>
                <a:t>O</a:t>
              </a:r>
              <a:r>
                <a:rPr lang="en-GB" sz="2400" baseline="-25000" dirty="0">
                  <a:solidFill>
                    <a:srgbClr val="7030A0"/>
                  </a:solidFill>
                  <a:latin typeface="Calibri" panose="020F0502020204030204" pitchFamily="34" charset="0"/>
                  <a:cs typeface="Calibri" panose="020F0502020204030204" pitchFamily="34" charset="0"/>
                </a:rPr>
                <a:t>11</a:t>
              </a:r>
              <a:r>
                <a:rPr lang="en-GB" sz="2400" dirty="0">
                  <a:solidFill>
                    <a:srgbClr val="7030A0"/>
                  </a:solidFill>
                  <a:latin typeface="Calibri" panose="020F0502020204030204" pitchFamily="34" charset="0"/>
                  <a:cs typeface="Calibri" panose="020F0502020204030204" pitchFamily="34" charset="0"/>
                </a:rPr>
                <a:t>xH</a:t>
              </a:r>
              <a:r>
                <a:rPr lang="en-GB" sz="2400" baseline="-25000" dirty="0">
                  <a:solidFill>
                    <a:srgbClr val="7030A0"/>
                  </a:solidFill>
                  <a:latin typeface="Calibri" panose="020F0502020204030204" pitchFamily="34" charset="0"/>
                  <a:cs typeface="Calibri" panose="020F0502020204030204" pitchFamily="34" charset="0"/>
                </a:rPr>
                <a:t>2</a:t>
              </a:r>
              <a:r>
                <a:rPr lang="en-GB" sz="2400" dirty="0">
                  <a:solidFill>
                    <a:srgbClr val="7030A0"/>
                  </a:solidFill>
                  <a:latin typeface="Calibri" panose="020F0502020204030204" pitchFamily="34" charset="0"/>
                  <a:cs typeface="Calibri" panose="020F0502020204030204" pitchFamily="34" charset="0"/>
                </a:rPr>
                <a:t>O)</a:t>
              </a:r>
              <a:r>
                <a:rPr lang="en-GB" sz="2400" baseline="30000" dirty="0">
                  <a:solidFill>
                    <a:srgbClr val="7030A0"/>
                  </a:solidFill>
                  <a:latin typeface="Calibri" panose="020F0502020204030204" pitchFamily="34" charset="0"/>
                  <a:cs typeface="Calibri" panose="020F0502020204030204" pitchFamily="34" charset="0"/>
                </a:rPr>
                <a:t>0</a:t>
              </a:r>
              <a:r>
                <a:rPr lang="en-GB" sz="2400" dirty="0">
                  <a:solidFill>
                    <a:srgbClr val="7030A0"/>
                  </a:solidFill>
                  <a:latin typeface="Calibri" panose="020F0502020204030204" pitchFamily="34" charset="0"/>
                  <a:cs typeface="Calibri" panose="020F0502020204030204" pitchFamily="34" charset="0"/>
                </a:rPr>
                <a:t> + ClO</a:t>
              </a:r>
              <a:r>
                <a:rPr lang="en-GB" sz="2400" baseline="-25000" dirty="0">
                  <a:solidFill>
                    <a:srgbClr val="7030A0"/>
                  </a:solidFill>
                  <a:latin typeface="Calibri" panose="020F0502020204030204" pitchFamily="34" charset="0"/>
                  <a:cs typeface="Calibri" panose="020F0502020204030204" pitchFamily="34" charset="0"/>
                </a:rPr>
                <a:t>3</a:t>
              </a:r>
              <a:r>
                <a:rPr lang="en-GB" sz="2400" baseline="30000" dirty="0">
                  <a:solidFill>
                    <a:srgbClr val="7030A0"/>
                  </a:solidFill>
                  <a:latin typeface="Calibri" panose="020F0502020204030204" pitchFamily="34" charset="0"/>
                  <a:cs typeface="Calibri" panose="020F0502020204030204" pitchFamily="34" charset="0"/>
                </a:rPr>
                <a:t>-</a:t>
              </a:r>
              <a:r>
                <a:rPr lang="en-GB" sz="2400" dirty="0">
                  <a:solidFill>
                    <a:srgbClr val="7030A0"/>
                  </a:solidFill>
                  <a:latin typeface="Calibri" panose="020F0502020204030204" pitchFamily="34" charset="0"/>
                  <a:cs typeface="Calibri" panose="020F0502020204030204" pitchFamily="34" charset="0"/>
                </a:rPr>
                <a:t>  </a:t>
              </a:r>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  CO + Cl</a:t>
              </a:r>
              <a:r>
                <a:rPr lang="en-GB" sz="24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 + H</a:t>
              </a:r>
              <a:r>
                <a:rPr lang="en-GB" sz="2400" baseline="-25000" dirty="0">
                  <a:solidFill>
                    <a:srgbClr val="7030A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7030A0"/>
                  </a:solidFill>
                  <a:latin typeface="Calibri" panose="020F0502020204030204" pitchFamily="34" charset="0"/>
                  <a:cs typeface="Calibri" panose="020F0502020204030204" pitchFamily="34" charset="0"/>
                  <a:sym typeface="Wingdings" panose="05000000000000000000" pitchFamily="2" charset="2"/>
                </a:rPr>
                <a:t>O</a:t>
              </a:r>
              <a:endParaRPr lang="en-GB" sz="2400" baseline="30000" dirty="0">
                <a:solidFill>
                  <a:srgbClr val="7030A0"/>
                </a:solidFill>
                <a:latin typeface="Calibri" panose="020F0502020204030204" pitchFamily="34" charset="0"/>
                <a:cs typeface="Calibri" panose="020F0502020204030204" pitchFamily="34" charset="0"/>
                <a:sym typeface="Wingdings" panose="05000000000000000000" pitchFamily="2" charset="2"/>
              </a:endParaRPr>
            </a:p>
            <a:p>
              <a:endParaRPr lang="en-GB" sz="2400" dirty="0">
                <a:solidFill>
                  <a:srgbClr val="FF0000"/>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002F1BB3-6069-44E7-8923-565A59BCCB69}"/>
                </a:ext>
              </a:extLst>
            </p:cNvPr>
            <p:cNvSpPr txBox="1"/>
            <p:nvPr/>
          </p:nvSpPr>
          <p:spPr>
            <a:xfrm>
              <a:off x="1560475" y="2690837"/>
              <a:ext cx="6945619" cy="116611"/>
            </a:xfrm>
            <a:prstGeom prst="rect">
              <a:avLst/>
            </a:prstGeom>
            <a:noFill/>
          </p:spPr>
          <p:txBody>
            <a:bodyPr wrap="none" rtlCol="0">
              <a:spAutoFit/>
            </a:bodyPr>
            <a:lstStyle/>
            <a:p>
              <a:r>
                <a:rPr lang="en-GB" sz="2400" dirty="0">
                  <a:solidFill>
                    <a:srgbClr val="FF0000"/>
                  </a:solidFill>
                  <a:latin typeface="Calibri" panose="020F0502020204030204" pitchFamily="34" charset="0"/>
                  <a:cs typeface="Calibri" panose="020F0502020204030204" pitchFamily="34" charset="0"/>
                </a:rPr>
                <a:t>C</a:t>
              </a:r>
              <a:r>
                <a:rPr lang="en-GB" sz="2400" baseline="-25000" dirty="0">
                  <a:solidFill>
                    <a:srgbClr val="FF0000"/>
                  </a:solidFill>
                  <a:latin typeface="Calibri" panose="020F0502020204030204" pitchFamily="34" charset="0"/>
                  <a:cs typeface="Calibri" panose="020F0502020204030204" pitchFamily="34" charset="0"/>
                </a:rPr>
                <a:t>12</a:t>
              </a:r>
              <a:r>
                <a:rPr lang="en-GB" sz="2400" dirty="0">
                  <a:solidFill>
                    <a:srgbClr val="FF0000"/>
                  </a:solidFill>
                  <a:latin typeface="Calibri" panose="020F0502020204030204" pitchFamily="34" charset="0"/>
                  <a:cs typeface="Calibri" panose="020F0502020204030204" pitchFamily="34" charset="0"/>
                </a:rPr>
                <a:t>H</a:t>
              </a:r>
              <a:r>
                <a:rPr lang="en-GB" sz="2400" baseline="-25000" dirty="0">
                  <a:solidFill>
                    <a:srgbClr val="FF0000"/>
                  </a:solidFill>
                  <a:latin typeface="Calibri" panose="020F0502020204030204" pitchFamily="34" charset="0"/>
                  <a:cs typeface="Calibri" panose="020F0502020204030204" pitchFamily="34" charset="0"/>
                </a:rPr>
                <a:t>22</a:t>
              </a:r>
              <a:r>
                <a:rPr lang="en-GB" sz="2400" dirty="0">
                  <a:solidFill>
                    <a:srgbClr val="FF0000"/>
                  </a:solidFill>
                  <a:latin typeface="Calibri" panose="020F0502020204030204" pitchFamily="34" charset="0"/>
                  <a:cs typeface="Calibri" panose="020F0502020204030204" pitchFamily="34" charset="0"/>
                </a:rPr>
                <a:t>O</a:t>
              </a:r>
              <a:r>
                <a:rPr lang="en-GB" sz="2400" baseline="-25000" dirty="0">
                  <a:solidFill>
                    <a:srgbClr val="FF0000"/>
                  </a:solidFill>
                  <a:latin typeface="Calibri" panose="020F0502020204030204" pitchFamily="34" charset="0"/>
                  <a:cs typeface="Calibri" panose="020F0502020204030204" pitchFamily="34" charset="0"/>
                </a:rPr>
                <a:t>11</a:t>
              </a:r>
              <a:r>
                <a:rPr lang="en-GB" sz="2400" dirty="0">
                  <a:solidFill>
                    <a:srgbClr val="FF0000"/>
                  </a:solidFill>
                  <a:latin typeface="Calibri" panose="020F0502020204030204" pitchFamily="34" charset="0"/>
                  <a:cs typeface="Calibri" panose="020F0502020204030204" pitchFamily="34" charset="0"/>
                </a:rPr>
                <a:t> x</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FF0000"/>
                  </a:solidFill>
                  <a:latin typeface="Calibri" panose="020F0502020204030204" pitchFamily="34" charset="0"/>
                  <a:cs typeface="Calibri" panose="020F0502020204030204" pitchFamily="34" charset="0"/>
                </a:rPr>
                <a:t>H</a:t>
              </a:r>
              <a:r>
                <a:rPr lang="en-GB" sz="2400" baseline="-25000" dirty="0">
                  <a:solidFill>
                    <a:srgbClr val="FF0000"/>
                  </a:solidFill>
                  <a:latin typeface="Calibri" panose="020F0502020204030204" pitchFamily="34" charset="0"/>
                  <a:cs typeface="Calibri" panose="020F0502020204030204" pitchFamily="34" charset="0"/>
                </a:rPr>
                <a:t>2</a:t>
              </a:r>
              <a:r>
                <a:rPr lang="en-GB" sz="2400" dirty="0">
                  <a:solidFill>
                    <a:srgbClr val="FF0000"/>
                  </a:solidFill>
                  <a:latin typeface="Calibri" panose="020F0502020204030204" pitchFamily="34" charset="0"/>
                  <a:cs typeface="Calibri" panose="020F0502020204030204" pitchFamily="34" charset="0"/>
                </a:rPr>
                <a:t>O  +  4 ClO</a:t>
              </a:r>
              <a:r>
                <a:rPr lang="en-GB" sz="2400" baseline="-25000" dirty="0">
                  <a:solidFill>
                    <a:srgbClr val="FF0000"/>
                  </a:solidFill>
                  <a:latin typeface="Calibri" panose="020F0502020204030204" pitchFamily="34" charset="0"/>
                  <a:cs typeface="Calibri" panose="020F0502020204030204" pitchFamily="34" charset="0"/>
                </a:rPr>
                <a:t>3</a:t>
              </a:r>
              <a:r>
                <a:rPr lang="en-GB" sz="2400" baseline="30000" dirty="0">
                  <a:solidFill>
                    <a:srgbClr val="FF0000"/>
                  </a:solidFill>
                  <a:latin typeface="Calibri" panose="020F0502020204030204" pitchFamily="34" charset="0"/>
                  <a:cs typeface="Calibri" panose="020F0502020204030204" pitchFamily="34" charset="0"/>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12 CO + 4 Cl </a:t>
              </a:r>
              <a:r>
                <a:rPr lang="en-GB" sz="2400" baseline="30000" dirty="0">
                  <a:solidFill>
                    <a:srgbClr val="FF0000"/>
                  </a:solidFill>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  12 H</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O</a:t>
              </a:r>
              <a:r>
                <a:rPr lang="en-GB" sz="2400" dirty="0">
                  <a:solidFill>
                    <a:srgbClr val="FF0000"/>
                  </a:solidFill>
                  <a:latin typeface="Calibri" panose="020F0502020204030204" pitchFamily="34" charset="0"/>
                  <a:cs typeface="Calibri" panose="020F0502020204030204" pitchFamily="34" charset="0"/>
                </a:rPr>
                <a:t> </a:t>
              </a:r>
            </a:p>
          </p:txBody>
        </p:sp>
        <p:sp>
          <p:nvSpPr>
            <p:cNvPr id="19" name="TextBox 18">
              <a:extLst>
                <a:ext uri="{FF2B5EF4-FFF2-40B4-BE49-F238E27FC236}">
                  <a16:creationId xmlns:a16="http://schemas.microsoft.com/office/drawing/2014/main" id="{1DB0F633-89A7-4885-AD07-08F0924E1006}"/>
                </a:ext>
              </a:extLst>
            </p:cNvPr>
            <p:cNvSpPr txBox="1"/>
            <p:nvPr/>
          </p:nvSpPr>
          <p:spPr>
            <a:xfrm>
              <a:off x="1502125" y="2373470"/>
              <a:ext cx="8548238" cy="116611"/>
            </a:xfrm>
            <a:prstGeom prst="rect">
              <a:avLst/>
            </a:prstGeom>
            <a:noFill/>
          </p:spPr>
          <p:txBody>
            <a:bodyPr wrap="none" rtlCol="0">
              <a:spAutoFit/>
            </a:bodyPr>
            <a:lstStyle/>
            <a:p>
              <a:r>
                <a:rPr lang="en-GB" sz="2000" dirty="0">
                  <a:solidFill>
                    <a:srgbClr val="FF0000"/>
                  </a:solidFill>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rPr>
                <a:t>C</a:t>
              </a:r>
              <a:r>
                <a:rPr lang="en-GB" sz="2400" baseline="-25000" dirty="0">
                  <a:solidFill>
                    <a:srgbClr val="FF0000"/>
                  </a:solidFill>
                  <a:latin typeface="Calibri" panose="020F0502020204030204" pitchFamily="34" charset="0"/>
                  <a:cs typeface="Calibri" panose="020F0502020204030204" pitchFamily="34" charset="0"/>
                </a:rPr>
                <a:t>12</a:t>
              </a:r>
              <a:r>
                <a:rPr lang="en-GB" sz="2400" dirty="0">
                  <a:solidFill>
                    <a:srgbClr val="FF0000"/>
                  </a:solidFill>
                  <a:latin typeface="Calibri" panose="020F0502020204030204" pitchFamily="34" charset="0"/>
                  <a:cs typeface="Calibri" panose="020F0502020204030204" pitchFamily="34" charset="0"/>
                </a:rPr>
                <a:t>H</a:t>
              </a:r>
              <a:r>
                <a:rPr lang="en-GB" sz="2400" baseline="-25000" dirty="0">
                  <a:solidFill>
                    <a:srgbClr val="FF0000"/>
                  </a:solidFill>
                  <a:latin typeface="Calibri" panose="020F0502020204030204" pitchFamily="34" charset="0"/>
                  <a:cs typeface="Calibri" panose="020F0502020204030204" pitchFamily="34" charset="0"/>
                </a:rPr>
                <a:t>22</a:t>
              </a:r>
              <a:r>
                <a:rPr lang="en-GB" sz="2400" dirty="0">
                  <a:solidFill>
                    <a:srgbClr val="FF0000"/>
                  </a:solidFill>
                  <a:latin typeface="Calibri" panose="020F0502020204030204" pitchFamily="34" charset="0"/>
                  <a:cs typeface="Calibri" panose="020F0502020204030204" pitchFamily="34" charset="0"/>
                </a:rPr>
                <a:t>O</a:t>
              </a:r>
              <a:r>
                <a:rPr lang="en-GB" sz="2400" baseline="-25000" dirty="0">
                  <a:solidFill>
                    <a:srgbClr val="FF0000"/>
                  </a:solidFill>
                  <a:latin typeface="Calibri" panose="020F0502020204030204" pitchFamily="34" charset="0"/>
                  <a:cs typeface="Calibri" panose="020F0502020204030204" pitchFamily="34" charset="0"/>
                </a:rPr>
                <a:t>11 </a:t>
              </a:r>
              <a:r>
                <a:rPr lang="en-GB" sz="2400" dirty="0">
                  <a:solidFill>
                    <a:srgbClr val="FF0000"/>
                  </a:solidFill>
                  <a:latin typeface="Calibri" panose="020F0502020204030204" pitchFamily="34" charset="0"/>
                  <a:cs typeface="Calibri" panose="020F0502020204030204" pitchFamily="34" charset="0"/>
                </a:rPr>
                <a:t>x H</a:t>
              </a:r>
              <a:r>
                <a:rPr lang="en-GB" sz="2400" baseline="-25000" dirty="0">
                  <a:solidFill>
                    <a:srgbClr val="FF0000"/>
                  </a:solidFill>
                  <a:latin typeface="Calibri" panose="020F0502020204030204" pitchFamily="34" charset="0"/>
                  <a:cs typeface="Calibri" panose="020F0502020204030204" pitchFamily="34" charset="0"/>
                </a:rPr>
                <a:t>2</a:t>
              </a:r>
              <a:r>
                <a:rPr lang="en-GB" sz="2400" dirty="0">
                  <a:solidFill>
                    <a:srgbClr val="FF0000"/>
                  </a:solidFill>
                  <a:latin typeface="Calibri" panose="020F0502020204030204" pitchFamily="34" charset="0"/>
                  <a:cs typeface="Calibri" panose="020F0502020204030204" pitchFamily="34" charset="0"/>
                </a:rPr>
                <a:t>O)</a:t>
              </a:r>
              <a:r>
                <a:rPr lang="en-GB" sz="2400" baseline="30000" dirty="0">
                  <a:solidFill>
                    <a:srgbClr val="FF0000"/>
                  </a:solidFill>
                  <a:latin typeface="Calibri" panose="020F0502020204030204" pitchFamily="34" charset="0"/>
                  <a:cs typeface="Calibri" panose="020F0502020204030204" pitchFamily="34" charset="0"/>
                </a:rPr>
                <a:t>0</a:t>
              </a:r>
              <a:r>
                <a:rPr lang="en-GB" sz="2400" dirty="0">
                  <a:solidFill>
                    <a:srgbClr val="FF0000"/>
                  </a:solidFill>
                  <a:latin typeface="Calibri" panose="020F0502020204030204" pitchFamily="34" charset="0"/>
                  <a:cs typeface="Calibri" panose="020F0502020204030204" pitchFamily="34" charset="0"/>
                </a:rPr>
                <a:t> + </a:t>
              </a:r>
              <a:r>
                <a:rPr lang="en-GB" sz="2400" i="1" dirty="0">
                  <a:solidFill>
                    <a:srgbClr val="FF0000"/>
                  </a:solidFill>
                  <a:latin typeface="Calibri" panose="020F0502020204030204" pitchFamily="34" charset="0"/>
                  <a:cs typeface="Calibri" panose="020F0502020204030204" pitchFamily="34" charset="0"/>
                </a:rPr>
                <a:t>12 O</a:t>
              </a:r>
              <a:r>
                <a:rPr lang="en-GB" sz="2400" i="1" baseline="30000" dirty="0">
                  <a:solidFill>
                    <a:srgbClr val="FF0000"/>
                  </a:solidFill>
                  <a:latin typeface="Calibri" panose="020F0502020204030204" pitchFamily="34" charset="0"/>
                  <a:cs typeface="Calibri" panose="020F0502020204030204" pitchFamily="34" charset="0"/>
                </a:rPr>
                <a:t>2-</a:t>
              </a:r>
              <a:r>
                <a:rPr lang="en-GB" sz="2400" i="1" dirty="0">
                  <a:solidFill>
                    <a:srgbClr val="FF0000"/>
                  </a:solidFill>
                  <a:latin typeface="Calibri" panose="020F0502020204030204" pitchFamily="34" charset="0"/>
                  <a:cs typeface="Calibri" panose="020F0502020204030204" pitchFamily="34" charset="0"/>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12 CO + 12 H</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O </a:t>
              </a:r>
              <a:r>
                <a:rPr lang="en-GB" sz="2400">
                  <a:solidFill>
                    <a:srgbClr val="FF0000"/>
                  </a:solidFill>
                  <a:latin typeface="Calibri" panose="020F0502020204030204" pitchFamily="34" charset="0"/>
                  <a:cs typeface="Calibri" panose="020F0502020204030204" pitchFamily="34" charset="0"/>
                  <a:sym typeface="Wingdings" panose="05000000000000000000" pitchFamily="2" charset="2"/>
                </a:rPr>
                <a:t>+ 24e</a:t>
              </a:r>
              <a:r>
                <a:rPr lang="en-GB" sz="2400" baseline="30000">
                  <a:solidFill>
                    <a:srgbClr val="FF0000"/>
                  </a:solidFill>
                  <a:latin typeface="Calibri" panose="020F0502020204030204" pitchFamily="34" charset="0"/>
                  <a:cs typeface="Calibri" panose="020F0502020204030204" pitchFamily="34" charset="0"/>
                  <a:sym typeface="Wingdings" panose="05000000000000000000" pitchFamily="2" charset="2"/>
                </a:rPr>
                <a:t>-</a:t>
              </a:r>
              <a:r>
                <a:rPr lang="en-GB" sz="240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oxidation </a:t>
              </a:r>
              <a:r>
                <a:rPr lang="en-GB" sz="2400" dirty="0">
                  <a:solidFill>
                    <a:srgbClr val="FF0000"/>
                  </a:solidFill>
                  <a:latin typeface="Calibri" panose="020F0502020204030204" pitchFamily="34" charset="0"/>
                  <a:cs typeface="Calibri" panose="020F0502020204030204" pitchFamily="34" charset="0"/>
                </a:rPr>
                <a:t> </a:t>
              </a:r>
            </a:p>
          </p:txBody>
        </p:sp>
        <p:sp>
          <p:nvSpPr>
            <p:cNvPr id="20" name="TextBox 19">
              <a:extLst>
                <a:ext uri="{FF2B5EF4-FFF2-40B4-BE49-F238E27FC236}">
                  <a16:creationId xmlns:a16="http://schemas.microsoft.com/office/drawing/2014/main" id="{BE7F39D4-FD1C-4916-A565-1C2F99092667}"/>
                </a:ext>
              </a:extLst>
            </p:cNvPr>
            <p:cNvSpPr txBox="1"/>
            <p:nvPr/>
          </p:nvSpPr>
          <p:spPr>
            <a:xfrm>
              <a:off x="3576786" y="2504204"/>
              <a:ext cx="6539739" cy="116611"/>
            </a:xfrm>
            <a:prstGeom prst="rect">
              <a:avLst/>
            </a:prstGeom>
            <a:noFill/>
          </p:spPr>
          <p:txBody>
            <a:bodyPr wrap="none" rtlCol="0">
              <a:spAutoFit/>
            </a:bodyPr>
            <a:lstStyle/>
            <a:p>
              <a:r>
                <a:rPr lang="en-GB" sz="2400" dirty="0">
                  <a:solidFill>
                    <a:srgbClr val="FF0000"/>
                  </a:solidFill>
                  <a:latin typeface="Calibri" panose="020F0502020204030204" pitchFamily="34" charset="0"/>
                  <a:cs typeface="Calibri" panose="020F0502020204030204" pitchFamily="34" charset="0"/>
                </a:rPr>
                <a:t>ClO</a:t>
              </a:r>
              <a:r>
                <a:rPr lang="en-GB" sz="2400" baseline="-25000" dirty="0">
                  <a:solidFill>
                    <a:srgbClr val="FF0000"/>
                  </a:solidFill>
                  <a:latin typeface="Calibri" panose="020F0502020204030204" pitchFamily="34" charset="0"/>
                  <a:cs typeface="Calibri" panose="020F0502020204030204" pitchFamily="34" charset="0"/>
                </a:rPr>
                <a:t>3</a:t>
              </a:r>
              <a:r>
                <a:rPr lang="en-GB" sz="2400" baseline="30000" dirty="0">
                  <a:solidFill>
                    <a:srgbClr val="FF0000"/>
                  </a:solidFill>
                  <a:latin typeface="Calibri" panose="020F0502020204030204" pitchFamily="34" charset="0"/>
                  <a:cs typeface="Calibri" panose="020F0502020204030204" pitchFamily="34" charset="0"/>
                </a:rPr>
                <a:t>-</a:t>
              </a:r>
              <a:r>
                <a:rPr lang="en-GB" sz="2400" dirty="0">
                  <a:solidFill>
                    <a:srgbClr val="FF0000"/>
                  </a:solidFill>
                  <a:latin typeface="Calibri" panose="020F0502020204030204" pitchFamily="34" charset="0"/>
                  <a:cs typeface="Calibri" panose="020F0502020204030204" pitchFamily="34" charset="0"/>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+ 6e</a:t>
              </a:r>
              <a:r>
                <a:rPr lang="en-GB" sz="2400" baseline="30000" dirty="0">
                  <a:solidFill>
                    <a:srgbClr val="FF0000"/>
                  </a:solidFill>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  Cl</a:t>
              </a:r>
              <a:r>
                <a:rPr lang="en-GB" sz="2400" baseline="30000" dirty="0">
                  <a:solidFill>
                    <a:srgbClr val="FF0000"/>
                  </a:solidFill>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rPr>
                <a:t>+ </a:t>
              </a:r>
              <a:r>
                <a:rPr lang="en-GB" sz="2400" i="1" dirty="0">
                  <a:solidFill>
                    <a:srgbClr val="FF0000"/>
                  </a:solidFill>
                  <a:latin typeface="Calibri" panose="020F0502020204030204" pitchFamily="34" charset="0"/>
                  <a:cs typeface="Calibri" panose="020F0502020204030204" pitchFamily="34" charset="0"/>
                </a:rPr>
                <a:t>3 O</a:t>
              </a:r>
              <a:r>
                <a:rPr lang="en-GB" sz="2400" i="1" baseline="30000" dirty="0">
                  <a:solidFill>
                    <a:srgbClr val="FF0000"/>
                  </a:solidFill>
                  <a:latin typeface="Calibri" panose="020F0502020204030204" pitchFamily="34" charset="0"/>
                  <a:cs typeface="Calibri" panose="020F0502020204030204" pitchFamily="34" charset="0"/>
                </a:rPr>
                <a:t>2-</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/x4 	reduction </a:t>
              </a:r>
              <a:endParaRPr lang="en-GB" sz="2400" dirty="0">
                <a:solidFill>
                  <a:srgbClr val="FF0000"/>
                </a:solidFill>
                <a:latin typeface="Calibri" panose="020F0502020204030204" pitchFamily="34" charset="0"/>
                <a:cs typeface="Calibri" panose="020F0502020204030204" pitchFamily="34" charset="0"/>
              </a:endParaRPr>
            </a:p>
          </p:txBody>
        </p:sp>
      </p:grpSp>
      <p:cxnSp>
        <p:nvCxnSpPr>
          <p:cNvPr id="40" name="Straight Connector 39">
            <a:extLst>
              <a:ext uri="{FF2B5EF4-FFF2-40B4-BE49-F238E27FC236}">
                <a16:creationId xmlns:a16="http://schemas.microsoft.com/office/drawing/2014/main" id="{340B6F39-525E-4EAE-9F55-A13A9A4FA308}"/>
              </a:ext>
            </a:extLst>
          </p:cNvPr>
          <p:cNvCxnSpPr>
            <a:cxnSpLocks/>
          </p:cNvCxnSpPr>
          <p:nvPr/>
        </p:nvCxnSpPr>
        <p:spPr>
          <a:xfrm>
            <a:off x="1524000" y="5259270"/>
            <a:ext cx="871833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57ED5368-CDC1-4FDC-AF5D-5342A3790990}"/>
              </a:ext>
            </a:extLst>
          </p:cNvPr>
          <p:cNvSpPr txBox="1"/>
          <p:nvPr/>
        </p:nvSpPr>
        <p:spPr>
          <a:xfrm>
            <a:off x="1686280" y="5898954"/>
            <a:ext cx="6945619" cy="461664"/>
          </a:xfrm>
          <a:prstGeom prst="rect">
            <a:avLst/>
          </a:prstGeom>
          <a:noFill/>
        </p:spPr>
        <p:txBody>
          <a:bodyPr wrap="none" rtlCol="0">
            <a:spAutoFit/>
          </a:bodyPr>
          <a:lstStyle/>
          <a:p>
            <a:r>
              <a:rPr lang="en-GB" sz="2400" dirty="0">
                <a:solidFill>
                  <a:srgbClr val="FF0000"/>
                </a:solidFill>
                <a:latin typeface="Calibri" panose="020F0502020204030204" pitchFamily="34" charset="0"/>
                <a:cs typeface="Calibri" panose="020F0502020204030204" pitchFamily="34" charset="0"/>
              </a:rPr>
              <a:t>C</a:t>
            </a:r>
            <a:r>
              <a:rPr lang="en-GB" sz="2400" baseline="-25000" dirty="0">
                <a:solidFill>
                  <a:srgbClr val="FF0000"/>
                </a:solidFill>
                <a:latin typeface="Calibri" panose="020F0502020204030204" pitchFamily="34" charset="0"/>
                <a:cs typeface="Calibri" panose="020F0502020204030204" pitchFamily="34" charset="0"/>
              </a:rPr>
              <a:t>12</a:t>
            </a:r>
            <a:r>
              <a:rPr lang="en-GB" sz="2400" dirty="0">
                <a:solidFill>
                  <a:srgbClr val="FF0000"/>
                </a:solidFill>
                <a:latin typeface="Calibri" panose="020F0502020204030204" pitchFamily="34" charset="0"/>
                <a:cs typeface="Calibri" panose="020F0502020204030204" pitchFamily="34" charset="0"/>
              </a:rPr>
              <a:t>H</a:t>
            </a:r>
            <a:r>
              <a:rPr lang="en-GB" sz="2400" baseline="-25000" dirty="0">
                <a:solidFill>
                  <a:srgbClr val="FF0000"/>
                </a:solidFill>
                <a:latin typeface="Calibri" panose="020F0502020204030204" pitchFamily="34" charset="0"/>
                <a:cs typeface="Calibri" panose="020F0502020204030204" pitchFamily="34" charset="0"/>
              </a:rPr>
              <a:t>22</a:t>
            </a:r>
            <a:r>
              <a:rPr lang="en-GB" sz="2400" dirty="0">
                <a:solidFill>
                  <a:srgbClr val="FF0000"/>
                </a:solidFill>
                <a:latin typeface="Calibri" panose="020F0502020204030204" pitchFamily="34" charset="0"/>
                <a:cs typeface="Calibri" panose="020F0502020204030204" pitchFamily="34" charset="0"/>
              </a:rPr>
              <a:t>O</a:t>
            </a:r>
            <a:r>
              <a:rPr lang="en-GB" sz="2400" baseline="-25000" dirty="0">
                <a:solidFill>
                  <a:srgbClr val="FF0000"/>
                </a:solidFill>
                <a:latin typeface="Calibri" panose="020F0502020204030204" pitchFamily="34" charset="0"/>
                <a:cs typeface="Calibri" panose="020F0502020204030204" pitchFamily="34" charset="0"/>
              </a:rPr>
              <a:t>11</a:t>
            </a:r>
            <a:r>
              <a:rPr lang="en-GB" sz="2400" dirty="0">
                <a:solidFill>
                  <a:srgbClr val="FF0000"/>
                </a:solidFill>
                <a:latin typeface="Calibri" panose="020F0502020204030204" pitchFamily="34" charset="0"/>
                <a:cs typeface="Calibri" panose="020F0502020204030204" pitchFamily="34" charset="0"/>
              </a:rPr>
              <a:t> x</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FF0000"/>
                </a:solidFill>
                <a:latin typeface="Calibri" panose="020F0502020204030204" pitchFamily="34" charset="0"/>
                <a:cs typeface="Calibri" panose="020F0502020204030204" pitchFamily="34" charset="0"/>
              </a:rPr>
              <a:t>H</a:t>
            </a:r>
            <a:r>
              <a:rPr lang="en-GB" sz="2400" baseline="-25000" dirty="0">
                <a:solidFill>
                  <a:srgbClr val="FF0000"/>
                </a:solidFill>
                <a:latin typeface="Calibri" panose="020F0502020204030204" pitchFamily="34" charset="0"/>
                <a:cs typeface="Calibri" panose="020F0502020204030204" pitchFamily="34" charset="0"/>
              </a:rPr>
              <a:t>2</a:t>
            </a:r>
            <a:r>
              <a:rPr lang="en-GB" sz="2400" dirty="0">
                <a:solidFill>
                  <a:srgbClr val="FF0000"/>
                </a:solidFill>
                <a:latin typeface="Calibri" panose="020F0502020204030204" pitchFamily="34" charset="0"/>
                <a:cs typeface="Calibri" panose="020F0502020204030204" pitchFamily="34" charset="0"/>
              </a:rPr>
              <a:t>O  +  4KClO</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12 CO + 4 </a:t>
            </a:r>
            <a:r>
              <a:rPr lang="en-GB" sz="2400" dirty="0" err="1">
                <a:solidFill>
                  <a:srgbClr val="FF0000"/>
                </a:solidFill>
                <a:latin typeface="Calibri" panose="020F0502020204030204" pitchFamily="34" charset="0"/>
                <a:cs typeface="Calibri" panose="020F0502020204030204" pitchFamily="34" charset="0"/>
                <a:sym typeface="Wingdings" panose="05000000000000000000" pitchFamily="2" charset="2"/>
              </a:rPr>
              <a:t>KCl</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  12 H</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O</a:t>
            </a:r>
            <a:r>
              <a:rPr lang="en-GB" sz="2400" dirty="0">
                <a:solidFill>
                  <a:srgbClr val="FF0000"/>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988602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Online Media 1" title="Basics of Pyrotechnics: Reactants, Products, and Energy">
            <a:hlinkClick r:id="" action="ppaction://media"/>
            <a:extLst>
              <a:ext uri="{FF2B5EF4-FFF2-40B4-BE49-F238E27FC236}">
                <a16:creationId xmlns:a16="http://schemas.microsoft.com/office/drawing/2014/main" id="{E31F0D28-E71E-4888-B842-73A5A34C98C3}"/>
              </a:ext>
            </a:extLst>
          </p:cNvPr>
          <p:cNvPicPr>
            <a:picLocks noRot="1" noChangeAspect="1"/>
          </p:cNvPicPr>
          <p:nvPr>
            <a:videoFile r:link="rId1"/>
          </p:nvPr>
        </p:nvPicPr>
        <p:blipFill>
          <a:blip r:embed="rId4"/>
          <a:stretch>
            <a:fillRect/>
          </a:stretch>
        </p:blipFill>
        <p:spPr>
          <a:xfrm>
            <a:off x="7654824" y="4253448"/>
            <a:ext cx="4411966" cy="2492761"/>
          </a:xfrm>
          <a:prstGeom prst="rect">
            <a:avLst/>
          </a:prstGeom>
        </p:spPr>
      </p:pic>
      <p:sp>
        <p:nvSpPr>
          <p:cNvPr id="3" name="Title 2">
            <a:extLst>
              <a:ext uri="{FF2B5EF4-FFF2-40B4-BE49-F238E27FC236}">
                <a16:creationId xmlns:a16="http://schemas.microsoft.com/office/drawing/2014/main" id="{B54CC9DA-6099-4F06-8AE0-E46F30A3ED88}"/>
              </a:ext>
            </a:extLst>
          </p:cNvPr>
          <p:cNvSpPr>
            <a:spLocks noGrp="1"/>
          </p:cNvSpPr>
          <p:nvPr>
            <p:ph type="title"/>
          </p:nvPr>
        </p:nvSpPr>
        <p:spPr>
          <a:xfrm>
            <a:off x="877262" y="1"/>
            <a:ext cx="10364451" cy="829340"/>
          </a:xfrm>
        </p:spPr>
        <p:txBody>
          <a:bodyPr/>
          <a:lstStyle/>
          <a:p>
            <a:r>
              <a:rPr lang="en-GB" dirty="0"/>
              <a:t>Gunpowder chemistry</a:t>
            </a:r>
          </a:p>
        </p:txBody>
      </p:sp>
      <p:sp>
        <p:nvSpPr>
          <p:cNvPr id="4" name="Content Placeholder 3">
            <a:extLst>
              <a:ext uri="{FF2B5EF4-FFF2-40B4-BE49-F238E27FC236}">
                <a16:creationId xmlns:a16="http://schemas.microsoft.com/office/drawing/2014/main" id="{6FA06153-81F2-40EA-B5E4-CEAD6486DDD0}"/>
              </a:ext>
            </a:extLst>
          </p:cNvPr>
          <p:cNvSpPr>
            <a:spLocks noGrp="1"/>
          </p:cNvSpPr>
          <p:nvPr>
            <p:ph sz="quarter" idx="13"/>
          </p:nvPr>
        </p:nvSpPr>
        <p:spPr>
          <a:xfrm>
            <a:off x="575063" y="829341"/>
            <a:ext cx="10792856" cy="3424107"/>
          </a:xfrm>
        </p:spPr>
        <p:txBody>
          <a:bodyPr>
            <a:noAutofit/>
          </a:bodyPr>
          <a:lstStyle/>
          <a:p>
            <a:r>
              <a:rPr lang="en-GB" sz="2400" cap="none" dirty="0">
                <a:solidFill>
                  <a:srgbClr val="000000"/>
                </a:solidFill>
              </a:rPr>
              <a:t>the current standard for black powder manufactured by pyrotechnicians is:</a:t>
            </a:r>
          </a:p>
          <a:p>
            <a:pPr lvl="1"/>
            <a:r>
              <a:rPr lang="en-GB" sz="2200" cap="none" dirty="0">
                <a:solidFill>
                  <a:srgbClr val="000000"/>
                </a:solidFill>
              </a:rPr>
              <a:t> 75% potassium nitrate (oxidiser), </a:t>
            </a:r>
          </a:p>
          <a:p>
            <a:pPr lvl="1"/>
            <a:r>
              <a:rPr lang="en-GB" sz="2200" cap="none" dirty="0">
                <a:solidFill>
                  <a:srgbClr val="000000"/>
                </a:solidFill>
              </a:rPr>
              <a:t>15% charcoal (fuel),</a:t>
            </a:r>
          </a:p>
          <a:p>
            <a:pPr lvl="1"/>
            <a:r>
              <a:rPr lang="en-GB" sz="2200" cap="none" dirty="0">
                <a:solidFill>
                  <a:srgbClr val="000000"/>
                </a:solidFill>
              </a:rPr>
              <a:t>10% sulphur (fuel) by weight</a:t>
            </a:r>
          </a:p>
          <a:p>
            <a:pPr lvl="1"/>
            <a:endParaRPr lang="en-GB" sz="2200" cap="none" dirty="0">
              <a:solidFill>
                <a:srgbClr val="000000"/>
              </a:solidFill>
            </a:endParaRPr>
          </a:p>
          <a:p>
            <a:pPr marL="0" indent="0">
              <a:buNone/>
            </a:pPr>
            <a:r>
              <a:rPr lang="en-GB" sz="2400" b="1" dirty="0">
                <a:solidFill>
                  <a:srgbClr val="FF0000"/>
                </a:solidFill>
              </a:rPr>
              <a:t>74 KNO</a:t>
            </a:r>
            <a:r>
              <a:rPr lang="en-GB" sz="2400" b="1" baseline="-25000" dirty="0">
                <a:solidFill>
                  <a:srgbClr val="FF0000"/>
                </a:solidFill>
              </a:rPr>
              <a:t>3</a:t>
            </a:r>
            <a:r>
              <a:rPr lang="en-GB" sz="2400" b="1" dirty="0">
                <a:solidFill>
                  <a:srgbClr val="FF0000"/>
                </a:solidFill>
              </a:rPr>
              <a:t> + 96 C + 30 S +16 H</a:t>
            </a:r>
            <a:r>
              <a:rPr lang="en-GB" sz="2400" b="1" baseline="-25000" dirty="0">
                <a:solidFill>
                  <a:srgbClr val="FF0000"/>
                </a:solidFill>
              </a:rPr>
              <a:t>2</a:t>
            </a:r>
            <a:r>
              <a:rPr lang="en-GB" sz="2400" b="1" dirty="0">
                <a:solidFill>
                  <a:srgbClr val="FF0000"/>
                </a:solidFill>
              </a:rPr>
              <a:t>O  → 35 N</a:t>
            </a:r>
            <a:r>
              <a:rPr lang="en-GB" sz="2400" b="1" baseline="-25000" dirty="0">
                <a:solidFill>
                  <a:srgbClr val="FF0000"/>
                </a:solidFill>
              </a:rPr>
              <a:t>2</a:t>
            </a:r>
            <a:r>
              <a:rPr lang="en-GB" sz="2400" b="1" dirty="0">
                <a:solidFill>
                  <a:srgbClr val="FF0000"/>
                </a:solidFill>
              </a:rPr>
              <a:t> + 56 CO</a:t>
            </a:r>
            <a:r>
              <a:rPr lang="en-GB" sz="2400" b="1" baseline="-25000" dirty="0">
                <a:solidFill>
                  <a:srgbClr val="FF0000"/>
                </a:solidFill>
              </a:rPr>
              <a:t>2</a:t>
            </a:r>
            <a:r>
              <a:rPr lang="en-GB" sz="2400" b="1" dirty="0">
                <a:solidFill>
                  <a:srgbClr val="FF0000"/>
                </a:solidFill>
              </a:rPr>
              <a:t> +14 CO + 3 CH</a:t>
            </a:r>
            <a:r>
              <a:rPr lang="en-GB" sz="2400" b="1" baseline="-25000" dirty="0">
                <a:solidFill>
                  <a:srgbClr val="FF0000"/>
                </a:solidFill>
              </a:rPr>
              <a:t>4</a:t>
            </a:r>
            <a:r>
              <a:rPr lang="en-GB" sz="2400" b="1" dirty="0">
                <a:solidFill>
                  <a:srgbClr val="FF0000"/>
                </a:solidFill>
              </a:rPr>
              <a:t> + 2 H</a:t>
            </a:r>
            <a:r>
              <a:rPr lang="en-GB" sz="2400" b="1" baseline="-25000" dirty="0">
                <a:solidFill>
                  <a:srgbClr val="FF0000"/>
                </a:solidFill>
              </a:rPr>
              <a:t>2</a:t>
            </a:r>
            <a:r>
              <a:rPr lang="en-GB" sz="2400" b="1" dirty="0">
                <a:solidFill>
                  <a:srgbClr val="FF0000"/>
                </a:solidFill>
              </a:rPr>
              <a:t>S + 4 H</a:t>
            </a:r>
            <a:r>
              <a:rPr lang="en-GB" sz="2400" b="1" baseline="-25000" dirty="0">
                <a:solidFill>
                  <a:srgbClr val="FF0000"/>
                </a:solidFill>
              </a:rPr>
              <a:t>2</a:t>
            </a:r>
            <a:r>
              <a:rPr lang="en-GB" sz="2400" b="1" dirty="0">
                <a:solidFill>
                  <a:srgbClr val="FF0000"/>
                </a:solidFill>
              </a:rPr>
              <a:t> + 19 K</a:t>
            </a:r>
            <a:r>
              <a:rPr lang="en-GB" sz="2400" b="1" baseline="-25000" dirty="0">
                <a:solidFill>
                  <a:srgbClr val="FF0000"/>
                </a:solidFill>
              </a:rPr>
              <a:t>2</a:t>
            </a:r>
            <a:r>
              <a:rPr lang="en-GB" sz="2400" b="1" dirty="0">
                <a:solidFill>
                  <a:srgbClr val="FF0000"/>
                </a:solidFill>
              </a:rPr>
              <a:t>CO</a:t>
            </a:r>
            <a:r>
              <a:rPr lang="en-GB" sz="2400" b="1" baseline="-25000" dirty="0">
                <a:solidFill>
                  <a:srgbClr val="FF0000"/>
                </a:solidFill>
              </a:rPr>
              <a:t>3</a:t>
            </a:r>
            <a:r>
              <a:rPr lang="en-GB" sz="2400" b="1" dirty="0">
                <a:solidFill>
                  <a:srgbClr val="FF0000"/>
                </a:solidFill>
              </a:rPr>
              <a:t> + 7 K</a:t>
            </a:r>
            <a:r>
              <a:rPr lang="en-GB" sz="2400" b="1" baseline="-25000" dirty="0">
                <a:solidFill>
                  <a:srgbClr val="FF0000"/>
                </a:solidFill>
              </a:rPr>
              <a:t>2</a:t>
            </a:r>
            <a:r>
              <a:rPr lang="en-GB" sz="2400" b="1" dirty="0">
                <a:solidFill>
                  <a:srgbClr val="FF0000"/>
                </a:solidFill>
              </a:rPr>
              <a:t>SO</a:t>
            </a:r>
            <a:r>
              <a:rPr lang="en-GB" sz="2400" b="1" baseline="-25000" dirty="0">
                <a:solidFill>
                  <a:srgbClr val="FF0000"/>
                </a:solidFill>
              </a:rPr>
              <a:t>4</a:t>
            </a:r>
            <a:r>
              <a:rPr lang="en-GB" sz="2400" b="1" dirty="0">
                <a:solidFill>
                  <a:srgbClr val="FF0000"/>
                </a:solidFill>
              </a:rPr>
              <a:t> + 8 K</a:t>
            </a:r>
            <a:r>
              <a:rPr lang="en-GB" sz="2400" b="1" baseline="-25000" dirty="0">
                <a:solidFill>
                  <a:srgbClr val="FF0000"/>
                </a:solidFill>
              </a:rPr>
              <a:t>2</a:t>
            </a:r>
            <a:r>
              <a:rPr lang="en-GB" sz="2400" b="1" dirty="0">
                <a:solidFill>
                  <a:srgbClr val="FF0000"/>
                </a:solidFill>
              </a:rPr>
              <a:t>S</a:t>
            </a:r>
            <a:r>
              <a:rPr lang="en-GB" sz="2400" b="1" baseline="-25000" dirty="0">
                <a:solidFill>
                  <a:srgbClr val="FF0000"/>
                </a:solidFill>
              </a:rPr>
              <a:t>2</a:t>
            </a:r>
            <a:r>
              <a:rPr lang="en-GB" sz="2400" b="1" dirty="0">
                <a:solidFill>
                  <a:srgbClr val="FF0000"/>
                </a:solidFill>
              </a:rPr>
              <a:t>O</a:t>
            </a:r>
            <a:r>
              <a:rPr lang="en-GB" sz="2400" b="1" baseline="-25000" dirty="0">
                <a:solidFill>
                  <a:srgbClr val="FF0000"/>
                </a:solidFill>
              </a:rPr>
              <a:t>3</a:t>
            </a:r>
            <a:r>
              <a:rPr lang="en-GB" sz="2400" b="1" dirty="0">
                <a:solidFill>
                  <a:srgbClr val="FF0000"/>
                </a:solidFill>
              </a:rPr>
              <a:t> + 2 k</a:t>
            </a:r>
            <a:r>
              <a:rPr lang="en-GB" sz="2400" b="1" baseline="-25000" dirty="0">
                <a:solidFill>
                  <a:srgbClr val="FF0000"/>
                </a:solidFill>
              </a:rPr>
              <a:t>2</a:t>
            </a:r>
            <a:r>
              <a:rPr lang="en-GB" sz="2400" b="1" dirty="0">
                <a:solidFill>
                  <a:srgbClr val="FF0000"/>
                </a:solidFill>
              </a:rPr>
              <a:t>S + 2 KSCN + (NH</a:t>
            </a:r>
            <a:r>
              <a:rPr lang="en-GB" sz="2400" b="1" baseline="-25000" dirty="0">
                <a:solidFill>
                  <a:srgbClr val="FF0000"/>
                </a:solidFill>
              </a:rPr>
              <a:t>4</a:t>
            </a:r>
            <a:r>
              <a:rPr lang="en-GB" sz="2400" b="1" dirty="0">
                <a:solidFill>
                  <a:srgbClr val="FF0000"/>
                </a:solidFill>
              </a:rPr>
              <a:t>)</a:t>
            </a:r>
            <a:r>
              <a:rPr lang="en-GB" sz="2400" b="1" baseline="-25000" dirty="0">
                <a:solidFill>
                  <a:srgbClr val="FF0000"/>
                </a:solidFill>
              </a:rPr>
              <a:t>2</a:t>
            </a:r>
            <a:r>
              <a:rPr lang="en-GB" sz="2400" b="1" dirty="0">
                <a:solidFill>
                  <a:srgbClr val="FF0000"/>
                </a:solidFill>
              </a:rPr>
              <a:t>CO</a:t>
            </a:r>
            <a:r>
              <a:rPr lang="en-GB" sz="2400" b="1" baseline="-25000" dirty="0">
                <a:solidFill>
                  <a:srgbClr val="FF0000"/>
                </a:solidFill>
              </a:rPr>
              <a:t>3</a:t>
            </a:r>
            <a:r>
              <a:rPr lang="en-GB" sz="2400" b="1" dirty="0">
                <a:solidFill>
                  <a:srgbClr val="FF0000"/>
                </a:solidFill>
              </a:rPr>
              <a:t> + C + S  </a:t>
            </a:r>
          </a:p>
          <a:p>
            <a:endParaRPr lang="en-GB" sz="2400" b="1" dirty="0">
              <a:solidFill>
                <a:srgbClr val="FF0000"/>
              </a:solidFill>
            </a:endParaRPr>
          </a:p>
          <a:p>
            <a:pPr marL="0" indent="0">
              <a:buNone/>
            </a:pPr>
            <a:r>
              <a:rPr lang="en-GB" sz="2400" b="1" dirty="0">
                <a:solidFill>
                  <a:srgbClr val="00B050"/>
                </a:solidFill>
              </a:rPr>
              <a:t>11.6 % Carbon or 14.5% Charcoal</a:t>
            </a:r>
          </a:p>
          <a:p>
            <a:pPr marL="0" indent="0">
              <a:buNone/>
            </a:pPr>
            <a:r>
              <a:rPr lang="en-GB" sz="2400" b="1" dirty="0">
                <a:solidFill>
                  <a:srgbClr val="00B050"/>
                </a:solidFill>
              </a:rPr>
              <a:t>(∆</a:t>
            </a:r>
            <a:r>
              <a:rPr lang="en-GB" sz="2400" b="1" baseline="-25000" dirty="0" err="1">
                <a:solidFill>
                  <a:srgbClr val="00B050"/>
                </a:solidFill>
              </a:rPr>
              <a:t>rXN</a:t>
            </a:r>
            <a:r>
              <a:rPr lang="en-GB" sz="2400" b="1" baseline="-25000" dirty="0">
                <a:solidFill>
                  <a:srgbClr val="00B050"/>
                </a:solidFill>
              </a:rPr>
              <a:t> </a:t>
            </a:r>
            <a:r>
              <a:rPr lang="en-GB" sz="2400" b="1" dirty="0">
                <a:solidFill>
                  <a:srgbClr val="00B050"/>
                </a:solidFill>
              </a:rPr>
              <a:t>H</a:t>
            </a:r>
            <a:r>
              <a:rPr lang="en-GB" sz="2400" b="1" baseline="-25000" dirty="0">
                <a:solidFill>
                  <a:srgbClr val="00B050"/>
                </a:solidFill>
              </a:rPr>
              <a:t> </a:t>
            </a:r>
            <a:r>
              <a:rPr lang="en-GB" sz="2400" b="1" dirty="0">
                <a:solidFill>
                  <a:srgbClr val="00B050"/>
                </a:solidFill>
              </a:rPr>
              <a:t>= -30596 kJ  q = 3088 kJ/Kg)</a:t>
            </a:r>
          </a:p>
          <a:p>
            <a:pPr marL="0" indent="0">
              <a:buNone/>
            </a:pPr>
            <a:endParaRPr lang="en-GB" sz="2400" dirty="0"/>
          </a:p>
        </p:txBody>
      </p:sp>
    </p:spTree>
    <p:extLst>
      <p:ext uri="{BB962C8B-B14F-4D97-AF65-F5344CB8AC3E}">
        <p14:creationId xmlns:p14="http://schemas.microsoft.com/office/powerpoint/2010/main" val="1538760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vol="80000">
                <p:cTn id="12" fill="hold" display="0">
                  <p:stCondLst>
                    <p:cond delay="indefinite"/>
                  </p:stCondLst>
                </p:cTn>
                <p:tgtEl>
                  <p:spTgt spid="11"/>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A180832-CE44-4ED2-AA5B-792D368FCF10}"/>
              </a:ext>
            </a:extLst>
          </p:cNvPr>
          <p:cNvSpPr>
            <a:spLocks noGrp="1"/>
          </p:cNvSpPr>
          <p:nvPr>
            <p:ph type="title"/>
          </p:nvPr>
        </p:nvSpPr>
        <p:spPr>
          <a:xfrm>
            <a:off x="877263" y="0"/>
            <a:ext cx="7086524" cy="893135"/>
          </a:xfrm>
        </p:spPr>
        <p:txBody>
          <a:bodyPr/>
          <a:lstStyle/>
          <a:p>
            <a:r>
              <a:rPr lang="en-GB" dirty="0"/>
              <a:t>thermites</a:t>
            </a:r>
          </a:p>
        </p:txBody>
      </p:sp>
      <p:sp>
        <p:nvSpPr>
          <p:cNvPr id="5" name="Content Placeholder 4">
            <a:extLst>
              <a:ext uri="{FF2B5EF4-FFF2-40B4-BE49-F238E27FC236}">
                <a16:creationId xmlns:a16="http://schemas.microsoft.com/office/drawing/2014/main" id="{9425E71B-9630-41DE-AB52-9F791F9A49A8}"/>
              </a:ext>
            </a:extLst>
          </p:cNvPr>
          <p:cNvSpPr>
            <a:spLocks noGrp="1"/>
          </p:cNvSpPr>
          <p:nvPr>
            <p:ph sz="quarter" idx="13"/>
          </p:nvPr>
        </p:nvSpPr>
        <p:spPr>
          <a:xfrm>
            <a:off x="148673" y="818074"/>
            <a:ext cx="8900077" cy="3424107"/>
          </a:xfrm>
        </p:spPr>
        <p:txBody>
          <a:bodyPr>
            <a:noAutofit/>
          </a:bodyPr>
          <a:lstStyle/>
          <a:p>
            <a:r>
              <a:rPr lang="en-GB" cap="none" dirty="0"/>
              <a:t>thermite is a pyrotechnic composition of metal powder and metal oxide used in incendiary weapons and initiators in fireworks. </a:t>
            </a:r>
          </a:p>
          <a:p>
            <a:r>
              <a:rPr lang="en-GB" cap="none" dirty="0"/>
              <a:t>when ignited by heat or chemical reaction, it undergoes an exothermic redox reaction. </a:t>
            </a:r>
          </a:p>
          <a:p>
            <a:r>
              <a:rPr lang="en-GB" cap="none" dirty="0"/>
              <a:t>most varieties are not explosive, but can create brief bursts of heat and high temperature in a small area (its form of action is similar to that of other fuel-oxidizer mixtures, such as black powder).</a:t>
            </a:r>
          </a:p>
          <a:p>
            <a:r>
              <a:rPr lang="en-GB" cap="none" dirty="0"/>
              <a:t>thermites have diverse compositions: </a:t>
            </a:r>
          </a:p>
          <a:p>
            <a:pPr lvl="1"/>
            <a:r>
              <a:rPr lang="en-GB" cap="none" dirty="0"/>
              <a:t>fuels include Al, Mg, </a:t>
            </a:r>
            <a:r>
              <a:rPr lang="en-GB" cap="none" dirty="0" err="1"/>
              <a:t>Ti</a:t>
            </a:r>
            <a:r>
              <a:rPr lang="en-GB" cap="none" dirty="0"/>
              <a:t>, Zn, Si and B</a:t>
            </a:r>
          </a:p>
          <a:p>
            <a:pPr lvl="2"/>
            <a:r>
              <a:rPr lang="en-GB" cap="none" dirty="0"/>
              <a:t>Al - common due to its high boiling point and low cost. </a:t>
            </a:r>
          </a:p>
          <a:p>
            <a:pPr lvl="1"/>
            <a:r>
              <a:rPr lang="en-GB" cap="none" dirty="0"/>
              <a:t>oxidizers include Bi</a:t>
            </a:r>
            <a:r>
              <a:rPr lang="en-GB" cap="none" baseline="-25000" dirty="0"/>
              <a:t>2</a:t>
            </a:r>
            <a:r>
              <a:rPr lang="en-GB" cap="none" dirty="0"/>
              <a:t>O</a:t>
            </a:r>
            <a:r>
              <a:rPr lang="en-GB" cap="none" baseline="-25000" dirty="0"/>
              <a:t>3</a:t>
            </a:r>
            <a:r>
              <a:rPr lang="en-GB" cap="none" dirty="0"/>
              <a:t>, B</a:t>
            </a:r>
            <a:r>
              <a:rPr lang="en-GB" cap="none" baseline="-25000" dirty="0"/>
              <a:t>2</a:t>
            </a:r>
            <a:r>
              <a:rPr lang="en-GB" cap="none" dirty="0"/>
              <a:t>O</a:t>
            </a:r>
            <a:r>
              <a:rPr lang="en-GB" cap="none" baseline="-25000" dirty="0"/>
              <a:t>3</a:t>
            </a:r>
            <a:r>
              <a:rPr lang="en-GB" cap="none" dirty="0"/>
              <a:t>, SiO</a:t>
            </a:r>
            <a:r>
              <a:rPr lang="en-GB" cap="none" baseline="-25000" dirty="0"/>
              <a:t>2</a:t>
            </a:r>
            <a:r>
              <a:rPr lang="en-GB" cap="none" dirty="0"/>
              <a:t>, Cr</a:t>
            </a:r>
            <a:r>
              <a:rPr lang="en-GB" cap="none" baseline="-25000" dirty="0"/>
              <a:t>2</a:t>
            </a:r>
            <a:r>
              <a:rPr lang="en-GB" cap="none" dirty="0"/>
              <a:t>O</a:t>
            </a:r>
            <a:r>
              <a:rPr lang="en-GB" cap="none" baseline="-25000" dirty="0"/>
              <a:t>3</a:t>
            </a:r>
            <a:r>
              <a:rPr lang="en-GB" cap="none" dirty="0"/>
              <a:t>, MnO</a:t>
            </a:r>
            <a:r>
              <a:rPr lang="en-GB" cap="none" baseline="-25000" dirty="0"/>
              <a:t>2</a:t>
            </a:r>
            <a:r>
              <a:rPr lang="en-GB" cap="none" dirty="0"/>
              <a:t>, Fe</a:t>
            </a:r>
            <a:r>
              <a:rPr lang="en-GB" cap="none" baseline="-25000" dirty="0"/>
              <a:t>2</a:t>
            </a:r>
            <a:r>
              <a:rPr lang="en-GB" cap="none" dirty="0"/>
              <a:t>O</a:t>
            </a:r>
            <a:r>
              <a:rPr lang="en-GB" cap="none" baseline="-25000" dirty="0"/>
              <a:t>3</a:t>
            </a:r>
            <a:r>
              <a:rPr lang="en-GB" cap="none" dirty="0"/>
              <a:t>, </a:t>
            </a:r>
            <a:r>
              <a:rPr lang="en-GB" cap="none" dirty="0" err="1"/>
              <a:t>CuO</a:t>
            </a:r>
            <a:r>
              <a:rPr lang="en-GB" cap="none" dirty="0"/>
              <a:t>, </a:t>
            </a:r>
            <a:r>
              <a:rPr lang="en-GB" cap="none" dirty="0" err="1"/>
              <a:t>PbO</a:t>
            </a:r>
            <a:r>
              <a:rPr lang="en-GB" cap="none" dirty="0"/>
              <a:t> and PbO</a:t>
            </a:r>
            <a:r>
              <a:rPr lang="en-GB" cap="none" baseline="-25000" dirty="0"/>
              <a:t>2</a:t>
            </a:r>
          </a:p>
          <a:p>
            <a:r>
              <a:rPr lang="en-GB" cap="none" dirty="0"/>
              <a:t>sample of chemical reactions: iron (III) oxide and </a:t>
            </a:r>
            <a:r>
              <a:rPr lang="en-GB" cap="none" dirty="0" err="1"/>
              <a:t>aluminum</a:t>
            </a:r>
            <a:r>
              <a:rPr lang="en-GB" cap="none" dirty="0"/>
              <a:t> powder</a:t>
            </a:r>
          </a:p>
          <a:p>
            <a:pPr marL="0" indent="0">
              <a:buNone/>
            </a:pPr>
            <a:r>
              <a:rPr lang="en-GB" sz="2400" cap="none" dirty="0"/>
              <a:t>	Fe</a:t>
            </a:r>
            <a:r>
              <a:rPr lang="en-GB" sz="2400" cap="none" baseline="-25000" dirty="0"/>
              <a:t>2</a:t>
            </a:r>
            <a:r>
              <a:rPr lang="en-GB" sz="2400" cap="none" dirty="0"/>
              <a:t>O</a:t>
            </a:r>
            <a:r>
              <a:rPr lang="en-GB" sz="2400" cap="none" baseline="-25000" dirty="0"/>
              <a:t>3</a:t>
            </a:r>
            <a:r>
              <a:rPr lang="en-GB" sz="2400" cap="none" dirty="0"/>
              <a:t> + 2 Al → 2 Fe + Al</a:t>
            </a:r>
            <a:r>
              <a:rPr lang="en-GB" sz="2400" cap="none" baseline="-25000" dirty="0"/>
              <a:t>2</a:t>
            </a:r>
            <a:r>
              <a:rPr lang="en-GB" sz="2400" cap="none" dirty="0"/>
              <a:t>O</a:t>
            </a:r>
            <a:r>
              <a:rPr lang="en-GB" sz="2400" cap="none" baseline="-25000" dirty="0"/>
              <a:t>3</a:t>
            </a:r>
          </a:p>
          <a:p>
            <a:endParaRPr lang="en-GB" cap="none" dirty="0"/>
          </a:p>
          <a:p>
            <a:endParaRPr lang="en-GB" cap="none" dirty="0"/>
          </a:p>
        </p:txBody>
      </p:sp>
      <p:pic>
        <p:nvPicPr>
          <p:cNvPr id="6" name="Picture 5">
            <a:extLst>
              <a:ext uri="{FF2B5EF4-FFF2-40B4-BE49-F238E27FC236}">
                <a16:creationId xmlns:a16="http://schemas.microsoft.com/office/drawing/2014/main" id="{A9B6EB95-0A51-42D9-9A9A-D20582904961}"/>
              </a:ext>
            </a:extLst>
          </p:cNvPr>
          <p:cNvPicPr>
            <a:picLocks noChangeAspect="1"/>
          </p:cNvPicPr>
          <p:nvPr/>
        </p:nvPicPr>
        <p:blipFill>
          <a:blip r:embed="rId2"/>
          <a:stretch>
            <a:fillRect/>
          </a:stretch>
        </p:blipFill>
        <p:spPr>
          <a:xfrm>
            <a:off x="9048750" y="509688"/>
            <a:ext cx="3143250" cy="2095500"/>
          </a:xfrm>
          <a:prstGeom prst="rect">
            <a:avLst/>
          </a:prstGeom>
        </p:spPr>
      </p:pic>
      <p:pic>
        <p:nvPicPr>
          <p:cNvPr id="7" name="Picture 6">
            <a:extLst>
              <a:ext uri="{FF2B5EF4-FFF2-40B4-BE49-F238E27FC236}">
                <a16:creationId xmlns:a16="http://schemas.microsoft.com/office/drawing/2014/main" id="{4CE5B515-2722-41DB-919A-8089E63403F4}"/>
              </a:ext>
            </a:extLst>
          </p:cNvPr>
          <p:cNvPicPr>
            <a:picLocks noChangeAspect="1"/>
          </p:cNvPicPr>
          <p:nvPr/>
        </p:nvPicPr>
        <p:blipFill>
          <a:blip r:embed="rId3"/>
          <a:stretch>
            <a:fillRect/>
          </a:stretch>
        </p:blipFill>
        <p:spPr>
          <a:xfrm>
            <a:off x="8963688" y="3221876"/>
            <a:ext cx="3143249" cy="3488390"/>
          </a:xfrm>
          <a:prstGeom prst="rect">
            <a:avLst/>
          </a:prstGeom>
        </p:spPr>
      </p:pic>
    </p:spTree>
    <p:extLst>
      <p:ext uri="{BB962C8B-B14F-4D97-AF65-F5344CB8AC3E}">
        <p14:creationId xmlns:p14="http://schemas.microsoft.com/office/powerpoint/2010/main" val="3579058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extBox 43">
            <a:extLst>
              <a:ext uri="{FF2B5EF4-FFF2-40B4-BE49-F238E27FC236}">
                <a16:creationId xmlns:a16="http://schemas.microsoft.com/office/drawing/2014/main" id="{696F8DC5-F3B9-430D-87ED-CBD30EA58B91}"/>
              </a:ext>
            </a:extLst>
          </p:cNvPr>
          <p:cNvSpPr txBox="1"/>
          <p:nvPr/>
        </p:nvSpPr>
        <p:spPr>
          <a:xfrm>
            <a:off x="1524000" y="-43242"/>
            <a:ext cx="4572000"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OXIDES</a:t>
            </a:r>
            <a:endParaRPr lang="en-GB" sz="28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0F7907BB-9F09-44A7-B01D-D8D304BA1F6C}"/>
              </a:ext>
            </a:extLst>
          </p:cNvPr>
          <p:cNvSpPr txBox="1"/>
          <p:nvPr/>
        </p:nvSpPr>
        <p:spPr>
          <a:xfrm>
            <a:off x="1704038" y="612025"/>
            <a:ext cx="8904795" cy="646331"/>
          </a:xfrm>
          <a:prstGeom prst="rect">
            <a:avLst/>
          </a:prstGeom>
          <a:noFill/>
        </p:spPr>
        <p:txBody>
          <a:bodyPr wrap="square" rtlCol="0">
            <a:spAutoFit/>
          </a:bodyPr>
          <a:lstStyle/>
          <a:p>
            <a:r>
              <a:rPr lang="en-GB" dirty="0"/>
              <a:t>Oxides are important ingredients in energetic materials because they can release oxygen to combine energetically with many other elements and compounds</a:t>
            </a:r>
          </a:p>
        </p:txBody>
      </p:sp>
      <p:pic>
        <p:nvPicPr>
          <p:cNvPr id="4" name="Picture 3">
            <a:extLst>
              <a:ext uri="{FF2B5EF4-FFF2-40B4-BE49-F238E27FC236}">
                <a16:creationId xmlns:a16="http://schemas.microsoft.com/office/drawing/2014/main" id="{BC57F0FF-4CBC-47E2-BC6E-355E373244AA}"/>
              </a:ext>
            </a:extLst>
          </p:cNvPr>
          <p:cNvPicPr>
            <a:picLocks noChangeAspect="1"/>
          </p:cNvPicPr>
          <p:nvPr/>
        </p:nvPicPr>
        <p:blipFill>
          <a:blip r:embed="rId3"/>
          <a:stretch>
            <a:fillRect/>
          </a:stretch>
        </p:blipFill>
        <p:spPr>
          <a:xfrm>
            <a:off x="626976" y="1482207"/>
            <a:ext cx="10343003" cy="4898940"/>
          </a:xfrm>
          <a:prstGeom prst="rect">
            <a:avLst/>
          </a:prstGeom>
        </p:spPr>
      </p:pic>
    </p:spTree>
    <p:extLst>
      <p:ext uri="{BB962C8B-B14F-4D97-AF65-F5344CB8AC3E}">
        <p14:creationId xmlns:p14="http://schemas.microsoft.com/office/powerpoint/2010/main" val="847006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C61E38-2D6D-43B5-B2AB-735AE2197056}"/>
              </a:ext>
            </a:extLst>
          </p:cNvPr>
          <p:cNvSpPr>
            <a:spLocks noGrp="1"/>
          </p:cNvSpPr>
          <p:nvPr>
            <p:ph type="title"/>
          </p:nvPr>
        </p:nvSpPr>
        <p:spPr>
          <a:xfrm>
            <a:off x="641074" y="1314450"/>
            <a:ext cx="2844002" cy="3680244"/>
          </a:xfrm>
        </p:spPr>
        <p:txBody>
          <a:bodyPr>
            <a:normAutofit/>
          </a:bodyPr>
          <a:lstStyle/>
          <a:p>
            <a:pPr algn="l"/>
            <a:r>
              <a:rPr lang="en-GB" sz="4400"/>
              <a:t>Factors affecting rate of redox reactions</a:t>
            </a:r>
          </a:p>
        </p:txBody>
      </p:sp>
      <p:pic>
        <p:nvPicPr>
          <p:cNvPr id="13" name="Picture 12">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A62C7CB5-1F87-70A2-A5AF-DA35BABEAEA4}"/>
              </a:ext>
            </a:extLst>
          </p:cNvPr>
          <p:cNvGraphicFramePr>
            <a:graphicFrameLocks noGrp="1"/>
          </p:cNvGraphicFramePr>
          <p:nvPr>
            <p:ph sz="quarter" idx="13"/>
            <p:extLst>
              <p:ext uri="{D42A27DB-BD31-4B8C-83A1-F6EECF244321}">
                <p14:modId xmlns:p14="http://schemas.microsoft.com/office/powerpoint/2010/main" val="2150931623"/>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86055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B8E8B-0085-4A79-81FA-BC344BF410DC}"/>
              </a:ext>
            </a:extLst>
          </p:cNvPr>
          <p:cNvSpPr>
            <a:spLocks noGrp="1"/>
          </p:cNvSpPr>
          <p:nvPr>
            <p:ph type="title"/>
          </p:nvPr>
        </p:nvSpPr>
        <p:spPr>
          <a:xfrm>
            <a:off x="913774" y="0"/>
            <a:ext cx="10364451" cy="978195"/>
          </a:xfrm>
        </p:spPr>
        <p:txBody>
          <a:bodyPr/>
          <a:lstStyle/>
          <a:p>
            <a:r>
              <a:rPr lang="en-GB" dirty="0"/>
              <a:t>conclusions</a:t>
            </a:r>
          </a:p>
        </p:txBody>
      </p:sp>
      <p:sp>
        <p:nvSpPr>
          <p:cNvPr id="3" name="Content Placeholder 2">
            <a:extLst>
              <a:ext uri="{FF2B5EF4-FFF2-40B4-BE49-F238E27FC236}">
                <a16:creationId xmlns:a16="http://schemas.microsoft.com/office/drawing/2014/main" id="{27177A31-7DB2-4665-AFFB-569B0A58ECDA}"/>
              </a:ext>
            </a:extLst>
          </p:cNvPr>
          <p:cNvSpPr>
            <a:spLocks noGrp="1"/>
          </p:cNvSpPr>
          <p:nvPr>
            <p:ph sz="quarter" idx="13"/>
          </p:nvPr>
        </p:nvSpPr>
        <p:spPr>
          <a:xfrm>
            <a:off x="424676" y="1293204"/>
            <a:ext cx="10363826" cy="3424107"/>
          </a:xfrm>
        </p:spPr>
        <p:txBody>
          <a:bodyPr>
            <a:noAutofit/>
          </a:bodyPr>
          <a:lstStyle/>
          <a:p>
            <a:r>
              <a:rPr lang="en-GB" sz="2400" cap="none" dirty="0"/>
              <a:t>physical, chemical, and atomic nature of explosions </a:t>
            </a:r>
          </a:p>
          <a:p>
            <a:r>
              <a:rPr lang="en-GB" sz="2400" cap="none" dirty="0"/>
              <a:t>classification of explosives (low and high, primary and secondary)</a:t>
            </a:r>
          </a:p>
          <a:p>
            <a:r>
              <a:rPr lang="en-GB" sz="2400" cap="none" dirty="0"/>
              <a:t>role of red-ox reactions in chemistry of explosive materials (combustion)</a:t>
            </a:r>
          </a:p>
          <a:p>
            <a:r>
              <a:rPr lang="en-GB" sz="2400" cap="none" dirty="0"/>
              <a:t>oxidizers and fuels, </a:t>
            </a:r>
          </a:p>
          <a:p>
            <a:r>
              <a:rPr lang="en-GB" sz="2400" cap="none" dirty="0"/>
              <a:t>critical role of safety in handling explosive materials.</a:t>
            </a:r>
          </a:p>
          <a:p>
            <a:r>
              <a:rPr lang="en-GB" sz="2400" cap="none" dirty="0"/>
              <a:t>practical applications in </a:t>
            </a:r>
            <a:r>
              <a:rPr lang="en-GB" sz="2400" cap="none" dirty="0" err="1"/>
              <a:t>pyrotechnics:gunpowder</a:t>
            </a:r>
            <a:r>
              <a:rPr lang="en-GB" sz="2400" cap="none" dirty="0"/>
              <a:t> and thermites. </a:t>
            </a:r>
            <a:endParaRPr lang="en-GB" sz="2400" dirty="0"/>
          </a:p>
        </p:txBody>
      </p:sp>
    </p:spTree>
    <p:extLst>
      <p:ext uri="{BB962C8B-B14F-4D97-AF65-F5344CB8AC3E}">
        <p14:creationId xmlns:p14="http://schemas.microsoft.com/office/powerpoint/2010/main" val="359632032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3293</Words>
  <Application>Microsoft Office PowerPoint</Application>
  <PresentationFormat>Widescreen</PresentationFormat>
  <Paragraphs>278</Paragraphs>
  <Slides>19</Slides>
  <Notes>12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Tw Cen MT</vt:lpstr>
      <vt:lpstr>Droplet</vt:lpstr>
      <vt:lpstr>red-ox reactions</vt:lpstr>
      <vt:lpstr>Learning outcomes</vt:lpstr>
      <vt:lpstr>Oxidation and reduction  </vt:lpstr>
      <vt:lpstr>Red-ox reaction summary</vt:lpstr>
      <vt:lpstr>Oxidation number – ‘fake charge’</vt:lpstr>
      <vt:lpstr>ASSIGNING OXIDATION NUMBERS</vt:lpstr>
      <vt:lpstr>Redox reaction of ionic compounds</vt:lpstr>
      <vt:lpstr>examples</vt:lpstr>
      <vt:lpstr>PowerPoint Presentation</vt:lpstr>
      <vt:lpstr>Oxidising power</vt:lpstr>
      <vt:lpstr>Electrochemical series</vt:lpstr>
      <vt:lpstr>Redox reaction of organic compounds</vt:lpstr>
      <vt:lpstr>PowerPoint Presentation</vt:lpstr>
      <vt:lpstr>PowerPoint Presentation</vt:lpstr>
      <vt:lpstr>Gunpowder chemistry</vt:lpstr>
      <vt:lpstr>thermites</vt:lpstr>
      <vt:lpstr>PowerPoint Presentation</vt:lpstr>
      <vt:lpstr>Factors affecting rate of redox reactions</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Explosive materials</dc:title>
  <dc:creator>Ewa Kazimierska</dc:creator>
  <cp:lastModifiedBy>Ewa Kazimierska</cp:lastModifiedBy>
  <cp:revision>11</cp:revision>
  <dcterms:created xsi:type="dcterms:W3CDTF">2023-10-20T09:04:31Z</dcterms:created>
  <dcterms:modified xsi:type="dcterms:W3CDTF">2025-10-14T00:01:01Z</dcterms:modified>
</cp:coreProperties>
</file>