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2" r:id="rId4"/>
    <p:sldId id="259" r:id="rId5"/>
    <p:sldId id="258" r:id="rId6"/>
    <p:sldId id="260" r:id="rId7"/>
    <p:sldId id="261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radi.2019.04.002" TargetMode="External"/><Relationship Id="rId3" Type="http://schemas.openxmlformats.org/officeDocument/2006/relationships/hyperlink" Target="https://www.hcpc-uk.org/education/approved-programmes/approved-programmes-results/" TargetMode="External"/><Relationship Id="rId7" Type="http://schemas.openxmlformats.org/officeDocument/2006/relationships/hyperlink" Target="https://doi.org/10.1016/j.radi.2025.103218" TargetMode="External"/><Relationship Id="rId2" Type="http://schemas.openxmlformats.org/officeDocument/2006/relationships/hyperlink" Target="https://www.stepintothenhs.nhs.uk/careers/diagnostic-radiographer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86/s13244-024-01868-5" TargetMode="External"/><Relationship Id="rId5" Type="http://schemas.openxmlformats.org/officeDocument/2006/relationships/hyperlink" Target="https://www.jobs.nhs.uk/candidate/search/results?keyword=Diagnostic%20Radiographer" TargetMode="External"/><Relationship Id="rId4" Type="http://schemas.openxmlformats.org/officeDocument/2006/relationships/hyperlink" Target="https://www.gov.uk/find-licences/radiographer-registration-all-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777240" y="731520"/>
            <a:ext cx="7680960" cy="4114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9BE1DC"/>
                </a:solidFill>
                <a:latin typeface="Aptos"/>
              </a:defRPr>
            </a:pPr>
            <a:r>
              <a:t>SELF-AWARENESS PRESENTATION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1417320"/>
            <a:ext cx="7680960" cy="13716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3400" b="1">
                <a:solidFill>
                  <a:srgbClr val="FFFFFF"/>
                </a:solidFill>
                <a:latin typeface="Aptos"/>
              </a:defRPr>
            </a:pPr>
            <a:r>
              <a:t>My Career Goal:</a:t>
            </a:r>
            <a:br/>
            <a:r>
              <a:t>Diagnostic Radiographer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7240" y="4152879"/>
            <a:ext cx="7223760" cy="218829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400" b="0">
                <a:solidFill>
                  <a:srgbClr val="FFFFFF"/>
                </a:solidFill>
                <a:latin typeface="Aptos"/>
              </a:defRPr>
            </a:pPr>
            <a:r>
              <a:rPr sz="2700" dirty="0"/>
              <a:t>Name: </a:t>
            </a:r>
            <a:r>
              <a:rPr lang="en-GB" sz="2700" dirty="0"/>
              <a:t>Zenab Ejaz</a:t>
            </a:r>
            <a:br>
              <a:rPr sz="2700" dirty="0"/>
            </a:br>
            <a:r>
              <a:rPr sz="2700" dirty="0"/>
              <a:t>Student number: </a:t>
            </a:r>
            <a:r>
              <a:rPr lang="en-GB" sz="2700" dirty="0"/>
              <a:t>2527994</a:t>
            </a:r>
            <a:br>
              <a:rPr sz="2700" dirty="0"/>
            </a:br>
            <a:r>
              <a:rPr sz="2700" dirty="0"/>
              <a:t>Module code/title: </a:t>
            </a:r>
            <a:r>
              <a:rPr lang="en-GB" sz="2700" dirty="0"/>
              <a:t>LCHS4009 Professional Development within Health and Social Care</a:t>
            </a:r>
            <a:r>
              <a:rPr sz="2700" dirty="0"/>
              <a:t>  |  Lecturer: </a:t>
            </a:r>
            <a:r>
              <a:rPr lang="en-GB" sz="2700" dirty="0"/>
              <a:t>Khaled </a:t>
            </a:r>
            <a:r>
              <a:rPr lang="en-GB" sz="2700" dirty="0" err="1"/>
              <a:t>Alnababtah</a:t>
            </a:r>
            <a:r>
              <a:rPr lang="en-GB" dirty="0"/>
              <a:t> 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56032"/>
            <a:ext cx="11155680" cy="4572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2700" b="1">
                <a:solidFill>
                  <a:srgbClr val="142A4A"/>
                </a:solidFill>
                <a:latin typeface="Aptos"/>
              </a:defRPr>
            </a:pPr>
            <a:r>
              <a:t>1. What is diagnostic radiography?</a:t>
            </a:r>
          </a:p>
        </p:txBody>
      </p:sp>
      <p:sp>
        <p:nvSpPr>
          <p:cNvPr id="3" name="Rectangle 2"/>
          <p:cNvSpPr/>
          <p:nvPr/>
        </p:nvSpPr>
        <p:spPr>
          <a:xfrm>
            <a:off x="566928" y="832104"/>
            <a:ext cx="960120" cy="64008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201400" y="6510528"/>
            <a:ext cx="457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defRPr sz="900" b="0">
                <a:solidFill>
                  <a:srgbClr val="586777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1234440"/>
            <a:ext cx="5349240" cy="19659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94360" y="1234440"/>
            <a:ext cx="82296" cy="1965960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95528" y="1380744"/>
            <a:ext cx="50017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148287"/>
                </a:solidFill>
                <a:latin typeface="Aptos"/>
              </a:defRPr>
            </a:pPr>
            <a:r>
              <a:t>The role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95528" y="1755648"/>
            <a:ext cx="4983479" cy="849463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600" b="0">
                <a:solidFill>
                  <a:srgbClr val="26303C"/>
                </a:solidFill>
                <a:latin typeface="Aptos"/>
              </a:defRPr>
            </a:pPr>
            <a:r>
              <a:rPr dirty="0"/>
              <a:t>Diagnostic radiographers use imaging equipment, including X-ray, CT and MRI, to create images that help clinicians investigate injuries and disease (NHS, </a:t>
            </a:r>
            <a:r>
              <a:rPr lang="en-GB" dirty="0"/>
              <a:t>2026</a:t>
            </a:r>
            <a:r>
              <a:rPr dirty="0"/>
              <a:t>).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217920" y="1234440"/>
            <a:ext cx="5349240" cy="19659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217920" y="1234440"/>
            <a:ext cx="82296" cy="1965960"/>
          </a:xfrm>
          <a:prstGeom prst="rect">
            <a:avLst/>
          </a:prstGeom>
          <a:solidFill>
            <a:srgbClr val="4C7EB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419088" y="1380744"/>
            <a:ext cx="50017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4C7EB2"/>
                </a:solidFill>
                <a:latin typeface="Aptos"/>
              </a:defRPr>
            </a:pPr>
            <a:r>
              <a:t>Patient care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19088" y="1755648"/>
            <a:ext cx="4983479" cy="1095685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600" b="0">
                <a:solidFill>
                  <a:srgbClr val="26303C"/>
                </a:solidFill>
                <a:latin typeface="Aptos"/>
              </a:defRPr>
            </a:pPr>
            <a:r>
              <a:rPr dirty="0"/>
              <a:t>The role combines technology with direct patient contact. Radiographers explain procedures, position patients safely and work with the wider healthcare team (NHS, </a:t>
            </a:r>
            <a:r>
              <a:rPr lang="en-GB" dirty="0"/>
              <a:t>2026</a:t>
            </a:r>
            <a:r>
              <a:rPr dirty="0"/>
              <a:t>).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594360" y="3520440"/>
            <a:ext cx="5349240" cy="19659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594360" y="3520440"/>
            <a:ext cx="82296" cy="1965960"/>
          </a:xfrm>
          <a:prstGeom prst="rect">
            <a:avLst/>
          </a:prstGeom>
          <a:solidFill>
            <a:srgbClr val="DA6F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795528" y="3666744"/>
            <a:ext cx="50017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DA6F5E"/>
                </a:solidFill>
                <a:latin typeface="Aptos"/>
              </a:defRPr>
            </a:pPr>
            <a:r>
              <a:t>Why it interests me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95528" y="4041648"/>
            <a:ext cx="4983479" cy="1325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600" b="0">
                <a:solidFill>
                  <a:srgbClr val="26303C"/>
                </a:solidFill>
                <a:latin typeface="Aptos"/>
              </a:defRPr>
            </a:pPr>
            <a:r>
              <a:t>I want a career where I can help people, communicate with different patients and use technical skills to contribute to their care.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217920" y="3520440"/>
            <a:ext cx="5349240" cy="19659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6217920" y="3520440"/>
            <a:ext cx="82296" cy="1965960"/>
          </a:xfrm>
          <a:prstGeom prst="rect">
            <a:avLst/>
          </a:prstGeom>
          <a:solidFill>
            <a:srgbClr val="3E89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419088" y="3666744"/>
            <a:ext cx="50017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3E8967"/>
                </a:solidFill>
                <a:latin typeface="Aptos"/>
              </a:defRPr>
            </a:pPr>
            <a:r>
              <a:t>My personal fit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19088" y="4041648"/>
            <a:ext cx="4983479" cy="1325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600" b="0">
                <a:solidFill>
                  <a:srgbClr val="26303C"/>
                </a:solidFill>
                <a:latin typeface="Aptos"/>
              </a:defRPr>
            </a:pPr>
            <a:r>
              <a:t>Being caring, patient, hardworking and a good communicator gives me a useful starting point for person-centred practice.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56032"/>
            <a:ext cx="11155680" cy="52629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2700" b="1">
                <a:solidFill>
                  <a:srgbClr val="142A4A"/>
                </a:solidFill>
                <a:latin typeface="Aptos"/>
              </a:defRPr>
            </a:pPr>
            <a:r>
              <a:rPr lang="en-GB" dirty="0"/>
              <a:t>2</a:t>
            </a:r>
            <a:r>
              <a:rPr dirty="0"/>
              <a:t>. Job advert research</a:t>
            </a:r>
          </a:p>
        </p:txBody>
      </p:sp>
      <p:sp>
        <p:nvSpPr>
          <p:cNvPr id="3" name="Rectangle 2"/>
          <p:cNvSpPr/>
          <p:nvPr/>
        </p:nvSpPr>
        <p:spPr>
          <a:xfrm>
            <a:off x="566928" y="832104"/>
            <a:ext cx="960120" cy="64008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201400" y="6510528"/>
            <a:ext cx="457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defRPr sz="900" b="0">
                <a:solidFill>
                  <a:srgbClr val="586777"/>
                </a:solidFill>
                <a:latin typeface="Aptos"/>
              </a:defRPr>
            </a:pPr>
            <a:r>
              <a:t>7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234440"/>
            <a:ext cx="6400800" cy="21945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40080" y="1234440"/>
            <a:ext cx="82296" cy="2194560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41247" y="1380744"/>
            <a:ext cx="605332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148287"/>
                </a:solidFill>
                <a:latin typeface="Aptos"/>
              </a:defRPr>
            </a:pPr>
            <a:r>
              <a:t>Rotational Radiographer – Band 5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41247" y="1755648"/>
            <a:ext cx="6035040" cy="15544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400" b="0">
                <a:solidFill>
                  <a:srgbClr val="26303C"/>
                </a:solidFill>
                <a:latin typeface="Aptos"/>
              </a:defRPr>
            </a:pPr>
            <a:r>
              <a:rPr dirty="0"/>
              <a:t>Employer: Birmingham Women’s and Children’s NHS Foundation Trust</a:t>
            </a:r>
            <a:br>
              <a:rPr dirty="0"/>
            </a:br>
            <a:r>
              <a:rPr dirty="0"/>
              <a:t>Location: Birmingham Children’s Hospital</a:t>
            </a:r>
            <a:br>
              <a:rPr dirty="0"/>
            </a:br>
            <a:r>
              <a:rPr dirty="0"/>
              <a:t>Salary: £32,073–£39,043 per year</a:t>
            </a:r>
            <a:br>
              <a:rPr dirty="0"/>
            </a:br>
            <a:r>
              <a:rPr dirty="0"/>
              <a:t>Hours: Full-time, 37.5 hours per week</a:t>
            </a:r>
            <a:br>
              <a:rPr dirty="0"/>
            </a:br>
            <a:r>
              <a:rPr dirty="0"/>
              <a:t>Duties include diagnostic imaging, producing high-quality images and </a:t>
            </a:r>
            <a:r>
              <a:rPr dirty="0" err="1"/>
              <a:t>prioritising</a:t>
            </a:r>
            <a:r>
              <a:rPr dirty="0"/>
              <a:t> </a:t>
            </a:r>
            <a:r>
              <a:rPr dirty="0" err="1"/>
              <a:t>patient-centred</a:t>
            </a:r>
            <a:r>
              <a:rPr dirty="0"/>
              <a:t> care (Birmingham Women’s and Children’s NHS Foundation Trust, 2026).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315200" y="1234440"/>
            <a:ext cx="4206240" cy="21945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7315200" y="1234440"/>
            <a:ext cx="82296" cy="2194560"/>
          </a:xfrm>
          <a:prstGeom prst="rect">
            <a:avLst/>
          </a:prstGeom>
          <a:solidFill>
            <a:srgbClr val="4C7EB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516368" y="1380744"/>
            <a:ext cx="38587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4C7EB2"/>
                </a:solidFill>
                <a:latin typeface="Aptos"/>
              </a:defRPr>
            </a:pPr>
            <a:r>
              <a:t>Key requirements and details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516368" y="1755648"/>
            <a:ext cx="3840479" cy="15544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400" b="0">
                <a:solidFill>
                  <a:srgbClr val="26303C"/>
                </a:solidFill>
                <a:latin typeface="Aptos"/>
              </a:defRPr>
            </a:pPr>
            <a:r>
              <a:t>• HCPC registration required</a:t>
            </a:r>
            <a:br/>
            <a:r>
              <a:t>• Work across diagnostic imaging services</a:t>
            </a:r>
            <a:br/>
            <a:r>
              <a:t>• Focus on safe, high-quality images</a:t>
            </a:r>
            <a:br/>
            <a:r>
              <a:t>• Patient needs and teamwork are central</a:t>
            </a:r>
            <a:br/>
            <a:r>
              <a:t>• Qualified role, not entry-level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68680" y="4389120"/>
            <a:ext cx="10607040" cy="326243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800" b="0">
                <a:solidFill>
                  <a:srgbClr val="148287"/>
                </a:solidFill>
                <a:latin typeface="Aptos"/>
              </a:defRPr>
            </a:pPr>
            <a:r>
              <a:rPr lang="en-GB" sz="1400" dirty="0"/>
              <a:t>NHS Jobs UK</a:t>
            </a:r>
            <a:endParaRPr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56032"/>
            <a:ext cx="11155680" cy="4572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2700" b="1">
                <a:solidFill>
                  <a:srgbClr val="142A4A"/>
                </a:solidFill>
                <a:latin typeface="Aptos"/>
              </a:defRPr>
            </a:pPr>
            <a:r>
              <a:t>3. Personal SWOT analysis</a:t>
            </a:r>
          </a:p>
        </p:txBody>
      </p:sp>
      <p:sp>
        <p:nvSpPr>
          <p:cNvPr id="3" name="Rectangle 2"/>
          <p:cNvSpPr/>
          <p:nvPr/>
        </p:nvSpPr>
        <p:spPr>
          <a:xfrm>
            <a:off x="566928" y="832104"/>
            <a:ext cx="960120" cy="64008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201400" y="6510528"/>
            <a:ext cx="457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defRPr sz="900" b="0">
                <a:solidFill>
                  <a:srgbClr val="586777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1234440"/>
            <a:ext cx="5440680" cy="19659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94360" y="1234440"/>
            <a:ext cx="82296" cy="1965960"/>
          </a:xfrm>
          <a:prstGeom prst="rect">
            <a:avLst/>
          </a:prstGeom>
          <a:solidFill>
            <a:srgbClr val="3E89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95528" y="1380744"/>
            <a:ext cx="509320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3E8967"/>
                </a:solidFill>
                <a:latin typeface="Aptos"/>
              </a:defRPr>
            </a:pPr>
            <a:r>
              <a:t>STRENGTHS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95528" y="1755648"/>
            <a:ext cx="5074920" cy="1325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600" b="0">
                <a:solidFill>
                  <a:srgbClr val="26303C"/>
                </a:solidFill>
                <a:latin typeface="Aptos"/>
              </a:defRPr>
            </a:pPr>
            <a:r>
              <a:t>• Caring and patient</a:t>
            </a:r>
            <a:br/>
            <a:r>
              <a:t>• Hardworking and willing to learn</a:t>
            </a:r>
            <a:br/>
            <a:r>
              <a:t>• Good communication</a:t>
            </a:r>
            <a:br/>
            <a:r>
              <a:t>• Able to reassure and listen to people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217920" y="1234440"/>
            <a:ext cx="5349240" cy="19659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217920" y="1234440"/>
            <a:ext cx="82296" cy="1965960"/>
          </a:xfrm>
          <a:prstGeom prst="rect">
            <a:avLst/>
          </a:prstGeom>
          <a:solidFill>
            <a:srgbClr val="DA6F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419088" y="1380744"/>
            <a:ext cx="50017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DA6F5E"/>
                </a:solidFill>
                <a:latin typeface="Aptos"/>
              </a:defRPr>
            </a:pPr>
            <a:r>
              <a:t>WEAKNESSES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19088" y="1755648"/>
            <a:ext cx="4983479" cy="1325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600" b="0">
                <a:solidFill>
                  <a:srgbClr val="26303C"/>
                </a:solidFill>
                <a:latin typeface="Aptos"/>
              </a:defRPr>
            </a:pPr>
            <a:r>
              <a:t>• Limited first-hand experience in a hospital or imaging department</a:t>
            </a:r>
            <a:br/>
            <a:r>
              <a:t>• Need to gain further qualifications for course entry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594360" y="3566160"/>
            <a:ext cx="5440680" cy="19659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594360" y="3566160"/>
            <a:ext cx="82296" cy="1965960"/>
          </a:xfrm>
          <a:prstGeom prst="rect">
            <a:avLst/>
          </a:prstGeom>
          <a:solidFill>
            <a:srgbClr val="4C7EB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795528" y="3712463"/>
            <a:ext cx="509320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4C7EB2"/>
                </a:solidFill>
                <a:latin typeface="Aptos"/>
              </a:defRPr>
            </a:pPr>
            <a:r>
              <a:t>OPPORTUNITIES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95528" y="4087368"/>
            <a:ext cx="5074920" cy="1325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500" b="0">
                <a:solidFill>
                  <a:srgbClr val="26303C"/>
                </a:solidFill>
                <a:latin typeface="Aptos"/>
              </a:defRPr>
            </a:pPr>
            <a:r>
              <a:t>• Research approved courses and entry routes</a:t>
            </a:r>
            <a:br/>
            <a:r>
              <a:t>• Seek volunteering or relevant work experience</a:t>
            </a:r>
            <a:br/>
            <a:r>
              <a:t>• Learn about NHS imaging services</a:t>
            </a:r>
            <a:br/>
            <a:r>
              <a:t>• Explore degree apprenticeships where available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217920" y="3566160"/>
            <a:ext cx="5349240" cy="19659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6217920" y="3566160"/>
            <a:ext cx="82296" cy="1965960"/>
          </a:xfrm>
          <a:prstGeom prst="rect">
            <a:avLst/>
          </a:prstGeom>
          <a:solidFill>
            <a:srgbClr val="DDA84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419088" y="3712463"/>
            <a:ext cx="50017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DDA847"/>
                </a:solidFill>
                <a:latin typeface="Aptos"/>
              </a:defRPr>
            </a:pPr>
            <a:r>
              <a:t>THREATS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19088" y="4087368"/>
            <a:ext cx="4983479" cy="1325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500" b="0">
                <a:solidFill>
                  <a:srgbClr val="26303C"/>
                </a:solidFill>
                <a:latin typeface="Aptos"/>
              </a:defRPr>
            </a:pPr>
            <a:r>
              <a:t>• Competitive course or apprenticeship applications</a:t>
            </a:r>
            <a:br/>
            <a:r>
              <a:t>• Scientific and technical study may be demanding</a:t>
            </a:r>
            <a:br/>
            <a:r>
              <a:t>• Balancing study, work and other commitments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56032"/>
            <a:ext cx="11155680" cy="52629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2700" b="1">
                <a:solidFill>
                  <a:srgbClr val="142A4A"/>
                </a:solidFill>
                <a:latin typeface="Aptos"/>
              </a:defRPr>
            </a:pPr>
            <a:r>
              <a:rPr lang="en-GB" dirty="0"/>
              <a:t>4</a:t>
            </a:r>
            <a:r>
              <a:rPr dirty="0"/>
              <a:t>. Skills and professional requirements</a:t>
            </a:r>
          </a:p>
        </p:txBody>
      </p:sp>
      <p:sp>
        <p:nvSpPr>
          <p:cNvPr id="3" name="Rectangle 2"/>
          <p:cNvSpPr/>
          <p:nvPr/>
        </p:nvSpPr>
        <p:spPr>
          <a:xfrm>
            <a:off x="566928" y="832104"/>
            <a:ext cx="960120" cy="64008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201400" y="6510528"/>
            <a:ext cx="457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defRPr sz="900" b="0">
                <a:solidFill>
                  <a:srgbClr val="586777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280160"/>
            <a:ext cx="5486400" cy="4389120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>
              <a:spcAft>
                <a:spcPts val="1200"/>
              </a:spcAft>
              <a:defRPr sz="1700">
                <a:solidFill>
                  <a:srgbClr val="26303C"/>
                </a:solidFill>
                <a:latin typeface="Aptos"/>
              </a:defRPr>
            </a:pPr>
            <a:r>
              <a:t>Communication: explain procedures in clear, calm language.</a:t>
            </a:r>
          </a:p>
          <a:p>
            <a:pPr>
              <a:spcAft>
                <a:spcPts val="1200"/>
              </a:spcAft>
              <a:defRPr sz="1700">
                <a:solidFill>
                  <a:srgbClr val="26303C"/>
                </a:solidFill>
                <a:latin typeface="Aptos"/>
              </a:defRPr>
            </a:pPr>
            <a:r>
              <a:t>Empathy and patience: help people who may feel worried or uncomfortable.</a:t>
            </a:r>
          </a:p>
          <a:p>
            <a:pPr>
              <a:spcAft>
                <a:spcPts val="1200"/>
              </a:spcAft>
              <a:defRPr sz="1700">
                <a:solidFill>
                  <a:srgbClr val="26303C"/>
                </a:solidFill>
                <a:latin typeface="Aptos"/>
              </a:defRPr>
            </a:pPr>
            <a:r>
              <a:t>Attention to detail: follow procedures and check patient information carefully.</a:t>
            </a:r>
          </a:p>
          <a:p>
            <a:pPr>
              <a:spcAft>
                <a:spcPts val="1200"/>
              </a:spcAft>
              <a:defRPr sz="1700">
                <a:solidFill>
                  <a:srgbClr val="26303C"/>
                </a:solidFill>
                <a:latin typeface="Aptos"/>
              </a:defRPr>
            </a:pPr>
            <a:r>
              <a:t>Teamwork: cooperate with radiographers, radiologists and other clinicians.</a:t>
            </a:r>
          </a:p>
          <a:p>
            <a:pPr>
              <a:spcAft>
                <a:spcPts val="1200"/>
              </a:spcAft>
              <a:defRPr sz="1700">
                <a:solidFill>
                  <a:srgbClr val="26303C"/>
                </a:solidFill>
                <a:latin typeface="Aptos"/>
              </a:defRPr>
            </a:pPr>
            <a:r>
              <a:t>Technical learning: understand anatomy, imaging technology and radiation safety.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537960" y="1325880"/>
            <a:ext cx="4892040" cy="1874519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537960" y="1325880"/>
            <a:ext cx="82296" cy="1874519"/>
          </a:xfrm>
          <a:prstGeom prst="rect">
            <a:avLst/>
          </a:prstGeom>
          <a:solidFill>
            <a:srgbClr val="4C7EB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739128" y="1472184"/>
            <a:ext cx="45445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4C7EB2"/>
                </a:solidFill>
                <a:latin typeface="Aptos"/>
              </a:defRPr>
            </a:pPr>
            <a:r>
              <a:t>Qualification route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739128" y="1847088"/>
            <a:ext cx="4526279" cy="80329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500" b="0">
                <a:solidFill>
                  <a:srgbClr val="26303C"/>
                </a:solidFill>
                <a:latin typeface="Aptos"/>
              </a:defRPr>
            </a:pPr>
            <a:r>
              <a:rPr dirty="0"/>
              <a:t>Usually complete an approved diagnostic radiography degree or eligible degree apprenticeship. Entry requirements vary by provider (NHS, </a:t>
            </a:r>
            <a:r>
              <a:rPr lang="en-GB" dirty="0"/>
              <a:t>2026</a:t>
            </a:r>
            <a:r>
              <a:rPr dirty="0"/>
              <a:t>).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537960" y="3520440"/>
            <a:ext cx="4892040" cy="1874519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537960" y="3520440"/>
            <a:ext cx="82296" cy="1874519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739128" y="3666744"/>
            <a:ext cx="45445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148287"/>
                </a:solidFill>
                <a:latin typeface="Aptos"/>
              </a:defRPr>
            </a:pPr>
            <a:r>
              <a:t>Registration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739128" y="4041648"/>
            <a:ext cx="4526279" cy="57246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500" b="0">
                <a:solidFill>
                  <a:srgbClr val="26303C"/>
                </a:solidFill>
                <a:latin typeface="Aptos"/>
              </a:defRPr>
            </a:pPr>
            <a:r>
              <a:rPr dirty="0"/>
              <a:t>To practice using the protected title ‘radiographer’, registration with the HCPC is required (GOV.UK</a:t>
            </a:r>
            <a:r>
              <a:rPr lang="en-GB" dirty="0"/>
              <a:t> 2026</a:t>
            </a:r>
            <a:r>
              <a:rPr dirty="0"/>
              <a:t>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56032"/>
            <a:ext cx="11155680" cy="52629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2700" b="1">
                <a:solidFill>
                  <a:srgbClr val="142A4A"/>
                </a:solidFill>
                <a:latin typeface="Aptos"/>
              </a:defRPr>
            </a:pPr>
            <a:r>
              <a:rPr lang="en-GB" dirty="0"/>
              <a:t>5</a:t>
            </a:r>
            <a:r>
              <a:rPr dirty="0"/>
              <a:t>. Using my strengths to overcome weaknesses</a:t>
            </a:r>
          </a:p>
        </p:txBody>
      </p:sp>
      <p:sp>
        <p:nvSpPr>
          <p:cNvPr id="3" name="Rectangle 2"/>
          <p:cNvSpPr/>
          <p:nvPr/>
        </p:nvSpPr>
        <p:spPr>
          <a:xfrm>
            <a:off x="566928" y="832104"/>
            <a:ext cx="960120" cy="64008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201400" y="6510528"/>
            <a:ext cx="457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defRPr sz="900" b="0">
                <a:solidFill>
                  <a:srgbClr val="586777"/>
                </a:solidFill>
                <a:latin typeface="Aptos"/>
              </a:defRPr>
            </a:pPr>
            <a:r>
              <a:t>5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1234440"/>
            <a:ext cx="5440680" cy="201168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94360" y="1234440"/>
            <a:ext cx="82296" cy="2011680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95528" y="1380744"/>
            <a:ext cx="509320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148287"/>
                </a:solidFill>
                <a:latin typeface="Aptos"/>
              </a:defRPr>
            </a:pPr>
            <a:r>
              <a:t>Weakness: limited hospital experience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95528" y="1755648"/>
            <a:ext cx="5074920" cy="13716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400" b="0">
                <a:solidFill>
                  <a:srgbClr val="26303C"/>
                </a:solidFill>
                <a:latin typeface="Aptos"/>
              </a:defRPr>
            </a:pPr>
            <a:r>
              <a:t>Strength used: communication + caring nature</a:t>
            </a:r>
            <a:br/>
            <a:r>
              <a:t>Action: contact local NHS trusts to ask about volunteering, open days or appropriate work-experience routes. Use communication skills to ask clear questions and learn from staff.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217920" y="1234440"/>
            <a:ext cx="5349240" cy="201168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217920" y="1234440"/>
            <a:ext cx="82296" cy="2011680"/>
          </a:xfrm>
          <a:prstGeom prst="rect">
            <a:avLst/>
          </a:prstGeom>
          <a:solidFill>
            <a:srgbClr val="4C7EB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419088" y="1380744"/>
            <a:ext cx="50017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4C7EB2"/>
                </a:solidFill>
                <a:latin typeface="Aptos"/>
              </a:defRPr>
            </a:pPr>
            <a:r>
              <a:t>Weakness: further qualifications needed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19088" y="1755648"/>
            <a:ext cx="4983479" cy="13716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400" b="0">
                <a:solidFill>
                  <a:srgbClr val="26303C"/>
                </a:solidFill>
                <a:latin typeface="Aptos"/>
              </a:defRPr>
            </a:pPr>
            <a:r>
              <a:t>Strength used: hardworking + patient</a:t>
            </a:r>
            <a:br/>
            <a:r>
              <a:t>Action: make a checklist of entry requirements for several approved courses, identify any missing subjects/grades and plan realistic study milestones.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594360" y="3611880"/>
            <a:ext cx="5440680" cy="201168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594360" y="3611880"/>
            <a:ext cx="82296" cy="2011680"/>
          </a:xfrm>
          <a:prstGeom prst="rect">
            <a:avLst/>
          </a:prstGeom>
          <a:solidFill>
            <a:srgbClr val="3E89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795528" y="3758184"/>
            <a:ext cx="509320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3E8967"/>
                </a:solidFill>
                <a:latin typeface="Aptos"/>
              </a:defRPr>
            </a:pPr>
            <a:r>
              <a:t>Practical example: patient interaction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95528" y="4133088"/>
            <a:ext cx="5074920" cy="13716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400" b="0">
                <a:solidFill>
                  <a:srgbClr val="26303C"/>
                </a:solidFill>
                <a:latin typeface="Aptos"/>
              </a:defRPr>
            </a:pPr>
            <a:r>
              <a:t>In a role-play or future placement, practise introducing myself, listening without interrupting and explaining a procedure in simple language. This builds confidence while drawing on my communication skills.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217920" y="3611880"/>
            <a:ext cx="5349240" cy="201168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6217920" y="3611880"/>
            <a:ext cx="82296" cy="2011680"/>
          </a:xfrm>
          <a:prstGeom prst="rect">
            <a:avLst/>
          </a:prstGeom>
          <a:solidFill>
            <a:srgbClr val="DA6F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419088" y="3758184"/>
            <a:ext cx="50017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DA6F5E"/>
                </a:solidFill>
                <a:latin typeface="Aptos"/>
              </a:defRPr>
            </a:pPr>
            <a:r>
              <a:t>Evidence behind the approach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19088" y="4133088"/>
            <a:ext cx="4983479" cy="13716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400" b="0">
                <a:solidFill>
                  <a:srgbClr val="26303C"/>
                </a:solidFill>
                <a:latin typeface="Aptos"/>
              </a:defRPr>
            </a:pPr>
            <a:r>
              <a:t>Patient research highlights that clear explanations and attention to patients’ comfort can improve confidence in radiographers (Patient perceptions of communication with diagnostic radiographers, 2019).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56032"/>
            <a:ext cx="11155680" cy="52629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2700" b="1">
                <a:solidFill>
                  <a:srgbClr val="142A4A"/>
                </a:solidFill>
                <a:latin typeface="Aptos"/>
              </a:defRPr>
            </a:pPr>
            <a:r>
              <a:rPr lang="en-GB" dirty="0"/>
              <a:t>6</a:t>
            </a:r>
            <a:r>
              <a:rPr dirty="0"/>
              <a:t>. Minimizing threats with a realistic action plan</a:t>
            </a:r>
          </a:p>
        </p:txBody>
      </p:sp>
      <p:sp>
        <p:nvSpPr>
          <p:cNvPr id="3" name="Rectangle 2"/>
          <p:cNvSpPr/>
          <p:nvPr/>
        </p:nvSpPr>
        <p:spPr>
          <a:xfrm>
            <a:off x="566928" y="832104"/>
            <a:ext cx="960120" cy="64008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201400" y="6510528"/>
            <a:ext cx="457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defRPr sz="900" b="0">
                <a:solidFill>
                  <a:srgbClr val="586777"/>
                </a:solidFill>
                <a:latin typeface="Aptos"/>
              </a:defRPr>
            </a:pPr>
            <a:r>
              <a:t>6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1234440"/>
            <a:ext cx="3566160" cy="19659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94360" y="1234440"/>
            <a:ext cx="82296" cy="1965960"/>
          </a:xfrm>
          <a:prstGeom prst="rect">
            <a:avLst/>
          </a:prstGeom>
          <a:solidFill>
            <a:srgbClr val="DA6F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95528" y="1380744"/>
            <a:ext cx="321868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DA6F5E"/>
                </a:solidFill>
                <a:latin typeface="Aptos"/>
              </a:defRPr>
            </a:pPr>
            <a:r>
              <a:t>Threat: competitive entry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95528" y="1755648"/>
            <a:ext cx="3200400" cy="1325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400" b="0">
                <a:solidFill>
                  <a:srgbClr val="26303C"/>
                </a:solidFill>
                <a:latin typeface="Aptos"/>
              </a:defRPr>
            </a:pPr>
            <a:r>
              <a:t>• Apply to more than one suitable course.</a:t>
            </a:r>
            <a:br/>
            <a:r>
              <a:t>• Check deadlines early.</a:t>
            </a:r>
            <a:br/>
            <a:r>
              <a:t>• Tailor each application to the course requirements.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15968" y="1234440"/>
            <a:ext cx="3566160" cy="19659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315968" y="1234440"/>
            <a:ext cx="82296" cy="1965960"/>
          </a:xfrm>
          <a:prstGeom prst="rect">
            <a:avLst/>
          </a:prstGeom>
          <a:solidFill>
            <a:srgbClr val="4C7EB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517136" y="1380744"/>
            <a:ext cx="321868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4C7EB2"/>
                </a:solidFill>
                <a:latin typeface="Aptos"/>
              </a:defRPr>
            </a:pPr>
            <a:r>
              <a:t>Threat: science content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17136" y="1755648"/>
            <a:ext cx="3200400" cy="1325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400" b="0">
                <a:solidFill>
                  <a:srgbClr val="26303C"/>
                </a:solidFill>
                <a:latin typeface="Aptos"/>
              </a:defRPr>
            </a:pPr>
            <a:r>
              <a:t>• Review biology and anatomy basics weekly.</a:t>
            </a:r>
            <a:br/>
            <a:r>
              <a:t>• Ask tutors for support early.</a:t>
            </a:r>
            <a:br/>
            <a:r>
              <a:t>• Use short revision sessions and practice questions.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046720" y="1234440"/>
            <a:ext cx="3520440" cy="19659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8046720" y="1234440"/>
            <a:ext cx="82296" cy="1965960"/>
          </a:xfrm>
          <a:prstGeom prst="rect">
            <a:avLst/>
          </a:prstGeom>
          <a:solidFill>
            <a:srgbClr val="DDA84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247888" y="1380744"/>
            <a:ext cx="31729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DDA847"/>
                </a:solidFill>
                <a:latin typeface="Aptos"/>
              </a:defRPr>
            </a:pPr>
            <a:r>
              <a:t>Threat: competing demands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47888" y="1755648"/>
            <a:ext cx="3154680" cy="1325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400" b="0">
                <a:solidFill>
                  <a:srgbClr val="26303C"/>
                </a:solidFill>
                <a:latin typeface="Aptos"/>
              </a:defRPr>
            </a:pPr>
            <a:r>
              <a:t>• Use a weekly timetable.</a:t>
            </a:r>
            <a:br/>
            <a:r>
              <a:t>• Break tasks into smaller goals.</a:t>
            </a:r>
            <a:br/>
            <a:r>
              <a:t>• Review progress every Sunday.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2960" y="3657600"/>
            <a:ext cx="10515600" cy="4572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2000" b="1">
                <a:solidFill>
                  <a:srgbClr val="148287"/>
                </a:solidFill>
                <a:latin typeface="Aptos"/>
              </a:defRPr>
            </a:pPr>
            <a:r>
              <a:t>How my strengths help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2960" y="4160520"/>
            <a:ext cx="10424160" cy="1463040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>
              <a:spcAft>
                <a:spcPts val="500"/>
              </a:spcAft>
              <a:defRPr sz="1500">
                <a:solidFill>
                  <a:srgbClr val="26303C"/>
                </a:solidFill>
                <a:latin typeface="Aptos"/>
              </a:defRPr>
            </a:pPr>
            <a:r>
              <a:t>Hardworking: keep to a study plan and complete applications before deadlines.</a:t>
            </a:r>
          </a:p>
          <a:p>
            <a:pPr>
              <a:spcAft>
                <a:spcPts val="500"/>
              </a:spcAft>
              <a:defRPr sz="1500">
                <a:solidFill>
                  <a:srgbClr val="26303C"/>
                </a:solidFill>
                <a:latin typeface="Aptos"/>
              </a:defRPr>
            </a:pPr>
            <a:r>
              <a:t>Patient: accept that gaining qualifications and experience takes time.</a:t>
            </a:r>
          </a:p>
          <a:p>
            <a:pPr>
              <a:spcAft>
                <a:spcPts val="500"/>
              </a:spcAft>
              <a:defRPr sz="1500">
                <a:solidFill>
                  <a:srgbClr val="26303C"/>
                </a:solidFill>
                <a:latin typeface="Aptos"/>
              </a:defRPr>
            </a:pPr>
            <a:r>
              <a:t>Good communicator: seek advice from tutors, admissions teams and healthcare staff.</a:t>
            </a:r>
          </a:p>
          <a:p>
            <a:pPr>
              <a:spcAft>
                <a:spcPts val="500"/>
              </a:spcAft>
              <a:defRPr sz="1500">
                <a:solidFill>
                  <a:srgbClr val="26303C"/>
                </a:solidFill>
                <a:latin typeface="Aptos"/>
              </a:defRPr>
            </a:pPr>
            <a:r>
              <a:t>Caring: keep the purpose of the career in mind—supporting patients respectfully.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56032"/>
            <a:ext cx="11155680" cy="4572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2700" b="1">
                <a:solidFill>
                  <a:srgbClr val="142A4A"/>
                </a:solidFill>
                <a:latin typeface="Aptos"/>
              </a:defRPr>
            </a:pPr>
            <a:r>
              <a:rPr>
                <a:solidFill>
                  <a:srgbClr val="FFFFFF"/>
                </a:solidFill>
              </a:rPr>
              <a:t>7. Conclusion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566928" y="832104"/>
            <a:ext cx="960120" cy="64008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201400" y="6510528"/>
            <a:ext cx="457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defRPr sz="900" b="0">
                <a:solidFill>
                  <a:srgbClr val="586777"/>
                </a:solidFill>
                <a:latin typeface="Aptos"/>
              </a:defRPr>
            </a:pPr>
            <a:r>
              <a:t>8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1371600"/>
            <a:ext cx="10424160" cy="6400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2400" b="1">
                <a:solidFill>
                  <a:srgbClr val="FFFFFF"/>
                </a:solidFill>
                <a:latin typeface="Aptos"/>
              </a:defRPr>
            </a:pPr>
            <a:r>
              <a:rPr dirty="0"/>
              <a:t>Diagnostic radiography fits my interest in helping people and working with technology.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2331720"/>
            <a:ext cx="9966960" cy="2377440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>
              <a:spcAft>
                <a:spcPts val="1400"/>
              </a:spcAft>
              <a:defRPr sz="1800">
                <a:solidFill>
                  <a:srgbClr val="FFFFFF"/>
                </a:solidFill>
                <a:latin typeface="Aptos"/>
              </a:defRPr>
            </a:pPr>
            <a:r>
              <a:t>Use my caring nature, patience and communication skills to support patients.</a:t>
            </a:r>
          </a:p>
          <a:p>
            <a:pPr>
              <a:spcAft>
                <a:spcPts val="1400"/>
              </a:spcAft>
              <a:defRPr sz="1800">
                <a:solidFill>
                  <a:srgbClr val="FFFFFF"/>
                </a:solidFill>
                <a:latin typeface="Aptos"/>
              </a:defRPr>
            </a:pPr>
            <a:r>
              <a:t>Research HCPC-approved courses and identify the qualifications I still need.</a:t>
            </a:r>
          </a:p>
          <a:p>
            <a:pPr>
              <a:spcAft>
                <a:spcPts val="1400"/>
              </a:spcAft>
              <a:defRPr sz="1800">
                <a:solidFill>
                  <a:srgbClr val="FFFFFF"/>
                </a:solidFill>
                <a:latin typeface="Aptos"/>
              </a:defRPr>
            </a:pPr>
            <a:r>
              <a:t>Seek appropriate volunteering, open days or work experience to learn about imaging services.</a:t>
            </a:r>
          </a:p>
          <a:p>
            <a:pPr>
              <a:spcAft>
                <a:spcPts val="1400"/>
              </a:spcAft>
              <a:defRPr sz="1800">
                <a:solidFill>
                  <a:srgbClr val="FFFFFF"/>
                </a:solidFill>
                <a:latin typeface="Aptos"/>
              </a:defRPr>
            </a:pPr>
            <a:r>
              <a:t>Build scientific knowledge and use a study plan to manage academic challenges.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5257800"/>
            <a:ext cx="9875520" cy="6400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800" b="1">
                <a:solidFill>
                  <a:srgbClr val="9BE1DC"/>
                </a:solidFill>
                <a:latin typeface="Aptos"/>
              </a:defRPr>
            </a:pPr>
            <a:r>
              <a:t>My goal is to turn my current strengths into professional skills through education, experience and reflection.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56032"/>
            <a:ext cx="11155680" cy="52629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2700" b="1">
                <a:solidFill>
                  <a:srgbClr val="142A4A"/>
                </a:solidFill>
                <a:latin typeface="Aptos"/>
              </a:defRPr>
            </a:pPr>
            <a:r>
              <a:rPr dirty="0"/>
              <a:t>References </a:t>
            </a:r>
          </a:p>
        </p:txBody>
      </p:sp>
      <p:sp>
        <p:nvSpPr>
          <p:cNvPr id="3" name="Rectangle 2"/>
          <p:cNvSpPr/>
          <p:nvPr/>
        </p:nvSpPr>
        <p:spPr>
          <a:xfrm>
            <a:off x="566928" y="832104"/>
            <a:ext cx="960120" cy="64008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201400" y="6510528"/>
            <a:ext cx="457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defRPr sz="900" b="0">
                <a:solidFill>
                  <a:srgbClr val="586777"/>
                </a:solidFill>
                <a:latin typeface="Aptos"/>
              </a:defRPr>
            </a:pPr>
            <a:r>
              <a:t>9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280160"/>
            <a:ext cx="10789920" cy="2451440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>
              <a:spcAft>
                <a:spcPts val="1700"/>
              </a:spcAft>
              <a:defRPr sz="1400">
                <a:solidFill>
                  <a:srgbClr val="26303C"/>
                </a:solidFill>
                <a:latin typeface="Aptos"/>
              </a:defRPr>
            </a:pPr>
            <a:r>
              <a:rPr dirty="0"/>
              <a:t>NHS (</a:t>
            </a:r>
            <a:r>
              <a:rPr lang="en-GB" dirty="0"/>
              <a:t>2026</a:t>
            </a:r>
            <a:r>
              <a:rPr dirty="0"/>
              <a:t>) ‘Diagnostic radiographer’. Step into the NHS. Available at: </a:t>
            </a:r>
            <a:r>
              <a:rPr dirty="0">
                <a:hlinkClick r:id="rId2"/>
              </a:rPr>
              <a:t>https://www.stepintothenhs.nhs.uk/careers/diagnostic-radiographer</a:t>
            </a:r>
            <a:r>
              <a:rPr lang="en-GB" dirty="0"/>
              <a:t> </a:t>
            </a:r>
            <a:r>
              <a:rPr dirty="0"/>
              <a:t> (Accessed: 12 October 2026).</a:t>
            </a:r>
          </a:p>
          <a:p>
            <a:pPr>
              <a:spcAft>
                <a:spcPts val="1700"/>
              </a:spcAft>
              <a:defRPr sz="1400">
                <a:solidFill>
                  <a:srgbClr val="26303C"/>
                </a:solidFill>
                <a:latin typeface="Aptos"/>
              </a:defRPr>
            </a:pPr>
            <a:r>
              <a:rPr dirty="0"/>
              <a:t>Health and Care Professions Council (HCPC)  ‘Approved programs’. Available at: </a:t>
            </a:r>
            <a:r>
              <a:rPr dirty="0">
                <a:hlinkClick r:id="rId3"/>
              </a:rPr>
              <a:t>https://</a:t>
            </a:r>
            <a:r>
              <a:rPr dirty="0" err="1">
                <a:hlinkClick r:id="rId3"/>
              </a:rPr>
              <a:t>www.hcpc-uk.org</a:t>
            </a:r>
            <a:r>
              <a:rPr dirty="0">
                <a:hlinkClick r:id="rId3"/>
              </a:rPr>
              <a:t>/education/</a:t>
            </a:r>
            <a:r>
              <a:rPr dirty="0" err="1">
                <a:hlinkClick r:id="rId3"/>
              </a:rPr>
              <a:t>approved-programmes</a:t>
            </a:r>
            <a:r>
              <a:rPr dirty="0">
                <a:hlinkClick r:id="rId3"/>
              </a:rPr>
              <a:t>/</a:t>
            </a:r>
            <a:r>
              <a:rPr dirty="0" err="1">
                <a:hlinkClick r:id="rId3"/>
              </a:rPr>
              <a:t>approved-programmes</a:t>
            </a:r>
            <a:r>
              <a:rPr dirty="0">
                <a:hlinkClick r:id="rId3"/>
              </a:rPr>
              <a:t>-results/</a:t>
            </a:r>
            <a:r>
              <a:rPr lang="en-GB" dirty="0"/>
              <a:t> </a:t>
            </a:r>
            <a:r>
              <a:rPr dirty="0"/>
              <a:t> (Accessed: 12 October 2026).</a:t>
            </a:r>
          </a:p>
          <a:p>
            <a:pPr>
              <a:spcAft>
                <a:spcPts val="1700"/>
              </a:spcAft>
              <a:defRPr sz="1400">
                <a:solidFill>
                  <a:srgbClr val="26303C"/>
                </a:solidFill>
                <a:latin typeface="Aptos"/>
              </a:defRPr>
            </a:pPr>
            <a:r>
              <a:rPr dirty="0"/>
              <a:t>GOV.UK  ‘Radiographer registration’. Available at: </a:t>
            </a:r>
            <a:r>
              <a:rPr dirty="0">
                <a:hlinkClick r:id="rId4"/>
              </a:rPr>
              <a:t>https://www.gov.uk/find-licenses/radiographer-registration-all-uk</a:t>
            </a:r>
            <a:r>
              <a:rPr lang="en-GB" dirty="0"/>
              <a:t> </a:t>
            </a:r>
            <a:r>
              <a:rPr dirty="0"/>
              <a:t> (Accessed: 12 October 2026).</a:t>
            </a:r>
          </a:p>
          <a:p>
            <a:pPr>
              <a:spcAft>
                <a:spcPts val="1700"/>
              </a:spcAft>
              <a:defRPr sz="1400">
                <a:solidFill>
                  <a:srgbClr val="26303C"/>
                </a:solidFill>
                <a:latin typeface="Aptos"/>
              </a:defRPr>
            </a:pPr>
            <a:r>
              <a:rPr dirty="0"/>
              <a:t>NHS Jobs (n.d.) ‘Search for diagnostic radiographer vacancies’. Available at: </a:t>
            </a:r>
            <a:r>
              <a:rPr dirty="0">
                <a:hlinkClick r:id="rId5"/>
              </a:rPr>
              <a:t>https://</a:t>
            </a:r>
            <a:r>
              <a:rPr dirty="0" err="1">
                <a:hlinkClick r:id="rId5"/>
              </a:rPr>
              <a:t>www.jobs.nhs.uk</a:t>
            </a:r>
            <a:r>
              <a:rPr dirty="0">
                <a:hlinkClick r:id="rId5"/>
              </a:rPr>
              <a:t>/candidate/search/results?keyword=Diagnostic%20Radiographer</a:t>
            </a:r>
            <a:r>
              <a:rPr lang="en-GB" dirty="0"/>
              <a:t> </a:t>
            </a:r>
            <a:r>
              <a:rPr dirty="0"/>
              <a:t> (Accessed: 12 October 2026).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E6F18B0-7A24-67A7-895E-B43BE954B846}"/>
              </a:ext>
            </a:extLst>
          </p:cNvPr>
          <p:cNvSpPr txBox="1"/>
          <p:nvPr/>
        </p:nvSpPr>
        <p:spPr>
          <a:xfrm>
            <a:off x="731520" y="3843536"/>
            <a:ext cx="10469880" cy="2310376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wrap="square" lIns="73152" tIns="36576" rIns="73152" bIns="36576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pPr>
              <a:spcAft>
                <a:spcPts val="2000"/>
              </a:spcAft>
              <a:defRPr sz="1400">
                <a:solidFill>
                  <a:srgbClr val="26303C"/>
                </a:solidFill>
                <a:latin typeface="Aptos"/>
              </a:defRPr>
            </a:pPr>
            <a:r>
              <a:rPr dirty="0" err="1"/>
              <a:t>Beardmore</a:t>
            </a:r>
            <a:r>
              <a:rPr dirty="0"/>
              <a:t>, C., England, A., </a:t>
            </a:r>
            <a:r>
              <a:rPr dirty="0" err="1"/>
              <a:t>Cruwys</a:t>
            </a:r>
            <a:r>
              <a:rPr dirty="0"/>
              <a:t>, C. and </a:t>
            </a:r>
            <a:r>
              <a:rPr dirty="0" err="1"/>
              <a:t>Carrié</a:t>
            </a:r>
            <a:r>
              <a:rPr dirty="0"/>
              <a:t>, D. (2024) ‘How can effective communication help radiographers meet the expectations of patients—COMMUNICATION—a joint statement by the ESR &amp; EFRS’, Insights into Imaging, 15, article 300. Available at: </a:t>
            </a:r>
            <a:r>
              <a:rPr dirty="0">
                <a:hlinkClick r:id="rId6"/>
              </a:rPr>
              <a:t>https://</a:t>
            </a:r>
            <a:r>
              <a:rPr dirty="0" err="1">
                <a:hlinkClick r:id="rId6"/>
              </a:rPr>
              <a:t>doi.org</a:t>
            </a:r>
            <a:r>
              <a:rPr dirty="0">
                <a:hlinkClick r:id="rId6"/>
              </a:rPr>
              <a:t>/10.1186/s13244-024-01868-5</a:t>
            </a:r>
            <a:r>
              <a:rPr lang="en-GB" dirty="0"/>
              <a:t> </a:t>
            </a:r>
            <a:r>
              <a:rPr dirty="0"/>
              <a:t> (Accessed: 12 October 2026).</a:t>
            </a:r>
          </a:p>
          <a:p>
            <a:pPr>
              <a:spcAft>
                <a:spcPts val="2000"/>
              </a:spcAft>
              <a:defRPr sz="1400">
                <a:solidFill>
                  <a:srgbClr val="26303C"/>
                </a:solidFill>
                <a:latin typeface="Aptos"/>
              </a:defRPr>
            </a:pPr>
            <a:r>
              <a:rPr dirty="0"/>
              <a:t>Hughes, V.J., Chapman, H.M. and Ross, T. (2025) ‘Person-centered care in the management of imaging-related anxiety in diagnostic radiography: A scoping review exploring cancer and non-cancer populations’, Radiography, 31(</a:t>
            </a:r>
            <a:r>
              <a:rPr dirty="0" err="1"/>
              <a:t>Suppl</a:t>
            </a:r>
            <a:r>
              <a:rPr dirty="0"/>
              <a:t>. 2), 103218. Available at: </a:t>
            </a:r>
            <a:r>
              <a:rPr dirty="0">
                <a:hlinkClick r:id="rId7"/>
              </a:rPr>
              <a:t>https://</a:t>
            </a:r>
            <a:r>
              <a:rPr dirty="0" err="1">
                <a:hlinkClick r:id="rId7"/>
              </a:rPr>
              <a:t>doi.org</a:t>
            </a:r>
            <a:r>
              <a:rPr dirty="0">
                <a:hlinkClick r:id="rId7"/>
              </a:rPr>
              <a:t>/10.1016/</a:t>
            </a:r>
            <a:r>
              <a:rPr dirty="0" err="1">
                <a:hlinkClick r:id="rId7"/>
              </a:rPr>
              <a:t>j.radi.2025.103218</a:t>
            </a:r>
            <a:r>
              <a:rPr lang="en-GB" dirty="0"/>
              <a:t> </a:t>
            </a:r>
            <a:r>
              <a:rPr dirty="0"/>
              <a:t> (Accessed: 12 October 2026).</a:t>
            </a:r>
          </a:p>
          <a:p>
            <a:pPr>
              <a:spcAft>
                <a:spcPts val="2000"/>
              </a:spcAft>
              <a:defRPr sz="1400">
                <a:solidFill>
                  <a:srgbClr val="26303C"/>
                </a:solidFill>
                <a:latin typeface="Aptos"/>
              </a:defRPr>
            </a:pPr>
            <a:r>
              <a:rPr dirty="0"/>
              <a:t>‘Patient perceptions of communication with diagnostic radiographers’ (2019) Radiography, 25(4), pp. 333–338. Available at: </a:t>
            </a:r>
            <a:r>
              <a:rPr dirty="0">
                <a:hlinkClick r:id="rId8"/>
              </a:rPr>
              <a:t>https://</a:t>
            </a:r>
            <a:r>
              <a:rPr dirty="0" err="1">
                <a:hlinkClick r:id="rId8"/>
              </a:rPr>
              <a:t>doi.org</a:t>
            </a:r>
            <a:r>
              <a:rPr dirty="0">
                <a:hlinkClick r:id="rId8"/>
              </a:rPr>
              <a:t>/10.1016/</a:t>
            </a:r>
            <a:r>
              <a:rPr dirty="0" err="1">
                <a:hlinkClick r:id="rId8"/>
              </a:rPr>
              <a:t>j.radi.2019.04.002</a:t>
            </a:r>
            <a:r>
              <a:rPr lang="en-GB" dirty="0"/>
              <a:t> </a:t>
            </a:r>
            <a:r>
              <a:rPr dirty="0"/>
              <a:t> (Accessed: 12 October 2026).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Zenab Ejaz (2527994)</cp:lastModifiedBy>
  <cp:revision>2</cp:revision>
  <dcterms:created xsi:type="dcterms:W3CDTF">2013-01-27T09:14:16Z</dcterms:created>
  <dcterms:modified xsi:type="dcterms:W3CDTF">2026-10-18T15:01:31Z</dcterms:modified>
  <cp:category/>
</cp:coreProperties>
</file>