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5" r:id="rId10"/>
    <p:sldId id="274" r:id="rId11"/>
    <p:sldId id="260" r:id="rId12"/>
    <p:sldId id="268" r:id="rId13"/>
    <p:sldId id="269" r:id="rId14"/>
    <p:sldId id="270" r:id="rId15"/>
    <p:sldId id="271" r:id="rId16"/>
    <p:sldId id="272" r:id="rId17"/>
    <p:sldId id="278" r:id="rId18"/>
    <p:sldId id="279" r:id="rId19"/>
    <p:sldId id="297" r:id="rId20"/>
    <p:sldId id="280" r:id="rId21"/>
    <p:sldId id="298" r:id="rId22"/>
    <p:sldId id="281" r:id="rId23"/>
    <p:sldId id="282" r:id="rId24"/>
    <p:sldId id="283" r:id="rId25"/>
    <p:sldId id="284" r:id="rId26"/>
    <p:sldId id="295" r:id="rId27"/>
    <p:sldId id="296" r:id="rId28"/>
    <p:sldId id="285" r:id="rId29"/>
    <p:sldId id="286" r:id="rId30"/>
    <p:sldId id="287" r:id="rId31"/>
    <p:sldId id="288" r:id="rId32"/>
    <p:sldId id="289" r:id="rId33"/>
    <p:sldId id="290" r:id="rId34"/>
    <p:sldId id="291" r:id="rId35"/>
    <p:sldId id="292" r:id="rId36"/>
    <p:sldId id="293" r:id="rId37"/>
    <p:sldId id="275" r:id="rId38"/>
    <p:sldId id="276" r:id="rId39"/>
    <p:sldId id="27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B80C5935-832D-4806-AFFD-811023D4A7B9}" type="datetimeFigureOut">
              <a:rPr lang="en-GB" smtClean="0"/>
              <a:t>05/02/2014</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6AE591A0-A9C4-4FDA-8D0C-5B68CEEF2E57}"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05/02/2014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B80C5935-832D-4806-AFFD-811023D4A7B9}" type="datetimeFigureOut">
              <a:rPr lang="en-GB" smtClean="0"/>
              <a:t>05/02/2014</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6AE591A0-A9C4-4FDA-8D0C-5B68CEEF2E57}"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80C5935-832D-4806-AFFD-811023D4A7B9}" type="datetimeFigureOut">
              <a:rPr lang="en-GB" smtClean="0"/>
              <a:t>05/02/2014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B80C5935-832D-4806-AFFD-811023D4A7B9}" type="datetimeFigureOut">
              <a:rPr lang="en-GB" smtClean="0"/>
              <a:t>05/02/2014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E591A0-A9C4-4FDA-8D0C-5B68CEEF2E57}"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80C5935-832D-4806-AFFD-811023D4A7B9}" type="datetimeFigureOut">
              <a:rPr lang="en-GB" smtClean="0"/>
              <a:t>05/02/2014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E591A0-A9C4-4FDA-8D0C-5B68CEEF2E57}"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C5935-832D-4806-AFFD-811023D4A7B9}" type="datetimeFigureOut">
              <a:rPr lang="en-GB" smtClean="0"/>
              <a:t>05/02/2014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E591A0-A9C4-4FDA-8D0C-5B68CEEF2E57}"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80C5935-832D-4806-AFFD-811023D4A7B9}" type="datetimeFigureOut">
              <a:rPr lang="en-GB" smtClean="0"/>
              <a:t>05/02/2014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80C5935-832D-4806-AFFD-811023D4A7B9}" type="datetimeFigureOut">
              <a:rPr lang="en-GB" smtClean="0"/>
              <a:t>05/02/2014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591A0-A9C4-4FDA-8D0C-5B68CEEF2E57}"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05/02/2014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0C5935-832D-4806-AFFD-811023D4A7B9}" type="datetimeFigureOut">
              <a:rPr lang="en-GB" smtClean="0"/>
              <a:t>05/02/2014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591A0-A9C4-4FDA-8D0C-5B68CEEF2E57}"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B80C5935-832D-4806-AFFD-811023D4A7B9}" type="datetimeFigureOut">
              <a:rPr lang="en-GB" smtClean="0"/>
              <a:t>05/02/2014</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6AE591A0-A9C4-4FDA-8D0C-5B68CEEF2E57}"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 5002</a:t>
            </a:r>
            <a:endParaRPr lang="en-GB" dirty="0"/>
          </a:p>
        </p:txBody>
      </p:sp>
      <p:sp>
        <p:nvSpPr>
          <p:cNvPr id="3" name="Subtitle 2"/>
          <p:cNvSpPr>
            <a:spLocks noGrp="1"/>
          </p:cNvSpPr>
          <p:nvPr>
            <p:ph type="subTitle" idx="1"/>
          </p:nvPr>
        </p:nvSpPr>
        <p:spPr/>
        <p:txBody>
          <a:bodyPr/>
          <a:lstStyle/>
          <a:p>
            <a:r>
              <a:rPr lang="en-GB" dirty="0" smtClean="0"/>
              <a:t>Teenage Pregnancy</a:t>
            </a:r>
            <a:endParaRPr lang="en-GB" dirty="0"/>
          </a:p>
        </p:txBody>
      </p:sp>
    </p:spTree>
    <p:extLst>
      <p:ext uri="{BB962C8B-B14F-4D97-AF65-F5344CB8AC3E}">
        <p14:creationId xmlns:p14="http://schemas.microsoft.com/office/powerpoint/2010/main" val="376629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Teenage Pregnancy</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The UK </a:t>
            </a:r>
            <a:r>
              <a:rPr lang="en-GB" dirty="0"/>
              <a:t>has the worst record on teenage pregnancies in Europe. It is not a record in </a:t>
            </a:r>
            <a:r>
              <a:rPr lang="en-GB" dirty="0" smtClean="0"/>
              <a:t>which we </a:t>
            </a:r>
            <a:r>
              <a:rPr lang="en-GB" dirty="0"/>
              <a:t>can take any </a:t>
            </a:r>
            <a:r>
              <a:rPr lang="en-GB" dirty="0" smtClean="0"/>
              <a:t>pride.</a:t>
            </a:r>
          </a:p>
          <a:p>
            <a:r>
              <a:rPr lang="en-GB" dirty="0" smtClean="0"/>
              <a:t>Every </a:t>
            </a:r>
            <a:r>
              <a:rPr lang="en-GB" dirty="0"/>
              <a:t>year some 90,000 teenagers </a:t>
            </a:r>
            <a:r>
              <a:rPr lang="en-GB" dirty="0" smtClean="0"/>
              <a:t>in England </a:t>
            </a:r>
            <a:r>
              <a:rPr lang="en-GB" dirty="0"/>
              <a:t>become </a:t>
            </a:r>
            <a:r>
              <a:rPr lang="en-GB" dirty="0" smtClean="0"/>
              <a:t>pregnant.</a:t>
            </a:r>
          </a:p>
          <a:p>
            <a:r>
              <a:rPr lang="en-GB" dirty="0" smtClean="0"/>
              <a:t>WALES </a:t>
            </a:r>
            <a:r>
              <a:rPr lang="en-GB" dirty="0"/>
              <a:t>has the highest rate of teenage pregnancy in </a:t>
            </a:r>
            <a:r>
              <a:rPr lang="en-GB" dirty="0" smtClean="0"/>
              <a:t>Europe</a:t>
            </a:r>
            <a:r>
              <a:rPr lang="en-GB" dirty="0"/>
              <a:t>.</a:t>
            </a:r>
          </a:p>
          <a:p>
            <a:r>
              <a:rPr lang="en-GB" dirty="0"/>
              <a:t>They include nearly 8,000 who are under 16. Some of these teenagers, and some of </a:t>
            </a:r>
            <a:r>
              <a:rPr lang="en-GB" dirty="0" smtClean="0"/>
              <a:t>their children</a:t>
            </a:r>
            <a:r>
              <a:rPr lang="en-GB" dirty="0"/>
              <a:t>, live happy and fulfilled lives. But far too many do not.</a:t>
            </a:r>
          </a:p>
        </p:txBody>
      </p:sp>
    </p:spTree>
    <p:extLst>
      <p:ext uri="{BB962C8B-B14F-4D97-AF65-F5344CB8AC3E}">
        <p14:creationId xmlns:p14="http://schemas.microsoft.com/office/powerpoint/2010/main" val="62039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Teenage Pregnancy</a:t>
            </a:r>
          </a:p>
        </p:txBody>
      </p:sp>
      <p:sp>
        <p:nvSpPr>
          <p:cNvPr id="3" name="Content Placeholder 2"/>
          <p:cNvSpPr>
            <a:spLocks noGrp="1"/>
          </p:cNvSpPr>
          <p:nvPr>
            <p:ph sz="quarter" idx="1"/>
          </p:nvPr>
        </p:nvSpPr>
        <p:spPr/>
        <p:txBody>
          <a:bodyPr/>
          <a:lstStyle/>
          <a:p>
            <a:endParaRPr lang="en-GB" dirty="0" smtClean="0"/>
          </a:p>
          <a:p>
            <a:r>
              <a:rPr lang="en-GB" dirty="0" smtClean="0"/>
              <a:t>Teenage </a:t>
            </a:r>
            <a:r>
              <a:rPr lang="en-GB" dirty="0"/>
              <a:t>mothers are less likely to finish their education, less likely to find a good </a:t>
            </a:r>
            <a:r>
              <a:rPr lang="en-GB" dirty="0" smtClean="0"/>
              <a:t>job</a:t>
            </a:r>
            <a:endParaRPr lang="en-GB" dirty="0"/>
          </a:p>
          <a:p>
            <a:r>
              <a:rPr lang="en-GB" dirty="0"/>
              <a:t>M</a:t>
            </a:r>
            <a:r>
              <a:rPr lang="en-GB" dirty="0" smtClean="0"/>
              <a:t>ore </a:t>
            </a:r>
            <a:r>
              <a:rPr lang="en-GB" dirty="0"/>
              <a:t>likely to end up both as single parents and bringing up their children in poverty.</a:t>
            </a:r>
          </a:p>
          <a:p>
            <a:r>
              <a:rPr lang="en-GB" dirty="0"/>
              <a:t>The children themselves run a much greater risk of poor </a:t>
            </a:r>
            <a:r>
              <a:rPr lang="en-GB" dirty="0" smtClean="0"/>
              <a:t>health and </a:t>
            </a:r>
            <a:r>
              <a:rPr lang="en-GB" dirty="0"/>
              <a:t>have a much </a:t>
            </a:r>
            <a:r>
              <a:rPr lang="en-GB" dirty="0" smtClean="0"/>
              <a:t>higher chance </a:t>
            </a:r>
            <a:r>
              <a:rPr lang="en-GB" dirty="0"/>
              <a:t>of becoming teenage mothers themselves. </a:t>
            </a:r>
            <a:endParaRPr lang="en-GB" dirty="0" smtClean="0"/>
          </a:p>
        </p:txBody>
      </p:sp>
    </p:spTree>
    <p:extLst>
      <p:ext uri="{BB962C8B-B14F-4D97-AF65-F5344CB8AC3E}">
        <p14:creationId xmlns:p14="http://schemas.microsoft.com/office/powerpoint/2010/main" val="258601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Teenage Pregnancy</a:t>
            </a:r>
          </a:p>
        </p:txBody>
      </p:sp>
      <p:sp>
        <p:nvSpPr>
          <p:cNvPr id="3" name="Content Placeholder 2"/>
          <p:cNvSpPr>
            <a:spLocks noGrp="1"/>
          </p:cNvSpPr>
          <p:nvPr>
            <p:ph sz="quarter" idx="1"/>
          </p:nvPr>
        </p:nvSpPr>
        <p:spPr/>
        <p:txBody>
          <a:bodyPr/>
          <a:lstStyle/>
          <a:p>
            <a:endParaRPr lang="en-GB" dirty="0" smtClean="0"/>
          </a:p>
          <a:p>
            <a:r>
              <a:rPr lang="en-GB" dirty="0" smtClean="0"/>
              <a:t>What </a:t>
            </a:r>
            <a:r>
              <a:rPr lang="en-GB" dirty="0"/>
              <a:t>is even worse is that the high rate of teenage pregnancies is not inevitable. </a:t>
            </a:r>
            <a:endParaRPr lang="en-GB" dirty="0" smtClean="0"/>
          </a:p>
          <a:p>
            <a:r>
              <a:rPr lang="en-GB" dirty="0" smtClean="0"/>
              <a:t>While</a:t>
            </a:r>
            <a:r>
              <a:rPr lang="en-GB" dirty="0"/>
              <a:t> </a:t>
            </a:r>
            <a:r>
              <a:rPr lang="en-GB" dirty="0" smtClean="0"/>
              <a:t>the </a:t>
            </a:r>
            <a:r>
              <a:rPr lang="en-GB" dirty="0"/>
              <a:t>rate of teenage pregnancies has remained high here, throughout most of the rest </a:t>
            </a:r>
            <a:r>
              <a:rPr lang="en-GB" dirty="0" smtClean="0"/>
              <a:t>of Western </a:t>
            </a:r>
            <a:r>
              <a:rPr lang="en-GB" dirty="0"/>
              <a:t>Europe it fell rapidly.</a:t>
            </a:r>
          </a:p>
        </p:txBody>
      </p:sp>
    </p:spTree>
    <p:extLst>
      <p:ext uri="{BB962C8B-B14F-4D97-AF65-F5344CB8AC3E}">
        <p14:creationId xmlns:p14="http://schemas.microsoft.com/office/powerpoint/2010/main" val="1903947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5040560"/>
          </a:xfrm>
        </p:spPr>
        <p:txBody>
          <a:bodyPr>
            <a:normAutofit/>
          </a:bodyPr>
          <a:lstStyle/>
          <a:p>
            <a:r>
              <a:rPr lang="en-GB" dirty="0"/>
              <a:t>In England, there are nearly 90,000 conceptions a year to teenagers; around 7,700 </a:t>
            </a:r>
            <a:r>
              <a:rPr lang="en-GB" dirty="0" smtClean="0"/>
              <a:t>to girls </a:t>
            </a:r>
            <a:r>
              <a:rPr lang="en-GB" dirty="0"/>
              <a:t>under 16 and 2,200 to girls aged 14 or under. </a:t>
            </a:r>
            <a:endParaRPr lang="en-GB" dirty="0" smtClean="0"/>
          </a:p>
          <a:p>
            <a:r>
              <a:rPr lang="en-GB" dirty="0" smtClean="0"/>
              <a:t>Although </a:t>
            </a:r>
            <a:r>
              <a:rPr lang="en-GB" dirty="0"/>
              <a:t>more than two-thirds of under 16s do not </a:t>
            </a:r>
            <a:r>
              <a:rPr lang="en-GB" dirty="0" smtClean="0"/>
              <a:t>have sex </a:t>
            </a:r>
            <a:r>
              <a:rPr lang="en-GB" dirty="0"/>
              <a:t>and most teenage girls reach their twenties without getting pregnant, the UK </a:t>
            </a:r>
            <a:r>
              <a:rPr lang="en-GB" dirty="0" smtClean="0"/>
              <a:t>has teenage </a:t>
            </a:r>
            <a:r>
              <a:rPr lang="en-GB" dirty="0"/>
              <a:t>birth rates which </a:t>
            </a:r>
            <a:r>
              <a:rPr lang="en-GB" dirty="0" smtClean="0"/>
              <a:t>are twice </a:t>
            </a:r>
            <a:r>
              <a:rPr lang="en-GB" dirty="0"/>
              <a:t>as high as in Germany, three times as high as </a:t>
            </a:r>
            <a:r>
              <a:rPr lang="en-GB" dirty="0" smtClean="0"/>
              <a:t>in France </a:t>
            </a:r>
            <a:r>
              <a:rPr lang="en-GB" dirty="0"/>
              <a:t>and six times as high as in the Netherlands. </a:t>
            </a:r>
            <a:endParaRPr lang="en-GB" dirty="0" smtClean="0"/>
          </a:p>
          <a:p>
            <a:r>
              <a:rPr lang="en-GB" dirty="0" smtClean="0"/>
              <a:t>Some </a:t>
            </a:r>
            <a:r>
              <a:rPr lang="en-GB" dirty="0"/>
              <a:t>other countries – notably </a:t>
            </a:r>
            <a:r>
              <a:rPr lang="en-GB" dirty="0" smtClean="0"/>
              <a:t>the US </a:t>
            </a:r>
            <a:r>
              <a:rPr lang="en-GB" dirty="0"/>
              <a:t>– have rates even higher than the UK. But within Western Europe, the UK now </a:t>
            </a:r>
            <a:r>
              <a:rPr lang="en-GB" dirty="0" smtClean="0"/>
              <a:t>stands out </a:t>
            </a:r>
            <a:r>
              <a:rPr lang="en-GB" dirty="0"/>
              <a:t>as having the highest rate of teenage births. </a:t>
            </a:r>
          </a:p>
        </p:txBody>
      </p:sp>
    </p:spTree>
    <p:extLst>
      <p:ext uri="{BB962C8B-B14F-4D97-AF65-F5344CB8AC3E}">
        <p14:creationId xmlns:p14="http://schemas.microsoft.com/office/powerpoint/2010/main" val="633418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a:t>This is a problem which affects just about every part of the country. </a:t>
            </a:r>
            <a:endParaRPr lang="en-GB" dirty="0" smtClean="0"/>
          </a:p>
          <a:p>
            <a:r>
              <a:rPr lang="en-GB" dirty="0" smtClean="0"/>
              <a:t>Even the most </a:t>
            </a:r>
            <a:r>
              <a:rPr lang="en-GB" dirty="0"/>
              <a:t>affluent areas in </a:t>
            </a:r>
            <a:r>
              <a:rPr lang="en-GB" dirty="0" smtClean="0"/>
              <a:t>England and Wales </a:t>
            </a:r>
            <a:r>
              <a:rPr lang="en-GB" dirty="0"/>
              <a:t>have teenage birth rates which are high </a:t>
            </a:r>
            <a:r>
              <a:rPr lang="en-GB" dirty="0" smtClean="0"/>
              <a:t>by European standards.</a:t>
            </a:r>
          </a:p>
          <a:p>
            <a:r>
              <a:rPr lang="en-GB" dirty="0" smtClean="0"/>
              <a:t>However </a:t>
            </a:r>
            <a:r>
              <a:rPr lang="en-GB" dirty="0"/>
              <a:t>it is far worse in the poorest areas and among the most vulnerable </a:t>
            </a:r>
            <a:r>
              <a:rPr lang="en-GB" dirty="0" smtClean="0"/>
              <a:t>young people</a:t>
            </a:r>
            <a:r>
              <a:rPr lang="en-GB" dirty="0"/>
              <a:t>, including those in care and those who have been excluded from school.</a:t>
            </a:r>
          </a:p>
          <a:p>
            <a:r>
              <a:rPr lang="en-GB" dirty="0" smtClean="0"/>
              <a:t>Although </a:t>
            </a:r>
            <a:r>
              <a:rPr lang="en-GB" dirty="0"/>
              <a:t>less than a third are sexually active by the time they are 16, half of </a:t>
            </a:r>
            <a:r>
              <a:rPr lang="en-GB" dirty="0" smtClean="0"/>
              <a:t>those who </a:t>
            </a:r>
            <a:r>
              <a:rPr lang="en-GB" dirty="0"/>
              <a:t>are use no contraception the first </a:t>
            </a:r>
            <a:r>
              <a:rPr lang="en-GB" dirty="0" smtClean="0"/>
              <a:t>time</a:t>
            </a:r>
          </a:p>
          <a:p>
            <a:r>
              <a:rPr lang="en-GB" dirty="0"/>
              <a:t>W</a:t>
            </a:r>
            <a:r>
              <a:rPr lang="en-GB" dirty="0" smtClean="0"/>
              <a:t>ith </a:t>
            </a:r>
            <a:r>
              <a:rPr lang="en-GB" dirty="0"/>
              <a:t>hindsight most young women </a:t>
            </a:r>
            <a:r>
              <a:rPr lang="en-GB" dirty="0" smtClean="0"/>
              <a:t>wish they </a:t>
            </a:r>
            <a:r>
              <a:rPr lang="en-GB" dirty="0"/>
              <a:t>had waited and for a significant group, sex is forced or unwanted.</a:t>
            </a:r>
          </a:p>
        </p:txBody>
      </p:sp>
    </p:spTree>
    <p:extLst>
      <p:ext uri="{BB962C8B-B14F-4D97-AF65-F5344CB8AC3E}">
        <p14:creationId xmlns:p14="http://schemas.microsoft.com/office/powerpoint/2010/main" val="165288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Teenagers who do not use contraception have a 90 per cent chance of conceiving </a:t>
            </a:r>
            <a:r>
              <a:rPr lang="en-GB" dirty="0" smtClean="0"/>
              <a:t>in one </a:t>
            </a:r>
            <a:r>
              <a:rPr lang="en-GB" dirty="0"/>
              <a:t>year and those who do not use condoms are also exposed to a range of </a:t>
            </a:r>
            <a:r>
              <a:rPr lang="en-GB" dirty="0" smtClean="0"/>
              <a:t>sexually transmitted </a:t>
            </a:r>
            <a:r>
              <a:rPr lang="en-GB" dirty="0"/>
              <a:t>infections (STIs). </a:t>
            </a:r>
            <a:endParaRPr lang="en-GB" dirty="0" smtClean="0"/>
          </a:p>
          <a:p>
            <a:r>
              <a:rPr lang="en-GB" dirty="0" smtClean="0"/>
              <a:t>In </a:t>
            </a:r>
            <a:r>
              <a:rPr lang="en-GB" dirty="0"/>
              <a:t>a single act of unprotected sex with an </a:t>
            </a:r>
            <a:r>
              <a:rPr lang="en-GB" dirty="0" smtClean="0"/>
              <a:t>infected partner</a:t>
            </a:r>
            <a:r>
              <a:rPr lang="en-GB" dirty="0"/>
              <a:t>, teenage women have a 1 per cent chance of acquiring HIV, a 30 per </a:t>
            </a:r>
            <a:r>
              <a:rPr lang="en-GB" dirty="0" smtClean="0"/>
              <a:t>cent risk </a:t>
            </a:r>
            <a:r>
              <a:rPr lang="en-GB" dirty="0"/>
              <a:t>of getting genital herpes and a 50 per cent chance of contracting gonorrhoea.</a:t>
            </a:r>
          </a:p>
        </p:txBody>
      </p:sp>
    </p:spTree>
    <p:extLst>
      <p:ext uri="{BB962C8B-B14F-4D97-AF65-F5344CB8AC3E}">
        <p14:creationId xmlns:p14="http://schemas.microsoft.com/office/powerpoint/2010/main" val="164180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Of those who do get pregnant, half of under 16s and more than a third of 16 </a:t>
            </a:r>
            <a:r>
              <a:rPr lang="en-GB" dirty="0" smtClean="0"/>
              <a:t>and 17 </a:t>
            </a:r>
            <a:r>
              <a:rPr lang="en-GB" dirty="0"/>
              <a:t>year olds opt for abortion – that means just over 15,000 under 18s a year </a:t>
            </a:r>
            <a:r>
              <a:rPr lang="en-GB" dirty="0" smtClean="0"/>
              <a:t>having an </a:t>
            </a:r>
            <a:r>
              <a:rPr lang="en-GB" dirty="0"/>
              <a:t>abortion.</a:t>
            </a:r>
          </a:p>
          <a:p>
            <a:r>
              <a:rPr lang="en-GB" dirty="0" smtClean="0"/>
              <a:t>Ninety </a:t>
            </a:r>
            <a:r>
              <a:rPr lang="en-GB" dirty="0"/>
              <a:t>per cent of teenage mothers have their babies outside marriage, </a:t>
            </a:r>
            <a:r>
              <a:rPr lang="en-GB" dirty="0" smtClean="0"/>
              <a:t>and relationships </a:t>
            </a:r>
            <a:r>
              <a:rPr lang="en-GB" dirty="0"/>
              <a:t>started in the teenage years have at least a 50 per cent chance </a:t>
            </a:r>
            <a:r>
              <a:rPr lang="en-GB" dirty="0" smtClean="0"/>
              <a:t>of breaking </a:t>
            </a:r>
            <a:r>
              <a:rPr lang="en-GB" dirty="0"/>
              <a:t>down.</a:t>
            </a:r>
          </a:p>
        </p:txBody>
      </p:sp>
    </p:spTree>
    <p:extLst>
      <p:ext uri="{BB962C8B-B14F-4D97-AF65-F5344CB8AC3E}">
        <p14:creationId xmlns:p14="http://schemas.microsoft.com/office/powerpoint/2010/main" val="1044504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Statistics</a:t>
            </a:r>
            <a:endParaRPr lang="en-GB" dirty="0"/>
          </a:p>
        </p:txBody>
      </p:sp>
      <p:sp>
        <p:nvSpPr>
          <p:cNvPr id="3" name="Content Placeholder 2"/>
          <p:cNvSpPr>
            <a:spLocks noGrp="1"/>
          </p:cNvSpPr>
          <p:nvPr>
            <p:ph sz="quarter" idx="1"/>
          </p:nvPr>
        </p:nvSpPr>
        <p:spPr>
          <a:xfrm>
            <a:off x="457200" y="1268760"/>
            <a:ext cx="8229600" cy="4888200"/>
          </a:xfrm>
        </p:spPr>
        <p:txBody>
          <a:bodyPr/>
          <a:lstStyle/>
          <a:p>
            <a:r>
              <a:rPr lang="en-GB" dirty="0"/>
              <a:t>Teenage parents are more likely than their peers to live in poverty </a:t>
            </a:r>
            <a:r>
              <a:rPr lang="en-GB" dirty="0" smtClean="0"/>
              <a:t>and unemployment </a:t>
            </a:r>
            <a:r>
              <a:rPr lang="en-GB" dirty="0"/>
              <a:t>and be trapped in it through lack of education, child </a:t>
            </a:r>
            <a:r>
              <a:rPr lang="en-GB" dirty="0" smtClean="0"/>
              <a:t>care and </a:t>
            </a:r>
            <a:r>
              <a:rPr lang="en-GB" dirty="0"/>
              <a:t>encouragement</a:t>
            </a:r>
            <a:r>
              <a:rPr lang="en-GB" dirty="0" smtClean="0"/>
              <a:t>.</a:t>
            </a:r>
          </a:p>
          <a:p>
            <a:r>
              <a:rPr lang="en-GB" dirty="0"/>
              <a:t>The death rate for the babies of teenage mothers is 60 per cent higher than </a:t>
            </a:r>
            <a:r>
              <a:rPr lang="en-GB" dirty="0" smtClean="0"/>
              <a:t>for babies </a:t>
            </a:r>
            <a:r>
              <a:rPr lang="en-GB" dirty="0"/>
              <a:t>of older mothers and they are more likely to have low birth weights, </a:t>
            </a:r>
            <a:r>
              <a:rPr lang="en-GB" dirty="0" smtClean="0"/>
              <a:t>have childhood </a:t>
            </a:r>
            <a:r>
              <a:rPr lang="en-GB" dirty="0"/>
              <a:t>accidents and be admitted to hospital</a:t>
            </a:r>
            <a:r>
              <a:rPr lang="en-GB" dirty="0" smtClean="0"/>
              <a:t>.</a:t>
            </a:r>
          </a:p>
          <a:p>
            <a:r>
              <a:rPr lang="en-GB" dirty="0"/>
              <a:t>In the longer term, their </a:t>
            </a:r>
            <a:r>
              <a:rPr lang="en-GB" dirty="0" smtClean="0"/>
              <a:t>daughters have </a:t>
            </a:r>
            <a:r>
              <a:rPr lang="en-GB" dirty="0"/>
              <a:t>a higher chance of becoming teenage mothers themselves.</a:t>
            </a:r>
          </a:p>
          <a:p>
            <a:endParaRPr lang="en-GB" dirty="0"/>
          </a:p>
        </p:txBody>
      </p:sp>
    </p:spTree>
    <p:extLst>
      <p:ext uri="{BB962C8B-B14F-4D97-AF65-F5344CB8AC3E}">
        <p14:creationId xmlns:p14="http://schemas.microsoft.com/office/powerpoint/2010/main" val="2694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In groups consider why the rate in the UK is so high?</a:t>
            </a:r>
          </a:p>
          <a:p>
            <a:r>
              <a:rPr lang="en-GB" dirty="0" smtClean="0"/>
              <a:t>What factors contribute to this high rate?</a:t>
            </a:r>
          </a:p>
          <a:p>
            <a:endParaRPr lang="en-GB" dirty="0"/>
          </a:p>
          <a:p>
            <a:r>
              <a:rPr lang="en-GB" dirty="0" smtClean="0"/>
              <a:t>Feedback your discussions.</a:t>
            </a:r>
          </a:p>
          <a:p>
            <a:endParaRPr lang="en-GB" dirty="0"/>
          </a:p>
          <a:p>
            <a:r>
              <a:rPr lang="en-GB" dirty="0" smtClean="0"/>
              <a:t>10 minutes.</a:t>
            </a:r>
          </a:p>
          <a:p>
            <a:endParaRPr lang="en-GB" dirty="0"/>
          </a:p>
        </p:txBody>
      </p:sp>
    </p:spTree>
    <p:extLst>
      <p:ext uri="{BB962C8B-B14F-4D97-AF65-F5344CB8AC3E}">
        <p14:creationId xmlns:p14="http://schemas.microsoft.com/office/powerpoint/2010/main" val="1945585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628800"/>
            <a:ext cx="8229600" cy="4752528"/>
          </a:xfrm>
        </p:spPr>
        <p:txBody>
          <a:bodyPr/>
          <a:lstStyle/>
          <a:p>
            <a:r>
              <a:rPr lang="en-GB" dirty="0"/>
              <a:t>In the 1970s, the UK had similar teenage birth rates to other European countries.</a:t>
            </a:r>
          </a:p>
          <a:p>
            <a:r>
              <a:rPr lang="en-GB" dirty="0"/>
              <a:t>But while they achieved dramatic falls in the 1980s and 1990s, the rates in the </a:t>
            </a:r>
            <a:r>
              <a:rPr lang="en-GB" dirty="0" smtClean="0"/>
              <a:t>UK remained </a:t>
            </a:r>
            <a:r>
              <a:rPr lang="en-GB" dirty="0"/>
              <a:t>stuck.</a:t>
            </a:r>
          </a:p>
          <a:p>
            <a:r>
              <a:rPr lang="en-GB" dirty="0" smtClean="0"/>
              <a:t>However there </a:t>
            </a:r>
            <a:r>
              <a:rPr lang="en-GB" dirty="0"/>
              <a:t>is no single explanation for their relative success and the UK’s </a:t>
            </a:r>
            <a:r>
              <a:rPr lang="en-GB" dirty="0" smtClean="0"/>
              <a:t>relative failure</a:t>
            </a:r>
            <a:r>
              <a:rPr lang="en-GB" dirty="0"/>
              <a:t>; individual decisions about sex and parenthood are never simple to understand.</a:t>
            </a:r>
          </a:p>
          <a:p>
            <a:r>
              <a:rPr lang="en-GB" dirty="0"/>
              <a:t>But three factors stand out:</a:t>
            </a:r>
          </a:p>
        </p:txBody>
      </p:sp>
    </p:spTree>
    <p:extLst>
      <p:ext uri="{BB962C8B-B14F-4D97-AF65-F5344CB8AC3E}">
        <p14:creationId xmlns:p14="http://schemas.microsoft.com/office/powerpoint/2010/main" val="3975933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first is </a:t>
            </a:r>
            <a:r>
              <a:rPr lang="en-GB" b="1" dirty="0"/>
              <a:t>low expectations</a:t>
            </a:r>
            <a:r>
              <a:rPr lang="en-GB" dirty="0"/>
              <a:t>. Throughout the developed world, teenage pregnancy </a:t>
            </a:r>
            <a:r>
              <a:rPr lang="en-GB" dirty="0" smtClean="0"/>
              <a:t>is more </a:t>
            </a:r>
            <a:r>
              <a:rPr lang="en-GB" dirty="0"/>
              <a:t>common amongst young people who have been disadvantaged in childhood </a:t>
            </a:r>
            <a:r>
              <a:rPr lang="en-GB" dirty="0" smtClean="0"/>
              <a:t>and have </a:t>
            </a:r>
            <a:r>
              <a:rPr lang="en-GB" dirty="0"/>
              <a:t>poor expectations of education or the job market. </a:t>
            </a:r>
            <a:endParaRPr lang="en-GB" dirty="0" smtClean="0"/>
          </a:p>
          <a:p>
            <a:r>
              <a:rPr lang="en-GB" dirty="0" smtClean="0"/>
              <a:t>One </a:t>
            </a:r>
            <a:r>
              <a:rPr lang="en-GB" dirty="0"/>
              <a:t>reason why the UK has </a:t>
            </a:r>
            <a:r>
              <a:rPr lang="en-GB" dirty="0" smtClean="0"/>
              <a:t>such high </a:t>
            </a:r>
            <a:r>
              <a:rPr lang="en-GB" dirty="0"/>
              <a:t>teenage pregnancy rates is that there are more young people who see no </a:t>
            </a:r>
            <a:r>
              <a:rPr lang="en-GB" dirty="0" smtClean="0"/>
              <a:t>prospect of </a:t>
            </a:r>
            <a:r>
              <a:rPr lang="en-GB" dirty="0"/>
              <a:t>a job and fear they will end up on benefit one way or the other. </a:t>
            </a:r>
            <a:endParaRPr lang="en-GB" dirty="0" smtClean="0"/>
          </a:p>
          <a:p>
            <a:r>
              <a:rPr lang="en-GB" dirty="0" smtClean="0"/>
              <a:t>Put </a:t>
            </a:r>
            <a:r>
              <a:rPr lang="en-GB" dirty="0"/>
              <a:t>simply, they </a:t>
            </a:r>
            <a:r>
              <a:rPr lang="en-GB" dirty="0" smtClean="0"/>
              <a:t>see no </a:t>
            </a:r>
            <a:r>
              <a:rPr lang="en-GB" dirty="0"/>
              <a:t>reason not to get pregnant.</a:t>
            </a:r>
          </a:p>
        </p:txBody>
      </p:sp>
    </p:spTree>
    <p:extLst>
      <p:ext uri="{BB962C8B-B14F-4D97-AF65-F5344CB8AC3E}">
        <p14:creationId xmlns:p14="http://schemas.microsoft.com/office/powerpoint/2010/main" val="3330406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484784"/>
            <a:ext cx="8229600" cy="4968552"/>
          </a:xfrm>
        </p:spPr>
        <p:txBody>
          <a:bodyPr>
            <a:normAutofit/>
          </a:bodyPr>
          <a:lstStyle/>
          <a:p>
            <a:r>
              <a:rPr lang="en-GB" dirty="0"/>
              <a:t>The second is </a:t>
            </a:r>
            <a:r>
              <a:rPr lang="en-GB" b="1" dirty="0"/>
              <a:t>ignorance</a:t>
            </a:r>
            <a:r>
              <a:rPr lang="en-GB" dirty="0"/>
              <a:t>. Young people lack accurate knowledge about </a:t>
            </a:r>
            <a:r>
              <a:rPr lang="en-GB" dirty="0" smtClean="0"/>
              <a:t>contraception, STIs</a:t>
            </a:r>
            <a:r>
              <a:rPr lang="en-GB" dirty="0"/>
              <a:t>, what to expect in relationships and what it means to be a parent. </a:t>
            </a:r>
            <a:endParaRPr lang="en-GB" dirty="0" smtClean="0"/>
          </a:p>
          <a:p>
            <a:r>
              <a:rPr lang="en-GB" dirty="0" smtClean="0"/>
              <a:t>Only </a:t>
            </a:r>
            <a:r>
              <a:rPr lang="en-GB" dirty="0"/>
              <a:t>around </a:t>
            </a:r>
            <a:r>
              <a:rPr lang="en-GB" dirty="0" smtClean="0"/>
              <a:t>half of </a:t>
            </a:r>
            <a:r>
              <a:rPr lang="en-GB" dirty="0"/>
              <a:t>under 16s and two-thirds of 16–19s use contraception when they start to have </a:t>
            </a:r>
            <a:r>
              <a:rPr lang="en-GB" dirty="0" smtClean="0"/>
              <a:t>sex, compared </a:t>
            </a:r>
            <a:r>
              <a:rPr lang="en-GB" dirty="0"/>
              <a:t>with around 80 per cent in the Netherlands, </a:t>
            </a:r>
            <a:r>
              <a:rPr lang="en-GB" dirty="0" smtClean="0"/>
              <a:t>Denmark. </a:t>
            </a:r>
          </a:p>
          <a:p>
            <a:r>
              <a:rPr lang="en-GB" dirty="0" smtClean="0"/>
              <a:t>The </a:t>
            </a:r>
            <a:r>
              <a:rPr lang="en-GB" dirty="0"/>
              <a:t>reality </a:t>
            </a:r>
            <a:r>
              <a:rPr lang="en-GB" dirty="0" smtClean="0"/>
              <a:t>of bringing </a:t>
            </a:r>
            <a:r>
              <a:rPr lang="en-GB" dirty="0"/>
              <a:t>up a child, often alone and usually on a low income, is not being brought </a:t>
            </a:r>
            <a:r>
              <a:rPr lang="en-GB" dirty="0" smtClean="0"/>
              <a:t>home to </a:t>
            </a:r>
            <a:r>
              <a:rPr lang="en-GB" dirty="0"/>
              <a:t>teenagers and they are often quite unprepared for it. </a:t>
            </a:r>
            <a:endParaRPr lang="en-GB" dirty="0" smtClean="0"/>
          </a:p>
          <a:p>
            <a:r>
              <a:rPr lang="en-GB" dirty="0" smtClean="0"/>
              <a:t>They </a:t>
            </a:r>
            <a:r>
              <a:rPr lang="en-GB" dirty="0"/>
              <a:t>do not know how easy it </a:t>
            </a:r>
            <a:r>
              <a:rPr lang="en-GB" dirty="0" smtClean="0"/>
              <a:t>is to </a:t>
            </a:r>
            <a:r>
              <a:rPr lang="en-GB" dirty="0"/>
              <a:t>get pregnant and how hard it is to be a parent</a:t>
            </a:r>
            <a:r>
              <a:rPr lang="en-GB" dirty="0" smtClean="0"/>
              <a:t>.</a:t>
            </a:r>
            <a:endParaRPr lang="en-GB" dirty="0"/>
          </a:p>
        </p:txBody>
      </p:sp>
    </p:spTree>
    <p:extLst>
      <p:ext uri="{BB962C8B-B14F-4D97-AF65-F5344CB8AC3E}">
        <p14:creationId xmlns:p14="http://schemas.microsoft.com/office/powerpoint/2010/main" val="24060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are rates in the UK so high?</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The third is </a:t>
            </a:r>
            <a:r>
              <a:rPr lang="en-GB" b="1" dirty="0"/>
              <a:t>mixed messages</a:t>
            </a:r>
            <a:r>
              <a:rPr lang="en-GB" dirty="0"/>
              <a:t>. As one teenager put it </a:t>
            </a:r>
            <a:r>
              <a:rPr lang="en-GB" dirty="0" smtClean="0"/>
              <a:t>to </a:t>
            </a:r>
            <a:r>
              <a:rPr lang="en-GB" dirty="0"/>
              <a:t>it sometimes seems </a:t>
            </a:r>
            <a:r>
              <a:rPr lang="en-GB" dirty="0" smtClean="0"/>
              <a:t>as if </a:t>
            </a:r>
            <a:r>
              <a:rPr lang="en-GB" dirty="0"/>
              <a:t>sex is compulsory but contraception is illegal. </a:t>
            </a:r>
            <a:endParaRPr lang="en-GB" dirty="0" smtClean="0"/>
          </a:p>
          <a:p>
            <a:r>
              <a:rPr lang="en-GB" dirty="0" smtClean="0"/>
              <a:t>One </a:t>
            </a:r>
            <a:r>
              <a:rPr lang="en-GB" dirty="0"/>
              <a:t>part of the adult world </a:t>
            </a:r>
            <a:r>
              <a:rPr lang="en-GB" dirty="0" smtClean="0"/>
              <a:t>bombards teenagers </a:t>
            </a:r>
            <a:r>
              <a:rPr lang="en-GB" dirty="0"/>
              <a:t>with sexually explicit messages and an implicit message that sexual activity </a:t>
            </a:r>
            <a:r>
              <a:rPr lang="en-GB" dirty="0" smtClean="0"/>
              <a:t>is the </a:t>
            </a:r>
            <a:r>
              <a:rPr lang="en-GB" dirty="0"/>
              <a:t>norm. </a:t>
            </a:r>
            <a:endParaRPr lang="en-GB" dirty="0" smtClean="0"/>
          </a:p>
          <a:p>
            <a:r>
              <a:rPr lang="en-GB" dirty="0" smtClean="0"/>
              <a:t>Another </a:t>
            </a:r>
            <a:r>
              <a:rPr lang="en-GB" dirty="0"/>
              <a:t>part, including many parents and most public institutions, is at </a:t>
            </a:r>
            <a:r>
              <a:rPr lang="en-GB" dirty="0" smtClean="0"/>
              <a:t>best embarrassed </a:t>
            </a:r>
            <a:r>
              <a:rPr lang="en-GB" dirty="0"/>
              <a:t>and at worst silent, hoping that if sex isn’t talked about, it won’t happen.</a:t>
            </a:r>
          </a:p>
          <a:p>
            <a:r>
              <a:rPr lang="en-GB" dirty="0"/>
              <a:t>The net result is not less sex, but less protected sex.</a:t>
            </a:r>
          </a:p>
        </p:txBody>
      </p:sp>
    </p:spTree>
    <p:extLst>
      <p:ext uri="{BB962C8B-B14F-4D97-AF65-F5344CB8AC3E}">
        <p14:creationId xmlns:p14="http://schemas.microsoft.com/office/powerpoint/2010/main" val="1319494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Factors</a:t>
            </a:r>
            <a:endParaRPr lang="en-GB" dirty="0"/>
          </a:p>
        </p:txBody>
      </p:sp>
      <p:sp>
        <p:nvSpPr>
          <p:cNvPr id="3" name="Content Placeholder 2"/>
          <p:cNvSpPr>
            <a:spLocks noGrp="1"/>
          </p:cNvSpPr>
          <p:nvPr>
            <p:ph sz="quarter" idx="1"/>
          </p:nvPr>
        </p:nvSpPr>
        <p:spPr/>
        <p:txBody>
          <a:bodyPr/>
          <a:lstStyle/>
          <a:p>
            <a:r>
              <a:rPr lang="en-GB" dirty="0"/>
              <a:t>These three factors point to a single </a:t>
            </a:r>
            <a:r>
              <a:rPr lang="en-GB" dirty="0" smtClean="0"/>
              <a:t>fault line </a:t>
            </a:r>
            <a:r>
              <a:rPr lang="en-GB" dirty="0"/>
              <a:t>in past attempts to tackle this </a:t>
            </a:r>
            <a:r>
              <a:rPr lang="en-GB" dirty="0" smtClean="0"/>
              <a:t>problem.</a:t>
            </a:r>
          </a:p>
          <a:p>
            <a:endParaRPr lang="en-GB" dirty="0" smtClean="0"/>
          </a:p>
          <a:p>
            <a:r>
              <a:rPr lang="en-GB" dirty="0" smtClean="0"/>
              <a:t>Group Work – (10 Minutes)</a:t>
            </a:r>
          </a:p>
          <a:p>
            <a:pPr lvl="1"/>
            <a:r>
              <a:rPr lang="en-GB" dirty="0" smtClean="0"/>
              <a:t>Discuss your current understanding of the initiatives and attempts to tackle this problem.</a:t>
            </a:r>
          </a:p>
          <a:p>
            <a:pPr lvl="1"/>
            <a:r>
              <a:rPr lang="en-GB" dirty="0" smtClean="0"/>
              <a:t>What is your experience of working with such initiatives?</a:t>
            </a:r>
          </a:p>
          <a:p>
            <a:pPr lvl="1"/>
            <a:r>
              <a:rPr lang="en-GB" dirty="0" smtClean="0"/>
              <a:t>Do you understand the background of the social policy which has driven this agenda? ( in other words where has this work come from?)</a:t>
            </a:r>
          </a:p>
          <a:p>
            <a:pPr lvl="1"/>
            <a:endParaRPr lang="en-GB" dirty="0"/>
          </a:p>
          <a:p>
            <a:pPr marL="274320" lvl="1" indent="0">
              <a:buNone/>
            </a:pPr>
            <a:endParaRPr lang="en-GB" dirty="0" smtClean="0"/>
          </a:p>
        </p:txBody>
      </p:sp>
    </p:spTree>
    <p:extLst>
      <p:ext uri="{BB962C8B-B14F-4D97-AF65-F5344CB8AC3E}">
        <p14:creationId xmlns:p14="http://schemas.microsoft.com/office/powerpoint/2010/main" val="2616692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t>The Teenage Pregnancy Strategy</a:t>
            </a:r>
            <a:br>
              <a:rPr lang="en-GB" sz="2800" b="1" dirty="0"/>
            </a:br>
            <a:r>
              <a:rPr lang="en-GB" sz="1800" b="1" dirty="0"/>
              <a:t>What is the Teenage Pregnancy Strategy trying</a:t>
            </a:r>
            <a:br>
              <a:rPr lang="en-GB" sz="1800" b="1" dirty="0"/>
            </a:br>
            <a:r>
              <a:rPr lang="en-GB" sz="1800" b="1" dirty="0"/>
              <a:t>to achieve?</a:t>
            </a:r>
            <a:endParaRPr lang="en-GB" sz="1800" dirty="0"/>
          </a:p>
        </p:txBody>
      </p:sp>
      <p:sp>
        <p:nvSpPr>
          <p:cNvPr id="3" name="Content Placeholder 2"/>
          <p:cNvSpPr>
            <a:spLocks noGrp="1"/>
          </p:cNvSpPr>
          <p:nvPr>
            <p:ph sz="quarter" idx="1"/>
          </p:nvPr>
        </p:nvSpPr>
        <p:spPr/>
        <p:txBody>
          <a:bodyPr>
            <a:normAutofit/>
          </a:bodyPr>
          <a:lstStyle/>
          <a:p>
            <a:r>
              <a:rPr lang="en-GB" dirty="0"/>
              <a:t>In 1999, the Government launched a report from </a:t>
            </a:r>
            <a:r>
              <a:rPr lang="en-GB" dirty="0" smtClean="0"/>
              <a:t>the Social </a:t>
            </a:r>
            <a:r>
              <a:rPr lang="en-GB" dirty="0"/>
              <a:t>Exclusion Unit on teenage </a:t>
            </a:r>
            <a:r>
              <a:rPr lang="en-GB" dirty="0" smtClean="0"/>
              <a:t>pregnancy  </a:t>
            </a:r>
            <a:r>
              <a:rPr lang="en-GB" dirty="0"/>
              <a:t>that </a:t>
            </a:r>
            <a:r>
              <a:rPr lang="en-GB" dirty="0" smtClean="0"/>
              <a:t>set two </a:t>
            </a:r>
            <a:r>
              <a:rPr lang="en-GB" dirty="0"/>
              <a:t>goals</a:t>
            </a:r>
            <a:r>
              <a:rPr lang="en-GB" dirty="0" smtClean="0"/>
              <a:t>:</a:t>
            </a:r>
          </a:p>
          <a:p>
            <a:r>
              <a:rPr lang="en-GB" dirty="0"/>
              <a:t>to halve the rate of conceptions among </a:t>
            </a:r>
            <a:r>
              <a:rPr lang="en-GB" dirty="0" smtClean="0"/>
              <a:t>under 18s </a:t>
            </a:r>
            <a:r>
              <a:rPr lang="en-GB" dirty="0"/>
              <a:t>in England by 2010 and to set a </a:t>
            </a:r>
            <a:r>
              <a:rPr lang="en-GB" dirty="0" smtClean="0"/>
              <a:t>firmly established </a:t>
            </a:r>
            <a:r>
              <a:rPr lang="en-GB" dirty="0"/>
              <a:t>downward trend in </a:t>
            </a:r>
            <a:r>
              <a:rPr lang="en-GB" dirty="0" smtClean="0"/>
              <a:t>conceptions among </a:t>
            </a:r>
            <a:r>
              <a:rPr lang="en-GB" dirty="0"/>
              <a:t>under 16s;</a:t>
            </a:r>
          </a:p>
          <a:p>
            <a:r>
              <a:rPr lang="en-GB" dirty="0" smtClean="0"/>
              <a:t>to </a:t>
            </a:r>
            <a:r>
              <a:rPr lang="en-GB" dirty="0"/>
              <a:t>reduce the risk of long term social </a:t>
            </a:r>
            <a:r>
              <a:rPr lang="en-GB" dirty="0" smtClean="0"/>
              <a:t>exclusion for </a:t>
            </a:r>
            <a:r>
              <a:rPr lang="en-GB" dirty="0"/>
              <a:t>teenage parents and their children </a:t>
            </a:r>
            <a:r>
              <a:rPr lang="en-GB" dirty="0" smtClean="0"/>
              <a:t>by supporting </a:t>
            </a:r>
            <a:r>
              <a:rPr lang="en-GB" dirty="0"/>
              <a:t>teenage parents into </a:t>
            </a:r>
            <a:r>
              <a:rPr lang="en-GB" dirty="0" smtClean="0"/>
              <a:t>education, employment </a:t>
            </a:r>
            <a:r>
              <a:rPr lang="en-GB" dirty="0"/>
              <a:t>and training (EET). </a:t>
            </a:r>
            <a:endParaRPr lang="en-GB" dirty="0" smtClean="0"/>
          </a:p>
          <a:p>
            <a:r>
              <a:rPr lang="en-GB" dirty="0" smtClean="0"/>
              <a:t>The </a:t>
            </a:r>
            <a:r>
              <a:rPr lang="en-GB" dirty="0"/>
              <a:t>target is </a:t>
            </a:r>
            <a:r>
              <a:rPr lang="en-GB" dirty="0" smtClean="0"/>
              <a:t>to increase </a:t>
            </a:r>
            <a:r>
              <a:rPr lang="en-GB" dirty="0"/>
              <a:t>to 60% the percentage in </a:t>
            </a:r>
            <a:r>
              <a:rPr lang="en-GB" dirty="0" smtClean="0"/>
              <a:t>education, employment </a:t>
            </a:r>
            <a:r>
              <a:rPr lang="en-GB" dirty="0"/>
              <a:t>and training by 2010.</a:t>
            </a:r>
          </a:p>
        </p:txBody>
      </p:sp>
    </p:spTree>
    <p:extLst>
      <p:ext uri="{BB962C8B-B14F-4D97-AF65-F5344CB8AC3E}">
        <p14:creationId xmlns:p14="http://schemas.microsoft.com/office/powerpoint/2010/main" val="3338154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does the strategy aim to prevent</a:t>
            </a:r>
            <a:br>
              <a:rPr lang="en-GB" b="1" dirty="0"/>
            </a:br>
            <a:r>
              <a:rPr lang="en-GB" b="1" dirty="0"/>
              <a:t>teenage conceptions?</a:t>
            </a:r>
            <a:endParaRPr lang="en-GB" dirty="0"/>
          </a:p>
        </p:txBody>
      </p:sp>
      <p:sp>
        <p:nvSpPr>
          <p:cNvPr id="3" name="Content Placeholder 2"/>
          <p:cNvSpPr>
            <a:spLocks noGrp="1"/>
          </p:cNvSpPr>
          <p:nvPr>
            <p:ph sz="quarter" idx="1"/>
          </p:nvPr>
        </p:nvSpPr>
        <p:spPr>
          <a:xfrm>
            <a:off x="457200" y="1340768"/>
            <a:ext cx="8229600" cy="5040560"/>
          </a:xfrm>
        </p:spPr>
        <p:txBody>
          <a:bodyPr>
            <a:normAutofit/>
          </a:bodyPr>
          <a:lstStyle/>
          <a:p>
            <a:r>
              <a:rPr lang="en-GB" dirty="0"/>
              <a:t>The Teenage Pregnancy Strategy aims to help </a:t>
            </a:r>
            <a:r>
              <a:rPr lang="en-GB" dirty="0" smtClean="0"/>
              <a:t>young people</a:t>
            </a:r>
            <a:r>
              <a:rPr lang="en-GB" dirty="0"/>
              <a:t>, both girls and boys, not to have early </a:t>
            </a:r>
            <a:r>
              <a:rPr lang="en-GB" dirty="0" smtClean="0"/>
              <a:t>sex, to </a:t>
            </a:r>
            <a:r>
              <a:rPr lang="en-GB" dirty="0"/>
              <a:t>resist peer pressure to do so and if they </a:t>
            </a:r>
            <a:r>
              <a:rPr lang="en-GB" dirty="0" smtClean="0"/>
              <a:t>cannot be </a:t>
            </a:r>
            <a:r>
              <a:rPr lang="en-GB" dirty="0"/>
              <a:t>persuaded from becoming sexually active, </a:t>
            </a:r>
            <a:r>
              <a:rPr lang="en-GB" dirty="0" smtClean="0"/>
              <a:t>to behave </a:t>
            </a:r>
            <a:r>
              <a:rPr lang="en-GB" dirty="0"/>
              <a:t>responsibly towards their partner and </a:t>
            </a:r>
            <a:r>
              <a:rPr lang="en-GB" dirty="0" smtClean="0"/>
              <a:t>use contraception </a:t>
            </a:r>
            <a:r>
              <a:rPr lang="en-GB" dirty="0"/>
              <a:t>and condoms</a:t>
            </a:r>
            <a:r>
              <a:rPr lang="en-GB" dirty="0" smtClean="0"/>
              <a:t>.</a:t>
            </a:r>
          </a:p>
          <a:p>
            <a:r>
              <a:rPr lang="en-GB" dirty="0"/>
              <a:t>This is being done through a combination of </a:t>
            </a:r>
            <a:r>
              <a:rPr lang="en-GB" dirty="0" smtClean="0"/>
              <a:t>a national </a:t>
            </a:r>
            <a:r>
              <a:rPr lang="en-GB" dirty="0"/>
              <a:t>media campaign in teenage magazines </a:t>
            </a:r>
            <a:r>
              <a:rPr lang="en-GB" dirty="0" smtClean="0"/>
              <a:t>and local </a:t>
            </a:r>
            <a:r>
              <a:rPr lang="en-GB" dirty="0"/>
              <a:t>radio, improved sex and relationship </a:t>
            </a:r>
            <a:r>
              <a:rPr lang="en-GB" dirty="0" smtClean="0"/>
              <a:t>education in </a:t>
            </a:r>
            <a:r>
              <a:rPr lang="en-GB" dirty="0"/>
              <a:t>schools and </a:t>
            </a:r>
            <a:r>
              <a:rPr lang="en-GB" b="1" i="1" dirty="0"/>
              <a:t>other settings and the provision </a:t>
            </a:r>
            <a:r>
              <a:rPr lang="en-GB" b="1" i="1" dirty="0" smtClean="0"/>
              <a:t>of effective </a:t>
            </a:r>
            <a:r>
              <a:rPr lang="en-GB" b="1" i="1" dirty="0"/>
              <a:t>confidential contraception and </a:t>
            </a:r>
            <a:r>
              <a:rPr lang="en-GB" b="1" i="1" dirty="0" smtClean="0"/>
              <a:t>advice services </a:t>
            </a:r>
            <a:r>
              <a:rPr lang="en-GB" b="1" i="1" dirty="0"/>
              <a:t>which are trusted by young people.</a:t>
            </a:r>
          </a:p>
        </p:txBody>
      </p:sp>
    </p:spTree>
    <p:extLst>
      <p:ext uri="{BB962C8B-B14F-4D97-AF65-F5344CB8AC3E}">
        <p14:creationId xmlns:p14="http://schemas.microsoft.com/office/powerpoint/2010/main" val="3380868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does the strategy aim to prevent</a:t>
            </a:r>
            <a:br>
              <a:rPr lang="en-GB" b="1" dirty="0"/>
            </a:br>
            <a:r>
              <a:rPr lang="en-GB" b="1" dirty="0"/>
              <a:t>teenage conceptions?</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smtClean="0"/>
              <a:t>In addition</a:t>
            </a:r>
            <a:r>
              <a:rPr lang="en-GB" dirty="0"/>
              <a:t>, support for parents in talking to </a:t>
            </a:r>
            <a:r>
              <a:rPr lang="en-GB" dirty="0" smtClean="0"/>
              <a:t>their children </a:t>
            </a:r>
            <a:r>
              <a:rPr lang="en-GB" dirty="0"/>
              <a:t>about sex is an important part of </a:t>
            </a:r>
            <a:r>
              <a:rPr lang="en-GB" dirty="0" smtClean="0"/>
              <a:t>Teenage Pregnancy </a:t>
            </a:r>
            <a:r>
              <a:rPr lang="en-GB" dirty="0"/>
              <a:t>Strategy as this is young </a:t>
            </a:r>
            <a:r>
              <a:rPr lang="en-GB" dirty="0" smtClean="0"/>
              <a:t>people’s preferred </a:t>
            </a:r>
            <a:r>
              <a:rPr lang="en-GB" dirty="0"/>
              <a:t>source of information about sex </a:t>
            </a:r>
            <a:r>
              <a:rPr lang="en-GB" dirty="0" smtClean="0"/>
              <a:t>and relationships.</a:t>
            </a:r>
          </a:p>
        </p:txBody>
      </p:sp>
    </p:spTree>
    <p:extLst>
      <p:ext uri="{BB962C8B-B14F-4D97-AF65-F5344CB8AC3E}">
        <p14:creationId xmlns:p14="http://schemas.microsoft.com/office/powerpoint/2010/main" val="3392044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Strategy’s influence on Wales and its impact for youth workers.</a:t>
            </a:r>
          </a:p>
        </p:txBody>
      </p:sp>
      <p:sp>
        <p:nvSpPr>
          <p:cNvPr id="3" name="Content Placeholder 2"/>
          <p:cNvSpPr>
            <a:spLocks noGrp="1"/>
          </p:cNvSpPr>
          <p:nvPr>
            <p:ph sz="quarter" idx="1"/>
          </p:nvPr>
        </p:nvSpPr>
        <p:spPr/>
        <p:txBody>
          <a:bodyPr>
            <a:normAutofit fontScale="92500" lnSpcReduction="10000"/>
          </a:bodyPr>
          <a:lstStyle/>
          <a:p>
            <a:r>
              <a:rPr lang="en-GB" dirty="0" smtClean="0"/>
              <a:t>Sexual </a:t>
            </a:r>
            <a:r>
              <a:rPr lang="en-GB" dirty="0"/>
              <a:t>Health And Wellbeing Action Plan For Wales, </a:t>
            </a:r>
            <a:r>
              <a:rPr lang="en-GB" dirty="0" smtClean="0"/>
              <a:t>2010-2015</a:t>
            </a:r>
          </a:p>
          <a:p>
            <a:r>
              <a:rPr lang="en-GB" dirty="0"/>
              <a:t>This action plan renews the Welsh Assembly Government’s commitment to improve the sexual health1 and wellbeing of the population, to narrow sexual health inequalities and to develop a society that supports open discussion about relationships, sex, and sexuality. To support these aims, the action plan’s objectives are to:</a:t>
            </a:r>
          </a:p>
          <a:p>
            <a:r>
              <a:rPr lang="en-GB" dirty="0"/>
              <a:t>• Increase sexual health and relationships literacy;</a:t>
            </a:r>
          </a:p>
          <a:p>
            <a:r>
              <a:rPr lang="en-GB" dirty="0"/>
              <a:t>• Improve access to good quality sexual health services;</a:t>
            </a:r>
          </a:p>
          <a:p>
            <a:r>
              <a:rPr lang="en-GB" dirty="0"/>
              <a:t>• Reduce the number of unintended pregnancies, particularly among teenage girls;</a:t>
            </a:r>
          </a:p>
          <a:p>
            <a:r>
              <a:rPr lang="en-GB" dirty="0"/>
              <a:t>• Reduce the rates of new Sexually Transmitted Infections (STI) and HIV; </a:t>
            </a:r>
          </a:p>
        </p:txBody>
      </p:sp>
    </p:spTree>
    <p:extLst>
      <p:ext uri="{BB962C8B-B14F-4D97-AF65-F5344CB8AC3E}">
        <p14:creationId xmlns:p14="http://schemas.microsoft.com/office/powerpoint/2010/main" val="2611368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440160"/>
          </a:xfrm>
        </p:spPr>
        <p:txBody>
          <a:bodyPr>
            <a:normAutofit fontScale="90000"/>
          </a:bodyPr>
          <a:lstStyle/>
          <a:p>
            <a:r>
              <a:rPr lang="en-GB" dirty="0" smtClean="0"/>
              <a:t>The </a:t>
            </a:r>
            <a:r>
              <a:rPr lang="en-GB" dirty="0"/>
              <a:t>Strategy’s influence on Wales and its impact for youth workers.</a:t>
            </a:r>
            <a:br>
              <a:rPr lang="en-GB" dirty="0"/>
            </a:br>
            <a:endParaRPr lang="en-GB" dirty="0"/>
          </a:p>
        </p:txBody>
      </p:sp>
      <p:sp>
        <p:nvSpPr>
          <p:cNvPr id="3" name="Content Placeholder 2"/>
          <p:cNvSpPr>
            <a:spLocks noGrp="1"/>
          </p:cNvSpPr>
          <p:nvPr>
            <p:ph sz="quarter" idx="1"/>
          </p:nvPr>
        </p:nvSpPr>
        <p:spPr/>
        <p:txBody>
          <a:bodyPr/>
          <a:lstStyle/>
          <a:p>
            <a:r>
              <a:rPr lang="en-GB" dirty="0" smtClean="0"/>
              <a:t>Actions</a:t>
            </a:r>
          </a:p>
          <a:p>
            <a:r>
              <a:rPr lang="en-GB" dirty="0" smtClean="0"/>
              <a:t>Grant </a:t>
            </a:r>
            <a:r>
              <a:rPr lang="en-GB" dirty="0"/>
              <a:t>funded projects to reduce teenage pregnancy in areas with high teenage conception rates. These will work with local communities and young people to identify and strengthen assets that promote sexual health and wellbeing. They will focus on multi-agency working and evidence based targeted interventions with those most vulnerable	</a:t>
            </a:r>
          </a:p>
          <a:p>
            <a:r>
              <a:rPr lang="en-GB" dirty="0"/>
              <a:t>Linking with Flying Start and </a:t>
            </a:r>
            <a:r>
              <a:rPr lang="en-GB" dirty="0" err="1"/>
              <a:t>Cymorth</a:t>
            </a:r>
            <a:r>
              <a:rPr lang="en-GB" dirty="0"/>
              <a:t>, young parents to be engaged in parenting programmes	</a:t>
            </a:r>
          </a:p>
          <a:p>
            <a:endParaRPr lang="en-GB" dirty="0"/>
          </a:p>
        </p:txBody>
      </p:sp>
    </p:spTree>
    <p:extLst>
      <p:ext uri="{BB962C8B-B14F-4D97-AF65-F5344CB8AC3E}">
        <p14:creationId xmlns:p14="http://schemas.microsoft.com/office/powerpoint/2010/main" val="124708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Initiatives </a:t>
            </a:r>
            <a:endParaRPr lang="en-GB" dirty="0"/>
          </a:p>
        </p:txBody>
      </p:sp>
      <p:sp>
        <p:nvSpPr>
          <p:cNvPr id="3" name="Content Placeholder 2"/>
          <p:cNvSpPr>
            <a:spLocks noGrp="1"/>
          </p:cNvSpPr>
          <p:nvPr>
            <p:ph sz="quarter" idx="1"/>
          </p:nvPr>
        </p:nvSpPr>
        <p:spPr/>
        <p:txBody>
          <a:bodyPr>
            <a:normAutofit/>
          </a:bodyPr>
          <a:lstStyle/>
          <a:p>
            <a:r>
              <a:rPr lang="en-GB" dirty="0" smtClean="0"/>
              <a:t>Teenage Parents Groups</a:t>
            </a:r>
          </a:p>
          <a:p>
            <a:r>
              <a:rPr lang="en-GB" dirty="0" smtClean="0"/>
              <a:t>Reality Baby Projects</a:t>
            </a:r>
          </a:p>
          <a:p>
            <a:r>
              <a:rPr lang="en-GB" dirty="0" smtClean="0"/>
              <a:t>Health Promotion Youth Workers</a:t>
            </a:r>
          </a:p>
          <a:p>
            <a:r>
              <a:rPr lang="en-GB" dirty="0" smtClean="0"/>
              <a:t>Iechyd Da Projects</a:t>
            </a:r>
          </a:p>
          <a:p>
            <a:r>
              <a:rPr lang="en-GB" dirty="0" smtClean="0"/>
              <a:t>Youth workers as part of multi-     teams</a:t>
            </a:r>
          </a:p>
          <a:p>
            <a:r>
              <a:rPr lang="en-GB" dirty="0" smtClean="0"/>
              <a:t>Healthy Eating Initiatives</a:t>
            </a:r>
          </a:p>
          <a:p>
            <a:r>
              <a:rPr lang="en-GB" dirty="0" smtClean="0"/>
              <a:t>PSHE</a:t>
            </a:r>
          </a:p>
          <a:p>
            <a:r>
              <a:rPr lang="en-GB" dirty="0" smtClean="0"/>
              <a:t>Information Drop in Services</a:t>
            </a:r>
          </a:p>
          <a:p>
            <a:r>
              <a:rPr lang="en-GB" dirty="0" smtClean="0"/>
              <a:t>……</a:t>
            </a:r>
          </a:p>
          <a:p>
            <a:pPr marL="0" indent="0">
              <a:buNone/>
            </a:pPr>
            <a:r>
              <a:rPr lang="en-GB" dirty="0" smtClean="0"/>
              <a:t> </a:t>
            </a:r>
            <a:endParaRPr lang="en-GB" dirty="0"/>
          </a:p>
        </p:txBody>
      </p:sp>
    </p:spTree>
    <p:extLst>
      <p:ext uri="{BB962C8B-B14F-4D97-AF65-F5344CB8AC3E}">
        <p14:creationId xmlns:p14="http://schemas.microsoft.com/office/powerpoint/2010/main" val="2536182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044352"/>
          </a:xfrm>
        </p:spPr>
        <p:txBody>
          <a:bodyPr>
            <a:noAutofit/>
          </a:bodyPr>
          <a:lstStyle/>
          <a:p>
            <a:r>
              <a:rPr lang="en-GB" sz="2400" dirty="0"/>
              <a:t>The role of youth </a:t>
            </a:r>
            <a:r>
              <a:rPr lang="en-GB" sz="2400" dirty="0" smtClean="0"/>
              <a:t>workers in providing </a:t>
            </a:r>
            <a:r>
              <a:rPr lang="en-GB" sz="2400" dirty="0"/>
              <a:t>information and </a:t>
            </a:r>
            <a:r>
              <a:rPr lang="en-GB" sz="2400" dirty="0" smtClean="0"/>
              <a:t>referring young </a:t>
            </a:r>
            <a:r>
              <a:rPr lang="en-GB" sz="2400" dirty="0"/>
              <a:t>people to contraceptive </a:t>
            </a:r>
            <a:r>
              <a:rPr lang="en-GB" sz="2400" dirty="0" smtClean="0"/>
              <a:t>and sexual </a:t>
            </a:r>
            <a:r>
              <a:rPr lang="en-GB" sz="2400" dirty="0"/>
              <a:t>health </a:t>
            </a:r>
            <a:r>
              <a:rPr lang="en-GB" sz="2400" dirty="0" smtClean="0"/>
              <a:t>services.</a:t>
            </a:r>
            <a:endParaRPr lang="en-GB" sz="2400" dirty="0"/>
          </a:p>
        </p:txBody>
      </p:sp>
      <p:sp>
        <p:nvSpPr>
          <p:cNvPr id="3" name="Content Placeholder 2"/>
          <p:cNvSpPr>
            <a:spLocks noGrp="1"/>
          </p:cNvSpPr>
          <p:nvPr>
            <p:ph sz="quarter" idx="1"/>
          </p:nvPr>
        </p:nvSpPr>
        <p:spPr>
          <a:xfrm>
            <a:off x="457200" y="1556792"/>
            <a:ext cx="8229600" cy="4896544"/>
          </a:xfrm>
        </p:spPr>
        <p:txBody>
          <a:bodyPr/>
          <a:lstStyle/>
          <a:p>
            <a:r>
              <a:rPr lang="en-GB" dirty="0"/>
              <a:t>Advice to young people should always be in </a:t>
            </a:r>
            <a:r>
              <a:rPr lang="en-GB" dirty="0" smtClean="0"/>
              <a:t>the context </a:t>
            </a:r>
            <a:r>
              <a:rPr lang="en-GB" dirty="0"/>
              <a:t>of helping them to resist pressure to </a:t>
            </a:r>
            <a:r>
              <a:rPr lang="en-GB" dirty="0" smtClean="0"/>
              <a:t>have unwanted </a:t>
            </a:r>
            <a:r>
              <a:rPr lang="en-GB" dirty="0"/>
              <a:t>sex and to delay first sex until they </a:t>
            </a:r>
            <a:r>
              <a:rPr lang="en-GB" dirty="0" smtClean="0"/>
              <a:t>feel ready </a:t>
            </a:r>
            <a:r>
              <a:rPr lang="en-GB" dirty="0"/>
              <a:t>and confident to make safe and </a:t>
            </a:r>
            <a:r>
              <a:rPr lang="en-GB" dirty="0" smtClean="0"/>
              <a:t>responsible choices.</a:t>
            </a:r>
          </a:p>
          <a:p>
            <a:r>
              <a:rPr lang="en-GB" dirty="0"/>
              <a:t>Young people should be encouraged to talk to </a:t>
            </a:r>
            <a:r>
              <a:rPr lang="en-GB" dirty="0" smtClean="0"/>
              <a:t>their parents </a:t>
            </a:r>
            <a:r>
              <a:rPr lang="en-GB" dirty="0"/>
              <a:t>about sexual health issues as </a:t>
            </a:r>
            <a:r>
              <a:rPr lang="en-GB" dirty="0" smtClean="0"/>
              <a:t>evidence shows </a:t>
            </a:r>
            <a:r>
              <a:rPr lang="en-GB" dirty="0"/>
              <a:t>that where parents do engage in </a:t>
            </a:r>
            <a:r>
              <a:rPr lang="en-GB" dirty="0" smtClean="0"/>
              <a:t>open discussions </a:t>
            </a:r>
            <a:r>
              <a:rPr lang="en-GB" dirty="0"/>
              <a:t>about sex and relationships, </a:t>
            </a:r>
            <a:r>
              <a:rPr lang="en-GB" dirty="0" smtClean="0"/>
              <a:t>their children </a:t>
            </a:r>
            <a:r>
              <a:rPr lang="en-GB" dirty="0"/>
              <a:t>have first sex later and are more likely to </a:t>
            </a:r>
            <a:r>
              <a:rPr lang="en-GB" dirty="0" smtClean="0"/>
              <a:t>use contraception </a:t>
            </a:r>
            <a:r>
              <a:rPr lang="en-GB" dirty="0"/>
              <a:t>when they do become sexually active.</a:t>
            </a:r>
          </a:p>
        </p:txBody>
      </p:sp>
    </p:spTree>
    <p:extLst>
      <p:ext uri="{BB962C8B-B14F-4D97-AF65-F5344CB8AC3E}">
        <p14:creationId xmlns:p14="http://schemas.microsoft.com/office/powerpoint/2010/main" val="1812592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Some Questions/Ethical Dilemmas</a:t>
            </a:r>
            <a:endParaRPr lang="en-GB" dirty="0"/>
          </a:p>
        </p:txBody>
      </p:sp>
      <p:sp>
        <p:nvSpPr>
          <p:cNvPr id="3" name="Content Placeholder 2"/>
          <p:cNvSpPr>
            <a:spLocks noGrp="1"/>
          </p:cNvSpPr>
          <p:nvPr>
            <p:ph sz="quarter" idx="1"/>
          </p:nvPr>
        </p:nvSpPr>
        <p:spPr>
          <a:xfrm>
            <a:off x="457200" y="1219200"/>
            <a:ext cx="8229600" cy="5162128"/>
          </a:xfrm>
        </p:spPr>
        <p:txBody>
          <a:bodyPr>
            <a:normAutofit/>
          </a:bodyPr>
          <a:lstStyle/>
          <a:p>
            <a:r>
              <a:rPr lang="en-GB" dirty="0" smtClean="0"/>
              <a:t>Group Task and </a:t>
            </a:r>
            <a:r>
              <a:rPr lang="en-GB" dirty="0"/>
              <a:t>C</a:t>
            </a:r>
            <a:r>
              <a:rPr lang="en-GB" dirty="0" smtClean="0"/>
              <a:t>omfort Break (20 minutes)</a:t>
            </a:r>
          </a:p>
          <a:p>
            <a:endParaRPr lang="en-GB" dirty="0"/>
          </a:p>
          <a:p>
            <a:r>
              <a:rPr lang="en-GB" dirty="0" smtClean="0"/>
              <a:t>(Q1) </a:t>
            </a:r>
            <a:r>
              <a:rPr lang="en-GB" dirty="0"/>
              <a:t>If asked by a young person, can </a:t>
            </a:r>
            <a:r>
              <a:rPr lang="en-GB" dirty="0" smtClean="0"/>
              <a:t>youth workers </a:t>
            </a:r>
            <a:r>
              <a:rPr lang="en-GB" dirty="0"/>
              <a:t>give details of local contraceptive </a:t>
            </a:r>
            <a:r>
              <a:rPr lang="en-GB" dirty="0" smtClean="0"/>
              <a:t>and sexual </a:t>
            </a:r>
            <a:r>
              <a:rPr lang="en-GB" dirty="0"/>
              <a:t>health services</a:t>
            </a:r>
            <a:r>
              <a:rPr lang="en-GB" dirty="0" smtClean="0"/>
              <a:t>?</a:t>
            </a:r>
          </a:p>
          <a:p>
            <a:r>
              <a:rPr lang="en-GB" dirty="0" smtClean="0"/>
              <a:t>(Q2) </a:t>
            </a:r>
            <a:r>
              <a:rPr lang="en-GB" dirty="0"/>
              <a:t>If they believe a young person is </a:t>
            </a:r>
            <a:r>
              <a:rPr lang="en-GB" dirty="0" smtClean="0"/>
              <a:t>already sexually </a:t>
            </a:r>
            <a:r>
              <a:rPr lang="en-GB" dirty="0"/>
              <a:t>active or likely to become so, </a:t>
            </a:r>
            <a:r>
              <a:rPr lang="en-GB" dirty="0" smtClean="0"/>
              <a:t>can they </a:t>
            </a:r>
            <a:r>
              <a:rPr lang="en-GB" dirty="0"/>
              <a:t>proactively give them details of </a:t>
            </a:r>
            <a:r>
              <a:rPr lang="en-GB" dirty="0" smtClean="0"/>
              <a:t>local contraceptive </a:t>
            </a:r>
            <a:r>
              <a:rPr lang="en-GB" dirty="0"/>
              <a:t>and sexual health services </a:t>
            </a:r>
            <a:r>
              <a:rPr lang="en-GB" dirty="0" smtClean="0"/>
              <a:t>and encourage </a:t>
            </a:r>
            <a:r>
              <a:rPr lang="en-GB" dirty="0"/>
              <a:t>them to access such advice</a:t>
            </a:r>
            <a:r>
              <a:rPr lang="en-GB" dirty="0" smtClean="0"/>
              <a:t>?</a:t>
            </a:r>
          </a:p>
          <a:p>
            <a:r>
              <a:rPr lang="en-GB" dirty="0" smtClean="0"/>
              <a:t>(Q3) </a:t>
            </a:r>
            <a:r>
              <a:rPr lang="en-GB" dirty="0"/>
              <a:t>Can </a:t>
            </a:r>
            <a:r>
              <a:rPr lang="en-GB" dirty="0" smtClean="0"/>
              <a:t>youth </a:t>
            </a:r>
            <a:r>
              <a:rPr lang="en-GB" dirty="0"/>
              <a:t>workers display </a:t>
            </a:r>
            <a:r>
              <a:rPr lang="en-GB" dirty="0" smtClean="0"/>
              <a:t>publicity for </a:t>
            </a:r>
            <a:r>
              <a:rPr lang="en-GB" dirty="0"/>
              <a:t>local services in their centre</a:t>
            </a:r>
            <a:r>
              <a:rPr lang="en-GB" dirty="0" smtClean="0"/>
              <a:t>?</a:t>
            </a:r>
          </a:p>
          <a:p>
            <a:endParaRPr lang="en-GB" dirty="0" smtClean="0"/>
          </a:p>
        </p:txBody>
      </p:sp>
    </p:spTree>
    <p:extLst>
      <p:ext uri="{BB962C8B-B14F-4D97-AF65-F5344CB8AC3E}">
        <p14:creationId xmlns:p14="http://schemas.microsoft.com/office/powerpoint/2010/main" val="2613479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Questions/Ethical Dilemmas</a:t>
            </a:r>
          </a:p>
        </p:txBody>
      </p:sp>
      <p:sp>
        <p:nvSpPr>
          <p:cNvPr id="3" name="Content Placeholder 2"/>
          <p:cNvSpPr>
            <a:spLocks noGrp="1"/>
          </p:cNvSpPr>
          <p:nvPr>
            <p:ph sz="quarter" idx="1"/>
          </p:nvPr>
        </p:nvSpPr>
        <p:spPr>
          <a:xfrm>
            <a:off x="467544" y="1556792"/>
            <a:ext cx="8229600" cy="5040560"/>
          </a:xfrm>
        </p:spPr>
        <p:txBody>
          <a:bodyPr>
            <a:normAutofit/>
          </a:bodyPr>
          <a:lstStyle/>
          <a:p>
            <a:r>
              <a:rPr lang="en-GB" dirty="0"/>
              <a:t>(Q4) Could </a:t>
            </a:r>
            <a:r>
              <a:rPr lang="en-GB" dirty="0" smtClean="0"/>
              <a:t>youth </a:t>
            </a:r>
            <a:r>
              <a:rPr lang="en-GB" dirty="0"/>
              <a:t>workers take a group of young people to visit a local contraceptive and sexual health clinic to find out about local services?</a:t>
            </a:r>
          </a:p>
          <a:p>
            <a:r>
              <a:rPr lang="en-GB" dirty="0" smtClean="0"/>
              <a:t>(Q5) </a:t>
            </a:r>
            <a:r>
              <a:rPr lang="en-GB" dirty="0"/>
              <a:t>Can </a:t>
            </a:r>
            <a:r>
              <a:rPr lang="en-GB" dirty="0" smtClean="0"/>
              <a:t>youth </a:t>
            </a:r>
            <a:r>
              <a:rPr lang="en-GB" dirty="0"/>
              <a:t>workers accompany </a:t>
            </a:r>
            <a:r>
              <a:rPr lang="en-GB" dirty="0" smtClean="0"/>
              <a:t>an individual </a:t>
            </a:r>
            <a:r>
              <a:rPr lang="en-GB" dirty="0"/>
              <a:t>young person to a local service</a:t>
            </a:r>
            <a:r>
              <a:rPr lang="en-GB" dirty="0" smtClean="0"/>
              <a:t>?</a:t>
            </a:r>
          </a:p>
          <a:p>
            <a:r>
              <a:rPr lang="en-GB" dirty="0" smtClean="0"/>
              <a:t>(Q6) </a:t>
            </a:r>
            <a:r>
              <a:rPr lang="en-GB" dirty="0"/>
              <a:t>Can </a:t>
            </a:r>
            <a:r>
              <a:rPr lang="en-GB" dirty="0" smtClean="0"/>
              <a:t>youth </a:t>
            </a:r>
            <a:r>
              <a:rPr lang="en-GB" dirty="0"/>
              <a:t>workers give young </a:t>
            </a:r>
            <a:r>
              <a:rPr lang="en-GB" dirty="0" smtClean="0"/>
              <a:t>people information </a:t>
            </a:r>
            <a:r>
              <a:rPr lang="en-GB" dirty="0"/>
              <a:t>about contraceptive methods</a:t>
            </a:r>
            <a:r>
              <a:rPr lang="en-GB" dirty="0" smtClean="0"/>
              <a:t>?</a:t>
            </a:r>
          </a:p>
          <a:p>
            <a:r>
              <a:rPr lang="en-GB" dirty="0" smtClean="0"/>
              <a:t>(Q7) </a:t>
            </a:r>
            <a:r>
              <a:rPr lang="en-GB" dirty="0"/>
              <a:t>Can youth </a:t>
            </a:r>
            <a:r>
              <a:rPr lang="en-GB" dirty="0" smtClean="0"/>
              <a:t>workers </a:t>
            </a:r>
            <a:r>
              <a:rPr lang="en-GB" dirty="0"/>
              <a:t>provide </a:t>
            </a:r>
            <a:r>
              <a:rPr lang="en-GB" dirty="0" smtClean="0"/>
              <a:t>condoms to </a:t>
            </a:r>
            <a:r>
              <a:rPr lang="en-GB" dirty="0"/>
              <a:t>young people</a:t>
            </a:r>
            <a:r>
              <a:rPr lang="en-GB" dirty="0" smtClean="0"/>
              <a:t>?</a:t>
            </a:r>
          </a:p>
          <a:p>
            <a:r>
              <a:rPr lang="en-GB" dirty="0" smtClean="0"/>
              <a:t>(Q8) </a:t>
            </a:r>
            <a:r>
              <a:rPr lang="en-GB" dirty="0"/>
              <a:t>Can youth </a:t>
            </a:r>
            <a:r>
              <a:rPr lang="en-GB" dirty="0" smtClean="0"/>
              <a:t>workers </a:t>
            </a:r>
            <a:r>
              <a:rPr lang="en-GB" dirty="0"/>
              <a:t>assist </a:t>
            </a:r>
            <a:r>
              <a:rPr lang="en-GB" dirty="0" smtClean="0"/>
              <a:t>young people </a:t>
            </a:r>
            <a:r>
              <a:rPr lang="en-GB" dirty="0"/>
              <a:t>in accessing </a:t>
            </a:r>
            <a:r>
              <a:rPr lang="en-GB" dirty="0" smtClean="0"/>
              <a:t>emergency contraception?</a:t>
            </a:r>
          </a:p>
        </p:txBody>
      </p:sp>
    </p:spTree>
    <p:extLst>
      <p:ext uri="{BB962C8B-B14F-4D97-AF65-F5344CB8AC3E}">
        <p14:creationId xmlns:p14="http://schemas.microsoft.com/office/powerpoint/2010/main" val="615939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Some Questions/Ethical Dilemmas</a:t>
            </a:r>
          </a:p>
        </p:txBody>
      </p:sp>
      <p:sp>
        <p:nvSpPr>
          <p:cNvPr id="3" name="Content Placeholder 2"/>
          <p:cNvSpPr>
            <a:spLocks noGrp="1"/>
          </p:cNvSpPr>
          <p:nvPr>
            <p:ph sz="quarter" idx="1"/>
          </p:nvPr>
        </p:nvSpPr>
        <p:spPr>
          <a:xfrm>
            <a:off x="457200" y="1484784"/>
            <a:ext cx="8229600" cy="4896544"/>
          </a:xfrm>
        </p:spPr>
        <p:txBody>
          <a:bodyPr/>
          <a:lstStyle/>
          <a:p>
            <a:r>
              <a:rPr lang="en-GB" dirty="0"/>
              <a:t>(Q9) Could </a:t>
            </a:r>
            <a:r>
              <a:rPr lang="en-GB" dirty="0" smtClean="0"/>
              <a:t>youth </a:t>
            </a:r>
            <a:r>
              <a:rPr lang="en-GB" dirty="0"/>
              <a:t>workers help a young person with a home pregnancy test?</a:t>
            </a:r>
          </a:p>
          <a:p>
            <a:r>
              <a:rPr lang="en-GB" dirty="0"/>
              <a:t>(Q10) What should </a:t>
            </a:r>
            <a:r>
              <a:rPr lang="en-GB" dirty="0" smtClean="0"/>
              <a:t>youth </a:t>
            </a:r>
            <a:r>
              <a:rPr lang="en-GB" dirty="0"/>
              <a:t>workers do if the test is positive?</a:t>
            </a:r>
          </a:p>
          <a:p>
            <a:r>
              <a:rPr lang="en-GB" dirty="0"/>
              <a:t>(Q11) What should </a:t>
            </a:r>
            <a:r>
              <a:rPr lang="en-GB" dirty="0" smtClean="0"/>
              <a:t>youth workers </a:t>
            </a:r>
            <a:r>
              <a:rPr lang="en-GB" dirty="0"/>
              <a:t>do if the test result is negative?</a:t>
            </a:r>
          </a:p>
          <a:p>
            <a:r>
              <a:rPr lang="en-GB" dirty="0" smtClean="0"/>
              <a:t>(Q12) </a:t>
            </a:r>
            <a:r>
              <a:rPr lang="en-GB" dirty="0"/>
              <a:t>If the test is positive, what role do </a:t>
            </a:r>
            <a:r>
              <a:rPr lang="en-GB" dirty="0" smtClean="0"/>
              <a:t>youth </a:t>
            </a:r>
            <a:r>
              <a:rPr lang="en-GB" dirty="0"/>
              <a:t>workers play in </a:t>
            </a:r>
            <a:r>
              <a:rPr lang="en-GB" dirty="0" smtClean="0"/>
              <a:t>supporting onward </a:t>
            </a:r>
            <a:r>
              <a:rPr lang="en-GB" dirty="0"/>
              <a:t>referral?</a:t>
            </a:r>
          </a:p>
        </p:txBody>
      </p:sp>
    </p:spTree>
    <p:extLst>
      <p:ext uri="{BB962C8B-B14F-4D97-AF65-F5344CB8AC3E}">
        <p14:creationId xmlns:p14="http://schemas.microsoft.com/office/powerpoint/2010/main" val="1353401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from group task</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1115639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Sexual Offences Act 2003</a:t>
            </a:r>
            <a:br>
              <a:rPr lang="en-GB" b="1" dirty="0"/>
            </a:br>
            <a:r>
              <a:rPr lang="en-GB" b="1" dirty="0" smtClean="0"/>
              <a:t>Class Discussion</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(Q13) Under the Sexual Offences Act 2003, can </a:t>
            </a:r>
            <a:r>
              <a:rPr lang="en-GB" dirty="0" smtClean="0"/>
              <a:t>youth </a:t>
            </a:r>
            <a:r>
              <a:rPr lang="en-GB" dirty="0"/>
              <a:t>workers encourage young people under 16 to seek contraception and sexual health advice without being seen to facilitate an illegal act?</a:t>
            </a:r>
          </a:p>
          <a:p>
            <a:pPr marL="0" indent="0">
              <a:buNone/>
            </a:pPr>
            <a:endParaRPr lang="en-GB" dirty="0"/>
          </a:p>
        </p:txBody>
      </p:sp>
    </p:spTree>
    <p:extLst>
      <p:ext uri="{BB962C8B-B14F-4D97-AF65-F5344CB8AC3E}">
        <p14:creationId xmlns:p14="http://schemas.microsoft.com/office/powerpoint/2010/main" val="4190791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332384"/>
          </a:xfrm>
        </p:spPr>
        <p:txBody>
          <a:bodyPr>
            <a:normAutofit/>
          </a:bodyPr>
          <a:lstStyle/>
          <a:p>
            <a:r>
              <a:rPr lang="en-GB" b="1" dirty="0"/>
              <a:t>The Sexual Offences Act 2003</a:t>
            </a:r>
            <a:br>
              <a:rPr lang="en-GB" b="1" dirty="0"/>
            </a:br>
            <a:endParaRPr lang="en-GB" dirty="0"/>
          </a:p>
        </p:txBody>
      </p:sp>
      <p:sp>
        <p:nvSpPr>
          <p:cNvPr id="3" name="Content Placeholder 2"/>
          <p:cNvSpPr>
            <a:spLocks noGrp="1"/>
          </p:cNvSpPr>
          <p:nvPr>
            <p:ph sz="quarter" idx="1"/>
          </p:nvPr>
        </p:nvSpPr>
        <p:spPr/>
        <p:txBody>
          <a:bodyPr>
            <a:normAutofit/>
          </a:bodyPr>
          <a:lstStyle/>
          <a:p>
            <a:r>
              <a:rPr lang="en-GB" dirty="0" smtClean="0"/>
              <a:t>(Q13) </a:t>
            </a:r>
            <a:r>
              <a:rPr lang="en-GB" dirty="0"/>
              <a:t>Under the Sexual Offences Act 2003, </a:t>
            </a:r>
            <a:r>
              <a:rPr lang="en-GB" dirty="0" smtClean="0"/>
              <a:t>can </a:t>
            </a:r>
            <a:r>
              <a:rPr lang="en-GB" dirty="0" smtClean="0"/>
              <a:t>youth </a:t>
            </a:r>
            <a:r>
              <a:rPr lang="en-GB" dirty="0"/>
              <a:t>workers encourage </a:t>
            </a:r>
            <a:r>
              <a:rPr lang="en-GB" dirty="0" smtClean="0"/>
              <a:t>young people </a:t>
            </a:r>
            <a:r>
              <a:rPr lang="en-GB" dirty="0"/>
              <a:t>under 16 to seek contraception </a:t>
            </a:r>
            <a:r>
              <a:rPr lang="en-GB" dirty="0" smtClean="0"/>
              <a:t>and sexual </a:t>
            </a:r>
            <a:r>
              <a:rPr lang="en-GB" dirty="0"/>
              <a:t>health advice without being seen </a:t>
            </a:r>
            <a:r>
              <a:rPr lang="en-GB" dirty="0" smtClean="0"/>
              <a:t>to facilitate </a:t>
            </a:r>
            <a:r>
              <a:rPr lang="en-GB" dirty="0"/>
              <a:t>an illegal act</a:t>
            </a:r>
            <a:r>
              <a:rPr lang="en-GB" dirty="0" smtClean="0"/>
              <a:t>?</a:t>
            </a:r>
          </a:p>
          <a:p>
            <a:pPr lvl="1"/>
            <a:r>
              <a:rPr lang="en-GB" dirty="0"/>
              <a:t>Yes. Sections 14 (2) and (3) of the </a:t>
            </a:r>
            <a:r>
              <a:rPr lang="en-GB" dirty="0" smtClean="0"/>
              <a:t>Sexual Offences </a:t>
            </a:r>
            <a:r>
              <a:rPr lang="en-GB" dirty="0"/>
              <a:t>Act make clear that a person does </a:t>
            </a:r>
            <a:r>
              <a:rPr lang="en-GB" dirty="0" smtClean="0"/>
              <a:t>not commit </a:t>
            </a:r>
            <a:r>
              <a:rPr lang="en-GB" dirty="0"/>
              <a:t>the offence of arranging or </a:t>
            </a:r>
            <a:r>
              <a:rPr lang="en-GB" dirty="0" smtClean="0"/>
              <a:t>facilitating commission </a:t>
            </a:r>
            <a:r>
              <a:rPr lang="en-GB" dirty="0"/>
              <a:t>of a child sex offence if s/he acts to</a:t>
            </a:r>
            <a:r>
              <a:rPr lang="en-GB" dirty="0" smtClean="0"/>
              <a:t>:</a:t>
            </a:r>
          </a:p>
          <a:p>
            <a:pPr lvl="1"/>
            <a:r>
              <a:rPr lang="en-GB" dirty="0"/>
              <a:t>a) protect the child from sexually </a:t>
            </a:r>
            <a:r>
              <a:rPr lang="en-GB" dirty="0" smtClean="0"/>
              <a:t>transmitted infection</a:t>
            </a:r>
            <a:r>
              <a:rPr lang="en-GB" dirty="0"/>
              <a:t>,</a:t>
            </a:r>
          </a:p>
          <a:p>
            <a:pPr lvl="1"/>
            <a:r>
              <a:rPr lang="en-GB" dirty="0"/>
              <a:t>b) protect the physical safety of the child,</a:t>
            </a:r>
          </a:p>
          <a:p>
            <a:pPr lvl="1"/>
            <a:r>
              <a:rPr lang="en-GB" dirty="0"/>
              <a:t>c) prevent the child from becoming </a:t>
            </a:r>
            <a:r>
              <a:rPr lang="en-GB" dirty="0" smtClean="0"/>
              <a:t>pregnant, or</a:t>
            </a:r>
            <a:endParaRPr lang="en-GB" dirty="0"/>
          </a:p>
          <a:p>
            <a:pPr lvl="1"/>
            <a:r>
              <a:rPr lang="en-GB" dirty="0"/>
              <a:t>d) promote the child’s emotional well-being </a:t>
            </a:r>
            <a:r>
              <a:rPr lang="en-GB" dirty="0" smtClean="0"/>
              <a:t>by the </a:t>
            </a:r>
            <a:r>
              <a:rPr lang="en-GB" dirty="0"/>
              <a:t>giving of advice</a:t>
            </a:r>
          </a:p>
        </p:txBody>
      </p:sp>
    </p:spTree>
    <p:extLst>
      <p:ext uri="{BB962C8B-B14F-4D97-AF65-F5344CB8AC3E}">
        <p14:creationId xmlns:p14="http://schemas.microsoft.com/office/powerpoint/2010/main" val="2585092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Sexual Offences Act </a:t>
            </a:r>
            <a:r>
              <a:rPr lang="en-GB" b="1" dirty="0" smtClean="0"/>
              <a:t>2003…</a:t>
            </a:r>
            <a:r>
              <a:rPr lang="en-GB" b="1" dirty="0" err="1" smtClean="0"/>
              <a:t>cont</a:t>
            </a:r>
            <a:endParaRPr lang="en-GB" dirty="0"/>
          </a:p>
        </p:txBody>
      </p:sp>
      <p:sp>
        <p:nvSpPr>
          <p:cNvPr id="3" name="Content Placeholder 2"/>
          <p:cNvSpPr>
            <a:spLocks noGrp="1"/>
          </p:cNvSpPr>
          <p:nvPr>
            <p:ph sz="quarter" idx="1"/>
          </p:nvPr>
        </p:nvSpPr>
        <p:spPr/>
        <p:txBody>
          <a:bodyPr>
            <a:normAutofit/>
          </a:bodyPr>
          <a:lstStyle/>
          <a:p>
            <a:r>
              <a:rPr lang="en-GB" dirty="0"/>
              <a:t>provided this is not done for the purpose </a:t>
            </a:r>
            <a:r>
              <a:rPr lang="en-GB" dirty="0" smtClean="0"/>
              <a:t>of obtaining </a:t>
            </a:r>
            <a:r>
              <a:rPr lang="en-GB" dirty="0"/>
              <a:t>sexual gratification or for the </a:t>
            </a:r>
            <a:r>
              <a:rPr lang="en-GB" dirty="0" smtClean="0"/>
              <a:t>purpose of </a:t>
            </a:r>
            <a:r>
              <a:rPr lang="en-GB" dirty="0"/>
              <a:t>causing or encouraging the sexual activity</a:t>
            </a:r>
            <a:r>
              <a:rPr lang="en-GB" dirty="0" smtClean="0"/>
              <a:t>.</a:t>
            </a:r>
          </a:p>
          <a:p>
            <a:r>
              <a:rPr lang="en-GB" dirty="0"/>
              <a:t>This exception covers not only </a:t>
            </a:r>
            <a:r>
              <a:rPr lang="en-GB" dirty="0" smtClean="0"/>
              <a:t>health professionals </a:t>
            </a:r>
            <a:r>
              <a:rPr lang="en-GB" dirty="0"/>
              <a:t>but anyone who acts to </a:t>
            </a:r>
            <a:r>
              <a:rPr lang="en-GB" dirty="0" smtClean="0"/>
              <a:t>protect a </a:t>
            </a:r>
            <a:r>
              <a:rPr lang="en-GB" dirty="0"/>
              <a:t>child, including youth support workers. </a:t>
            </a:r>
            <a:endParaRPr lang="en-GB" dirty="0" smtClean="0"/>
          </a:p>
          <a:p>
            <a:r>
              <a:rPr lang="en-GB" dirty="0" smtClean="0"/>
              <a:t>It applies </a:t>
            </a:r>
            <a:r>
              <a:rPr lang="en-GB" dirty="0"/>
              <a:t>to supporting young people under 16.</a:t>
            </a:r>
          </a:p>
          <a:p>
            <a:r>
              <a:rPr lang="en-GB" dirty="0"/>
              <a:t>Under the Sexual Offences Act, young </a:t>
            </a:r>
            <a:r>
              <a:rPr lang="en-GB" dirty="0" smtClean="0"/>
              <a:t>people under </a:t>
            </a:r>
            <a:r>
              <a:rPr lang="en-GB" dirty="0"/>
              <a:t>16 still have the right to </a:t>
            </a:r>
            <a:r>
              <a:rPr lang="en-GB" dirty="0" smtClean="0"/>
              <a:t>confidential advice </a:t>
            </a:r>
            <a:r>
              <a:rPr lang="en-GB" dirty="0"/>
              <a:t>on contraception, condoms, </a:t>
            </a:r>
            <a:r>
              <a:rPr lang="en-GB" dirty="0" smtClean="0"/>
              <a:t>pregnancy and </a:t>
            </a:r>
            <a:r>
              <a:rPr lang="en-GB" dirty="0"/>
              <a:t>abortion.</a:t>
            </a:r>
          </a:p>
        </p:txBody>
      </p:sp>
    </p:spTree>
    <p:extLst>
      <p:ext uri="{BB962C8B-B14F-4D97-AF65-F5344CB8AC3E}">
        <p14:creationId xmlns:p14="http://schemas.microsoft.com/office/powerpoint/2010/main" val="2460568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smtClean="0"/>
              <a:t>(Q14) </a:t>
            </a:r>
            <a:r>
              <a:rPr lang="en-GB" dirty="0"/>
              <a:t>Can youth </a:t>
            </a:r>
            <a:r>
              <a:rPr lang="en-GB" dirty="0" smtClean="0"/>
              <a:t>workers </a:t>
            </a:r>
            <a:r>
              <a:rPr lang="en-GB" dirty="0"/>
              <a:t>keep requests </a:t>
            </a:r>
            <a:r>
              <a:rPr lang="en-GB" dirty="0" smtClean="0"/>
              <a:t>for contraceptive </a:t>
            </a:r>
            <a:r>
              <a:rPr lang="en-GB" dirty="0"/>
              <a:t>advice confidential?</a:t>
            </a:r>
          </a:p>
        </p:txBody>
      </p:sp>
    </p:spTree>
    <p:extLst>
      <p:ext uri="{BB962C8B-B14F-4D97-AF65-F5344CB8AC3E}">
        <p14:creationId xmlns:p14="http://schemas.microsoft.com/office/powerpoint/2010/main" val="1930656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484784"/>
            <a:ext cx="8229600" cy="5112568"/>
          </a:xfrm>
        </p:spPr>
        <p:txBody>
          <a:bodyPr>
            <a:normAutofit/>
          </a:bodyPr>
          <a:lstStyle/>
          <a:p>
            <a:r>
              <a:rPr lang="en-GB" dirty="0" smtClean="0"/>
              <a:t>(Q14) </a:t>
            </a:r>
            <a:r>
              <a:rPr lang="en-GB" dirty="0"/>
              <a:t>Can youth </a:t>
            </a:r>
            <a:r>
              <a:rPr lang="en-GB" dirty="0" smtClean="0"/>
              <a:t>workers </a:t>
            </a:r>
            <a:r>
              <a:rPr lang="en-GB" dirty="0"/>
              <a:t>keep requests for</a:t>
            </a:r>
          </a:p>
          <a:p>
            <a:r>
              <a:rPr lang="en-GB" dirty="0"/>
              <a:t>contraceptive advice </a:t>
            </a:r>
            <a:r>
              <a:rPr lang="en-GB" dirty="0" smtClean="0"/>
              <a:t>confidential?</a:t>
            </a:r>
            <a:endParaRPr lang="en-GB" dirty="0"/>
          </a:p>
          <a:p>
            <a:pPr lvl="1"/>
            <a:r>
              <a:rPr lang="en-GB" dirty="0" smtClean="0"/>
              <a:t>Yes</a:t>
            </a:r>
            <a:r>
              <a:rPr lang="en-GB" dirty="0"/>
              <a:t>. Young people under 16 should </a:t>
            </a:r>
            <a:r>
              <a:rPr lang="en-GB" dirty="0" smtClean="0"/>
              <a:t>be encouraged </a:t>
            </a:r>
            <a:r>
              <a:rPr lang="en-GB" dirty="0"/>
              <a:t>to talk to their parents but the </a:t>
            </a:r>
            <a:r>
              <a:rPr lang="en-GB" dirty="0" smtClean="0"/>
              <a:t>law enables </a:t>
            </a:r>
            <a:r>
              <a:rPr lang="en-GB" dirty="0" smtClean="0"/>
              <a:t>youth </a:t>
            </a:r>
            <a:r>
              <a:rPr lang="en-GB" dirty="0"/>
              <a:t>workers to </a:t>
            </a:r>
            <a:r>
              <a:rPr lang="en-GB" dirty="0" smtClean="0"/>
              <a:t>respect young </a:t>
            </a:r>
            <a:r>
              <a:rPr lang="en-GB" dirty="0"/>
              <a:t>people’s right to confidentiality </a:t>
            </a:r>
            <a:r>
              <a:rPr lang="en-GB" dirty="0" smtClean="0"/>
              <a:t>when discussing </a:t>
            </a:r>
            <a:r>
              <a:rPr lang="en-GB" dirty="0"/>
              <a:t>sex and relationship issues, </a:t>
            </a:r>
            <a:r>
              <a:rPr lang="en-GB" dirty="0" smtClean="0"/>
              <a:t>including contraception</a:t>
            </a:r>
            <a:r>
              <a:rPr lang="en-GB" dirty="0"/>
              <a:t>. </a:t>
            </a:r>
            <a:endParaRPr lang="en-GB" dirty="0" smtClean="0"/>
          </a:p>
          <a:p>
            <a:pPr lvl="1"/>
            <a:r>
              <a:rPr lang="en-GB" dirty="0" smtClean="0"/>
              <a:t>A </a:t>
            </a:r>
            <a:r>
              <a:rPr lang="en-GB" dirty="0"/>
              <a:t>disclosure of under age sex </a:t>
            </a:r>
            <a:r>
              <a:rPr lang="en-GB" dirty="0" smtClean="0"/>
              <a:t>is not </a:t>
            </a:r>
            <a:r>
              <a:rPr lang="en-GB" dirty="0"/>
              <a:t>in itself a reason to break confidentiality. </a:t>
            </a:r>
            <a:endParaRPr lang="en-GB" dirty="0" smtClean="0"/>
          </a:p>
          <a:p>
            <a:pPr lvl="1"/>
            <a:r>
              <a:rPr lang="en-GB" dirty="0" smtClean="0"/>
              <a:t>The</a:t>
            </a:r>
            <a:r>
              <a:rPr lang="en-GB" dirty="0"/>
              <a:t> </a:t>
            </a:r>
            <a:r>
              <a:rPr lang="en-GB" dirty="0" smtClean="0"/>
              <a:t>Sexual </a:t>
            </a:r>
            <a:r>
              <a:rPr lang="en-GB" dirty="0"/>
              <a:t>Offences Act 2003 does not affect </a:t>
            </a:r>
            <a:r>
              <a:rPr lang="en-GB" dirty="0" smtClean="0"/>
              <a:t>this position.</a:t>
            </a:r>
            <a:endParaRPr lang="en-GB" dirty="0"/>
          </a:p>
        </p:txBody>
      </p:sp>
    </p:spTree>
    <p:extLst>
      <p:ext uri="{BB962C8B-B14F-4D97-AF65-F5344CB8AC3E}">
        <p14:creationId xmlns:p14="http://schemas.microsoft.com/office/powerpoint/2010/main" val="1904228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Confidentiality</a:t>
            </a:r>
            <a:br>
              <a:rPr lang="en-GB" b="1" dirty="0" smtClean="0"/>
            </a:br>
            <a:r>
              <a:rPr lang="en-GB" b="1" dirty="0" smtClean="0"/>
              <a:t>Class Discussion</a:t>
            </a:r>
            <a:endParaRPr lang="en-GB" dirty="0"/>
          </a:p>
        </p:txBody>
      </p:sp>
      <p:sp>
        <p:nvSpPr>
          <p:cNvPr id="3" name="Content Placeholder 2"/>
          <p:cNvSpPr>
            <a:spLocks noGrp="1"/>
          </p:cNvSpPr>
          <p:nvPr>
            <p:ph sz="quarter" idx="1"/>
          </p:nvPr>
        </p:nvSpPr>
        <p:spPr>
          <a:xfrm>
            <a:off x="457200" y="1340768"/>
            <a:ext cx="8229600" cy="4816192"/>
          </a:xfrm>
        </p:spPr>
        <p:txBody>
          <a:bodyPr/>
          <a:lstStyle/>
          <a:p>
            <a:r>
              <a:rPr lang="en-GB" dirty="0" smtClean="0"/>
              <a:t>(Q15) </a:t>
            </a:r>
            <a:r>
              <a:rPr lang="en-GB" dirty="0"/>
              <a:t>Are there any exceptions to this?</a:t>
            </a:r>
          </a:p>
        </p:txBody>
      </p:sp>
    </p:spTree>
    <p:extLst>
      <p:ext uri="{BB962C8B-B14F-4D97-AF65-F5344CB8AC3E}">
        <p14:creationId xmlns:p14="http://schemas.microsoft.com/office/powerpoint/2010/main" val="30497999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normAutofit/>
          </a:bodyPr>
          <a:lstStyle/>
          <a:p>
            <a:r>
              <a:rPr lang="en-GB" dirty="0"/>
              <a:t>Yes. </a:t>
            </a:r>
            <a:endParaRPr lang="en-GB" dirty="0" smtClean="0"/>
          </a:p>
          <a:p>
            <a:pPr lvl="1"/>
            <a:r>
              <a:rPr lang="en-GB" dirty="0" smtClean="0"/>
              <a:t>If </a:t>
            </a:r>
            <a:r>
              <a:rPr lang="en-GB" dirty="0"/>
              <a:t>a </a:t>
            </a:r>
            <a:r>
              <a:rPr lang="en-GB" dirty="0" smtClean="0"/>
              <a:t>youth </a:t>
            </a:r>
            <a:r>
              <a:rPr lang="en-GB" dirty="0"/>
              <a:t>worker suspects </a:t>
            </a:r>
            <a:r>
              <a:rPr lang="en-GB" dirty="0" smtClean="0"/>
              <a:t>that a </a:t>
            </a:r>
            <a:r>
              <a:rPr lang="en-GB" dirty="0"/>
              <a:t>young person is being abused or </a:t>
            </a:r>
            <a:r>
              <a:rPr lang="en-GB" dirty="0" smtClean="0"/>
              <a:t>exploited and </a:t>
            </a:r>
            <a:r>
              <a:rPr lang="en-GB" dirty="0"/>
              <a:t>is at serious risk of significant harm </a:t>
            </a:r>
            <a:r>
              <a:rPr lang="en-GB" dirty="0" smtClean="0"/>
              <a:t>which disclosure </a:t>
            </a:r>
            <a:r>
              <a:rPr lang="en-GB" dirty="0"/>
              <a:t>to an appropriate person </a:t>
            </a:r>
            <a:r>
              <a:rPr lang="en-GB" dirty="0" smtClean="0"/>
              <a:t>could prevent</a:t>
            </a:r>
            <a:r>
              <a:rPr lang="en-GB" dirty="0"/>
              <a:t>, they should work with the </a:t>
            </a:r>
            <a:r>
              <a:rPr lang="en-GB" dirty="0" smtClean="0"/>
              <a:t>young person </a:t>
            </a:r>
            <a:r>
              <a:rPr lang="en-GB" dirty="0"/>
              <a:t>to encourage them to allow </a:t>
            </a:r>
            <a:r>
              <a:rPr lang="en-GB" dirty="0" smtClean="0"/>
              <a:t>the information </a:t>
            </a:r>
            <a:r>
              <a:rPr lang="en-GB" dirty="0"/>
              <a:t>to be passed on. </a:t>
            </a:r>
            <a:endParaRPr lang="en-GB" dirty="0" smtClean="0"/>
          </a:p>
          <a:p>
            <a:pPr lvl="1"/>
            <a:r>
              <a:rPr lang="en-GB" dirty="0" smtClean="0"/>
              <a:t>If </a:t>
            </a:r>
            <a:r>
              <a:rPr lang="en-GB" dirty="0"/>
              <a:t>they </a:t>
            </a:r>
            <a:r>
              <a:rPr lang="en-GB" dirty="0" smtClean="0"/>
              <a:t>refuse, and </a:t>
            </a:r>
            <a:r>
              <a:rPr lang="en-GB" dirty="0"/>
              <a:t>the </a:t>
            </a:r>
            <a:r>
              <a:rPr lang="en-GB" dirty="0" smtClean="0"/>
              <a:t>youth </a:t>
            </a:r>
            <a:r>
              <a:rPr lang="en-GB" dirty="0"/>
              <a:t>worker believes </a:t>
            </a:r>
            <a:r>
              <a:rPr lang="en-GB" dirty="0" smtClean="0"/>
              <a:t>the involvement </a:t>
            </a:r>
            <a:r>
              <a:rPr lang="en-GB" dirty="0"/>
              <a:t>of other agencies, including </a:t>
            </a:r>
            <a:r>
              <a:rPr lang="en-GB" dirty="0" smtClean="0"/>
              <a:t>the police</a:t>
            </a:r>
            <a:r>
              <a:rPr lang="en-GB" dirty="0"/>
              <a:t>, is essential to protect the young </a:t>
            </a:r>
            <a:r>
              <a:rPr lang="en-GB" dirty="0" smtClean="0"/>
              <a:t>person’s best </a:t>
            </a:r>
            <a:r>
              <a:rPr lang="en-GB" dirty="0"/>
              <a:t>interests, they may consider disclosing </a:t>
            </a:r>
            <a:r>
              <a:rPr lang="en-GB" dirty="0" smtClean="0"/>
              <a:t>the information </a:t>
            </a:r>
            <a:r>
              <a:rPr lang="en-GB" dirty="0"/>
              <a:t>without their consent. This </a:t>
            </a:r>
            <a:r>
              <a:rPr lang="en-GB" dirty="0" smtClean="0"/>
              <a:t>should not </a:t>
            </a:r>
            <a:r>
              <a:rPr lang="en-GB" dirty="0"/>
              <a:t>be done without first telling the </a:t>
            </a:r>
            <a:r>
              <a:rPr lang="en-GB" dirty="0" smtClean="0"/>
              <a:t>young person</a:t>
            </a:r>
            <a:r>
              <a:rPr lang="en-GB" dirty="0"/>
              <a:t>.</a:t>
            </a:r>
          </a:p>
        </p:txBody>
      </p:sp>
    </p:spTree>
    <p:extLst>
      <p:ext uri="{BB962C8B-B14F-4D97-AF65-F5344CB8AC3E}">
        <p14:creationId xmlns:p14="http://schemas.microsoft.com/office/powerpoint/2010/main" val="19653097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normAutofit lnSpcReduction="10000"/>
          </a:bodyPr>
          <a:lstStyle/>
          <a:p>
            <a:r>
              <a:rPr lang="en-GB" dirty="0"/>
              <a:t>It is important to remember that it may be </a:t>
            </a:r>
            <a:r>
              <a:rPr lang="en-GB" dirty="0" smtClean="0"/>
              <a:t>the trusting </a:t>
            </a:r>
            <a:r>
              <a:rPr lang="en-GB" dirty="0"/>
              <a:t>nature of the relationship with the </a:t>
            </a:r>
            <a:r>
              <a:rPr lang="en-GB" dirty="0" smtClean="0"/>
              <a:t>youth </a:t>
            </a:r>
            <a:r>
              <a:rPr lang="en-GB" dirty="0"/>
              <a:t>worker which enables a young </a:t>
            </a:r>
            <a:r>
              <a:rPr lang="en-GB" dirty="0" smtClean="0"/>
              <a:t>person to </a:t>
            </a:r>
            <a:r>
              <a:rPr lang="en-GB" dirty="0"/>
              <a:t>take the first step towards disclosing abuse </a:t>
            </a:r>
            <a:r>
              <a:rPr lang="en-GB" dirty="0" smtClean="0"/>
              <a:t>or exploitation</a:t>
            </a:r>
            <a:r>
              <a:rPr lang="en-GB" dirty="0"/>
              <a:t>. </a:t>
            </a:r>
            <a:endParaRPr lang="en-GB" dirty="0" smtClean="0"/>
          </a:p>
          <a:p>
            <a:r>
              <a:rPr lang="en-GB" dirty="0" smtClean="0"/>
              <a:t>A </a:t>
            </a:r>
            <a:r>
              <a:rPr lang="en-GB" dirty="0"/>
              <a:t>hasty breach of confidentiality</a:t>
            </a:r>
            <a:r>
              <a:rPr lang="en-GB" dirty="0" smtClean="0"/>
              <a:t>,</a:t>
            </a:r>
            <a:r>
              <a:rPr lang="en-GB" dirty="0"/>
              <a:t> made before the young person is ready, </a:t>
            </a:r>
            <a:r>
              <a:rPr lang="en-GB" dirty="0" smtClean="0"/>
              <a:t>may result </a:t>
            </a:r>
            <a:r>
              <a:rPr lang="en-GB" dirty="0"/>
              <a:t>in their denying the disclosure and </a:t>
            </a:r>
            <a:r>
              <a:rPr lang="en-GB" dirty="0" smtClean="0"/>
              <a:t>the possible </a:t>
            </a:r>
            <a:r>
              <a:rPr lang="en-GB" dirty="0"/>
              <a:t>loss of the opportunity to </a:t>
            </a:r>
            <a:r>
              <a:rPr lang="en-GB" dirty="0" smtClean="0"/>
              <a:t>resolve the </a:t>
            </a:r>
            <a:r>
              <a:rPr lang="en-GB" dirty="0"/>
              <a:t>problem</a:t>
            </a:r>
            <a:r>
              <a:rPr lang="en-GB" dirty="0" smtClean="0"/>
              <a:t>.</a:t>
            </a:r>
          </a:p>
          <a:p>
            <a:r>
              <a:rPr lang="en-GB" dirty="0"/>
              <a:t>These principles should be enshrined in </a:t>
            </a:r>
            <a:r>
              <a:rPr lang="en-GB" dirty="0" smtClean="0"/>
              <a:t>a confidentiality </a:t>
            </a:r>
            <a:r>
              <a:rPr lang="en-GB" dirty="0"/>
              <a:t>policy which provides </a:t>
            </a:r>
            <a:r>
              <a:rPr lang="en-GB" dirty="0" smtClean="0"/>
              <a:t>youth </a:t>
            </a:r>
            <a:r>
              <a:rPr lang="en-GB" dirty="0"/>
              <a:t>workers with a clear protocol </a:t>
            </a:r>
            <a:r>
              <a:rPr lang="en-GB" dirty="0" smtClean="0"/>
              <a:t>for managing </a:t>
            </a:r>
            <a:r>
              <a:rPr lang="en-GB" dirty="0"/>
              <a:t>difficult disclosures. This </a:t>
            </a:r>
            <a:r>
              <a:rPr lang="en-GB" dirty="0" smtClean="0"/>
              <a:t>should include </a:t>
            </a:r>
            <a:r>
              <a:rPr lang="en-GB" dirty="0"/>
              <a:t>the opportunity to discuss </a:t>
            </a:r>
            <a:r>
              <a:rPr lang="en-GB" dirty="0" smtClean="0"/>
              <a:t>the disclosure </a:t>
            </a:r>
            <a:r>
              <a:rPr lang="en-GB" dirty="0"/>
              <a:t>with a line manager.</a:t>
            </a:r>
          </a:p>
        </p:txBody>
      </p:sp>
    </p:spTree>
    <p:extLst>
      <p:ext uri="{BB962C8B-B14F-4D97-AF65-F5344CB8AC3E}">
        <p14:creationId xmlns:p14="http://schemas.microsoft.com/office/powerpoint/2010/main" val="8204634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sz="quarter" idx="1"/>
          </p:nvPr>
        </p:nvSpPr>
        <p:spPr/>
        <p:txBody>
          <a:bodyPr/>
          <a:lstStyle/>
          <a:p>
            <a:r>
              <a:rPr lang="en-GB" dirty="0"/>
              <a:t>It can also be helpful to identify a member </a:t>
            </a:r>
            <a:r>
              <a:rPr lang="en-GB" dirty="0" smtClean="0"/>
              <a:t>of the </a:t>
            </a:r>
            <a:r>
              <a:rPr lang="en-GB" dirty="0"/>
              <a:t>local child protection committee, </a:t>
            </a:r>
            <a:r>
              <a:rPr lang="en-GB" dirty="0" smtClean="0"/>
              <a:t>with whom </a:t>
            </a:r>
            <a:r>
              <a:rPr lang="en-GB" dirty="0"/>
              <a:t>worrying disclosures can be </a:t>
            </a:r>
            <a:r>
              <a:rPr lang="en-GB" dirty="0" smtClean="0"/>
              <a:t>discussed anonymously</a:t>
            </a:r>
            <a:r>
              <a:rPr lang="en-GB" dirty="0"/>
              <a:t>. </a:t>
            </a:r>
            <a:endParaRPr lang="en-GB" dirty="0" smtClean="0"/>
          </a:p>
          <a:p>
            <a:r>
              <a:rPr lang="en-GB" dirty="0" smtClean="0"/>
              <a:t>Young </a:t>
            </a:r>
            <a:r>
              <a:rPr lang="en-GB" dirty="0"/>
              <a:t>people should be </a:t>
            </a:r>
            <a:r>
              <a:rPr lang="en-GB" dirty="0" smtClean="0"/>
              <a:t>made aware </a:t>
            </a:r>
            <a:r>
              <a:rPr lang="en-GB" dirty="0"/>
              <a:t>of the policy and any </a:t>
            </a:r>
            <a:r>
              <a:rPr lang="en-GB" dirty="0" smtClean="0"/>
              <a:t>circumstances where </a:t>
            </a:r>
            <a:r>
              <a:rPr lang="en-GB" dirty="0"/>
              <a:t>confidentiality may be broken.</a:t>
            </a:r>
          </a:p>
        </p:txBody>
      </p:sp>
    </p:spTree>
    <p:extLst>
      <p:ext uri="{BB962C8B-B14F-4D97-AF65-F5344CB8AC3E}">
        <p14:creationId xmlns:p14="http://schemas.microsoft.com/office/powerpoint/2010/main" val="24964421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10 minutes</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8057467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Practical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Reality Baby.</a:t>
            </a:r>
          </a:p>
          <a:p>
            <a:r>
              <a:rPr lang="en-GB" dirty="0" smtClean="0"/>
              <a:t>Sexual Health Drop in Sessions.</a:t>
            </a:r>
          </a:p>
          <a:p>
            <a:r>
              <a:rPr lang="en-GB" dirty="0" smtClean="0"/>
              <a:t>Positive Relationship session.</a:t>
            </a:r>
          </a:p>
          <a:p>
            <a:r>
              <a:rPr lang="en-GB" dirty="0" smtClean="0"/>
              <a:t>PSHE – youth work delivered.</a:t>
            </a:r>
          </a:p>
          <a:p>
            <a:r>
              <a:rPr lang="en-GB" dirty="0" smtClean="0"/>
              <a:t>Young Mum/Dads groups.</a:t>
            </a:r>
          </a:p>
          <a:p>
            <a:r>
              <a:rPr lang="en-GB" dirty="0" smtClean="0"/>
              <a:t>Youth workers trained to deliver sex and relationship education and to distribute condoms. </a:t>
            </a:r>
          </a:p>
          <a:p>
            <a:r>
              <a:rPr lang="en-GB" dirty="0" smtClean="0"/>
              <a:t>Health Promotion Youth Worker Posts</a:t>
            </a:r>
          </a:p>
          <a:p>
            <a:r>
              <a:rPr lang="en-GB" dirty="0" smtClean="0"/>
              <a:t>Testicular and Breast Cancer</a:t>
            </a:r>
          </a:p>
          <a:p>
            <a:r>
              <a:rPr lang="en-GB" dirty="0" smtClean="0"/>
              <a:t>Anti-bullying Theatre forum</a:t>
            </a:r>
          </a:p>
          <a:p>
            <a:r>
              <a:rPr lang="en-GB" dirty="0" smtClean="0"/>
              <a:t>Etc.….</a:t>
            </a:r>
            <a:endParaRPr lang="en-GB" dirty="0"/>
          </a:p>
        </p:txBody>
      </p:sp>
    </p:spTree>
    <p:extLst>
      <p:ext uri="{BB962C8B-B14F-4D97-AF65-F5344CB8AC3E}">
        <p14:creationId xmlns:p14="http://schemas.microsoft.com/office/powerpoint/2010/main" val="13617612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Mixing Fluid</a:t>
            </a:r>
            <a:endParaRPr lang="en-GB" dirty="0"/>
          </a:p>
        </p:txBody>
      </p:sp>
      <p:sp>
        <p:nvSpPr>
          <p:cNvPr id="3" name="Content Placeholder 2"/>
          <p:cNvSpPr>
            <a:spLocks noGrp="1"/>
          </p:cNvSpPr>
          <p:nvPr>
            <p:ph sz="quarter" idx="1"/>
          </p:nvPr>
        </p:nvSpPr>
        <p:spPr/>
        <p:txBody>
          <a:bodyPr/>
          <a:lstStyle/>
          <a:p>
            <a:r>
              <a:rPr lang="en-GB" dirty="0" smtClean="0"/>
              <a:t>Activity</a:t>
            </a:r>
            <a:endParaRPr lang="en-GB" dirty="0"/>
          </a:p>
        </p:txBody>
      </p:sp>
    </p:spTree>
    <p:extLst>
      <p:ext uri="{BB962C8B-B14F-4D97-AF65-F5344CB8AC3E}">
        <p14:creationId xmlns:p14="http://schemas.microsoft.com/office/powerpoint/2010/main" val="17465900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Baby Borrowers</a:t>
            </a:r>
            <a:endParaRPr lang="en-GB" dirty="0"/>
          </a:p>
        </p:txBody>
      </p:sp>
      <p:sp>
        <p:nvSpPr>
          <p:cNvPr id="3" name="Content Placeholder 2"/>
          <p:cNvSpPr>
            <a:spLocks noGrp="1"/>
          </p:cNvSpPr>
          <p:nvPr>
            <p:ph sz="quarter" idx="1"/>
          </p:nvPr>
        </p:nvSpPr>
        <p:spPr/>
        <p:txBody>
          <a:bodyPr/>
          <a:lstStyle/>
          <a:p>
            <a:r>
              <a:rPr lang="en-GB" dirty="0" smtClean="0"/>
              <a:t>Activity</a:t>
            </a:r>
            <a:endParaRPr lang="en-GB" dirty="0"/>
          </a:p>
        </p:txBody>
      </p:sp>
    </p:spTree>
    <p:extLst>
      <p:ext uri="{BB962C8B-B14F-4D97-AF65-F5344CB8AC3E}">
        <p14:creationId xmlns:p14="http://schemas.microsoft.com/office/powerpoint/2010/main" val="15685478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250</TotalTime>
  <Words>2652</Words>
  <Application>Microsoft Office PowerPoint</Application>
  <PresentationFormat>On-screen Show (4:3)</PresentationFormat>
  <Paragraphs>175</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Origin</vt:lpstr>
      <vt:lpstr>SJYW 5002</vt:lpstr>
      <vt:lpstr>Teenage Pregnancy</vt:lpstr>
      <vt:lpstr>Teenage Pregnancy</vt:lpstr>
      <vt:lpstr>Teenage Pregnancy</vt:lpstr>
      <vt:lpstr>Some Statistics</vt:lpstr>
      <vt:lpstr>Some Statistics</vt:lpstr>
      <vt:lpstr>Some Statistics</vt:lpstr>
      <vt:lpstr>Some Statistics</vt:lpstr>
      <vt:lpstr>Some Statistics</vt:lpstr>
      <vt:lpstr>Group Task</vt:lpstr>
      <vt:lpstr>Why are rates in the UK so high?</vt:lpstr>
      <vt:lpstr>Why are rates in the UK so high?</vt:lpstr>
      <vt:lpstr>Why are rates in the UK so high?</vt:lpstr>
      <vt:lpstr>Why are rates in the UK so high?</vt:lpstr>
      <vt:lpstr>Three Factors</vt:lpstr>
      <vt:lpstr>The Teenage Pregnancy Strategy What is the Teenage Pregnancy Strategy trying to achieve?</vt:lpstr>
      <vt:lpstr>How does the strategy aim to prevent teenage conceptions?</vt:lpstr>
      <vt:lpstr>How does the strategy aim to prevent teenage conceptions?</vt:lpstr>
      <vt:lpstr>The Strategy’s influence on Wales and its impact for youth workers.</vt:lpstr>
      <vt:lpstr>The Strategy’s influence on Wales and its impact for youth workers. </vt:lpstr>
      <vt:lpstr>Some Initiatives </vt:lpstr>
      <vt:lpstr>The role of youth workers in providing information and referring young people to contraceptive and sexual health services.</vt:lpstr>
      <vt:lpstr>Some Questions/Ethical Dilemmas</vt:lpstr>
      <vt:lpstr>Some Questions/Ethical Dilemmas</vt:lpstr>
      <vt:lpstr>Some Questions/Ethical Dilemmas</vt:lpstr>
      <vt:lpstr>Feedback from group task</vt:lpstr>
      <vt:lpstr>The Sexual Offences Act 2003 Class Discussion</vt:lpstr>
      <vt:lpstr>The Sexual Offences Act 2003 </vt:lpstr>
      <vt:lpstr>The Sexual Offences Act 2003…cont</vt:lpstr>
      <vt:lpstr>Confidentiality Class Discussion</vt:lpstr>
      <vt:lpstr>Confidentiality Class Discussion</vt:lpstr>
      <vt:lpstr>Confidentiality Class Discussion</vt:lpstr>
      <vt:lpstr>Confidentiality</vt:lpstr>
      <vt:lpstr>Confidentiality</vt:lpstr>
      <vt:lpstr>Confidentiality</vt:lpstr>
      <vt:lpstr>Comfort Break 10 minutes</vt:lpstr>
      <vt:lpstr>Examples of Practical Work.</vt:lpstr>
      <vt:lpstr>Mixing Fluid</vt:lpstr>
      <vt:lpstr>Baby Borrowers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5002</dc:title>
  <dc:creator>Administrator</dc:creator>
  <cp:lastModifiedBy>Administrator</cp:lastModifiedBy>
  <cp:revision>19</cp:revision>
  <dcterms:created xsi:type="dcterms:W3CDTF">2014-02-04T11:33:07Z</dcterms:created>
  <dcterms:modified xsi:type="dcterms:W3CDTF">2014-02-05T12:38:44Z</dcterms:modified>
</cp:coreProperties>
</file>