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CCAFFC-5FC2-41D8-BF84-E0B178D35D1A}" v="209" dt="2021-11-03T15:23:08.2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11/3/2021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8063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11/3/2021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4438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11/3/2021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5502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33503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8739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0035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0147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11/3/2021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03180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11/3/2021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5445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0874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11/3/2021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9827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11/3/2021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1593834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a:extLst>
              <a:ext uri="{FF2B5EF4-FFF2-40B4-BE49-F238E27FC236}">
                <a16:creationId xmlns:a16="http://schemas.microsoft.com/office/drawing/2014/main" id="{B4A12B72-1A5C-4E5D-82C9-12DE5CDAE738}"/>
              </a:ext>
            </a:extLst>
          </p:cNvPr>
          <p:cNvPicPr>
            <a:picLocks noChangeAspect="1"/>
          </p:cNvPicPr>
          <p:nvPr/>
        </p:nvPicPr>
        <p:blipFill rotWithShape="1">
          <a:blip r:embed="rId2"/>
          <a:srcRect l="9092" t="22868" r="-7" b="4702"/>
          <a:stretch/>
        </p:blipFill>
        <p:spPr>
          <a:xfrm>
            <a:off x="20" y="10"/>
            <a:ext cx="12191980" cy="6857990"/>
          </a:xfrm>
          <a:prstGeom prst="rect">
            <a:avLst/>
          </a:prstGeom>
        </p:spPr>
      </p:pic>
      <p:sp>
        <p:nvSpPr>
          <p:cNvPr id="10"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298345" y="717176"/>
            <a:ext cx="3208866" cy="2097820"/>
          </a:xfrm>
        </p:spPr>
        <p:txBody>
          <a:bodyPr>
            <a:normAutofit/>
          </a:bodyPr>
          <a:lstStyle/>
          <a:p>
            <a:r>
              <a:rPr lang="en-GB">
                <a:solidFill>
                  <a:srgbClr val="FFFFFF"/>
                </a:solidFill>
                <a:cs typeface="Calibri Light"/>
              </a:rPr>
              <a:t>Stress levels in the UK</a:t>
            </a:r>
            <a:endParaRPr lang="en-GB">
              <a:solidFill>
                <a:srgbClr val="FFFFFF"/>
              </a:solidFill>
            </a:endParaRPr>
          </a:p>
        </p:txBody>
      </p:sp>
      <p:sp>
        <p:nvSpPr>
          <p:cNvPr id="3" name="Subtitle 2"/>
          <p:cNvSpPr>
            <a:spLocks noGrp="1"/>
          </p:cNvSpPr>
          <p:nvPr>
            <p:ph type="subTitle" idx="1"/>
          </p:nvPr>
        </p:nvSpPr>
        <p:spPr>
          <a:xfrm>
            <a:off x="8208698" y="3280854"/>
            <a:ext cx="3208866" cy="2800702"/>
          </a:xfrm>
        </p:spPr>
        <p:txBody>
          <a:bodyPr>
            <a:normAutofit/>
          </a:bodyPr>
          <a:lstStyle/>
          <a:p>
            <a:r>
              <a:rPr lang="en-GB" dirty="0">
                <a:solidFill>
                  <a:srgbClr val="FFFFFF">
                    <a:alpha val="75000"/>
                  </a:srgbClr>
                </a:solidFill>
              </a:rPr>
              <a:t>Student number: 2027580</a:t>
            </a:r>
          </a:p>
          <a:p>
            <a:r>
              <a:rPr lang="en-GB" dirty="0">
                <a:solidFill>
                  <a:srgbClr val="FFFFFF">
                    <a:alpha val="75000"/>
                  </a:srgbClr>
                </a:solidFill>
              </a:rPr>
              <a:t>Name: </a:t>
            </a:r>
            <a:r>
              <a:rPr lang="en-GB" dirty="0" err="1">
                <a:solidFill>
                  <a:srgbClr val="FFFFFF">
                    <a:alpha val="75000"/>
                  </a:srgbClr>
                </a:solidFill>
              </a:rPr>
              <a:t>william</a:t>
            </a:r>
            <a:r>
              <a:rPr lang="en-GB" dirty="0">
                <a:solidFill>
                  <a:srgbClr val="FFFFFF">
                    <a:alpha val="75000"/>
                  </a:srgbClr>
                </a:solidFill>
              </a:rPr>
              <a:t>-Petru storm</a:t>
            </a:r>
          </a:p>
          <a:p>
            <a:r>
              <a:rPr lang="en-GB" dirty="0">
                <a:solidFill>
                  <a:srgbClr val="FFFFFF">
                    <a:alpha val="75000"/>
                  </a:srgbClr>
                </a:solidFill>
              </a:rPr>
              <a:t>MODULE: BMSW4004</a:t>
            </a:r>
          </a:p>
          <a:p>
            <a:r>
              <a:rPr lang="en-GB" dirty="0">
                <a:solidFill>
                  <a:srgbClr val="FFFFFF">
                    <a:alpha val="75000"/>
                  </a:srgbClr>
                </a:solidFill>
              </a:rPr>
              <a:t>LECTURER:YOHAN MENDIS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864C9-E5A6-4A59-BF60-3FC92E34725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D7A426C-1A57-4898-8A1D-F8ED4B16F409}"/>
              </a:ext>
            </a:extLst>
          </p:cNvPr>
          <p:cNvSpPr>
            <a:spLocks noGrp="1"/>
          </p:cNvSpPr>
          <p:nvPr>
            <p:ph idx="1"/>
          </p:nvPr>
        </p:nvSpPr>
        <p:spPr>
          <a:xfrm>
            <a:off x="581192" y="1888425"/>
            <a:ext cx="11029615" cy="5353708"/>
          </a:xfrm>
        </p:spPr>
        <p:txBody>
          <a:bodyPr>
            <a:normAutofit/>
          </a:bodyPr>
          <a:lstStyle/>
          <a:p>
            <a:pPr marL="305435" indent="-305435">
              <a:buNone/>
            </a:pPr>
            <a:r>
              <a:rPr lang="en-GB" sz="1400" dirty="0">
                <a:ea typeface="+mn-lt"/>
                <a:cs typeface="+mn-lt"/>
              </a:rPr>
              <a:t>           Stress is something that most of us will experience at some time in our lives. According to the Health and Safety Executive (HSE), stress is "the undesirable response individuals experience when they are subjected to excessive pressures and expectations." People often experience stress when they are overburdened with tasks, have too much to accomplish, or lack control over their circumstances. While experiencing occasional stress is natural, when stress begins to impair people's pleasure and enjoyment of life, it may result in physical and mental health problems, and can be debilitating. Work-related stress is one of the most prevalent sources of stress.</a:t>
            </a:r>
            <a:endParaRPr lang="en-GB" sz="1400"/>
          </a:p>
          <a:p>
            <a:pPr marL="305435" indent="-305435">
              <a:buNone/>
            </a:pPr>
            <a:r>
              <a:rPr lang="en-GB" sz="1400" dirty="0">
                <a:ea typeface="+mn-lt"/>
                <a:cs typeface="+mn-lt"/>
              </a:rPr>
              <a:t>If you feel stressed at work, your productivity and efficiency will be affected, which can cause your stress to worsen. There are a number of ways stress can affect your health and wellbeing. Common symptoms of stress include:</a:t>
            </a:r>
            <a:endParaRPr lang="en-GB" sz="1400"/>
          </a:p>
          <a:p>
            <a:pPr marL="305435" indent="-305435">
              <a:buFont typeface="Wingdings 2"/>
              <a:buChar char=""/>
            </a:pPr>
            <a:r>
              <a:rPr lang="en-GB" sz="1400" dirty="0">
                <a:ea typeface="+mn-lt"/>
                <a:cs typeface="+mn-lt"/>
              </a:rPr>
              <a:t>Mood swings</a:t>
            </a:r>
            <a:endParaRPr lang="en-GB" sz="1400"/>
          </a:p>
          <a:p>
            <a:pPr marL="305435" indent="-305435">
              <a:buFont typeface="Wingdings 2"/>
              <a:buChar char=""/>
            </a:pPr>
            <a:r>
              <a:rPr lang="en-GB" sz="1400" dirty="0">
                <a:ea typeface="+mn-lt"/>
                <a:cs typeface="+mn-lt"/>
              </a:rPr>
              <a:t>Low energy</a:t>
            </a:r>
            <a:endParaRPr lang="en-GB" sz="1400"/>
          </a:p>
          <a:p>
            <a:pPr marL="305435" indent="-305435">
              <a:buFont typeface="Wingdings 2"/>
              <a:buChar char=""/>
            </a:pPr>
            <a:r>
              <a:rPr lang="en-GB" sz="1400" dirty="0">
                <a:ea typeface="+mn-lt"/>
                <a:cs typeface="+mn-lt"/>
              </a:rPr>
              <a:t>Headaches</a:t>
            </a:r>
            <a:endParaRPr lang="en-GB" sz="1400"/>
          </a:p>
          <a:p>
            <a:pPr marL="305435" indent="-305435">
              <a:buFont typeface="Wingdings 2"/>
              <a:buChar char=""/>
            </a:pPr>
            <a:r>
              <a:rPr lang="en-GB" sz="1400" dirty="0">
                <a:ea typeface="+mn-lt"/>
                <a:cs typeface="+mn-lt"/>
              </a:rPr>
              <a:t>Upset stomach, including constipation, nausea and diarrhoea</a:t>
            </a:r>
            <a:endParaRPr lang="en-GB" sz="1400"/>
          </a:p>
          <a:p>
            <a:pPr marL="305435" indent="-305435">
              <a:buFont typeface="Wingdings 2"/>
              <a:buChar char=""/>
            </a:pPr>
            <a:r>
              <a:rPr lang="en-GB" sz="1400" dirty="0">
                <a:ea typeface="+mn-lt"/>
                <a:cs typeface="+mn-lt"/>
              </a:rPr>
              <a:t>Rapid heartbeat and chest pain</a:t>
            </a:r>
            <a:endParaRPr lang="en-GB" sz="1400"/>
          </a:p>
          <a:p>
            <a:pPr marL="305435" indent="-305435">
              <a:buFont typeface="Wingdings 2"/>
              <a:buChar char=""/>
            </a:pPr>
            <a:r>
              <a:rPr lang="en-GB" sz="1400" dirty="0">
                <a:ea typeface="+mn-lt"/>
                <a:cs typeface="+mn-lt"/>
              </a:rPr>
              <a:t>Insomnia or lack of sleep</a:t>
            </a:r>
            <a:endParaRPr lang="en-GB" sz="1400"/>
          </a:p>
          <a:p>
            <a:pPr marL="305435" indent="-305435">
              <a:buFont typeface="Wingdings 2"/>
              <a:buChar char=""/>
            </a:pPr>
            <a:r>
              <a:rPr lang="en-GB" sz="1400" dirty="0">
                <a:ea typeface="+mn-lt"/>
                <a:cs typeface="+mn-lt"/>
              </a:rPr>
              <a:t>Frequent colds and infections</a:t>
            </a:r>
            <a:endParaRPr lang="en-GB" sz="1400"/>
          </a:p>
          <a:p>
            <a:pPr marL="305435" indent="-305435">
              <a:buFont typeface="Wingdings 2"/>
              <a:buChar char=""/>
            </a:pPr>
            <a:r>
              <a:rPr lang="en-GB" sz="1400" dirty="0">
                <a:ea typeface="+mn-lt"/>
                <a:cs typeface="+mn-lt"/>
              </a:rPr>
              <a:t>Loss of libido</a:t>
            </a:r>
            <a:endParaRPr lang="en-GB" sz="1400"/>
          </a:p>
          <a:p>
            <a:pPr marL="305435" indent="-305435">
              <a:buNone/>
            </a:pPr>
            <a:endParaRPr lang="en-GB" sz="1400" dirty="0"/>
          </a:p>
          <a:p>
            <a:pPr marL="0" indent="0">
              <a:buNone/>
            </a:pPr>
            <a:endParaRPr lang="en-GB" sz="1400" dirty="0"/>
          </a:p>
        </p:txBody>
      </p:sp>
    </p:spTree>
    <p:extLst>
      <p:ext uri="{BB962C8B-B14F-4D97-AF65-F5344CB8AC3E}">
        <p14:creationId xmlns:p14="http://schemas.microsoft.com/office/powerpoint/2010/main" val="932483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1BE944-3CFC-4F53-98FE-31E0D053C917}"/>
              </a:ext>
            </a:extLst>
          </p:cNvPr>
          <p:cNvSpPr>
            <a:spLocks noGrp="1"/>
          </p:cNvSpPr>
          <p:nvPr>
            <p:ph type="title"/>
          </p:nvPr>
        </p:nvSpPr>
        <p:spPr>
          <a:xfrm>
            <a:off x="609906" y="702155"/>
            <a:ext cx="3568661" cy="1269713"/>
          </a:xfrm>
        </p:spPr>
        <p:txBody>
          <a:bodyPr>
            <a:normAutofit/>
          </a:bodyPr>
          <a:lstStyle/>
          <a:p>
            <a:r>
              <a:rPr lang="en-GB" dirty="0"/>
              <a:t>ENVOIREMENT analysis</a:t>
            </a:r>
          </a:p>
        </p:txBody>
      </p:sp>
      <p:sp>
        <p:nvSpPr>
          <p:cNvPr id="13" name="Rectangle 1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E172444D-BAF8-4319-8BFE-5CC7A27443D2}"/>
              </a:ext>
            </a:extLst>
          </p:cNvPr>
          <p:cNvSpPr>
            <a:spLocks noGrp="1"/>
          </p:cNvSpPr>
          <p:nvPr>
            <p:ph idx="1"/>
          </p:nvPr>
        </p:nvSpPr>
        <p:spPr>
          <a:xfrm>
            <a:off x="636799" y="1991242"/>
            <a:ext cx="4151367" cy="4665424"/>
          </a:xfrm>
        </p:spPr>
        <p:txBody>
          <a:bodyPr>
            <a:normAutofit/>
          </a:bodyPr>
          <a:lstStyle/>
          <a:p>
            <a:pPr marL="305435" indent="-305435"/>
            <a:r>
              <a:rPr lang="en-US" dirty="0">
                <a:ea typeface="+mn-lt"/>
                <a:cs typeface="+mn-lt"/>
              </a:rPr>
              <a:t>A PESTEL study assists an </a:t>
            </a:r>
            <a:r>
              <a:rPr lang="en-US" dirty="0" err="1">
                <a:ea typeface="+mn-lt"/>
                <a:cs typeface="+mn-lt"/>
              </a:rPr>
              <a:t>organisation</a:t>
            </a:r>
            <a:r>
              <a:rPr lang="en-US" dirty="0">
                <a:ea typeface="+mn-lt"/>
                <a:cs typeface="+mn-lt"/>
              </a:rPr>
              <a:t> in identifying external influences that may effect their market and determining the extent to which they may affect their company directly. It is critical that while doing this kind of study, the elements impacting the </a:t>
            </a:r>
            <a:r>
              <a:rPr lang="en-US" dirty="0" err="1">
                <a:ea typeface="+mn-lt"/>
                <a:cs typeface="+mn-lt"/>
              </a:rPr>
              <a:t>organisation</a:t>
            </a:r>
            <a:r>
              <a:rPr lang="en-US" dirty="0">
                <a:ea typeface="+mn-lt"/>
                <a:cs typeface="+mn-lt"/>
              </a:rPr>
              <a:t> be not only discovered but also evaluated - for example, what effect may they have on the </a:t>
            </a:r>
            <a:r>
              <a:rPr lang="en-US" dirty="0" err="1">
                <a:ea typeface="+mn-lt"/>
                <a:cs typeface="+mn-lt"/>
              </a:rPr>
              <a:t>organisation</a:t>
            </a:r>
            <a:r>
              <a:rPr lang="en-US" dirty="0">
                <a:ea typeface="+mn-lt"/>
                <a:cs typeface="+mn-lt"/>
              </a:rPr>
              <a:t>? The resulting data may then be </a:t>
            </a:r>
            <a:r>
              <a:rPr lang="en-US" dirty="0" err="1">
                <a:ea typeface="+mn-lt"/>
                <a:cs typeface="+mn-lt"/>
              </a:rPr>
              <a:t>utilised</a:t>
            </a:r>
            <a:r>
              <a:rPr lang="en-US" dirty="0">
                <a:ea typeface="+mn-lt"/>
                <a:cs typeface="+mn-lt"/>
              </a:rPr>
              <a:t> to fill the opportunities and threats sections of a SWOT analysis.</a:t>
            </a:r>
            <a:endParaRPr lang="en-US" dirty="0"/>
          </a:p>
        </p:txBody>
      </p:sp>
      <p:pic>
        <p:nvPicPr>
          <p:cNvPr id="4" name="Picture 4" descr="Timeline&#10;&#10;Description automatically generated">
            <a:extLst>
              <a:ext uri="{FF2B5EF4-FFF2-40B4-BE49-F238E27FC236}">
                <a16:creationId xmlns:a16="http://schemas.microsoft.com/office/drawing/2014/main" id="{E37F3551-68BB-4D32-BE5C-9FCB599BF627}"/>
              </a:ext>
            </a:extLst>
          </p:cNvPr>
          <p:cNvPicPr>
            <a:picLocks noChangeAspect="1"/>
          </p:cNvPicPr>
          <p:nvPr/>
        </p:nvPicPr>
        <p:blipFill>
          <a:blip r:embed="rId2"/>
          <a:stretch>
            <a:fillRect/>
          </a:stretch>
        </p:blipFill>
        <p:spPr>
          <a:xfrm>
            <a:off x="4654296" y="1436039"/>
            <a:ext cx="6735272" cy="3805428"/>
          </a:xfrm>
          <a:prstGeom prst="rect">
            <a:avLst/>
          </a:prstGeom>
        </p:spPr>
      </p:pic>
    </p:spTree>
    <p:extLst>
      <p:ext uri="{BB962C8B-B14F-4D97-AF65-F5344CB8AC3E}">
        <p14:creationId xmlns:p14="http://schemas.microsoft.com/office/powerpoint/2010/main" val="4229419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4" name="Rectangle 3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7" name="Rectangle 3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EEFA8E8-C8D3-48E7-8806-114A21F451E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Cause and effect analysy</a:t>
            </a:r>
          </a:p>
        </p:txBody>
      </p:sp>
      <p:pic>
        <p:nvPicPr>
          <p:cNvPr id="6" name="Picture 6" descr="Diagram&#10;&#10;Description automatically generated">
            <a:extLst>
              <a:ext uri="{FF2B5EF4-FFF2-40B4-BE49-F238E27FC236}">
                <a16:creationId xmlns:a16="http://schemas.microsoft.com/office/drawing/2014/main" id="{F468CD7F-0EAE-4A7D-8F30-114774B28276}"/>
              </a:ext>
            </a:extLst>
          </p:cNvPr>
          <p:cNvPicPr>
            <a:picLocks noGrp="1" noChangeAspect="1"/>
          </p:cNvPicPr>
          <p:nvPr>
            <p:ph idx="1"/>
          </p:nvPr>
        </p:nvPicPr>
        <p:blipFill>
          <a:blip r:embed="rId2"/>
          <a:stretch>
            <a:fillRect/>
          </a:stretch>
        </p:blipFill>
        <p:spPr>
          <a:xfrm>
            <a:off x="4148043" y="431383"/>
            <a:ext cx="7681409" cy="5985029"/>
          </a:xfrm>
        </p:spPr>
      </p:pic>
    </p:spTree>
    <p:extLst>
      <p:ext uri="{BB962C8B-B14F-4D97-AF65-F5344CB8AC3E}">
        <p14:creationId xmlns:p14="http://schemas.microsoft.com/office/powerpoint/2010/main" val="273494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8FA72-8EEB-4398-B3AC-0A359F67B2F7}"/>
              </a:ext>
            </a:extLst>
          </p:cNvPr>
          <p:cNvSpPr>
            <a:spLocks noGrp="1"/>
          </p:cNvSpPr>
          <p:nvPr>
            <p:ph type="title"/>
          </p:nvPr>
        </p:nvSpPr>
        <p:spPr/>
        <p:txBody>
          <a:bodyPr/>
          <a:lstStyle/>
          <a:p>
            <a:r>
              <a:rPr lang="en-GB"/>
              <a:t>Possible solutions</a:t>
            </a:r>
          </a:p>
        </p:txBody>
      </p:sp>
      <p:sp>
        <p:nvSpPr>
          <p:cNvPr id="3" name="Content Placeholder 2">
            <a:extLst>
              <a:ext uri="{FF2B5EF4-FFF2-40B4-BE49-F238E27FC236}">
                <a16:creationId xmlns:a16="http://schemas.microsoft.com/office/drawing/2014/main" id="{48C74953-C794-4C7C-A337-9EFB3BE8D02A}"/>
              </a:ext>
            </a:extLst>
          </p:cNvPr>
          <p:cNvSpPr>
            <a:spLocks noGrp="1"/>
          </p:cNvSpPr>
          <p:nvPr>
            <p:ph idx="1"/>
          </p:nvPr>
        </p:nvSpPr>
        <p:spPr>
          <a:xfrm>
            <a:off x="581192" y="2340864"/>
            <a:ext cx="11029615" cy="4244086"/>
          </a:xfrm>
        </p:spPr>
        <p:txBody>
          <a:bodyPr/>
          <a:lstStyle/>
          <a:p>
            <a:pPr marL="305435" indent="-305435"/>
            <a:r>
              <a:rPr lang="en-GB" sz="1800" b="1">
                <a:latin typeface="Arial"/>
                <a:cs typeface="Arial"/>
              </a:rPr>
              <a:t>Form Positive Relationships</a:t>
            </a:r>
          </a:p>
          <a:p>
            <a:pPr marL="305435" indent="-305435"/>
            <a:r>
              <a:rPr lang="en-GB" sz="1800" b="1">
                <a:latin typeface="Arial"/>
                <a:cs typeface="Arial"/>
              </a:rPr>
              <a:t>Make Time For Workplace Wellness</a:t>
            </a:r>
          </a:p>
          <a:p>
            <a:pPr marL="305435" indent="-305435"/>
            <a:r>
              <a:rPr lang="en-GB" sz="1800" b="1"/>
              <a:t>Allow Flexi-time and Remote Working</a:t>
            </a:r>
            <a:endParaRPr lang="en-GB" sz="1800" b="1">
              <a:latin typeface="Franklin Gothic Book"/>
              <a:cs typeface="Arial"/>
            </a:endParaRPr>
          </a:p>
          <a:p>
            <a:pPr marL="305435" indent="-305435"/>
            <a:r>
              <a:rPr lang="en-GB" sz="1800" b="1"/>
              <a:t>Engage and Recognize your Employee at Work</a:t>
            </a:r>
            <a:endParaRPr lang="en-GB" sz="1800" b="1" dirty="0">
              <a:latin typeface="Franklin Gothic Book"/>
              <a:cs typeface="Arial"/>
            </a:endParaRPr>
          </a:p>
          <a:p>
            <a:pPr marL="305435" indent="-305435"/>
            <a:endParaRPr lang="en-GB" dirty="0">
              <a:latin typeface="Franklin Gothic Book"/>
              <a:cs typeface="Arial"/>
            </a:endParaRPr>
          </a:p>
          <a:p>
            <a:pPr marL="305435" indent="-305435"/>
            <a:endParaRPr lang="en-GB" sz="1600" dirty="0">
              <a:latin typeface="Arial"/>
              <a:cs typeface="Arial"/>
            </a:endParaRPr>
          </a:p>
          <a:p>
            <a:pPr marL="305435" indent="-305435"/>
            <a:endParaRPr lang="en-GB" dirty="0"/>
          </a:p>
        </p:txBody>
      </p:sp>
    </p:spTree>
    <p:extLst>
      <p:ext uri="{BB962C8B-B14F-4D97-AF65-F5344CB8AC3E}">
        <p14:creationId xmlns:p14="http://schemas.microsoft.com/office/powerpoint/2010/main" val="4078389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B124E-589C-4BC3-A64B-454FEFF759B6}"/>
              </a:ext>
            </a:extLst>
          </p:cNvPr>
          <p:cNvSpPr>
            <a:spLocks noGrp="1"/>
          </p:cNvSpPr>
          <p:nvPr>
            <p:ph type="title"/>
          </p:nvPr>
        </p:nvSpPr>
        <p:spPr/>
        <p:txBody>
          <a:bodyPr/>
          <a:lstStyle/>
          <a:p>
            <a:r>
              <a:rPr lang="en-GB"/>
              <a:t>Summary and conclusion</a:t>
            </a:r>
          </a:p>
        </p:txBody>
      </p:sp>
      <p:sp>
        <p:nvSpPr>
          <p:cNvPr id="3" name="Content Placeholder 2">
            <a:extLst>
              <a:ext uri="{FF2B5EF4-FFF2-40B4-BE49-F238E27FC236}">
                <a16:creationId xmlns:a16="http://schemas.microsoft.com/office/drawing/2014/main" id="{0E232EF9-9C9E-4995-AC73-51BCE1D2D23A}"/>
              </a:ext>
            </a:extLst>
          </p:cNvPr>
          <p:cNvSpPr>
            <a:spLocks noGrp="1"/>
          </p:cNvSpPr>
          <p:nvPr>
            <p:ph idx="1"/>
          </p:nvPr>
        </p:nvSpPr>
        <p:spPr/>
        <p:txBody>
          <a:bodyPr>
            <a:normAutofit/>
          </a:bodyPr>
          <a:lstStyle/>
          <a:p>
            <a:pPr marL="305435" indent="-305435"/>
            <a:r>
              <a:rPr lang="en-GB" sz="1800">
                <a:latin typeface="Arial"/>
                <a:cs typeface="Arial"/>
              </a:rPr>
              <a:t>In conclusion, t</a:t>
            </a:r>
            <a:r>
              <a:rPr lang="en-GB" sz="1800">
                <a:latin typeface="Arial"/>
                <a:ea typeface="+mn-lt"/>
                <a:cs typeface="+mn-lt"/>
              </a:rPr>
              <a:t>he most prevalent causes of work-related stress include job pressure, ineffective organisation, and a lack of managerial support. While some individuals thrive under pressure and do their best work when a deadline looms, others find similar situations very unpleasant.</a:t>
            </a:r>
            <a:endParaRPr lang="en-US" sz="1800">
              <a:latin typeface="Arial"/>
              <a:ea typeface="+mn-lt"/>
              <a:cs typeface="+mn-lt"/>
            </a:endParaRPr>
          </a:p>
        </p:txBody>
      </p:sp>
    </p:spTree>
    <p:extLst>
      <p:ext uri="{BB962C8B-B14F-4D97-AF65-F5344CB8AC3E}">
        <p14:creationId xmlns:p14="http://schemas.microsoft.com/office/powerpoint/2010/main" val="1058149455"/>
      </p:ext>
    </p:extLst>
  </p:cSld>
  <p:clrMapOvr>
    <a:masterClrMapping/>
  </p:clrMapOvr>
</p:sld>
</file>

<file path=ppt/theme/theme1.xml><?xml version="1.0" encoding="utf-8"?>
<a:theme xmlns:a="http://schemas.openxmlformats.org/drawingml/2006/main" name="DividendVTI">
  <a:themeElements>
    <a:clrScheme name="AnalogousFromRegularSeedLeftStep">
      <a:dk1>
        <a:srgbClr val="000000"/>
      </a:dk1>
      <a:lt1>
        <a:srgbClr val="FFFFFF"/>
      </a:lt1>
      <a:dk2>
        <a:srgbClr val="301D1B"/>
      </a:dk2>
      <a:lt2>
        <a:srgbClr val="F3F0F0"/>
      </a:lt2>
      <a:accent1>
        <a:srgbClr val="3AB3AB"/>
      </a:accent1>
      <a:accent2>
        <a:srgbClr val="30B776"/>
      </a:accent2>
      <a:accent3>
        <a:srgbClr val="3CB849"/>
      </a:accent3>
      <a:accent4>
        <a:srgbClr val="5AB630"/>
      </a:accent4>
      <a:accent5>
        <a:srgbClr val="8DAD38"/>
      </a:accent5>
      <a:accent6>
        <a:srgbClr val="B5A230"/>
      </a:accent6>
      <a:hlink>
        <a:srgbClr val="C0434B"/>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DividendVTI</vt:lpstr>
      <vt:lpstr>Stress levels in the UK</vt:lpstr>
      <vt:lpstr>Introduction</vt:lpstr>
      <vt:lpstr>ENVOIREMENT analysis</vt:lpstr>
      <vt:lpstr>Cause and effect analysy</vt:lpstr>
      <vt:lpstr>Possible solutions</vt:lpstr>
      <vt:lpstr>Summary and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90</cp:revision>
  <dcterms:created xsi:type="dcterms:W3CDTF">2021-11-01T17:44:24Z</dcterms:created>
  <dcterms:modified xsi:type="dcterms:W3CDTF">2021-11-03T15:23:43Z</dcterms:modified>
</cp:coreProperties>
</file>