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8" r:id="rId11"/>
    <p:sldId id="266" r:id="rId12"/>
    <p:sldId id="274" r:id="rId13"/>
    <p:sldId id="267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433"/>
    <p:restoredTop sz="94694"/>
  </p:normalViewPr>
  <p:slideViewPr>
    <p:cSldViewPr snapToGrid="0" snapToObjects="1">
      <p:cViewPr varScale="1">
        <p:scale>
          <a:sx n="34" d="100"/>
          <a:sy n="34" d="100"/>
        </p:scale>
        <p:origin x="208" y="20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451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581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48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639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7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399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856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88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158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879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5878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10/30/19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877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5.m4a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7.m4a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7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9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audio" Target="../media/media10.m4a"/><Relationship Id="rId5" Type="http://schemas.microsoft.com/office/2007/relationships/media" Target="../media/media10.m4a"/><Relationship Id="rId4" Type="http://schemas.openxmlformats.org/officeDocument/2006/relationships/audio" Target="../media/media9.m4a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media14.m4a"/><Relationship Id="rId3" Type="http://schemas.microsoft.com/office/2007/relationships/media" Target="../media/media12.m4a"/><Relationship Id="rId7" Type="http://schemas.microsoft.com/office/2007/relationships/media" Target="../media/media14.m4a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audio" Target="../media/media13.m4a"/><Relationship Id="rId11" Type="http://schemas.openxmlformats.org/officeDocument/2006/relationships/image" Target="../media/image2.png"/><Relationship Id="rId5" Type="http://schemas.microsoft.com/office/2007/relationships/media" Target="../media/media13.m4a"/><Relationship Id="rId10" Type="http://schemas.openxmlformats.org/officeDocument/2006/relationships/image" Target="../media/image7.png"/><Relationship Id="rId4" Type="http://schemas.openxmlformats.org/officeDocument/2006/relationships/audio" Target="../media/media12.m4a"/><Relationship Id="rId9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media" Target="../media/media17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audio" Target="../media/media18.m4a"/><Relationship Id="rId5" Type="http://schemas.microsoft.com/office/2007/relationships/media" Target="../media/media18.m4a"/><Relationship Id="rId4" Type="http://schemas.openxmlformats.org/officeDocument/2006/relationships/audio" Target="../media/media17.m4a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21.m4a"/><Relationship Id="rId7" Type="http://schemas.openxmlformats.org/officeDocument/2006/relationships/image" Target="../media/image2.png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1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1.m4a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media" Target="../media/media25.m4a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audio" Target="../media/media26.m4a"/><Relationship Id="rId5" Type="http://schemas.microsoft.com/office/2007/relationships/media" Target="../media/media26.m4a"/><Relationship Id="rId4" Type="http://schemas.openxmlformats.org/officeDocument/2006/relationships/audio" Target="../media/media25.m4a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media" Target="../media/media28.m4a"/><Relationship Id="rId7" Type="http://schemas.openxmlformats.org/officeDocument/2006/relationships/image" Target="../media/image2.png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1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8.m4a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media" Target="../media/media30.m4a"/><Relationship Id="rId7" Type="http://schemas.openxmlformats.org/officeDocument/2006/relationships/image" Target="../media/image2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15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0.m4a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media" Target="../media/media32.m4a"/><Relationship Id="rId7" Type="http://schemas.openxmlformats.org/officeDocument/2006/relationships/image" Target="../media/image2.png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16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2.m4a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2.png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692995-A824-4561-8F77-609D1EBA108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68686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E26A4A-6C35-F34E-A8DB-6DA738B143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Organisational</a:t>
            </a:r>
            <a:r>
              <a:rPr lang="en-US" dirty="0">
                <a:solidFill>
                  <a:srgbClr val="FFFFFF"/>
                </a:solidFill>
              </a:rPr>
              <a:t> Resistance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AA163E-E9E9-EF41-8735-BB96CF2150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Does it have Value?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Online Media 4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4468353-634F-E943-A60A-71C5A61D5F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348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11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4FA544-6834-4A4C-B3CB-00E773972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4938361"/>
          </a:xfrm>
        </p:spPr>
        <p:txBody>
          <a:bodyPr anchor="ctr">
            <a:normAutofit/>
          </a:bodyPr>
          <a:lstStyle/>
          <a:p>
            <a:pPr algn="r"/>
            <a:r>
              <a:rPr lang="en-US" sz="2000" dirty="0"/>
              <a:t>Everybody is part of the team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Embrace the Company Values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Identity Subsumed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Negligible  Supervision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group of people in a room&#10;&#10;Description automatically generated">
            <a:extLst>
              <a:ext uri="{FF2B5EF4-FFF2-40B4-BE49-F238E27FC236}">
                <a16:creationId xmlns:a16="http://schemas.microsoft.com/office/drawing/2014/main" id="{6B72C701-1003-354D-956B-AC61FFBB6D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02250" y="1461193"/>
            <a:ext cx="5967413" cy="3943552"/>
          </a:xfr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DF4F347-E032-5B42-8DD6-1583CEBAC0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717B3EDF-69F2-974E-9FFC-0193274FE34A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90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13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A34B7D9-5155-8244-8050-0A77AA3A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4786" y="516836"/>
            <a:ext cx="3100136" cy="1960234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>
                <a:solidFill>
                  <a:srgbClr val="455033"/>
                </a:solidFill>
              </a:rPr>
              <a:t>Resistance </a:t>
            </a:r>
          </a:p>
        </p:txBody>
      </p:sp>
      <p:pic>
        <p:nvPicPr>
          <p:cNvPr id="7" name="Content Placeholder 6" descr="A close up of a sign&#10;&#10;Description automatically generated">
            <a:extLst>
              <a:ext uri="{FF2B5EF4-FFF2-40B4-BE49-F238E27FC236}">
                <a16:creationId xmlns:a16="http://schemas.microsoft.com/office/drawing/2014/main" id="{2B1D0FD3-4A8C-E74A-A610-94D5F757C51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34481"/>
            <a:ext cx="8111272" cy="685799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F3C8F3A-22B7-4E49-B33C-9480F304B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4786" y="2790855"/>
            <a:ext cx="3084844" cy="3311766"/>
          </a:xfrm>
        </p:spPr>
        <p:txBody>
          <a:bodyPr>
            <a:normAutofit/>
          </a:bodyPr>
          <a:lstStyle/>
          <a:p>
            <a:r>
              <a:rPr lang="en-US" sz="1600" dirty="0"/>
              <a:t>Non-Hierarchal</a:t>
            </a:r>
          </a:p>
          <a:p>
            <a:r>
              <a:rPr lang="en-US" sz="1600" dirty="0"/>
              <a:t>Unstructured</a:t>
            </a:r>
          </a:p>
          <a:p>
            <a:r>
              <a:rPr lang="en-US" sz="1600" dirty="0"/>
              <a:t>Covert</a:t>
            </a:r>
          </a:p>
          <a:p>
            <a:r>
              <a:rPr lang="en-US" sz="1600" dirty="0"/>
              <a:t>Anonymous</a:t>
            </a:r>
          </a:p>
          <a:p>
            <a:r>
              <a:rPr lang="en-US" sz="1600" dirty="0"/>
              <a:t>Does not covet Power</a:t>
            </a:r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2" name="Online Media 1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97CB0B6-13A2-0842-B88F-C5985DCBEC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F3322FA-9A7D-324F-810A-390757C57FA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70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0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86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503D1-DAFA-DA4C-9122-329F8ADEA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-283779"/>
            <a:ext cx="10058400" cy="2021139"/>
          </a:xfrm>
        </p:spPr>
        <p:txBody>
          <a:bodyPr>
            <a:normAutofit fontScale="90000"/>
          </a:bodyPr>
          <a:lstStyle/>
          <a:p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Available in all Industries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Conflicting Cultures based on Social Status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Regime vs Resistance</a:t>
            </a:r>
            <a:br>
              <a:rPr lang="en-US" sz="2000" dirty="0"/>
            </a:br>
            <a:endParaRPr lang="en-US" sz="2000" dirty="0"/>
          </a:p>
        </p:txBody>
      </p:sp>
      <p:pic>
        <p:nvPicPr>
          <p:cNvPr id="5" name="Content Placeholder 4" descr="A picture containing indoor, building, table, library&#10;&#10;Description automatically generated">
            <a:extLst>
              <a:ext uri="{FF2B5EF4-FFF2-40B4-BE49-F238E27FC236}">
                <a16:creationId xmlns:a16="http://schemas.microsoft.com/office/drawing/2014/main" id="{ED10DAB8-E653-D74E-AC5A-7641EEF5B7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79088" y="2108200"/>
            <a:ext cx="5694150" cy="3760788"/>
          </a:xfr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E209E9F-3E2D-9840-929D-1869BD2592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Online Media 5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746AFBB5-4EFD-0A4A-A3CC-528AEB4B079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60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1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82AF5D-EA4D-404E-9BD9-ED0BC8CA0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0000" y="639097"/>
            <a:ext cx="4813072" cy="34947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Police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Commonality of Police around the World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Regime of severe penalties for malpractice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Defence</a:t>
            </a: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against superiors and citizens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Content Placeholder 4" descr="A person standing in front of a fence&#10;&#10;Description automatically generated">
            <a:extLst>
              <a:ext uri="{FF2B5EF4-FFF2-40B4-BE49-F238E27FC236}">
                <a16:creationId xmlns:a16="http://schemas.microsoft.com/office/drawing/2014/main" id="{067E918B-0A7F-274A-8D93-9F9BF7114C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"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960A5A2-D92C-0C47-A2F3-4E3B27595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2D46F33-8D0E-414D-A6EA-1B5E1AAD147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Online Media 5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E3565C4-3DCD-924E-BFB7-A0C578C6D70A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797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5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36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08258-D804-0E42-B4BD-56CE44F67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700" b="1" u="sng" dirty="0"/>
              <a:t>Retail</a:t>
            </a:r>
            <a:br>
              <a:rPr lang="en-US" sz="2000" dirty="0"/>
            </a:br>
            <a:br>
              <a:rPr lang="en-US" sz="2000" dirty="0"/>
            </a:br>
            <a:r>
              <a:rPr lang="en-US" sz="2200" dirty="0"/>
              <a:t>Management concerned with Change and Profits</a:t>
            </a:r>
            <a:br>
              <a:rPr lang="en-US" sz="2200" dirty="0"/>
            </a:br>
            <a:br>
              <a:rPr lang="en-US" sz="2200" dirty="0"/>
            </a:br>
            <a:r>
              <a:rPr lang="en-US" sz="2200" dirty="0"/>
              <a:t>Shop floor concerned with Local issues and Frustrations</a:t>
            </a:r>
          </a:p>
        </p:txBody>
      </p:sp>
      <p:pic>
        <p:nvPicPr>
          <p:cNvPr id="5" name="Content Placeholder 4" descr="A large building&#10;&#10;Description automatically generated">
            <a:extLst>
              <a:ext uri="{FF2B5EF4-FFF2-40B4-BE49-F238E27FC236}">
                <a16:creationId xmlns:a16="http://schemas.microsoft.com/office/drawing/2014/main" id="{B5E44EA7-45FA-3C46-8C39-EBAB1EF4C4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31078" y="1954924"/>
            <a:ext cx="5129844" cy="4239884"/>
          </a:xfr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B2BA8B6-2795-7549-9FFE-7D0E9440FB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3C73D35-4544-7A49-8D4C-992C27532AB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Online Media 5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C9B2AA5-8E22-D74F-B7AA-430BCDD1AF7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7" name="Online Media 6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BD9EA0B-0CD1-7149-A81B-45189F0494FF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43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6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9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434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246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group of people in a room&#10;&#10;Description automatically generated">
            <a:extLst>
              <a:ext uri="{FF2B5EF4-FFF2-40B4-BE49-F238E27FC236}">
                <a16:creationId xmlns:a16="http://schemas.microsoft.com/office/drawing/2014/main" id="{A36D818D-5E7B-9246-BFB7-43C0DFE729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C2330-3A7D-2A45-8255-BB610B6F0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400" b="1" u="sng" dirty="0">
                <a:solidFill>
                  <a:srgbClr val="FFFFFF"/>
                </a:solidFill>
              </a:rPr>
              <a:t>IT / Knowledge Workers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Equal or Higher Level of Expertise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Skills to Disrupt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Covert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Anonymous</a:t>
            </a:r>
            <a:br>
              <a:rPr lang="en-US" sz="2000" dirty="0">
                <a:solidFill>
                  <a:srgbClr val="FFFFFF"/>
                </a:solidFill>
              </a:rPr>
            </a:br>
            <a:endParaRPr lang="en-US" sz="2000" dirty="0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3C1812F-FE54-0746-B993-BB25E5628D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8513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5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group of people in an old photo of a person&#10;&#10;Description automatically generated">
            <a:extLst>
              <a:ext uri="{FF2B5EF4-FFF2-40B4-BE49-F238E27FC236}">
                <a16:creationId xmlns:a16="http://schemas.microsoft.com/office/drawing/2014/main" id="{80A6B009-596A-664D-A098-847D7B663E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BD3486-20E0-504F-B920-B489DE0F9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u="sng" dirty="0">
                <a:solidFill>
                  <a:srgbClr val="FFFFFF"/>
                </a:solidFill>
              </a:rPr>
              <a:t>Factories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Resistance to Managers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Originated from Industrial Revolution 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 err="1">
                <a:solidFill>
                  <a:srgbClr val="FFFFFF"/>
                </a:solidFill>
              </a:rPr>
              <a:t>Localised</a:t>
            </a:r>
            <a:r>
              <a:rPr lang="en-US" sz="2000" dirty="0">
                <a:solidFill>
                  <a:srgbClr val="FFFFFF"/>
                </a:solidFill>
              </a:rPr>
              <a:t> Groups against Injustices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360B7D1-50FF-3549-B7A9-B20430A384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8D278A1-4900-A740-9100-346C9EDB71C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Online Media 5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75BF692-78E4-A04C-A5C4-E4E10174DF8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278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9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27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11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8CACB5-725C-6B43-9518-DD7E9E53C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6"/>
            <a:ext cx="3100136" cy="1960234"/>
          </a:xfrm>
        </p:spPr>
        <p:txBody>
          <a:bodyPr>
            <a:normAutofit/>
          </a:bodyPr>
          <a:lstStyle/>
          <a:p>
            <a:r>
              <a:rPr lang="en-US" sz="4000" dirty="0"/>
              <a:t>Academia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834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553745A-6C44-4D9A-AD84-30F04CD1E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790855"/>
            <a:ext cx="3084844" cy="3311766"/>
          </a:xfrm>
        </p:spPr>
        <p:txBody>
          <a:bodyPr>
            <a:normAutofit/>
          </a:bodyPr>
          <a:lstStyle/>
          <a:p>
            <a:r>
              <a:rPr lang="en-US" sz="2000" dirty="0"/>
              <a:t>Resistance to Performance Assessments for Staff</a:t>
            </a:r>
          </a:p>
          <a:p>
            <a:r>
              <a:rPr lang="en-US" sz="2000" dirty="0"/>
              <a:t>Ameliorate not confront</a:t>
            </a:r>
          </a:p>
          <a:p>
            <a:r>
              <a:rPr lang="en-US" sz="2000" dirty="0"/>
              <a:t>Avoid or Forget</a:t>
            </a:r>
          </a:p>
          <a:p>
            <a:r>
              <a:rPr lang="en-US" sz="2000" dirty="0"/>
              <a:t>Skills to Rebel and Innovate</a:t>
            </a:r>
          </a:p>
          <a:p>
            <a:endParaRPr lang="en-US" sz="2000" dirty="0"/>
          </a:p>
        </p:txBody>
      </p:sp>
      <p:pic>
        <p:nvPicPr>
          <p:cNvPr id="5" name="Content Placeholder 4" descr="A picture containing holding, sitting, front, man&#10;&#10;Description automatically generated">
            <a:extLst>
              <a:ext uri="{FF2B5EF4-FFF2-40B4-BE49-F238E27FC236}">
                <a16:creationId xmlns:a16="http://schemas.microsoft.com/office/drawing/2014/main" id="{1E5F10DA-8CC9-ED47-8C35-F944E3E8DD16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80728" y="10"/>
            <a:ext cx="8111272" cy="6857990"/>
          </a:xfrm>
          <a:prstGeom prst="rect">
            <a:avLst/>
          </a:prstGeo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2FA7982-875D-1C4E-8A98-890C4FC44D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2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E67C01-AF2C-CB4C-89D2-0BEEF53DD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US" sz="2000" dirty="0"/>
              <a:t>The Forms of Resistance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F2F38D8-44A8-4324-BA08-60C5D144BB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r>
              <a:rPr lang="en-US" dirty="0"/>
              <a:t>Amorphous</a:t>
            </a:r>
          </a:p>
          <a:p>
            <a:r>
              <a:rPr lang="en-US" dirty="0"/>
              <a:t>Organic</a:t>
            </a:r>
          </a:p>
          <a:p>
            <a:r>
              <a:rPr lang="en-US" dirty="0"/>
              <a:t>Unstructured</a:t>
            </a:r>
          </a:p>
          <a:p>
            <a:r>
              <a:rPr lang="en-US" dirty="0"/>
              <a:t>Non-Hierarchal </a:t>
            </a:r>
          </a:p>
          <a:p>
            <a:r>
              <a:rPr lang="en-US" dirty="0"/>
              <a:t>Counter-Balance to Power</a:t>
            </a:r>
          </a:p>
          <a:p>
            <a:endParaRPr lang="en-US" dirty="0"/>
          </a:p>
        </p:txBody>
      </p:sp>
      <p:pic>
        <p:nvPicPr>
          <p:cNvPr id="5" name="Content Placeholder 4" descr="A group of people holding a sign&#10;&#10;Description automatically generated">
            <a:extLst>
              <a:ext uri="{FF2B5EF4-FFF2-40B4-BE49-F238E27FC236}">
                <a16:creationId xmlns:a16="http://schemas.microsoft.com/office/drawing/2014/main" id="{FA3CA99D-A032-B24C-ADAD-471E56FA5CA9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53447" y="1291898"/>
            <a:ext cx="6892560" cy="392875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5CF30C0-9394-4459-976E-2AA223FB1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6F0C3802-F80C-814E-8D43-39CD6F80D1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A896BD2-703D-0A4C-A8FB-B40FED6B64A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752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19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8A97A-E114-9B4C-A295-282D2CAE4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Foucault</a:t>
            </a: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Where there is Power there is Resistance</a:t>
            </a:r>
          </a:p>
        </p:txBody>
      </p:sp>
      <p:pic>
        <p:nvPicPr>
          <p:cNvPr id="8" name="Picture 7" descr="A painting of a person&#10;&#10;Description automatically generated">
            <a:extLst>
              <a:ext uri="{FF2B5EF4-FFF2-40B4-BE49-F238E27FC236}">
                <a16:creationId xmlns:a16="http://schemas.microsoft.com/office/drawing/2014/main" id="{7400A6D9-B033-F748-9033-1CA33C864BF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999" y="730603"/>
            <a:ext cx="6912217" cy="4873112"/>
          </a:xfrm>
          <a:prstGeom prst="rect">
            <a:avLst/>
          </a:prstGeom>
        </p:spPr>
      </p:pic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E4147E3-52D3-B34F-B93D-E058294425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43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FCA85-FC54-2240-8A8A-62E0865A6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b="1" dirty="0"/>
              <a:t>How does Resistance manifest itself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7FE36-7DB0-5B4D-8EA9-7B33FBDA7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what forms does it appear.</a:t>
            </a:r>
          </a:p>
          <a:p>
            <a:r>
              <a:rPr lang="en-US" dirty="0"/>
              <a:t>It is devoid of Planning</a:t>
            </a:r>
          </a:p>
          <a:p>
            <a:r>
              <a:rPr lang="en-US" dirty="0"/>
              <a:t>Its is impromptu </a:t>
            </a:r>
          </a:p>
          <a:p>
            <a:r>
              <a:rPr lang="en-US" dirty="0"/>
              <a:t>Adapts to local conditions</a:t>
            </a:r>
          </a:p>
        </p:txBody>
      </p:sp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F9BFB82C-9A33-8742-A35E-D4694C4898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491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30917-CA0F-D245-A66F-EB9FCF0D5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>
            <a:normAutofit/>
          </a:bodyPr>
          <a:lstStyle/>
          <a:p>
            <a:r>
              <a:rPr lang="en-US" sz="2000" dirty="0"/>
              <a:t>Bitching</a:t>
            </a:r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F0A673F-8F41-3D4E-8BFC-0612BEC2FAA9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5DCD21F-A593-4C1A-AE1F-DEFD11A56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>
            <a:normAutofit/>
          </a:bodyPr>
          <a:lstStyle/>
          <a:p>
            <a:r>
              <a:rPr lang="en-US" dirty="0"/>
              <a:t>Informal Communication</a:t>
            </a:r>
          </a:p>
          <a:p>
            <a:r>
              <a:rPr lang="en-US" dirty="0"/>
              <a:t>Intimate Knowledge of </a:t>
            </a:r>
            <a:r>
              <a:rPr lang="en-US" dirty="0" err="1"/>
              <a:t>Organisation</a:t>
            </a:r>
            <a:endParaRPr lang="en-US" dirty="0"/>
          </a:p>
          <a:p>
            <a:r>
              <a:rPr lang="en-US" dirty="0"/>
              <a:t>Based on Frustration or Indignation</a:t>
            </a:r>
          </a:p>
          <a:p>
            <a:r>
              <a:rPr lang="en-US" dirty="0"/>
              <a:t>Injustices by Management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761BBD01-42C5-6140-A2B4-15DBEF78E4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281074F-DA52-4548-8B51-8CB68CEB2955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6" name="Online Media 5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D1A54CE4-4E98-4E4A-914F-A2B65444DE6F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83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43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90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C27C-03D7-3F43-9762-1F171D08D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Restricting Communication</a:t>
            </a:r>
            <a:br>
              <a:rPr lang="en-US" sz="2400" dirty="0"/>
            </a:br>
            <a:r>
              <a:rPr lang="en-US" sz="2400" dirty="0"/>
              <a:t>Holding back Information</a:t>
            </a:r>
          </a:p>
        </p:txBody>
      </p:sp>
      <p:pic>
        <p:nvPicPr>
          <p:cNvPr id="5" name="Content Placeholder 4" descr="A picture containing object, dark, light, clock&#10;&#10;Description automatically generated">
            <a:extLst>
              <a:ext uri="{FF2B5EF4-FFF2-40B4-BE49-F238E27FC236}">
                <a16:creationId xmlns:a16="http://schemas.microsoft.com/office/drawing/2014/main" id="{347E0C77-4CE5-944C-8B34-041C22A123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05149" y="2108200"/>
            <a:ext cx="6842027" cy="3760788"/>
          </a:xfr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CBB2443-4841-3B4D-93E3-F6470D1588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5DEE790F-D160-5F4B-B8E9-2C3018022A43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429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311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8004D-90C1-5D4A-8999-5053698D2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Cynicism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2DE33A-7301-480F-85F2-3EA973A27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Create an Inner Self /Identity</a:t>
            </a:r>
          </a:p>
          <a:p>
            <a:r>
              <a:rPr lang="en-US" sz="1800" dirty="0">
                <a:solidFill>
                  <a:srgbClr val="FFFFFF"/>
                </a:solidFill>
              </a:rPr>
              <a:t>Ignore Company </a:t>
            </a:r>
            <a:r>
              <a:rPr lang="en-US" sz="1800" dirty="0" err="1">
                <a:solidFill>
                  <a:srgbClr val="FFFFFF"/>
                </a:solidFill>
              </a:rPr>
              <a:t>Subugation</a:t>
            </a:r>
            <a:endParaRPr lang="en-US" sz="1800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picture containing person, outdoor, holding, woman&#10;&#10;Description automatically generated">
            <a:extLst>
              <a:ext uri="{FF2B5EF4-FFF2-40B4-BE49-F238E27FC236}">
                <a16:creationId xmlns:a16="http://schemas.microsoft.com/office/drawing/2014/main" id="{8B7A3E32-A0B0-C64E-9679-12E6D9627D2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ACEA6C5D-2A0C-2F42-83F0-1D74FFF7E1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3C07686-29CE-BC47-9224-555B9285C85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056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53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4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7E73E8-5C7C-C947-BB92-611A52598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4786" y="516836"/>
            <a:ext cx="3100136" cy="1960234"/>
          </a:xfrm>
        </p:spPr>
        <p:txBody>
          <a:bodyPr>
            <a:normAutofit/>
          </a:bodyPr>
          <a:lstStyle/>
          <a:p>
            <a:r>
              <a:rPr lang="en-US" sz="2400" dirty="0" err="1"/>
              <a:t>Pretence</a:t>
            </a:r>
            <a:endParaRPr lang="en-US" sz="2400" dirty="0"/>
          </a:p>
        </p:txBody>
      </p:sp>
      <p:pic>
        <p:nvPicPr>
          <p:cNvPr id="5" name="Content Placeholder 4" descr="A picture containing table, indoor, desk, sitting&#10;&#10;Description automatically generated">
            <a:extLst>
              <a:ext uri="{FF2B5EF4-FFF2-40B4-BE49-F238E27FC236}">
                <a16:creationId xmlns:a16="http://schemas.microsoft.com/office/drawing/2014/main" id="{D5917C8D-19FE-3849-9C7F-A168848A5BFF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10"/>
            <a:ext cx="8111272" cy="6857990"/>
          </a:xfrm>
          <a:prstGeom prst="rect">
            <a:avLst/>
          </a:prstGeom>
        </p:spPr>
      </p:pic>
      <p:cxnSp>
        <p:nvCxnSpPr>
          <p:cNvPr id="17" name="Straight Connector 13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1B771BD7-BD81-4F0A-8426-031F475C97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4786" y="2790855"/>
            <a:ext cx="3084844" cy="3311766"/>
          </a:xfrm>
        </p:spPr>
        <p:txBody>
          <a:bodyPr>
            <a:normAutofit/>
          </a:bodyPr>
          <a:lstStyle/>
          <a:p>
            <a:r>
              <a:rPr lang="en-US" sz="1600" dirty="0"/>
              <a:t>Pretending to work</a:t>
            </a:r>
          </a:p>
        </p:txBody>
      </p:sp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A8B066E-9FE0-EE4E-81FA-34E0F0C454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884F0C7-26D8-DB49-AB18-A340D8EBD5A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9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02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1EFD2-F2D8-8A42-BD52-745820CD8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/>
              <a:t>Sabotage</a:t>
            </a:r>
          </a:p>
        </p:txBody>
      </p:sp>
      <p:pic>
        <p:nvPicPr>
          <p:cNvPr id="5" name="Content Placeholder 4" descr="A car parked in a parking lot&#10;&#10;Description automatically generated">
            <a:extLst>
              <a:ext uri="{FF2B5EF4-FFF2-40B4-BE49-F238E27FC236}">
                <a16:creationId xmlns:a16="http://schemas.microsoft.com/office/drawing/2014/main" id="{9907DC42-2F93-1F41-880B-6DA6512C82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80016" y="2108200"/>
            <a:ext cx="5692294" cy="3760788"/>
          </a:xfrm>
        </p:spPr>
      </p:pic>
      <p:pic>
        <p:nvPicPr>
          <p:cNvPr id="3" name="Online Media 2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3A05AFF-D007-A341-A92F-299879E76A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240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3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5890-ECE7-F545-A98F-FDFD62AB8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55128-E520-E744-9D7A-8E82233877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Discuss the Sub-Culture of Resistance</a:t>
            </a:r>
          </a:p>
          <a:p>
            <a:r>
              <a:rPr lang="en-US" dirty="0"/>
              <a:t>Counterbalance to the Dominant Culture</a:t>
            </a:r>
          </a:p>
          <a:p>
            <a:r>
              <a:rPr lang="en-US" dirty="0"/>
              <a:t>Safety Valve</a:t>
            </a:r>
          </a:p>
          <a:p>
            <a:r>
              <a:rPr lang="en-US" dirty="0"/>
              <a:t>Anonymous</a:t>
            </a:r>
          </a:p>
        </p:txBody>
      </p:sp>
      <p:pic>
        <p:nvPicPr>
          <p:cNvPr id="4" name="Online Media 3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11CB4B73-BB0E-CF44-9A2F-3E2054E6F7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506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2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412A24"/>
      </a:dk2>
      <a:lt2>
        <a:srgbClr val="E2E5E8"/>
      </a:lt2>
      <a:accent1>
        <a:srgbClr val="CA928C"/>
      </a:accent1>
      <a:accent2>
        <a:srgbClr val="C09B75"/>
      </a:accent2>
      <a:accent3>
        <a:srgbClr val="A6A375"/>
      </a:accent3>
      <a:accent4>
        <a:srgbClr val="7884C1"/>
      </a:accent4>
      <a:accent5>
        <a:srgbClr val="9F90CC"/>
      </a:accent5>
      <a:accent6>
        <a:srgbClr val="A978C1"/>
      </a:accent6>
      <a:hlink>
        <a:srgbClr val="6084A9"/>
      </a:hlink>
      <a:folHlink>
        <a:srgbClr val="7F7F7F"/>
      </a:folHlink>
    </a:clrScheme>
    <a:fontScheme name="Retrospect">
      <a:majorFont>
        <a:latin typeface="Sagona Extra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agona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271</Words>
  <Application>Microsoft Macintosh PowerPoint</Application>
  <PresentationFormat>Widescreen</PresentationFormat>
  <Paragraphs>48</Paragraphs>
  <Slides>18</Slides>
  <Notes>0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</vt:lpstr>
      <vt:lpstr>Sagona Book</vt:lpstr>
      <vt:lpstr>Sagona ExtraLight</vt:lpstr>
      <vt:lpstr>RetrospectVTI</vt:lpstr>
      <vt:lpstr>Organisational Resistance</vt:lpstr>
      <vt:lpstr>Everybody is part of the team  Embrace the Company Values  Identity Subsumed  Negligible  Supervision</vt:lpstr>
      <vt:lpstr>Resistance </vt:lpstr>
      <vt:lpstr>               Available in all Industries  Conflicting Cultures based on Social Status  Regime vs Resistance </vt:lpstr>
      <vt:lpstr>The Police  Commonality of Police around the World  Regime of severe penalties for malpractice  Defence against superiors and citizens </vt:lpstr>
      <vt:lpstr>Retail  Management concerned with Change and Profits  Shop floor concerned with Local issues and Frustrations</vt:lpstr>
      <vt:lpstr>IT / Knowledge Workers  Equal or Higher Level of Expertise  Skills to Disrupt  Covert  Anonymous </vt:lpstr>
      <vt:lpstr>Factories  Resistance to Managers  Originated from Industrial Revolution   Localised Groups against Injustices</vt:lpstr>
      <vt:lpstr>Academia</vt:lpstr>
      <vt:lpstr>The Forms of Resistance </vt:lpstr>
      <vt:lpstr>Foucault  Where there is Power there is Resistance</vt:lpstr>
      <vt:lpstr>How does Resistance manifest itself ?</vt:lpstr>
      <vt:lpstr>Bitching</vt:lpstr>
      <vt:lpstr>Restricting Communication Holding back Information</vt:lpstr>
      <vt:lpstr>Cynicism</vt:lpstr>
      <vt:lpstr>Pretence</vt:lpstr>
      <vt:lpstr>Sabotage</vt:lpstr>
      <vt:lpstr>Debate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Resistance</dc:title>
  <dc:creator>Keith Huggins</dc:creator>
  <cp:lastModifiedBy>Keith Huggins</cp:lastModifiedBy>
  <cp:revision>11</cp:revision>
  <dcterms:created xsi:type="dcterms:W3CDTF">2019-10-22T09:36:37Z</dcterms:created>
  <dcterms:modified xsi:type="dcterms:W3CDTF">2019-10-30T07:39:03Z</dcterms:modified>
</cp:coreProperties>
</file>