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 id="2147483689" r:id="rId2"/>
  </p:sldMasterIdLst>
  <p:notesMasterIdLst>
    <p:notesMasterId r:id="rId20"/>
  </p:notesMasterIdLst>
  <p:sldIdLst>
    <p:sldId id="398" r:id="rId3"/>
    <p:sldId id="399" r:id="rId4"/>
    <p:sldId id="415" r:id="rId5"/>
    <p:sldId id="414" r:id="rId6"/>
    <p:sldId id="403" r:id="rId7"/>
    <p:sldId id="412" r:id="rId8"/>
    <p:sldId id="401" r:id="rId9"/>
    <p:sldId id="402" r:id="rId10"/>
    <p:sldId id="405" r:id="rId11"/>
    <p:sldId id="404" r:id="rId12"/>
    <p:sldId id="406" r:id="rId13"/>
    <p:sldId id="407" r:id="rId14"/>
    <p:sldId id="409" r:id="rId15"/>
    <p:sldId id="408" r:id="rId16"/>
    <p:sldId id="411" r:id="rId17"/>
    <p:sldId id="410" r:id="rId18"/>
    <p:sldId id="41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2DAAFA-4587-4D3D-9F11-1B4E61C2419F}" v="3" dt="2022-01-19T09:16:39.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9" d="100"/>
          <a:sy n="109" d="100"/>
        </p:scale>
        <p:origin x="558" y="10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FF2DAAFA-4587-4D3D-9F11-1B4E61C2419F}"/>
    <pc:docChg chg="undo custSel addSld delSld modSld sldOrd modShowInfo">
      <pc:chgData name="Ceri Phelps" userId="44e5b747-28bd-454d-8b1f-8b8d7db49187" providerId="ADAL" clId="{FF2DAAFA-4587-4D3D-9F11-1B4E61C2419F}" dt="2022-01-19T09:25:45.814" v="1180" actId="2744"/>
      <pc:docMkLst>
        <pc:docMk/>
      </pc:docMkLst>
      <pc:sldChg chg="modSp mod ord">
        <pc:chgData name="Ceri Phelps" userId="44e5b747-28bd-454d-8b1f-8b8d7db49187" providerId="ADAL" clId="{FF2DAAFA-4587-4D3D-9F11-1B4E61C2419F}" dt="2022-01-19T09:22:27.668" v="1065"/>
        <pc:sldMkLst>
          <pc:docMk/>
          <pc:sldMk cId="1300035437" sldId="399"/>
        </pc:sldMkLst>
        <pc:spChg chg="mod">
          <ac:chgData name="Ceri Phelps" userId="44e5b747-28bd-454d-8b1f-8b8d7db49187" providerId="ADAL" clId="{FF2DAAFA-4587-4D3D-9F11-1B4E61C2419F}" dt="2022-01-14T17:31:55.221" v="39" actId="20577"/>
          <ac:spMkLst>
            <pc:docMk/>
            <pc:sldMk cId="1300035437" sldId="399"/>
            <ac:spMk id="4" creationId="{00000000-0000-0000-0000-000000000000}"/>
          </ac:spMkLst>
        </pc:spChg>
      </pc:sldChg>
      <pc:sldChg chg="del">
        <pc:chgData name="Ceri Phelps" userId="44e5b747-28bd-454d-8b1f-8b8d7db49187" providerId="ADAL" clId="{FF2DAAFA-4587-4D3D-9F11-1B4E61C2419F}" dt="2022-01-14T17:32:14.648" v="40" actId="47"/>
        <pc:sldMkLst>
          <pc:docMk/>
          <pc:sldMk cId="2104759624" sldId="400"/>
        </pc:sldMkLst>
      </pc:sldChg>
      <pc:sldChg chg="modSp mod">
        <pc:chgData name="Ceri Phelps" userId="44e5b747-28bd-454d-8b1f-8b8d7db49187" providerId="ADAL" clId="{FF2DAAFA-4587-4D3D-9F11-1B4E61C2419F}" dt="2022-01-14T17:32:39.479" v="43" actId="20577"/>
        <pc:sldMkLst>
          <pc:docMk/>
          <pc:sldMk cId="1460227230" sldId="408"/>
        </pc:sldMkLst>
        <pc:spChg chg="mod">
          <ac:chgData name="Ceri Phelps" userId="44e5b747-28bd-454d-8b1f-8b8d7db49187" providerId="ADAL" clId="{FF2DAAFA-4587-4D3D-9F11-1B4E61C2419F}" dt="2022-01-14T17:32:39.479" v="43" actId="20577"/>
          <ac:spMkLst>
            <pc:docMk/>
            <pc:sldMk cId="1460227230" sldId="408"/>
            <ac:spMk id="4" creationId="{00000000-0000-0000-0000-000000000000}"/>
          </ac:spMkLst>
        </pc:spChg>
      </pc:sldChg>
      <pc:sldChg chg="del">
        <pc:chgData name="Ceri Phelps" userId="44e5b747-28bd-454d-8b1f-8b8d7db49187" providerId="ADAL" clId="{FF2DAAFA-4587-4D3D-9F11-1B4E61C2419F}" dt="2022-01-19T09:16:33.287" v="511" actId="2696"/>
        <pc:sldMkLst>
          <pc:docMk/>
          <pc:sldMk cId="2029776807" sldId="412"/>
        </pc:sldMkLst>
      </pc:sldChg>
      <pc:sldChg chg="add">
        <pc:chgData name="Ceri Phelps" userId="44e5b747-28bd-454d-8b1f-8b8d7db49187" providerId="ADAL" clId="{FF2DAAFA-4587-4D3D-9F11-1B4E61C2419F}" dt="2022-01-19T09:16:39.124" v="512"/>
        <pc:sldMkLst>
          <pc:docMk/>
          <pc:sldMk cId="4013870822" sldId="412"/>
        </pc:sldMkLst>
      </pc:sldChg>
      <pc:sldChg chg="modSp add mod ord">
        <pc:chgData name="Ceri Phelps" userId="44e5b747-28bd-454d-8b1f-8b8d7db49187" providerId="ADAL" clId="{FF2DAAFA-4587-4D3D-9F11-1B4E61C2419F}" dt="2022-01-19T09:23:30.382" v="1161" actId="20577"/>
        <pc:sldMkLst>
          <pc:docMk/>
          <pc:sldMk cId="996739902" sldId="414"/>
        </pc:sldMkLst>
        <pc:graphicFrameChg chg="modGraphic">
          <ac:chgData name="Ceri Phelps" userId="44e5b747-28bd-454d-8b1f-8b8d7db49187" providerId="ADAL" clId="{FF2DAAFA-4587-4D3D-9F11-1B4E61C2419F}" dt="2022-01-19T09:23:30.382" v="1161" actId="20577"/>
          <ac:graphicFrameMkLst>
            <pc:docMk/>
            <pc:sldMk cId="996739902" sldId="414"/>
            <ac:graphicFrameMk id="4" creationId="{EBED7EC7-99CC-4C3C-ADD0-D75E59D7A24B}"/>
          </ac:graphicFrameMkLst>
        </pc:graphicFrameChg>
      </pc:sldChg>
      <pc:sldChg chg="del">
        <pc:chgData name="Ceri Phelps" userId="44e5b747-28bd-454d-8b1f-8b8d7db49187" providerId="ADAL" clId="{FF2DAAFA-4587-4D3D-9F11-1B4E61C2419F}" dt="2022-01-14T17:33:01.074" v="44" actId="47"/>
        <pc:sldMkLst>
          <pc:docMk/>
          <pc:sldMk cId="1530541488" sldId="414"/>
        </pc:sldMkLst>
      </pc:sldChg>
      <pc:sldChg chg="addSp delSp modSp new del mod">
        <pc:chgData name="Ceri Phelps" userId="44e5b747-28bd-454d-8b1f-8b8d7db49187" providerId="ADAL" clId="{FF2DAAFA-4587-4D3D-9F11-1B4E61C2419F}" dt="2022-01-19T09:16:33.287" v="511" actId="2696"/>
        <pc:sldMkLst>
          <pc:docMk/>
          <pc:sldMk cId="3717364601" sldId="414"/>
        </pc:sldMkLst>
        <pc:spChg chg="mod">
          <ac:chgData name="Ceri Phelps" userId="44e5b747-28bd-454d-8b1f-8b8d7db49187" providerId="ADAL" clId="{FF2DAAFA-4587-4D3D-9F11-1B4E61C2419F}" dt="2022-01-19T09:06:18.499" v="79" actId="20577"/>
          <ac:spMkLst>
            <pc:docMk/>
            <pc:sldMk cId="3717364601" sldId="414"/>
            <ac:spMk id="2" creationId="{0A991433-8026-4CF1-8C1C-E385B70BF669}"/>
          </ac:spMkLst>
        </pc:spChg>
        <pc:spChg chg="del">
          <ac:chgData name="Ceri Phelps" userId="44e5b747-28bd-454d-8b1f-8b8d7db49187" providerId="ADAL" clId="{FF2DAAFA-4587-4D3D-9F11-1B4E61C2419F}" dt="2022-01-19T09:06:53.963" v="80" actId="3680"/>
          <ac:spMkLst>
            <pc:docMk/>
            <pc:sldMk cId="3717364601" sldId="414"/>
            <ac:spMk id="3" creationId="{0055FB8D-4668-4E40-A51E-C72A02825DEC}"/>
          </ac:spMkLst>
        </pc:spChg>
        <pc:graphicFrameChg chg="add mod ord modGraphic">
          <ac:chgData name="Ceri Phelps" userId="44e5b747-28bd-454d-8b1f-8b8d7db49187" providerId="ADAL" clId="{FF2DAAFA-4587-4D3D-9F11-1B4E61C2419F}" dt="2022-01-19T09:16:23.455" v="510" actId="20577"/>
          <ac:graphicFrameMkLst>
            <pc:docMk/>
            <pc:sldMk cId="3717364601" sldId="414"/>
            <ac:graphicFrameMk id="4" creationId="{EBED7EC7-99CC-4C3C-ADD0-D75E59D7A24B}"/>
          </ac:graphicFrameMkLst>
        </pc:graphicFrameChg>
      </pc:sldChg>
      <pc:sldChg chg="modSp new mod ord">
        <pc:chgData name="Ceri Phelps" userId="44e5b747-28bd-454d-8b1f-8b8d7db49187" providerId="ADAL" clId="{FF2DAAFA-4587-4D3D-9F11-1B4E61C2419F}" dt="2022-01-19T09:24:27.038" v="1179" actId="27636"/>
        <pc:sldMkLst>
          <pc:docMk/>
          <pc:sldMk cId="4212110625" sldId="415"/>
        </pc:sldMkLst>
        <pc:spChg chg="mod">
          <ac:chgData name="Ceri Phelps" userId="44e5b747-28bd-454d-8b1f-8b8d7db49187" providerId="ADAL" clId="{FF2DAAFA-4587-4D3D-9F11-1B4E61C2419F}" dt="2022-01-19T09:17:07.643" v="547" actId="20577"/>
          <ac:spMkLst>
            <pc:docMk/>
            <pc:sldMk cId="4212110625" sldId="415"/>
            <ac:spMk id="2" creationId="{E1A2F45E-FF5A-49C7-9DCF-CB4D56B09F31}"/>
          </ac:spMkLst>
        </pc:spChg>
        <pc:spChg chg="mod">
          <ac:chgData name="Ceri Phelps" userId="44e5b747-28bd-454d-8b1f-8b8d7db49187" providerId="ADAL" clId="{FF2DAAFA-4587-4D3D-9F11-1B4E61C2419F}" dt="2022-01-19T09:24:27.038" v="1179" actId="27636"/>
          <ac:spMkLst>
            <pc:docMk/>
            <pc:sldMk cId="4212110625" sldId="415"/>
            <ac:spMk id="3" creationId="{FAD5F56C-2F2E-4841-8A5E-7AA588428A7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61F38-4DB7-4051-8449-41399CBE595F}" type="datetimeFigureOut">
              <a:rPr lang="en-GB" smtClean="0"/>
              <a:t>19/01/2022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32EAD-78F3-4A98-8077-FACFCDBDE9B6}" type="slidenum">
              <a:rPr lang="en-GB" smtClean="0"/>
              <a:t>‹#›</a:t>
            </a:fld>
            <a:endParaRPr lang="en-GB"/>
          </a:p>
        </p:txBody>
      </p:sp>
    </p:spTree>
    <p:extLst>
      <p:ext uri="{BB962C8B-B14F-4D97-AF65-F5344CB8AC3E}">
        <p14:creationId xmlns:p14="http://schemas.microsoft.com/office/powerpoint/2010/main" val="3449639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93505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2736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613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22491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2892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66968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97878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2139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96208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33307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78244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79162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32003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64011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059997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98107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64374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211789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3207181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5C5C84-D7DD-4B77-8FCB-6E6A84F3190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1041608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75C5C84-D7DD-4B77-8FCB-6E6A84F3190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3635076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75C5C84-D7DD-4B77-8FCB-6E6A84F3190E}" type="datetimeFigureOut">
              <a:rPr lang="en-GB" smtClean="0"/>
              <a:t>19/01/2022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22479038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75C5C84-D7DD-4B77-8FCB-6E6A84F3190E}" type="datetimeFigureOut">
              <a:rPr lang="en-GB" smtClean="0"/>
              <a:t>19/01/2022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985994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C5C84-D7DD-4B77-8FCB-6E6A84F3190E}" type="datetimeFigureOut">
              <a:rPr lang="en-GB" smtClean="0"/>
              <a:t>19/01/2022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536906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5C5C84-D7DD-4B77-8FCB-6E6A84F3190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4696095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5C5C84-D7DD-4B77-8FCB-6E6A84F3190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0903595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2015733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982974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1/19/2022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413388939"/>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C5C84-D7DD-4B77-8FCB-6E6A84F3190E}" type="datetimeFigureOut">
              <a:rPr lang="en-GB" smtClean="0"/>
              <a:t>19/01/2022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1B4AA1-3DF0-4B40-997B-A7A2319B4460}" type="slidenum">
              <a:rPr lang="en-GB" smtClean="0"/>
              <a:t>‹#›</a:t>
            </a:fld>
            <a:endParaRPr lang="en-GB"/>
          </a:p>
        </p:txBody>
      </p:sp>
    </p:spTree>
    <p:extLst>
      <p:ext uri="{BB962C8B-B14F-4D97-AF65-F5344CB8AC3E}">
        <p14:creationId xmlns:p14="http://schemas.microsoft.com/office/powerpoint/2010/main" val="34096831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9.xml"/><Relationship Id="rId4" Type="http://schemas.openxmlformats.org/officeDocument/2006/relationships/hyperlink" Target="https://careers.bps.org.uk/area/health"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1608" y="545232"/>
            <a:ext cx="8825658" cy="2289759"/>
          </a:xfrm>
        </p:spPr>
        <p:txBody>
          <a:bodyPr/>
          <a:lstStyle/>
          <a:p>
            <a:pPr algn="ctr"/>
            <a:r>
              <a:rPr lang="en-GB" sz="6000" dirty="0"/>
              <a:t>ECPS6006 </a:t>
            </a:r>
            <a:br>
              <a:rPr lang="en-GB" sz="6000" dirty="0"/>
            </a:br>
            <a:r>
              <a:rPr lang="en-GB" sz="6000" dirty="0"/>
              <a:t>Health Psychology </a:t>
            </a:r>
          </a:p>
        </p:txBody>
      </p:sp>
      <p:sp>
        <p:nvSpPr>
          <p:cNvPr id="3" name="Subtitle 2"/>
          <p:cNvSpPr>
            <a:spLocks noGrp="1"/>
          </p:cNvSpPr>
          <p:nvPr>
            <p:ph type="subTitle" idx="1"/>
          </p:nvPr>
        </p:nvSpPr>
        <p:spPr>
          <a:xfrm>
            <a:off x="1154954" y="3618761"/>
            <a:ext cx="9630422" cy="861420"/>
          </a:xfrm>
        </p:spPr>
        <p:txBody>
          <a:bodyPr>
            <a:noAutofit/>
          </a:bodyPr>
          <a:lstStyle/>
          <a:p>
            <a:pPr algn="ctr"/>
            <a:r>
              <a:rPr lang="en-GB" sz="3200" dirty="0"/>
              <a:t>Module overview </a:t>
            </a:r>
          </a:p>
          <a:p>
            <a:pPr algn="ctr"/>
            <a:endParaRPr lang="en-GB" sz="3200" dirty="0"/>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2350484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 </a:t>
            </a:r>
          </a:p>
        </p:txBody>
      </p:sp>
      <p:sp>
        <p:nvSpPr>
          <p:cNvPr id="3" name="Content Placeholder 2"/>
          <p:cNvSpPr>
            <a:spLocks noGrp="1"/>
          </p:cNvSpPr>
          <p:nvPr>
            <p:ph idx="1"/>
          </p:nvPr>
        </p:nvSpPr>
        <p:spPr>
          <a:xfrm>
            <a:off x="898851" y="1774622"/>
            <a:ext cx="3928728" cy="4195481"/>
          </a:xfrm>
        </p:spPr>
        <p:txBody>
          <a:bodyPr/>
          <a:lstStyle/>
          <a:p>
            <a:pPr marL="0" indent="0">
              <a:buNone/>
            </a:pPr>
            <a:r>
              <a:rPr lang="en-GB" b="1" dirty="0"/>
              <a:t>Module Aim </a:t>
            </a:r>
            <a:endParaRPr lang="en-GB" dirty="0"/>
          </a:p>
          <a:p>
            <a:endParaRPr lang="en-GB" dirty="0"/>
          </a:p>
          <a:p>
            <a:pPr lvl="0"/>
            <a:r>
              <a:rPr lang="en-GB" dirty="0"/>
              <a:t>To foster critical understanding of the psychological, social and biological processes in physical health and the role of psychological theory and interventions in improving health and wellbeing.</a:t>
            </a:r>
          </a:p>
          <a:p>
            <a:endParaRPr lang="en-GB" dirty="0"/>
          </a:p>
        </p:txBody>
      </p:sp>
      <p:sp>
        <p:nvSpPr>
          <p:cNvPr id="4" name="Content Placeholder 2"/>
          <p:cNvSpPr txBox="1">
            <a:spLocks/>
          </p:cNvSpPr>
          <p:nvPr/>
        </p:nvSpPr>
        <p:spPr>
          <a:xfrm>
            <a:off x="6054893" y="1853248"/>
            <a:ext cx="3928728" cy="419548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b="1" dirty="0"/>
              <a:t>Module Delivery Team  </a:t>
            </a:r>
            <a:endParaRPr lang="en-GB" dirty="0"/>
          </a:p>
          <a:p>
            <a:endParaRPr lang="en-GB" dirty="0"/>
          </a:p>
          <a:p>
            <a:r>
              <a:rPr lang="en-GB" dirty="0"/>
              <a:t>Dr Ceri Phelps, registered health psychologist</a:t>
            </a:r>
          </a:p>
          <a:p>
            <a:endParaRPr lang="en-GB" dirty="0"/>
          </a:p>
          <a:p>
            <a:r>
              <a:rPr lang="en-GB" dirty="0"/>
              <a:t> Zoe Cooke,  lecturer in health psychology </a:t>
            </a:r>
          </a:p>
        </p:txBody>
      </p:sp>
    </p:spTree>
    <p:extLst>
      <p:ext uri="{BB962C8B-B14F-4D97-AF65-F5344CB8AC3E}">
        <p14:creationId xmlns:p14="http://schemas.microsoft.com/office/powerpoint/2010/main" val="1300035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F45E-FF5A-49C7-9DCF-CB4D56B09F31}"/>
              </a:ext>
            </a:extLst>
          </p:cNvPr>
          <p:cNvSpPr>
            <a:spLocks noGrp="1"/>
          </p:cNvSpPr>
          <p:nvPr>
            <p:ph type="title"/>
          </p:nvPr>
        </p:nvSpPr>
        <p:spPr/>
        <p:txBody>
          <a:bodyPr/>
          <a:lstStyle/>
          <a:p>
            <a:r>
              <a:rPr lang="en-GB" dirty="0"/>
              <a:t>Module delivery </a:t>
            </a:r>
          </a:p>
        </p:txBody>
      </p:sp>
      <p:sp>
        <p:nvSpPr>
          <p:cNvPr id="3" name="Content Placeholder 2">
            <a:extLst>
              <a:ext uri="{FF2B5EF4-FFF2-40B4-BE49-F238E27FC236}">
                <a16:creationId xmlns:a16="http://schemas.microsoft.com/office/drawing/2014/main" id="{FAD5F56C-2F2E-4841-8A5E-7AA588428A7E}"/>
              </a:ext>
            </a:extLst>
          </p:cNvPr>
          <p:cNvSpPr>
            <a:spLocks noGrp="1"/>
          </p:cNvSpPr>
          <p:nvPr>
            <p:ph idx="1"/>
          </p:nvPr>
        </p:nvSpPr>
        <p:spPr>
          <a:xfrm>
            <a:off x="1020185" y="1451957"/>
            <a:ext cx="8946541" cy="4535978"/>
          </a:xfrm>
        </p:spPr>
        <p:txBody>
          <a:bodyPr>
            <a:normAutofit fontScale="92500" lnSpcReduction="10000"/>
          </a:bodyPr>
          <a:lstStyle/>
          <a:p>
            <a:r>
              <a:rPr lang="en-GB" dirty="0"/>
              <a:t> 20 credit module = 30 hours of delivery </a:t>
            </a:r>
          </a:p>
          <a:p>
            <a:endParaRPr lang="en-GB" dirty="0"/>
          </a:p>
          <a:p>
            <a:r>
              <a:rPr lang="en-GB" dirty="0"/>
              <a:t> Additional hours of independent work around the delivery </a:t>
            </a:r>
          </a:p>
          <a:p>
            <a:endParaRPr lang="en-GB" dirty="0"/>
          </a:p>
          <a:p>
            <a:r>
              <a:rPr lang="en-GB" dirty="0"/>
              <a:t>Four week block module:  on campus after this week </a:t>
            </a:r>
          </a:p>
          <a:p>
            <a:endParaRPr lang="en-GB" dirty="0"/>
          </a:p>
          <a:p>
            <a:r>
              <a:rPr lang="en-GB" dirty="0"/>
              <a:t>Three weeks of teaching, one week of assessment (poster) </a:t>
            </a:r>
          </a:p>
          <a:p>
            <a:endParaRPr lang="en-GB" dirty="0"/>
          </a:p>
          <a:p>
            <a:r>
              <a:rPr lang="en-GB" dirty="0"/>
              <a:t>Weekly prep (viewing pre-recorded materials and readings)expected in advance of each session </a:t>
            </a:r>
          </a:p>
          <a:p>
            <a:endParaRPr lang="en-GB" dirty="0"/>
          </a:p>
          <a:p>
            <a:r>
              <a:rPr lang="en-GB" dirty="0"/>
              <a:t>Assignment Forum will be set up on Moodle for assessment queries. </a:t>
            </a:r>
          </a:p>
          <a:p>
            <a:endParaRPr lang="en-GB" dirty="0"/>
          </a:p>
        </p:txBody>
      </p:sp>
    </p:spTree>
    <p:extLst>
      <p:ext uri="{BB962C8B-B14F-4D97-AF65-F5344CB8AC3E}">
        <p14:creationId xmlns:p14="http://schemas.microsoft.com/office/powerpoint/2010/main" val="4212110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1433-8026-4CF1-8C1C-E385B70BF669}"/>
              </a:ext>
            </a:extLst>
          </p:cNvPr>
          <p:cNvSpPr>
            <a:spLocks noGrp="1"/>
          </p:cNvSpPr>
          <p:nvPr>
            <p:ph type="title"/>
          </p:nvPr>
        </p:nvSpPr>
        <p:spPr/>
        <p:txBody>
          <a:bodyPr/>
          <a:lstStyle/>
          <a:p>
            <a:r>
              <a:rPr lang="en-GB" dirty="0"/>
              <a:t>Weekly sessions </a:t>
            </a:r>
          </a:p>
        </p:txBody>
      </p:sp>
      <p:graphicFrame>
        <p:nvGraphicFramePr>
          <p:cNvPr id="4" name="Table 4">
            <a:extLst>
              <a:ext uri="{FF2B5EF4-FFF2-40B4-BE49-F238E27FC236}">
                <a16:creationId xmlns:a16="http://schemas.microsoft.com/office/drawing/2014/main" id="{EBED7EC7-99CC-4C3C-ADD0-D75E59D7A24B}"/>
              </a:ext>
            </a:extLst>
          </p:cNvPr>
          <p:cNvGraphicFramePr>
            <a:graphicFrameLocks noGrp="1"/>
          </p:cNvGraphicFramePr>
          <p:nvPr>
            <p:ph idx="1"/>
            <p:extLst>
              <p:ext uri="{D42A27DB-BD31-4B8C-83A1-F6EECF244321}">
                <p14:modId xmlns:p14="http://schemas.microsoft.com/office/powerpoint/2010/main" val="630926345"/>
              </p:ext>
            </p:extLst>
          </p:nvPr>
        </p:nvGraphicFramePr>
        <p:xfrm>
          <a:off x="1622425" y="1718530"/>
          <a:ext cx="8947150" cy="385064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991835177"/>
                    </a:ext>
                  </a:extLst>
                </a:gridCol>
                <a:gridCol w="4473575">
                  <a:extLst>
                    <a:ext uri="{9D8B030D-6E8A-4147-A177-3AD203B41FA5}">
                      <a16:colId xmlns:a16="http://schemas.microsoft.com/office/drawing/2014/main" val="386569708"/>
                    </a:ext>
                  </a:extLst>
                </a:gridCol>
              </a:tblGrid>
              <a:tr h="370840">
                <a:tc>
                  <a:txBody>
                    <a:bodyPr/>
                    <a:lstStyle/>
                    <a:p>
                      <a:r>
                        <a:rPr lang="en-GB" dirty="0"/>
                        <a:t>9.30am – 4pm On Campus Sessions </a:t>
                      </a:r>
                    </a:p>
                    <a:p>
                      <a:endParaRPr lang="en-GB" dirty="0"/>
                    </a:p>
                  </a:txBody>
                  <a:tcPr/>
                </a:tc>
                <a:tc>
                  <a:txBody>
                    <a:bodyPr/>
                    <a:lstStyle/>
                    <a:p>
                      <a:endParaRPr lang="en-GB" dirty="0"/>
                    </a:p>
                  </a:txBody>
                  <a:tcPr/>
                </a:tc>
                <a:extLst>
                  <a:ext uri="{0D108BD9-81ED-4DB2-BD59-A6C34878D82A}">
                    <a16:rowId xmlns:a16="http://schemas.microsoft.com/office/drawing/2014/main" val="3614731159"/>
                  </a:ext>
                </a:extLst>
              </a:tr>
              <a:tr h="370840">
                <a:tc>
                  <a:txBody>
                    <a:bodyPr/>
                    <a:lstStyle/>
                    <a:p>
                      <a:r>
                        <a:rPr lang="en-GB" dirty="0"/>
                        <a:t>Week one (today) </a:t>
                      </a:r>
                    </a:p>
                  </a:txBody>
                  <a:tcPr/>
                </a:tc>
                <a:tc>
                  <a:txBody>
                    <a:bodyPr/>
                    <a:lstStyle/>
                    <a:p>
                      <a:r>
                        <a:rPr lang="en-GB" dirty="0"/>
                        <a:t>Module introduction </a:t>
                      </a:r>
                    </a:p>
                    <a:p>
                      <a:r>
                        <a:rPr lang="en-GB" dirty="0"/>
                        <a:t>Conceptual understanding of health </a:t>
                      </a:r>
                    </a:p>
                  </a:txBody>
                  <a:tcPr/>
                </a:tc>
                <a:extLst>
                  <a:ext uri="{0D108BD9-81ED-4DB2-BD59-A6C34878D82A}">
                    <a16:rowId xmlns:a16="http://schemas.microsoft.com/office/drawing/2014/main" val="3664196652"/>
                  </a:ext>
                </a:extLst>
              </a:tr>
              <a:tr h="370840">
                <a:tc>
                  <a:txBody>
                    <a:bodyPr/>
                    <a:lstStyle/>
                    <a:p>
                      <a:r>
                        <a:rPr lang="en-GB" dirty="0"/>
                        <a:t>Week Two 26</a:t>
                      </a:r>
                      <a:r>
                        <a:rPr lang="en-GB" baseline="30000" dirty="0"/>
                        <a:t>th</a:t>
                      </a:r>
                      <a:r>
                        <a:rPr lang="en-GB" dirty="0"/>
                        <a:t> Jan </a:t>
                      </a:r>
                    </a:p>
                  </a:txBody>
                  <a:tcPr/>
                </a:tc>
                <a:tc>
                  <a:txBody>
                    <a:bodyPr/>
                    <a:lstStyle/>
                    <a:p>
                      <a:r>
                        <a:rPr lang="en-GB" b="1" dirty="0"/>
                        <a:t>Predicting health behaviour </a:t>
                      </a:r>
                    </a:p>
                    <a:p>
                      <a:r>
                        <a:rPr lang="en-GB" dirty="0"/>
                        <a:t>Behaviour Change</a:t>
                      </a:r>
                    </a:p>
                    <a:p>
                      <a:r>
                        <a:rPr lang="en-GB" dirty="0"/>
                        <a:t>Motivational Interviewing</a:t>
                      </a:r>
                    </a:p>
                  </a:txBody>
                  <a:tcPr/>
                </a:tc>
                <a:extLst>
                  <a:ext uri="{0D108BD9-81ED-4DB2-BD59-A6C34878D82A}">
                    <a16:rowId xmlns:a16="http://schemas.microsoft.com/office/drawing/2014/main" val="289163051"/>
                  </a:ext>
                </a:extLst>
              </a:tr>
              <a:tr h="370840">
                <a:tc>
                  <a:txBody>
                    <a:bodyPr/>
                    <a:lstStyle/>
                    <a:p>
                      <a:r>
                        <a:rPr lang="en-GB" dirty="0"/>
                        <a:t>Week Three  2</a:t>
                      </a:r>
                      <a:r>
                        <a:rPr lang="en-GB" baseline="30000" dirty="0"/>
                        <a:t>nd</a:t>
                      </a:r>
                      <a:r>
                        <a:rPr lang="en-GB" dirty="0"/>
                        <a:t> Feb </a:t>
                      </a:r>
                    </a:p>
                  </a:txBody>
                  <a:tcPr/>
                </a:tc>
                <a:tc>
                  <a:txBody>
                    <a:bodyPr/>
                    <a:lstStyle/>
                    <a:p>
                      <a:r>
                        <a:rPr lang="en-GB" b="1" dirty="0"/>
                        <a:t>Psychological responses to illness </a:t>
                      </a:r>
                    </a:p>
                    <a:p>
                      <a:r>
                        <a:rPr lang="en-GB" dirty="0"/>
                        <a:t>Emotion and illness</a:t>
                      </a:r>
                    </a:p>
                    <a:p>
                      <a:r>
                        <a:rPr lang="en-GB" dirty="0"/>
                        <a:t>Coping with illness</a:t>
                      </a:r>
                    </a:p>
                  </a:txBody>
                  <a:tcPr/>
                </a:tc>
                <a:extLst>
                  <a:ext uri="{0D108BD9-81ED-4DB2-BD59-A6C34878D82A}">
                    <a16:rowId xmlns:a16="http://schemas.microsoft.com/office/drawing/2014/main" val="3045323200"/>
                  </a:ext>
                </a:extLst>
              </a:tr>
              <a:tr h="370840">
                <a:tc>
                  <a:txBody>
                    <a:bodyPr/>
                    <a:lstStyle/>
                    <a:p>
                      <a:r>
                        <a:rPr lang="en-GB" dirty="0"/>
                        <a:t>Week Four  9</a:t>
                      </a:r>
                      <a:r>
                        <a:rPr lang="en-GB" baseline="30000" dirty="0"/>
                        <a:t>th</a:t>
                      </a:r>
                      <a:r>
                        <a:rPr lang="en-GB" dirty="0"/>
                        <a:t> Feb </a:t>
                      </a:r>
                    </a:p>
                  </a:txBody>
                  <a:tcPr/>
                </a:tc>
                <a:tc>
                  <a:txBody>
                    <a:bodyPr/>
                    <a:lstStyle/>
                    <a:p>
                      <a:r>
                        <a:rPr lang="en-GB" b="1" dirty="0"/>
                        <a:t>Poster Presentation Assessments </a:t>
                      </a:r>
                    </a:p>
                  </a:txBody>
                  <a:tcPr/>
                </a:tc>
                <a:extLst>
                  <a:ext uri="{0D108BD9-81ED-4DB2-BD59-A6C34878D82A}">
                    <a16:rowId xmlns:a16="http://schemas.microsoft.com/office/drawing/2014/main" val="3862986608"/>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4091005560"/>
                  </a:ext>
                </a:extLst>
              </a:tr>
            </a:tbl>
          </a:graphicData>
        </a:graphic>
      </p:graphicFrame>
    </p:spTree>
    <p:extLst>
      <p:ext uri="{BB962C8B-B14F-4D97-AF65-F5344CB8AC3E}">
        <p14:creationId xmlns:p14="http://schemas.microsoft.com/office/powerpoint/2010/main" val="996739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 </a:t>
            </a:r>
          </a:p>
        </p:txBody>
      </p:sp>
      <p:sp>
        <p:nvSpPr>
          <p:cNvPr id="3" name="Content Placeholder 2"/>
          <p:cNvSpPr>
            <a:spLocks noGrp="1"/>
          </p:cNvSpPr>
          <p:nvPr>
            <p:ph idx="1"/>
          </p:nvPr>
        </p:nvSpPr>
        <p:spPr>
          <a:xfrm>
            <a:off x="717106" y="1479288"/>
            <a:ext cx="9784295" cy="4836319"/>
          </a:xfrm>
        </p:spPr>
        <p:txBody>
          <a:bodyPr>
            <a:normAutofit fontScale="85000" lnSpcReduction="20000"/>
          </a:bodyPr>
          <a:lstStyle/>
          <a:p>
            <a:pPr marL="0" indent="0">
              <a:buNone/>
            </a:pPr>
            <a:r>
              <a:rPr lang="en-GB" b="1" dirty="0"/>
              <a:t>LEARNING OUTCOMES</a:t>
            </a:r>
            <a:endParaRPr lang="en-GB" dirty="0"/>
          </a:p>
          <a:p>
            <a:endParaRPr lang="en-GB" dirty="0"/>
          </a:p>
          <a:p>
            <a:pPr marL="0" indent="0">
              <a:buNone/>
            </a:pPr>
            <a:r>
              <a:rPr lang="en-GB" dirty="0"/>
              <a:t>Upon the successful completion of this module, you should be able to:</a:t>
            </a:r>
          </a:p>
          <a:p>
            <a:pPr marL="0" indent="0">
              <a:buNone/>
            </a:pPr>
            <a:endParaRPr lang="en-GB" dirty="0"/>
          </a:p>
          <a:p>
            <a:pPr lvl="0" fontAlgn="base" hangingPunct="0"/>
            <a:r>
              <a:rPr lang="en-GB" dirty="0"/>
              <a:t>demonstrate critical understanding of how the </a:t>
            </a:r>
            <a:r>
              <a:rPr lang="en-GB" dirty="0" err="1"/>
              <a:t>biospsychosocial</a:t>
            </a:r>
            <a:r>
              <a:rPr lang="en-GB" dirty="0"/>
              <a:t> model informs our understanding of specific health behaviours, physical health problems and wellbeing;</a:t>
            </a:r>
          </a:p>
          <a:p>
            <a:pPr fontAlgn="base" hangingPunct="0"/>
            <a:endParaRPr lang="en-GB" dirty="0"/>
          </a:p>
          <a:p>
            <a:pPr lvl="0" fontAlgn="base" hangingPunct="0"/>
            <a:r>
              <a:rPr lang="en-GB" dirty="0"/>
              <a:t>use evidence-based reasoning to critically evaluate how multiple psychological perspectives can be applied to understand and influence specific health behaviours;</a:t>
            </a:r>
          </a:p>
          <a:p>
            <a:pPr fontAlgn="base" hangingPunct="0"/>
            <a:endParaRPr lang="en-GB" dirty="0"/>
          </a:p>
          <a:p>
            <a:pPr lvl="0" fontAlgn="base" hangingPunct="0"/>
            <a:r>
              <a:rPr lang="en-GB" dirty="0"/>
              <a:t>analyse research findings in order to identify appropriate intervention strategies and associated design and ethical issues in relation to intervention development and evaluation;</a:t>
            </a:r>
          </a:p>
          <a:p>
            <a:pPr fontAlgn="base" hangingPunct="0"/>
            <a:endParaRPr lang="en-GB" dirty="0"/>
          </a:p>
          <a:p>
            <a:pPr lvl="0" fontAlgn="base" hangingPunct="0"/>
            <a:r>
              <a:rPr lang="en-GB" dirty="0"/>
              <a:t>take responsibility for your own learning and skill development; including effective personal planning, self-reflection and project management skills.</a:t>
            </a:r>
          </a:p>
          <a:p>
            <a:endParaRPr lang="en-GB" dirty="0"/>
          </a:p>
        </p:txBody>
      </p:sp>
    </p:spTree>
    <p:extLst>
      <p:ext uri="{BB962C8B-B14F-4D97-AF65-F5344CB8AC3E}">
        <p14:creationId xmlns:p14="http://schemas.microsoft.com/office/powerpoint/2010/main" val="3357486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76" y="577667"/>
            <a:ext cx="9991598" cy="1400530"/>
          </a:xfrm>
        </p:spPr>
        <p:txBody>
          <a:bodyPr/>
          <a:lstStyle/>
          <a:p>
            <a:r>
              <a:rPr lang="en-GB" sz="3200" dirty="0"/>
              <a:t>Topics we will consider during this module…</a:t>
            </a:r>
          </a:p>
        </p:txBody>
      </p:sp>
      <p:sp>
        <p:nvSpPr>
          <p:cNvPr id="3" name="Content Placeholder 2"/>
          <p:cNvSpPr>
            <a:spLocks noGrp="1"/>
          </p:cNvSpPr>
          <p:nvPr>
            <p:ph idx="1"/>
          </p:nvPr>
        </p:nvSpPr>
        <p:spPr>
          <a:xfrm>
            <a:off x="891683" y="1638315"/>
            <a:ext cx="9967528" cy="4546664"/>
          </a:xfrm>
        </p:spPr>
        <p:txBody>
          <a:bodyPr>
            <a:normAutofit lnSpcReduction="10000"/>
          </a:bodyPr>
          <a:lstStyle/>
          <a:p>
            <a:r>
              <a:rPr lang="en-GB" dirty="0"/>
              <a:t> How we understand health and illness</a:t>
            </a:r>
          </a:p>
          <a:p>
            <a:endParaRPr lang="en-GB" dirty="0"/>
          </a:p>
          <a:p>
            <a:r>
              <a:rPr lang="en-GB" dirty="0"/>
              <a:t> Quality of life and how we measure health </a:t>
            </a:r>
          </a:p>
          <a:p>
            <a:endParaRPr lang="en-GB" dirty="0"/>
          </a:p>
          <a:p>
            <a:r>
              <a:rPr lang="en-GB" dirty="0"/>
              <a:t>Understanding and influencing health behaviour change:  obesity, smoking, exercise, COVID!</a:t>
            </a:r>
          </a:p>
          <a:p>
            <a:endParaRPr lang="en-GB" dirty="0"/>
          </a:p>
          <a:p>
            <a:r>
              <a:rPr lang="en-GB" dirty="0"/>
              <a:t>Designing and evaluating behaviour change interventions in health psychology – working with patient groups</a:t>
            </a:r>
          </a:p>
          <a:p>
            <a:endParaRPr lang="en-GB" dirty="0"/>
          </a:p>
          <a:p>
            <a:r>
              <a:rPr lang="en-GB" dirty="0"/>
              <a:t> Understanding the emotional impact of living with chronic conditions such as cancer: self regulation theory, stress and coping</a:t>
            </a:r>
          </a:p>
          <a:p>
            <a:endParaRPr lang="en-GB" dirty="0"/>
          </a:p>
        </p:txBody>
      </p:sp>
    </p:spTree>
    <p:extLst>
      <p:ext uri="{BB962C8B-B14F-4D97-AF65-F5344CB8AC3E}">
        <p14:creationId xmlns:p14="http://schemas.microsoft.com/office/powerpoint/2010/main" val="4013870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a:t>
            </a:r>
          </a:p>
        </p:txBody>
      </p:sp>
      <p:pic>
        <p:nvPicPr>
          <p:cNvPr id="11" name="Picture 10"/>
          <p:cNvPicPr>
            <a:picLocks noChangeAspect="1"/>
          </p:cNvPicPr>
          <p:nvPr/>
        </p:nvPicPr>
        <p:blipFill>
          <a:blip r:embed="rId2"/>
          <a:stretch>
            <a:fillRect/>
          </a:stretch>
        </p:blipFill>
        <p:spPr>
          <a:xfrm>
            <a:off x="1405471" y="1476499"/>
            <a:ext cx="8983215" cy="3958786"/>
          </a:xfrm>
          <a:prstGeom prst="rect">
            <a:avLst/>
          </a:prstGeom>
        </p:spPr>
      </p:pic>
    </p:spTree>
    <p:extLst>
      <p:ext uri="{BB962C8B-B14F-4D97-AF65-F5344CB8AC3E}">
        <p14:creationId xmlns:p14="http://schemas.microsoft.com/office/powerpoint/2010/main" val="4267075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a:t>
            </a:r>
          </a:p>
        </p:txBody>
      </p:sp>
      <p:pic>
        <p:nvPicPr>
          <p:cNvPr id="4" name="Picture 3"/>
          <p:cNvPicPr>
            <a:picLocks noChangeAspect="1"/>
          </p:cNvPicPr>
          <p:nvPr/>
        </p:nvPicPr>
        <p:blipFill>
          <a:blip r:embed="rId2"/>
          <a:stretch>
            <a:fillRect/>
          </a:stretch>
        </p:blipFill>
        <p:spPr>
          <a:xfrm>
            <a:off x="1065172" y="1938441"/>
            <a:ext cx="10066655" cy="3419061"/>
          </a:xfrm>
          <a:prstGeom prst="rect">
            <a:avLst/>
          </a:prstGeom>
        </p:spPr>
      </p:pic>
    </p:spTree>
    <p:extLst>
      <p:ext uri="{BB962C8B-B14F-4D97-AF65-F5344CB8AC3E}">
        <p14:creationId xmlns:p14="http://schemas.microsoft.com/office/powerpoint/2010/main" val="694851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Module teaching &amp; learning strategy </a:t>
            </a:r>
          </a:p>
        </p:txBody>
      </p:sp>
      <p:sp>
        <p:nvSpPr>
          <p:cNvPr id="3" name="Content Placeholder 2"/>
          <p:cNvSpPr>
            <a:spLocks noGrp="1"/>
          </p:cNvSpPr>
          <p:nvPr>
            <p:ph idx="1"/>
          </p:nvPr>
        </p:nvSpPr>
        <p:spPr>
          <a:xfrm>
            <a:off x="955644" y="1615596"/>
            <a:ext cx="8946541" cy="4648896"/>
          </a:xfrm>
        </p:spPr>
        <p:txBody>
          <a:bodyPr>
            <a:normAutofit lnSpcReduction="10000"/>
          </a:bodyPr>
          <a:lstStyle/>
          <a:p>
            <a:r>
              <a:rPr lang="en-GB" dirty="0"/>
              <a:t>30 hours of blended learning delivery </a:t>
            </a:r>
          </a:p>
          <a:p>
            <a:endParaRPr lang="en-GB" dirty="0"/>
          </a:p>
          <a:p>
            <a:r>
              <a:rPr lang="en-GB" dirty="0"/>
              <a:t> </a:t>
            </a:r>
            <a:r>
              <a:rPr lang="en-GB" dirty="0" err="1"/>
              <a:t>Panopto</a:t>
            </a:r>
            <a:r>
              <a:rPr lang="en-GB" dirty="0"/>
              <a:t> pre-recorded lectures, interactive seminars via TEAMs, and on campus learning </a:t>
            </a:r>
          </a:p>
          <a:p>
            <a:endParaRPr lang="en-GB" dirty="0"/>
          </a:p>
          <a:p>
            <a:r>
              <a:rPr lang="en-GB" dirty="0"/>
              <a:t> Lecture slides, readings, you tube videos </a:t>
            </a:r>
            <a:r>
              <a:rPr lang="en-GB" dirty="0" err="1"/>
              <a:t>etc</a:t>
            </a:r>
            <a:r>
              <a:rPr lang="en-GB" dirty="0"/>
              <a:t> made available at least a week advance </a:t>
            </a:r>
          </a:p>
          <a:p>
            <a:endParaRPr lang="en-GB" dirty="0"/>
          </a:p>
          <a:p>
            <a:r>
              <a:rPr lang="en-GB" dirty="0"/>
              <a:t>Pre-recorded lectures released for viewing each Monday morning </a:t>
            </a:r>
          </a:p>
          <a:p>
            <a:endParaRPr lang="en-GB" dirty="0"/>
          </a:p>
          <a:p>
            <a:r>
              <a:rPr lang="en-GB" dirty="0"/>
              <a:t>Preparation and engagement with online seminars key – group work and pair work alongside critical discussion </a:t>
            </a:r>
          </a:p>
        </p:txBody>
      </p:sp>
    </p:spTree>
    <p:extLst>
      <p:ext uri="{BB962C8B-B14F-4D97-AF65-F5344CB8AC3E}">
        <p14:creationId xmlns:p14="http://schemas.microsoft.com/office/powerpoint/2010/main" val="816125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Core Texts </a:t>
            </a:r>
          </a:p>
        </p:txBody>
      </p:sp>
      <p:sp>
        <p:nvSpPr>
          <p:cNvPr id="3" name="Content Placeholder 2"/>
          <p:cNvSpPr>
            <a:spLocks noGrp="1"/>
          </p:cNvSpPr>
          <p:nvPr>
            <p:ph idx="1"/>
          </p:nvPr>
        </p:nvSpPr>
        <p:spPr/>
        <p:txBody>
          <a:bodyPr/>
          <a:lstStyle/>
          <a:p>
            <a:r>
              <a:rPr lang="en-GB" dirty="0"/>
              <a:t>Connor, M. &amp; Norman, P. (2009). </a:t>
            </a:r>
            <a:r>
              <a:rPr lang="en-GB" i="1" dirty="0"/>
              <a:t>Predicting health behaviour</a:t>
            </a:r>
            <a:r>
              <a:rPr lang="en-GB" dirty="0"/>
              <a:t>. Maidenhead: Open University Press.</a:t>
            </a:r>
          </a:p>
          <a:p>
            <a:endParaRPr lang="en-GB" dirty="0"/>
          </a:p>
          <a:p>
            <a:r>
              <a:rPr lang="en-GB" dirty="0" err="1"/>
              <a:t>Pinel</a:t>
            </a:r>
            <a:r>
              <a:rPr lang="en-GB" dirty="0"/>
              <a:t>, J. P. J. (2014). </a:t>
            </a:r>
            <a:r>
              <a:rPr lang="en-GB" i="1" dirty="0"/>
              <a:t>Biopsychology</a:t>
            </a:r>
            <a:r>
              <a:rPr lang="en-GB" dirty="0"/>
              <a:t> (8th ed.) Boston, MA: Pearson.</a:t>
            </a:r>
          </a:p>
          <a:p>
            <a:endParaRPr lang="en-GB" dirty="0"/>
          </a:p>
          <a:p>
            <a:r>
              <a:rPr lang="en-GB" dirty="0"/>
              <a:t>Morrison, V., &amp; Bennett, P. (2012). An introduction to health psychology (3rd ed.) Harlow: Prentice Hall. (2009 2nd edition E-book available.)</a:t>
            </a:r>
          </a:p>
          <a:p>
            <a:endParaRPr lang="en-GB" dirty="0"/>
          </a:p>
          <a:p>
            <a:pPr marL="0" indent="0">
              <a:buNone/>
            </a:pPr>
            <a:r>
              <a:rPr lang="en-GB" i="1" dirty="0" err="1"/>
              <a:t>Leganto</a:t>
            </a:r>
            <a:r>
              <a:rPr lang="en-GB" i="1" dirty="0"/>
              <a:t> reading list on Moodle </a:t>
            </a:r>
          </a:p>
        </p:txBody>
      </p:sp>
    </p:spTree>
    <p:extLst>
      <p:ext uri="{BB962C8B-B14F-4D97-AF65-F5344CB8AC3E}">
        <p14:creationId xmlns:p14="http://schemas.microsoft.com/office/powerpoint/2010/main" val="1369512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5013" y="2326954"/>
            <a:ext cx="7441502" cy="1400530"/>
          </a:xfrm>
        </p:spPr>
        <p:txBody>
          <a:bodyPr/>
          <a:lstStyle/>
          <a:p>
            <a:r>
              <a:rPr lang="en-GB" dirty="0"/>
              <a:t>What is Health Psychology? </a:t>
            </a:r>
          </a:p>
        </p:txBody>
      </p:sp>
    </p:spTree>
    <p:extLst>
      <p:ext uri="{BB962C8B-B14F-4D97-AF65-F5344CB8AC3E}">
        <p14:creationId xmlns:p14="http://schemas.microsoft.com/office/powerpoint/2010/main" val="290641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9694" y="1516428"/>
            <a:ext cx="9956169" cy="4021088"/>
          </a:xfrm>
        </p:spPr>
        <p:txBody>
          <a:bodyPr>
            <a:normAutofit lnSpcReduction="10000"/>
          </a:bodyPr>
          <a:lstStyle/>
          <a:p>
            <a:pPr marL="0" indent="0">
              <a:buNone/>
            </a:pPr>
            <a:r>
              <a:rPr lang="en-GB" dirty="0"/>
              <a:t>“The goal of health psychology is to study the psychological processes underlying health, illness and health care, and to apply these findings to the promotion and maintenance of health, the analysis and improvement of the health care system and health policy formation, the prevention of illness and disability, and the enhancement of outcomes for those who are ill or disabled”</a:t>
            </a:r>
            <a:r>
              <a:rPr lang="en-GB" dirty="0">
                <a:hlinkClick r:id="rId2"/>
              </a:rPr>
              <a:t> </a:t>
            </a:r>
          </a:p>
          <a:p>
            <a:pPr marL="0" indent="0">
              <a:buNone/>
            </a:pPr>
            <a:endParaRPr lang="en-GB" dirty="0">
              <a:hlinkClick r:id="rId2"/>
            </a:endParaRPr>
          </a:p>
          <a:p>
            <a:pPr marL="0" indent="0">
              <a:buNone/>
            </a:pPr>
            <a:endParaRPr lang="en-GB" dirty="0">
              <a:hlinkClick r:id="rId2"/>
            </a:endParaRPr>
          </a:p>
          <a:p>
            <a:pPr marL="0" indent="0">
              <a:buNone/>
            </a:pPr>
            <a:r>
              <a:rPr lang="en-GB" i="1" dirty="0"/>
              <a:t>BPS Division of Health Psychology website, 2020</a:t>
            </a:r>
          </a:p>
          <a:p>
            <a:pPr marL="0" indent="0">
              <a:buNone/>
            </a:pPr>
            <a:endParaRPr lang="en-GB" i="1" dirty="0">
              <a:hlinkClick r:id="rId2"/>
            </a:endParaRPr>
          </a:p>
          <a:p>
            <a:pPr marL="0" indent="0">
              <a:buNone/>
            </a:pPr>
            <a:endParaRPr lang="en-GB" i="1" dirty="0">
              <a:hlinkClick r:id="rId2"/>
            </a:endParaRPr>
          </a:p>
          <a:p>
            <a:pPr marL="0" indent="0">
              <a:buNone/>
            </a:pPr>
            <a:r>
              <a:rPr lang="en-GB" dirty="0">
                <a:hlinkClick r:id="rId2"/>
              </a:rPr>
              <a:t>https://www.bps.org.uk/member-microsites/division-health-psychology</a:t>
            </a:r>
          </a:p>
          <a:p>
            <a:pPr marL="0" indent="0">
              <a:buNone/>
            </a:pPr>
            <a:endParaRPr lang="en-GB" dirty="0">
              <a:hlinkClick r:id="rId2"/>
            </a:endParaRPr>
          </a:p>
          <a:p>
            <a:pPr marL="0" indent="0">
              <a:buNone/>
            </a:pPr>
            <a:endParaRPr lang="en-GB" dirty="0"/>
          </a:p>
          <a:p>
            <a:endParaRPr lang="en-GB" dirty="0"/>
          </a:p>
        </p:txBody>
      </p:sp>
      <p:sp>
        <p:nvSpPr>
          <p:cNvPr id="4" name="Title 1"/>
          <p:cNvSpPr>
            <a:spLocks noGrp="1"/>
          </p:cNvSpPr>
          <p:nvPr>
            <p:ph type="title"/>
          </p:nvPr>
        </p:nvSpPr>
        <p:spPr/>
        <p:txBody>
          <a:bodyPr/>
          <a:lstStyle/>
          <a:p>
            <a:r>
              <a:rPr lang="en-GB" dirty="0"/>
              <a:t>What is Health Psychology? </a:t>
            </a:r>
          </a:p>
        </p:txBody>
      </p:sp>
      <p:sp>
        <p:nvSpPr>
          <p:cNvPr id="5" name="Oval 4"/>
          <p:cNvSpPr/>
          <p:nvPr/>
        </p:nvSpPr>
        <p:spPr>
          <a:xfrm>
            <a:off x="8695320" y="3265713"/>
            <a:ext cx="3152124" cy="14993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field of Applied Psychology </a:t>
            </a:r>
          </a:p>
        </p:txBody>
      </p:sp>
    </p:spTree>
    <p:extLst>
      <p:ext uri="{BB962C8B-B14F-4D97-AF65-F5344CB8AC3E}">
        <p14:creationId xmlns:p14="http://schemas.microsoft.com/office/powerpoint/2010/main" val="72392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6111" y="1561864"/>
            <a:ext cx="6961582" cy="4510471"/>
          </a:xfrm>
        </p:spPr>
        <p:txBody>
          <a:bodyPr>
            <a:normAutofit fontScale="92500" lnSpcReduction="10000"/>
          </a:bodyPr>
          <a:lstStyle/>
          <a:p>
            <a:pPr marL="0" indent="0">
              <a:buNone/>
            </a:pPr>
            <a:r>
              <a:rPr lang="en-GB" dirty="0"/>
              <a:t>Interested in understanding how people’s thoughts, emotions and behaviours influence health and illness.  Use and apply a range of psychological models and theory to, for example: </a:t>
            </a:r>
          </a:p>
          <a:p>
            <a:pPr marL="0" indent="0">
              <a:buNone/>
            </a:pPr>
            <a:endParaRPr lang="en-GB" dirty="0"/>
          </a:p>
          <a:p>
            <a:r>
              <a:rPr lang="en-GB" dirty="0"/>
              <a:t>help people quit smoking (and maintain that change) </a:t>
            </a:r>
          </a:p>
          <a:p>
            <a:endParaRPr lang="en-GB" dirty="0"/>
          </a:p>
          <a:p>
            <a:r>
              <a:rPr lang="en-GB" dirty="0"/>
              <a:t>help patients manage long term health conditions (adherence, illness perceptions, pain management, stress &amp; coping)</a:t>
            </a:r>
          </a:p>
          <a:p>
            <a:endParaRPr lang="en-GB" dirty="0"/>
          </a:p>
          <a:p>
            <a:r>
              <a:rPr lang="en-GB" dirty="0"/>
              <a:t>help clinicians and other health professionals design services and interventions to support better health behaviours </a:t>
            </a:r>
          </a:p>
          <a:p>
            <a:endParaRPr lang="en-GB" dirty="0"/>
          </a:p>
          <a:p>
            <a:endParaRPr lang="en-GB" dirty="0"/>
          </a:p>
        </p:txBody>
      </p:sp>
      <p:sp>
        <p:nvSpPr>
          <p:cNvPr id="4" name="Title 1"/>
          <p:cNvSpPr>
            <a:spLocks noGrp="1"/>
          </p:cNvSpPr>
          <p:nvPr>
            <p:ph type="title"/>
          </p:nvPr>
        </p:nvSpPr>
        <p:spPr/>
        <p:txBody>
          <a:bodyPr/>
          <a:lstStyle/>
          <a:p>
            <a:r>
              <a:rPr lang="en-GB" dirty="0"/>
              <a:t>What is Health Psychology? </a:t>
            </a:r>
          </a:p>
        </p:txBody>
      </p:sp>
      <p:sp>
        <p:nvSpPr>
          <p:cNvPr id="5" name="Rectangle 4"/>
          <p:cNvSpPr/>
          <p:nvPr/>
        </p:nvSpPr>
        <p:spPr>
          <a:xfrm>
            <a:off x="8280716" y="1658415"/>
            <a:ext cx="3032854" cy="39642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see BPS website and BPS links on Moodle before next discussion session </a:t>
            </a:r>
          </a:p>
        </p:txBody>
      </p:sp>
    </p:spTree>
    <p:extLst>
      <p:ext uri="{BB962C8B-B14F-4D97-AF65-F5344CB8AC3E}">
        <p14:creationId xmlns:p14="http://schemas.microsoft.com/office/powerpoint/2010/main" val="2128525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684498" cy="1400530"/>
          </a:xfrm>
        </p:spPr>
        <p:txBody>
          <a:bodyPr/>
          <a:lstStyle/>
          <a:p>
            <a:r>
              <a:rPr lang="en-GB" sz="3200" dirty="0"/>
              <a:t>Training routes to become a Health Psychologist </a:t>
            </a:r>
          </a:p>
        </p:txBody>
      </p:sp>
      <p:sp>
        <p:nvSpPr>
          <p:cNvPr id="3" name="Content Placeholder 2"/>
          <p:cNvSpPr>
            <a:spLocks noGrp="1"/>
          </p:cNvSpPr>
          <p:nvPr>
            <p:ph idx="1"/>
          </p:nvPr>
        </p:nvSpPr>
        <p:spPr>
          <a:xfrm>
            <a:off x="985023" y="1853248"/>
            <a:ext cx="6432407" cy="4195481"/>
          </a:xfrm>
        </p:spPr>
        <p:txBody>
          <a:bodyPr/>
          <a:lstStyle/>
          <a:p>
            <a:r>
              <a:rPr lang="en-GB" dirty="0"/>
              <a:t>Health Psychologists can work in a variety of settings e.g., </a:t>
            </a:r>
          </a:p>
          <a:p>
            <a:r>
              <a:rPr lang="en-GB" dirty="0"/>
              <a:t>NHS, </a:t>
            </a:r>
          </a:p>
          <a:p>
            <a:r>
              <a:rPr lang="en-GB" dirty="0"/>
              <a:t>government,</a:t>
            </a:r>
          </a:p>
          <a:p>
            <a:r>
              <a:rPr lang="en-GB" dirty="0"/>
              <a:t>local authorities,</a:t>
            </a:r>
          </a:p>
          <a:p>
            <a:r>
              <a:rPr lang="en-GB" dirty="0"/>
              <a:t> communities, </a:t>
            </a:r>
          </a:p>
          <a:p>
            <a:r>
              <a:rPr lang="en-GB" dirty="0"/>
              <a:t>schools, </a:t>
            </a:r>
          </a:p>
          <a:p>
            <a:r>
              <a:rPr lang="en-GB" dirty="0"/>
              <a:t>universities, </a:t>
            </a:r>
          </a:p>
          <a:p>
            <a:r>
              <a:rPr lang="en-GB" dirty="0"/>
              <a:t>charities.</a:t>
            </a:r>
          </a:p>
          <a:p>
            <a:endParaRPr lang="en-GB" dirty="0"/>
          </a:p>
          <a:p>
            <a:endParaRPr lang="en-GB" dirty="0"/>
          </a:p>
        </p:txBody>
      </p:sp>
      <p:sp>
        <p:nvSpPr>
          <p:cNvPr id="4" name="Rectangle 3"/>
          <p:cNvSpPr/>
          <p:nvPr/>
        </p:nvSpPr>
        <p:spPr>
          <a:xfrm>
            <a:off x="7758201" y="3106688"/>
            <a:ext cx="4219871" cy="24705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dirty="0">
              <a:solidFill>
                <a:schemeClr val="bg1">
                  <a:lumMod val="50000"/>
                  <a:lumOff val="50000"/>
                </a:schemeClr>
              </a:solidFill>
            </a:endParaRPr>
          </a:p>
          <a:p>
            <a:endParaRPr lang="en-GB" sz="1600" dirty="0">
              <a:solidFill>
                <a:schemeClr val="bg1">
                  <a:lumMod val="50000"/>
                  <a:lumOff val="50000"/>
                </a:schemeClr>
              </a:solidFill>
            </a:endParaRPr>
          </a:p>
          <a:p>
            <a:r>
              <a:rPr lang="en-GB" dirty="0"/>
              <a:t>Spend 20 minutes or so reading through this careers page on Health Psychology and reflect on whether you feel you have the potential academic qualifications and attributes to consider a career in health psychology</a:t>
            </a:r>
          </a:p>
          <a:p>
            <a:endParaRPr lang="en-GB" dirty="0">
              <a:solidFill>
                <a:schemeClr val="bg1">
                  <a:lumMod val="50000"/>
                  <a:lumOff val="50000"/>
                </a:schemeClr>
              </a:solidFill>
            </a:endParaRPr>
          </a:p>
        </p:txBody>
      </p:sp>
      <p:sp>
        <p:nvSpPr>
          <p:cNvPr id="5" name="Rectangle 4"/>
          <p:cNvSpPr/>
          <p:nvPr/>
        </p:nvSpPr>
        <p:spPr>
          <a:xfrm>
            <a:off x="7613352" y="2295302"/>
            <a:ext cx="4509568" cy="369332"/>
          </a:xfrm>
          <a:prstGeom prst="rect">
            <a:avLst/>
          </a:prstGeom>
        </p:spPr>
        <p:txBody>
          <a:bodyPr wrap="none">
            <a:spAutoFit/>
          </a:bodyPr>
          <a:lstStyle/>
          <a:p>
            <a:r>
              <a:rPr lang="en-GB" dirty="0">
                <a:solidFill>
                  <a:schemeClr val="bg1">
                    <a:lumMod val="50000"/>
                    <a:lumOff val="50000"/>
                  </a:schemeClr>
                </a:solidFill>
                <a:hlinkClick r:id="rId2"/>
              </a:rPr>
              <a:t>https://careers.bps.org.uk/area/health</a:t>
            </a:r>
            <a:endParaRPr lang="en-GB" dirty="0">
              <a:solidFill>
                <a:schemeClr val="bg1">
                  <a:lumMod val="50000"/>
                  <a:lumOff val="50000"/>
                </a:schemeClr>
              </a:solidFill>
            </a:endParaRPr>
          </a:p>
        </p:txBody>
      </p:sp>
    </p:spTree>
    <p:extLst>
      <p:ext uri="{BB962C8B-B14F-4D97-AF65-F5344CB8AC3E}">
        <p14:creationId xmlns:p14="http://schemas.microsoft.com/office/powerpoint/2010/main" val="1460227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90" y="211565"/>
            <a:ext cx="4614017" cy="1325563"/>
          </a:xfrm>
        </p:spPr>
        <p:txBody>
          <a:bodyPr/>
          <a:lstStyle/>
          <a:p>
            <a:pPr algn="ctr"/>
            <a:r>
              <a:rPr lang="en-GB" b="1" dirty="0"/>
              <a:t>UK health psychology training</a:t>
            </a:r>
          </a:p>
        </p:txBody>
      </p:sp>
      <p:cxnSp>
        <p:nvCxnSpPr>
          <p:cNvPr id="8" name="Straight Arrow Connector 7"/>
          <p:cNvCxnSpPr/>
          <p:nvPr/>
        </p:nvCxnSpPr>
        <p:spPr>
          <a:xfrm flipV="1">
            <a:off x="2219765" y="3452918"/>
            <a:ext cx="377372" cy="123"/>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01989" y="2896690"/>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BPS-accredited psychology u</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ndergraduate</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degree or psychology conversion course (GBC)</a:t>
            </a:r>
          </a:p>
        </p:txBody>
      </p:sp>
      <p:sp>
        <p:nvSpPr>
          <p:cNvPr id="10" name="Rectangle 9"/>
          <p:cNvSpPr/>
          <p:nvPr/>
        </p:nvSpPr>
        <p:spPr>
          <a:xfrm>
            <a:off x="5261163" y="452604"/>
            <a:ext cx="3635010" cy="185325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BPS-accredited &amp; HCPC-approved university Stage 2 training programme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professional doctorate in health psychology (DHealthPsych), 2-4 years full time.</a:t>
            </a:r>
          </a:p>
        </p:txBody>
      </p:sp>
      <p:sp>
        <p:nvSpPr>
          <p:cNvPr id="14" name="Rectangle 13"/>
          <p:cNvSpPr/>
          <p:nvPr/>
        </p:nvSpPr>
        <p:spPr>
          <a:xfrm>
            <a:off x="5272015" y="2530905"/>
            <a:ext cx="3624158" cy="2012678"/>
          </a:xfrm>
          <a:prstGeom prst="rect">
            <a:avLst/>
          </a:prstGeom>
          <a:solidFill>
            <a:srgbClr val="E410C6"/>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2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 Stage 2 Qualification in Health Psychology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Under supervision of a BPS-approved stage 2 supervisor, 2-5 years full time. NHS Education for Scotland scheme is via this route. Can be studied alongside a PhD.</a:t>
            </a:r>
          </a:p>
        </p:txBody>
      </p:sp>
      <p:cxnSp>
        <p:nvCxnSpPr>
          <p:cNvPr id="18" name="Straight Arrow Connector 17"/>
          <p:cNvCxnSpPr/>
          <p:nvPr/>
        </p:nvCxnSpPr>
        <p:spPr>
          <a:xfrm flipV="1">
            <a:off x="4692868" y="1945517"/>
            <a:ext cx="510658" cy="1526844"/>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4692868" y="3777160"/>
            <a:ext cx="510658" cy="1591557"/>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5278318" y="4796770"/>
            <a:ext cx="3657298" cy="2021361"/>
          </a:xfrm>
          <a:prstGeom prst="rect">
            <a:avLst/>
          </a:prstGeom>
          <a:solidFill>
            <a:schemeClr val="accent2"/>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3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Doctoral health psychology research qualification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PhD in a health psychology area, 3-4 years full time.</a:t>
            </a:r>
          </a:p>
        </p:txBody>
      </p:sp>
      <p:cxnSp>
        <p:nvCxnSpPr>
          <p:cNvPr id="29" name="Straight Arrow Connector 28"/>
          <p:cNvCxnSpPr/>
          <p:nvPr/>
        </p:nvCxnSpPr>
        <p:spPr>
          <a:xfrm flipV="1">
            <a:off x="4617156" y="3645900"/>
            <a:ext cx="651035" cy="25952"/>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2597137" y="2886178"/>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BPS-accredited Stage 1 MSc Health Psychology</a:t>
            </a:r>
          </a:p>
        </p:txBody>
      </p:sp>
      <p:cxnSp>
        <p:nvCxnSpPr>
          <p:cNvPr id="32" name="Straight Arrow Connector 31"/>
          <p:cNvCxnSpPr>
            <a:stCxn id="5" idx="2"/>
          </p:cNvCxnSpPr>
          <p:nvPr/>
        </p:nvCxnSpPr>
        <p:spPr>
          <a:xfrm>
            <a:off x="1273808" y="4416135"/>
            <a:ext cx="3883297" cy="1431238"/>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033757" y="4552082"/>
            <a:ext cx="207084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ED7D31"/>
                </a:solidFill>
                <a:effectLst/>
                <a:uLnTx/>
                <a:uFillTx/>
                <a:latin typeface="Calibri" panose="020F0502020204030204"/>
                <a:ea typeface="+mn-ea"/>
                <a:cs typeface="+mn-cs"/>
              </a:rPr>
              <a:t>Route 3 now open to those with or without Stage 1</a:t>
            </a:r>
          </a:p>
        </p:txBody>
      </p:sp>
      <p:sp>
        <p:nvSpPr>
          <p:cNvPr id="35" name="TextBox 34"/>
          <p:cNvSpPr txBox="1"/>
          <p:nvPr/>
        </p:nvSpPr>
        <p:spPr>
          <a:xfrm>
            <a:off x="170990"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Bachelor level</a:t>
            </a:r>
          </a:p>
        </p:txBody>
      </p:sp>
      <p:sp>
        <p:nvSpPr>
          <p:cNvPr id="39" name="TextBox 38"/>
          <p:cNvSpPr txBox="1"/>
          <p:nvPr/>
        </p:nvSpPr>
        <p:spPr>
          <a:xfrm>
            <a:off x="2597137"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Master level</a:t>
            </a:r>
          </a:p>
        </p:txBody>
      </p:sp>
      <p:sp>
        <p:nvSpPr>
          <p:cNvPr id="40" name="TextBox 39"/>
          <p:cNvSpPr txBox="1"/>
          <p:nvPr/>
        </p:nvSpPr>
        <p:spPr>
          <a:xfrm>
            <a:off x="7960647" y="-19267"/>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Doctoral level</a:t>
            </a:r>
          </a:p>
        </p:txBody>
      </p:sp>
      <p:sp>
        <p:nvSpPr>
          <p:cNvPr id="48" name="TextBox 47"/>
          <p:cNvSpPr txBox="1"/>
          <p:nvPr/>
        </p:nvSpPr>
        <p:spPr>
          <a:xfrm>
            <a:off x="72126" y="4898451"/>
            <a:ext cx="477393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BPS= British Psychological Society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DHP= BPS Division of Health Psychology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GBC = Graduate Basis for Chartered Membership of the BPS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HCPC = Health and Care Professions Council</a:t>
            </a:r>
          </a:p>
        </p:txBody>
      </p:sp>
      <p:graphicFrame>
        <p:nvGraphicFramePr>
          <p:cNvPr id="9" name="Table 8"/>
          <p:cNvGraphicFramePr>
            <a:graphicFrameLocks noGrp="1"/>
          </p:cNvGraphicFramePr>
          <p:nvPr/>
        </p:nvGraphicFramePr>
        <p:xfrm>
          <a:off x="9126308" y="452604"/>
          <a:ext cx="2974536" cy="1853251"/>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16546">
                <a:tc gridSpan="2">
                  <a:txBody>
                    <a:bodyPr/>
                    <a:lstStyle/>
                    <a:p>
                      <a:r>
                        <a:rPr lang="en-GB" sz="1200" dirty="0"/>
                        <a:t>On successful completion of Route</a:t>
                      </a:r>
                      <a:r>
                        <a:rPr lang="en-GB" sz="1200" baseline="0" dirty="0"/>
                        <a:t> 1:</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685850">
                <a:tc>
                  <a:txBody>
                    <a:bodyPr/>
                    <a:lstStyle/>
                    <a:p>
                      <a:r>
                        <a:rPr lang="en-GB" sz="1100" dirty="0"/>
                        <a:t>Ca</a:t>
                      </a:r>
                      <a:r>
                        <a:rPr lang="en-GB" sz="1100" baseline="0" dirty="0"/>
                        <a:t>n I apply for HCPC registration to practise using the protected title Health Psychologist?</a:t>
                      </a:r>
                    </a:p>
                  </a:txBody>
                  <a:tcPr/>
                </a:tc>
                <a:tc>
                  <a:txBody>
                    <a:bodyPr/>
                    <a:lstStyle/>
                    <a:p>
                      <a:r>
                        <a:rPr lang="en-GB" sz="1100" dirty="0"/>
                        <a:t>Yes</a:t>
                      </a:r>
                    </a:p>
                  </a:txBody>
                  <a:tcPr/>
                </a:tc>
                <a:extLst>
                  <a:ext uri="{0D108BD9-81ED-4DB2-BD59-A6C34878D82A}">
                    <a16:rowId xmlns:a16="http://schemas.microsoft.com/office/drawing/2014/main" val="2536768448"/>
                  </a:ext>
                </a:extLst>
              </a:tr>
              <a:tr h="492405">
                <a:tc>
                  <a:txBody>
                    <a:bodyPr/>
                    <a:lstStyle/>
                    <a:p>
                      <a:r>
                        <a:rPr lang="en-GB" sz="1100" dirty="0"/>
                        <a:t>Can</a:t>
                      </a:r>
                      <a:r>
                        <a:rPr lang="en-GB" sz="1100" baseline="0" dirty="0"/>
                        <a:t> I apply to be a 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358450">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bl>
          </a:graphicData>
        </a:graphic>
      </p:graphicFrame>
      <p:graphicFrame>
        <p:nvGraphicFramePr>
          <p:cNvPr id="31" name="Table 30"/>
          <p:cNvGraphicFramePr>
            <a:graphicFrameLocks noGrp="1"/>
          </p:cNvGraphicFramePr>
          <p:nvPr/>
        </p:nvGraphicFramePr>
        <p:xfrm>
          <a:off x="9126308" y="2526749"/>
          <a:ext cx="2974536" cy="2016834"/>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2:</a:t>
                      </a:r>
                      <a:endParaRPr lang="en-GB" sz="1200" dirty="0"/>
                    </a:p>
                  </a:txBody>
                  <a:tcPr>
                    <a:solidFill>
                      <a:srgbClr val="E410C6"/>
                    </a:solidFill>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solidFill>
                      <a:srgbClr val="F56FE2"/>
                    </a:solidFill>
                  </a:tcPr>
                </a:tc>
                <a:tc>
                  <a:txBody>
                    <a:bodyPr/>
                    <a:lstStyle/>
                    <a:p>
                      <a:r>
                        <a:rPr lang="en-GB" sz="1100" dirty="0"/>
                        <a:t>Yes</a:t>
                      </a:r>
                    </a:p>
                  </a:txBody>
                  <a:tcPr>
                    <a:solidFill>
                      <a:srgbClr val="F56FE2"/>
                    </a:solidFill>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 BPS-Chartered Psychologist and DHP full member?</a:t>
                      </a:r>
                      <a:endParaRPr lang="en-GB" sz="1100" dirty="0"/>
                    </a:p>
                  </a:txBody>
                  <a:tcPr>
                    <a:solidFill>
                      <a:srgbClr val="FABCF1"/>
                    </a:solidFill>
                  </a:tcPr>
                </a:tc>
                <a:tc>
                  <a:txBody>
                    <a:bodyPr/>
                    <a:lstStyle/>
                    <a:p>
                      <a:r>
                        <a:rPr lang="en-GB" sz="1100" dirty="0"/>
                        <a:t>Yes</a:t>
                      </a:r>
                    </a:p>
                  </a:txBody>
                  <a:tcPr>
                    <a:solidFill>
                      <a:srgbClr val="FABCF1"/>
                    </a:solidFill>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solidFill>
                      <a:srgbClr val="F676E4"/>
                    </a:solidFill>
                  </a:tcPr>
                </a:tc>
                <a:tc>
                  <a:txBody>
                    <a:bodyPr/>
                    <a:lstStyle/>
                    <a:p>
                      <a:r>
                        <a:rPr lang="en-GB" sz="1100" dirty="0"/>
                        <a:t>No</a:t>
                      </a:r>
                    </a:p>
                  </a:txBody>
                  <a:tcPr>
                    <a:solidFill>
                      <a:srgbClr val="F676E4"/>
                    </a:solidFill>
                  </a:tcPr>
                </a:tc>
                <a:extLst>
                  <a:ext uri="{0D108BD9-81ED-4DB2-BD59-A6C34878D82A}">
                    <a16:rowId xmlns:a16="http://schemas.microsoft.com/office/drawing/2014/main" val="290023906"/>
                  </a:ext>
                </a:extLst>
              </a:tr>
              <a:tr h="375804">
                <a:tc gridSpan="2">
                  <a:txBody>
                    <a:bodyPr/>
                    <a:lstStyle/>
                    <a:p>
                      <a:r>
                        <a:rPr lang="en-GB" sz="1100" b="1" dirty="0"/>
                        <a:t>Note</a:t>
                      </a:r>
                      <a:r>
                        <a:rPr lang="en-GB" sz="1100" b="0" baseline="0" dirty="0"/>
                        <a:t> </a:t>
                      </a:r>
                      <a:r>
                        <a:rPr lang="en-GB" sz="1100" i="1" dirty="0"/>
                        <a:t>D</a:t>
                      </a:r>
                      <a:r>
                        <a:rPr lang="en-GB" sz="1100" i="1" baseline="0" dirty="0"/>
                        <a:t>octoral-equivalent qualification: at present BPS is not a degree-awarding institution.</a:t>
                      </a:r>
                      <a:endParaRPr lang="en-GB" sz="1100" i="1" dirty="0"/>
                    </a:p>
                  </a:txBody>
                  <a:tcPr>
                    <a:solidFill>
                      <a:srgbClr val="F676E4"/>
                    </a:solidFill>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graphicFrame>
        <p:nvGraphicFramePr>
          <p:cNvPr id="36" name="Table 35"/>
          <p:cNvGraphicFramePr>
            <a:graphicFrameLocks noGrp="1"/>
          </p:cNvGraphicFramePr>
          <p:nvPr/>
        </p:nvGraphicFramePr>
        <p:xfrm>
          <a:off x="9126308" y="4801297"/>
          <a:ext cx="2974536" cy="2016834"/>
        </p:xfrm>
        <a:graphic>
          <a:graphicData uri="http://schemas.openxmlformats.org/drawingml/2006/table">
            <a:tbl>
              <a:tblPr firstRow="1" bandRow="1">
                <a:tableStyleId>{284E427A-3D55-4303-BF80-6455036E1DE7}</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3:</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tc>
                <a:tc>
                  <a:txBody>
                    <a:bodyPr/>
                    <a:lstStyle/>
                    <a:p>
                      <a:r>
                        <a:rPr lang="en-GB" sz="1100" dirty="0"/>
                        <a:t>No</a:t>
                      </a:r>
                    </a:p>
                  </a:txBody>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t>
                      </a:r>
                      <a:r>
                        <a:rPr lang="en-GB" sz="1100" dirty="0"/>
                        <a:t>a </a:t>
                      </a:r>
                      <a:r>
                        <a:rPr lang="en-GB" sz="1100" baseline="0" dirty="0"/>
                        <a:t>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r h="375804">
                <a:tc gridSpan="2">
                  <a:txBody>
                    <a:bodyPr/>
                    <a:lstStyle/>
                    <a:p>
                      <a:r>
                        <a:rPr lang="en-GB" sz="1100" b="1" u="none" dirty="0"/>
                        <a:t>Note</a:t>
                      </a:r>
                      <a:r>
                        <a:rPr lang="en-GB" sz="1100" u="none" baseline="0" dirty="0"/>
                        <a:t> </a:t>
                      </a:r>
                      <a:r>
                        <a:rPr lang="en-GB" sz="1100" i="1" u="none" dirty="0"/>
                        <a:t>You</a:t>
                      </a:r>
                      <a:r>
                        <a:rPr lang="en-GB" sz="1100" i="1" u="none" baseline="0" dirty="0"/>
                        <a:t> can apply to become a DHP full member via research; this is </a:t>
                      </a:r>
                      <a:r>
                        <a:rPr lang="en-GB" sz="1100" i="1" u="sng" baseline="0" dirty="0"/>
                        <a:t>not</a:t>
                      </a:r>
                      <a:r>
                        <a:rPr lang="en-GB" sz="1100" i="1" u="none" baseline="0" dirty="0"/>
                        <a:t> a practice route.</a:t>
                      </a:r>
                      <a:endParaRPr lang="en-GB" sz="1100" i="1" u="none" dirty="0"/>
                    </a:p>
                  </a:txBody>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pic>
        <p:nvPicPr>
          <p:cNvPr id="7" name="Picture 6"/>
          <p:cNvPicPr>
            <a:picLocks noChangeAspect="1"/>
          </p:cNvPicPr>
          <p:nvPr/>
        </p:nvPicPr>
        <p:blipFill>
          <a:blip r:embed="rId2"/>
          <a:stretch>
            <a:fillRect/>
          </a:stretch>
        </p:blipFill>
        <p:spPr>
          <a:xfrm>
            <a:off x="70663" y="6398480"/>
            <a:ext cx="1121279" cy="399605"/>
          </a:xfrm>
          <a:prstGeom prst="rect">
            <a:avLst/>
          </a:prstGeom>
        </p:spPr>
      </p:pic>
      <p:pic>
        <p:nvPicPr>
          <p:cNvPr id="1028" name="Picture 4" descr="16 annual HCPC registration fee increase goes ahead | The Chartered Society  of Physiotherapy"/>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845" t="42019" r="17548" b="21695"/>
          <a:stretch/>
        </p:blipFill>
        <p:spPr bwMode="auto">
          <a:xfrm>
            <a:off x="1232658" y="6456470"/>
            <a:ext cx="1031103" cy="341615"/>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2384974" y="6241831"/>
            <a:ext cx="2635997"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Times New Roman" panose="02020603050405020304" pitchFamily="18" charset="0"/>
                <a:ea typeface="Calibri" panose="020F0502020204030204" pitchFamily="34" charset="0"/>
                <a:cs typeface="+mn-cs"/>
                <a:hlinkClick r:id="rId4"/>
              </a:rPr>
              <a:t>https://</a:t>
            </a:r>
            <a:r>
              <a:rPr kumimoji="0" lang="en-GB" sz="1800" b="0" i="0" u="sng" strike="noStrike" kern="1200" cap="none" spc="0" normalizeH="0" baseline="0" noProof="0" dirty="0">
                <a:ln>
                  <a:noFill/>
                </a:ln>
                <a:solidFill>
                  <a:srgbClr val="0000FF"/>
                </a:solidFill>
                <a:effectLst/>
                <a:uLnTx/>
                <a:uFillTx/>
                <a:latin typeface="Calibri" panose="020F0502020204030204"/>
                <a:ea typeface="Calibri" panose="020F0502020204030204" pitchFamily="34" charset="0"/>
                <a:cs typeface="+mn-cs"/>
                <a:hlinkClick r:id="rId4"/>
              </a:rPr>
              <a:t>careers.bps.org.uk/area/health</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mn-cs"/>
            </a:endParaRPr>
          </a:p>
        </p:txBody>
      </p:sp>
    </p:spTree>
    <p:extLst>
      <p:ext uri="{BB962C8B-B14F-4D97-AF65-F5344CB8AC3E}">
        <p14:creationId xmlns:p14="http://schemas.microsoft.com/office/powerpoint/2010/main" val="116210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2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in Health Psychology </a:t>
            </a:r>
            <a:endParaRPr lang="en-GB" dirty="0"/>
          </a:p>
        </p:txBody>
      </p:sp>
      <p:sp>
        <p:nvSpPr>
          <p:cNvPr id="8" name="Content Placeholder 7"/>
          <p:cNvSpPr>
            <a:spLocks noGrp="1"/>
          </p:cNvSpPr>
          <p:nvPr>
            <p:ph idx="1"/>
          </p:nvPr>
        </p:nvSpPr>
        <p:spPr>
          <a:xfrm>
            <a:off x="504600" y="1734866"/>
            <a:ext cx="9687744" cy="4915832"/>
          </a:xfrm>
        </p:spPr>
        <p:txBody>
          <a:bodyPr>
            <a:normAutofit/>
          </a:bodyPr>
          <a:lstStyle/>
          <a:p>
            <a:r>
              <a:rPr lang="en-GB" dirty="0"/>
              <a:t>Often multidisciplinary and collaborative –</a:t>
            </a:r>
          </a:p>
          <a:p>
            <a:endParaRPr lang="en-GB" dirty="0"/>
          </a:p>
          <a:p>
            <a:pPr lvl="1"/>
            <a:r>
              <a:rPr lang="en-GB" dirty="0"/>
              <a:t> excellent </a:t>
            </a:r>
            <a:r>
              <a:rPr lang="en-GB" dirty="0" err="1"/>
              <a:t>teamworking</a:t>
            </a:r>
            <a:r>
              <a:rPr lang="en-GB" dirty="0"/>
              <a:t> and communication skills essential</a:t>
            </a:r>
          </a:p>
          <a:p>
            <a:endParaRPr lang="en-GB" dirty="0"/>
          </a:p>
          <a:p>
            <a:r>
              <a:rPr lang="en-GB" dirty="0"/>
              <a:t> Research projects with patient groups  and/or other health professionals, including third sector organisations.  </a:t>
            </a:r>
          </a:p>
          <a:p>
            <a:endParaRPr lang="en-GB" dirty="0"/>
          </a:p>
          <a:p>
            <a:pPr lvl="1"/>
            <a:r>
              <a:rPr lang="en-GB" dirty="0"/>
              <a:t>Ability to communicate psychological information to non-expert groups is critical. </a:t>
            </a:r>
          </a:p>
          <a:p>
            <a:endParaRPr lang="en-GB" dirty="0"/>
          </a:p>
        </p:txBody>
      </p:sp>
    </p:spTree>
    <p:extLst>
      <p:ext uri="{BB962C8B-B14F-4D97-AF65-F5344CB8AC3E}">
        <p14:creationId xmlns:p14="http://schemas.microsoft.com/office/powerpoint/2010/main" val="2864829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in Health Psychology </a:t>
            </a:r>
            <a:endParaRPr lang="en-GB" dirty="0"/>
          </a:p>
        </p:txBody>
      </p:sp>
      <p:sp>
        <p:nvSpPr>
          <p:cNvPr id="8" name="Content Placeholder 7"/>
          <p:cNvSpPr>
            <a:spLocks noGrp="1"/>
          </p:cNvSpPr>
          <p:nvPr>
            <p:ph idx="1"/>
          </p:nvPr>
        </p:nvSpPr>
        <p:spPr>
          <a:xfrm>
            <a:off x="646111" y="1405455"/>
            <a:ext cx="9687744" cy="4915832"/>
          </a:xfrm>
        </p:spPr>
        <p:txBody>
          <a:bodyPr>
            <a:normAutofit/>
          </a:bodyPr>
          <a:lstStyle/>
          <a:p>
            <a:endParaRPr lang="en-GB" dirty="0"/>
          </a:p>
          <a:p>
            <a:r>
              <a:rPr lang="en-GB" dirty="0"/>
              <a:t> Often involve NHS ethical approval processes and working with vulnerable populations</a:t>
            </a:r>
          </a:p>
          <a:p>
            <a:endParaRPr lang="en-GB" dirty="0"/>
          </a:p>
          <a:p>
            <a:pPr lvl="1"/>
            <a:r>
              <a:rPr lang="en-GB" dirty="0"/>
              <a:t>Strong understanding and commitment of research ethics is crucial </a:t>
            </a:r>
          </a:p>
          <a:p>
            <a:pPr lvl="1"/>
            <a:endParaRPr lang="en-GB" dirty="0"/>
          </a:p>
          <a:p>
            <a:r>
              <a:rPr lang="en-GB" dirty="0"/>
              <a:t> Use a range of qualitative and quantitative research methods, including mixed methods research </a:t>
            </a:r>
          </a:p>
          <a:p>
            <a:pPr marL="0" indent="0">
              <a:buNone/>
            </a:pPr>
            <a:endParaRPr lang="en-GB" dirty="0"/>
          </a:p>
          <a:p>
            <a:pPr lvl="1"/>
            <a:r>
              <a:rPr lang="en-GB" dirty="0"/>
              <a:t>May lead on projects or may offer consultancy or specialist expertise to existing projects </a:t>
            </a:r>
          </a:p>
        </p:txBody>
      </p:sp>
    </p:spTree>
    <p:extLst>
      <p:ext uri="{BB962C8B-B14F-4D97-AF65-F5344CB8AC3E}">
        <p14:creationId xmlns:p14="http://schemas.microsoft.com/office/powerpoint/2010/main" val="158175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696</TotalTime>
  <Words>1233</Words>
  <Application>Microsoft Office PowerPoint</Application>
  <PresentationFormat>Widescreen</PresentationFormat>
  <Paragraphs>180</Paragraphs>
  <Slides>17</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Calibri Light</vt:lpstr>
      <vt:lpstr>Century Gothic</vt:lpstr>
      <vt:lpstr>Times New Roman</vt:lpstr>
      <vt:lpstr>Wingdings 3</vt:lpstr>
      <vt:lpstr>Ion</vt:lpstr>
      <vt:lpstr>Office Theme</vt:lpstr>
      <vt:lpstr>ECPS6006  Health Psychology </vt:lpstr>
      <vt:lpstr>Module overview </vt:lpstr>
      <vt:lpstr>Module delivery </vt:lpstr>
      <vt:lpstr>Weekly sessions </vt:lpstr>
      <vt:lpstr>Module overview </vt:lpstr>
      <vt:lpstr>Topics we will consider during this module…</vt:lpstr>
      <vt:lpstr>Module Assessment</vt:lpstr>
      <vt:lpstr>Module Assessment</vt:lpstr>
      <vt:lpstr>Module teaching &amp; learning strategy </vt:lpstr>
      <vt:lpstr>Module Core Texts </vt:lpstr>
      <vt:lpstr>What is Health Psychology? </vt:lpstr>
      <vt:lpstr>What is Health Psychology? </vt:lpstr>
      <vt:lpstr>What is Health Psychology? </vt:lpstr>
      <vt:lpstr>Training routes to become a Health Psychologist </vt:lpstr>
      <vt:lpstr>UK health psychology training</vt:lpstr>
      <vt:lpstr>Research in Health Psychology </vt:lpstr>
      <vt:lpstr>Research in Health Psychology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56</cp:revision>
  <dcterms:created xsi:type="dcterms:W3CDTF">2020-10-09T11:18:48Z</dcterms:created>
  <dcterms:modified xsi:type="dcterms:W3CDTF">2022-01-19T09:25:56Z</dcterms:modified>
</cp:coreProperties>
</file>