
<file path=[Content_Types].xml><?xml version="1.0" encoding="utf-8"?>
<Types xmlns="http://schemas.openxmlformats.org/package/2006/content-types">
  <Default Extension="bin" ContentType="application/vnd.openxmlformats-officedocument.oleObject"/>
  <Default Extension="wmf" ContentType="image/x-wmf"/>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2" r:id="rId1"/>
  </p:sldMasterIdLst>
  <p:notesMasterIdLst>
    <p:notesMasterId r:id="rId48"/>
  </p:notesMasterIdLst>
  <p:handoutMasterIdLst>
    <p:handoutMasterId r:id="rId49"/>
  </p:handoutMasterIdLst>
  <p:sldIdLst>
    <p:sldId id="362" r:id="rId2"/>
    <p:sldId id="361" r:id="rId3"/>
    <p:sldId id="363" r:id="rId4"/>
    <p:sldId id="385" r:id="rId5"/>
    <p:sldId id="386" r:id="rId6"/>
    <p:sldId id="364" r:id="rId7"/>
    <p:sldId id="365" r:id="rId8"/>
    <p:sldId id="366" r:id="rId9"/>
    <p:sldId id="367" r:id="rId10"/>
    <p:sldId id="368" r:id="rId11"/>
    <p:sldId id="387" r:id="rId12"/>
    <p:sldId id="388" r:id="rId13"/>
    <p:sldId id="389" r:id="rId14"/>
    <p:sldId id="390" r:id="rId15"/>
    <p:sldId id="391" r:id="rId16"/>
    <p:sldId id="369" r:id="rId17"/>
    <p:sldId id="370" r:id="rId18"/>
    <p:sldId id="371" r:id="rId19"/>
    <p:sldId id="373" r:id="rId20"/>
    <p:sldId id="374" r:id="rId21"/>
    <p:sldId id="375" r:id="rId22"/>
    <p:sldId id="376" r:id="rId23"/>
    <p:sldId id="377" r:id="rId24"/>
    <p:sldId id="378" r:id="rId25"/>
    <p:sldId id="379" r:id="rId26"/>
    <p:sldId id="380" r:id="rId27"/>
    <p:sldId id="381" r:id="rId28"/>
    <p:sldId id="382" r:id="rId29"/>
    <p:sldId id="383" r:id="rId30"/>
    <p:sldId id="384" r:id="rId31"/>
    <p:sldId id="392" r:id="rId32"/>
    <p:sldId id="393" r:id="rId33"/>
    <p:sldId id="394" r:id="rId34"/>
    <p:sldId id="395" r:id="rId35"/>
    <p:sldId id="396" r:id="rId36"/>
    <p:sldId id="397" r:id="rId37"/>
    <p:sldId id="398" r:id="rId38"/>
    <p:sldId id="399" r:id="rId39"/>
    <p:sldId id="400" r:id="rId40"/>
    <p:sldId id="401" r:id="rId41"/>
    <p:sldId id="402" r:id="rId42"/>
    <p:sldId id="403" r:id="rId43"/>
    <p:sldId id="404" r:id="rId44"/>
    <p:sldId id="405" r:id="rId45"/>
    <p:sldId id="406" r:id="rId46"/>
    <p:sldId id="407" r:id="rId47"/>
  </p:sldIdLst>
  <p:sldSz cx="10058400" cy="7772400"/>
  <p:notesSz cx="6858000" cy="9144000"/>
  <p:defaultTextStyle>
    <a:defPPr>
      <a:defRPr lang="en-US"/>
    </a:defPPr>
    <a:lvl1pPr algn="l" rtl="0" eaLnBrk="0" fontAlgn="base" hangingPunct="0">
      <a:spcBef>
        <a:spcPct val="0"/>
      </a:spcBef>
      <a:spcAft>
        <a:spcPct val="0"/>
      </a:spcAft>
      <a:defRPr sz="1600" b="1" kern="1200">
        <a:solidFill>
          <a:schemeClr val="bg1"/>
        </a:solidFill>
        <a:latin typeface="Arial" charset="0"/>
        <a:ea typeface="+mn-ea"/>
        <a:cs typeface="+mn-cs"/>
      </a:defRPr>
    </a:lvl1pPr>
    <a:lvl2pPr marL="457200" algn="l" rtl="0" eaLnBrk="0" fontAlgn="base" hangingPunct="0">
      <a:spcBef>
        <a:spcPct val="0"/>
      </a:spcBef>
      <a:spcAft>
        <a:spcPct val="0"/>
      </a:spcAft>
      <a:defRPr sz="1600" b="1" kern="1200">
        <a:solidFill>
          <a:schemeClr val="bg1"/>
        </a:solidFill>
        <a:latin typeface="Arial" charset="0"/>
        <a:ea typeface="+mn-ea"/>
        <a:cs typeface="+mn-cs"/>
      </a:defRPr>
    </a:lvl2pPr>
    <a:lvl3pPr marL="914400" algn="l" rtl="0" eaLnBrk="0" fontAlgn="base" hangingPunct="0">
      <a:spcBef>
        <a:spcPct val="0"/>
      </a:spcBef>
      <a:spcAft>
        <a:spcPct val="0"/>
      </a:spcAft>
      <a:defRPr sz="1600" b="1" kern="1200">
        <a:solidFill>
          <a:schemeClr val="bg1"/>
        </a:solidFill>
        <a:latin typeface="Arial" charset="0"/>
        <a:ea typeface="+mn-ea"/>
        <a:cs typeface="+mn-cs"/>
      </a:defRPr>
    </a:lvl3pPr>
    <a:lvl4pPr marL="1371600" algn="l" rtl="0" eaLnBrk="0" fontAlgn="base" hangingPunct="0">
      <a:spcBef>
        <a:spcPct val="0"/>
      </a:spcBef>
      <a:spcAft>
        <a:spcPct val="0"/>
      </a:spcAft>
      <a:defRPr sz="1600" b="1" kern="1200">
        <a:solidFill>
          <a:schemeClr val="bg1"/>
        </a:solidFill>
        <a:latin typeface="Arial" charset="0"/>
        <a:ea typeface="+mn-ea"/>
        <a:cs typeface="+mn-cs"/>
      </a:defRPr>
    </a:lvl4pPr>
    <a:lvl5pPr marL="1828800" algn="l" rtl="0" eaLnBrk="0" fontAlgn="base" hangingPunct="0">
      <a:spcBef>
        <a:spcPct val="0"/>
      </a:spcBef>
      <a:spcAft>
        <a:spcPct val="0"/>
      </a:spcAft>
      <a:defRPr sz="1600" b="1" kern="1200">
        <a:solidFill>
          <a:schemeClr val="bg1"/>
        </a:solidFill>
        <a:latin typeface="Arial" charset="0"/>
        <a:ea typeface="+mn-ea"/>
        <a:cs typeface="+mn-cs"/>
      </a:defRPr>
    </a:lvl5pPr>
    <a:lvl6pPr marL="2286000" algn="l" defTabSz="914400" rtl="0" eaLnBrk="1" latinLnBrk="0" hangingPunct="1">
      <a:defRPr sz="1600" b="1" kern="1200">
        <a:solidFill>
          <a:schemeClr val="bg1"/>
        </a:solidFill>
        <a:latin typeface="Arial" charset="0"/>
        <a:ea typeface="+mn-ea"/>
        <a:cs typeface="+mn-cs"/>
      </a:defRPr>
    </a:lvl6pPr>
    <a:lvl7pPr marL="2743200" algn="l" defTabSz="914400" rtl="0" eaLnBrk="1" latinLnBrk="0" hangingPunct="1">
      <a:defRPr sz="1600" b="1" kern="1200">
        <a:solidFill>
          <a:schemeClr val="bg1"/>
        </a:solidFill>
        <a:latin typeface="Arial" charset="0"/>
        <a:ea typeface="+mn-ea"/>
        <a:cs typeface="+mn-cs"/>
      </a:defRPr>
    </a:lvl7pPr>
    <a:lvl8pPr marL="3200400" algn="l" defTabSz="914400" rtl="0" eaLnBrk="1" latinLnBrk="0" hangingPunct="1">
      <a:defRPr sz="1600" b="1" kern="1200">
        <a:solidFill>
          <a:schemeClr val="bg1"/>
        </a:solidFill>
        <a:latin typeface="Arial" charset="0"/>
        <a:ea typeface="+mn-ea"/>
        <a:cs typeface="+mn-cs"/>
      </a:defRPr>
    </a:lvl8pPr>
    <a:lvl9pPr marL="3657600" algn="l" defTabSz="914400" rtl="0" eaLnBrk="1" latinLnBrk="0" hangingPunct="1">
      <a:defRPr sz="1600" b="1" kern="1200">
        <a:solidFill>
          <a:schemeClr val="bg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441C"/>
    <a:srgbClr val="FFFF00"/>
    <a:srgbClr val="224400"/>
    <a:srgbClr val="264C00"/>
    <a:srgbClr val="336600"/>
    <a:srgbClr val="000000"/>
    <a:srgbClr val="FFF9DD"/>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32787"/>
    <p:restoredTop sz="90929"/>
  </p:normalViewPr>
  <p:slideViewPr>
    <p:cSldViewPr snapToGrid="0" snapToObjects="1">
      <p:cViewPr>
        <p:scale>
          <a:sx n="80" d="100"/>
          <a:sy n="80" d="100"/>
        </p:scale>
        <p:origin x="-552" y="432"/>
      </p:cViewPr>
      <p:guideLst>
        <p:guide orient="horz" pos="2448"/>
        <p:guide pos="316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 d="2"/>
        <a:sy n="1" d="2"/>
      </p:scale>
      <p:origin x="0" y="163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5.wmf"/><Relationship Id="rId1" Type="http://schemas.openxmlformats.org/officeDocument/2006/relationships/image" Target="../media/image4.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8.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050" tIns="0" rIns="19050" bIns="0" numCol="1" anchor="t" anchorCtr="0" compatLnSpc="1">
            <a:prstTxWarp prst="textNoShape">
              <a:avLst/>
            </a:prstTxWarp>
          </a:bodyPr>
          <a:lstStyle>
            <a:lvl1pPr algn="l" eaLnBrk="0" hangingPunct="0">
              <a:lnSpc>
                <a:spcPct val="100000"/>
              </a:lnSpc>
              <a:spcBef>
                <a:spcPct val="0"/>
              </a:spcBef>
              <a:defRPr sz="1000" b="0" i="1">
                <a:solidFill>
                  <a:schemeClr val="tx1"/>
                </a:solidFill>
                <a:latin typeface="Times New Roman" panose="02020603050405020304" pitchFamily="18" charset="0"/>
              </a:defRPr>
            </a:lvl1pPr>
          </a:lstStyle>
          <a:p>
            <a:pPr>
              <a:defRPr/>
            </a:pPr>
            <a:endParaRPr lang="en-US" altLang="en-US"/>
          </a:p>
        </p:txBody>
      </p:sp>
      <p:sp>
        <p:nvSpPr>
          <p:cNvPr id="3075" name="Rectangle 3"/>
          <p:cNvSpPr>
            <a:spLocks noGrp="1" noChangeArrowheads="1"/>
          </p:cNvSpPr>
          <p:nvPr>
            <p:ph type="dt" sz="quarter"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050" tIns="0" rIns="19050" bIns="0" numCol="1" anchor="t" anchorCtr="0" compatLnSpc="1">
            <a:prstTxWarp prst="textNoShape">
              <a:avLst/>
            </a:prstTxWarp>
          </a:bodyPr>
          <a:lstStyle>
            <a:lvl1pPr algn="r" eaLnBrk="0" hangingPunct="0">
              <a:lnSpc>
                <a:spcPct val="100000"/>
              </a:lnSpc>
              <a:spcBef>
                <a:spcPct val="0"/>
              </a:spcBef>
              <a:defRPr sz="1000" b="0" i="1">
                <a:solidFill>
                  <a:schemeClr val="tx1"/>
                </a:solidFill>
                <a:latin typeface="Times New Roman" panose="02020603050405020304" pitchFamily="18" charset="0"/>
              </a:defRPr>
            </a:lvl1pPr>
          </a:lstStyle>
          <a:p>
            <a:pPr>
              <a:defRPr/>
            </a:pPr>
            <a:endParaRPr lang="en-US" altLang="en-US"/>
          </a:p>
        </p:txBody>
      </p:sp>
      <p:sp>
        <p:nvSpPr>
          <p:cNvPr id="3076" name="Rectangle 4"/>
          <p:cNvSpPr>
            <a:spLocks noGrp="1" noChangeArrowheads="1"/>
          </p:cNvSpPr>
          <p:nvPr>
            <p:ph type="ftr" sz="quarter" idx="2"/>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050" tIns="0" rIns="19050" bIns="0" numCol="1" anchor="b" anchorCtr="0" compatLnSpc="1">
            <a:prstTxWarp prst="textNoShape">
              <a:avLst/>
            </a:prstTxWarp>
          </a:bodyPr>
          <a:lstStyle>
            <a:lvl1pPr algn="l" eaLnBrk="0" hangingPunct="0">
              <a:lnSpc>
                <a:spcPct val="100000"/>
              </a:lnSpc>
              <a:spcBef>
                <a:spcPct val="0"/>
              </a:spcBef>
              <a:defRPr sz="1000" b="0" i="1">
                <a:solidFill>
                  <a:schemeClr val="tx1"/>
                </a:solidFill>
                <a:latin typeface="Times New Roman" panose="02020603050405020304" pitchFamily="18" charset="0"/>
              </a:defRPr>
            </a:lvl1pPr>
          </a:lstStyle>
          <a:p>
            <a:pPr>
              <a:defRPr/>
            </a:pPr>
            <a:endParaRPr lang="en-US" altLang="en-US"/>
          </a:p>
        </p:txBody>
      </p:sp>
      <p:sp>
        <p:nvSpPr>
          <p:cNvPr id="3077" name="Rectangle 5"/>
          <p:cNvSpPr>
            <a:spLocks noGrp="1" noChangeArrowheads="1"/>
          </p:cNvSpPr>
          <p:nvPr>
            <p:ph type="sldNum" sz="quarter" idx="3"/>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050" tIns="0" rIns="19050" bIns="0" numCol="1" anchor="b" anchorCtr="0" compatLnSpc="1">
            <a:prstTxWarp prst="textNoShape">
              <a:avLst/>
            </a:prstTxWarp>
          </a:bodyPr>
          <a:lstStyle>
            <a:lvl1pPr algn="r">
              <a:defRPr sz="1000" b="0" i="1">
                <a:solidFill>
                  <a:schemeClr val="tx1"/>
                </a:solidFill>
                <a:latin typeface="Times New Roman" pitchFamily="18" charset="0"/>
              </a:defRPr>
            </a:lvl1pPr>
          </a:lstStyle>
          <a:p>
            <a:fld id="{1BF51E2C-892B-49DD-ADFA-87EC1F5F1BF0}" type="slidenum">
              <a:rPr lang="en-US" altLang="en-US"/>
              <a:pPr/>
              <a:t>‹#›</a:t>
            </a:fld>
            <a:endParaRPr lang="en-US" altLang="en-US"/>
          </a:p>
        </p:txBody>
      </p:sp>
    </p:spTree>
    <p:extLst>
      <p:ext uri="{BB962C8B-B14F-4D97-AF65-F5344CB8AC3E}">
        <p14:creationId xmlns:p14="http://schemas.microsoft.com/office/powerpoint/2010/main" val="11116359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050" tIns="0" rIns="19050" bIns="0" numCol="1" anchor="t" anchorCtr="0" compatLnSpc="1">
            <a:prstTxWarp prst="textNoShape">
              <a:avLst/>
            </a:prstTxWarp>
          </a:bodyPr>
          <a:lstStyle>
            <a:lvl1pPr algn="l" eaLnBrk="0" hangingPunct="0">
              <a:lnSpc>
                <a:spcPct val="100000"/>
              </a:lnSpc>
              <a:spcBef>
                <a:spcPct val="0"/>
              </a:spcBef>
              <a:defRPr sz="1000" b="0" i="1">
                <a:solidFill>
                  <a:schemeClr val="tx1"/>
                </a:solidFill>
                <a:latin typeface="Times New Roman" panose="02020603050405020304" pitchFamily="18" charset="0"/>
              </a:defRPr>
            </a:lvl1pPr>
          </a:lstStyle>
          <a:p>
            <a:pPr>
              <a:defRPr/>
            </a:pPr>
            <a:endParaRPr lang="en-US" altLang="en-US"/>
          </a:p>
        </p:txBody>
      </p:sp>
      <p:sp>
        <p:nvSpPr>
          <p:cNvPr id="2051" name="Rectangle 3"/>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050" tIns="0" rIns="19050" bIns="0" numCol="1" anchor="t" anchorCtr="0" compatLnSpc="1">
            <a:prstTxWarp prst="textNoShape">
              <a:avLst/>
            </a:prstTxWarp>
          </a:bodyPr>
          <a:lstStyle>
            <a:lvl1pPr algn="r" eaLnBrk="0" hangingPunct="0">
              <a:lnSpc>
                <a:spcPct val="100000"/>
              </a:lnSpc>
              <a:spcBef>
                <a:spcPct val="0"/>
              </a:spcBef>
              <a:defRPr sz="1000" b="0" i="1">
                <a:solidFill>
                  <a:schemeClr val="tx1"/>
                </a:solidFill>
                <a:latin typeface="Times New Roman" panose="02020603050405020304" pitchFamily="18" charset="0"/>
              </a:defRPr>
            </a:lvl1pPr>
          </a:lstStyle>
          <a:p>
            <a:pPr>
              <a:defRPr/>
            </a:pPr>
            <a:endParaRPr lang="en-US" altLang="en-US"/>
          </a:p>
        </p:txBody>
      </p:sp>
      <p:sp>
        <p:nvSpPr>
          <p:cNvPr id="2052" name="Rectangle 4"/>
          <p:cNvSpPr>
            <a:spLocks noChangeArrowheads="1" noTextEdit="1"/>
          </p:cNvSpPr>
          <p:nvPr>
            <p:ph type="sldImg" idx="2"/>
          </p:nvPr>
        </p:nvSpPr>
        <p:spPr bwMode="auto">
          <a:xfrm>
            <a:off x="1216025" y="692150"/>
            <a:ext cx="4425950" cy="3416300"/>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053" name="Rectangle 5"/>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t"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2054" name="Rectangle 6"/>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050" tIns="0" rIns="19050" bIns="0" numCol="1" anchor="b" anchorCtr="0" compatLnSpc="1">
            <a:prstTxWarp prst="textNoShape">
              <a:avLst/>
            </a:prstTxWarp>
          </a:bodyPr>
          <a:lstStyle>
            <a:lvl1pPr algn="l" eaLnBrk="0" hangingPunct="0">
              <a:lnSpc>
                <a:spcPct val="100000"/>
              </a:lnSpc>
              <a:spcBef>
                <a:spcPct val="0"/>
              </a:spcBef>
              <a:defRPr sz="1000" b="0" i="1">
                <a:solidFill>
                  <a:schemeClr val="tx1"/>
                </a:solidFill>
                <a:latin typeface="Times New Roman" panose="02020603050405020304" pitchFamily="18" charset="0"/>
              </a:defRPr>
            </a:lvl1pPr>
          </a:lstStyle>
          <a:p>
            <a:pPr>
              <a:defRPr/>
            </a:pPr>
            <a:endParaRPr lang="en-US" altLang="en-US"/>
          </a:p>
        </p:txBody>
      </p:sp>
      <p:sp>
        <p:nvSpPr>
          <p:cNvPr id="2055" name="Rectangle 7"/>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050" tIns="0" rIns="19050" bIns="0" numCol="1" anchor="b" anchorCtr="0" compatLnSpc="1">
            <a:prstTxWarp prst="textNoShape">
              <a:avLst/>
            </a:prstTxWarp>
          </a:bodyPr>
          <a:lstStyle>
            <a:lvl1pPr algn="r">
              <a:defRPr sz="1000" b="0" i="1">
                <a:solidFill>
                  <a:schemeClr val="tx1"/>
                </a:solidFill>
                <a:latin typeface="Times New Roman" pitchFamily="18" charset="0"/>
              </a:defRPr>
            </a:lvl1pPr>
          </a:lstStyle>
          <a:p>
            <a:fld id="{F2D32699-AE9F-4594-A437-BE9BFA11246C}" type="slidenum">
              <a:rPr lang="en-US" altLang="en-US"/>
              <a:pPr/>
              <a:t>‹#›</a:t>
            </a:fld>
            <a:endParaRPr lang="en-US" altLang="en-US"/>
          </a:p>
        </p:txBody>
      </p:sp>
    </p:spTree>
    <p:extLst>
      <p:ext uri="{BB962C8B-B14F-4D97-AF65-F5344CB8AC3E}">
        <p14:creationId xmlns:p14="http://schemas.microsoft.com/office/powerpoint/2010/main" val="364140487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slide" Target="../slides/slide29.xml"/><Relationship Id="rId2" Type="http://schemas.openxmlformats.org/officeDocument/2006/relationships/notesMaster" Target="../notesMasters/notesMaster1.xml"/><Relationship Id="rId1" Type="http://schemas.openxmlformats.org/officeDocument/2006/relationships/vmlDrawing" Target="../drawings/vmlDrawing5.vml"/><Relationship Id="rId5" Type="http://schemas.openxmlformats.org/officeDocument/2006/relationships/image" Target="../media/image8.emf"/><Relationship Id="rId4" Type="http://schemas.openxmlformats.org/officeDocument/2006/relationships/oleObject" Target="../embeddings/oleObject7.bin"/></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1031"/>
          <p:cNvSpPr>
            <a:spLocks noGrp="1" noChangeArrowheads="1"/>
          </p:cNvSpPr>
          <p:nvPr>
            <p:ph type="sldNum" sz="quarter" idx="5"/>
          </p:nvPr>
        </p:nvSpPr>
        <p:spPr>
          <a:noFill/>
        </p:spPr>
        <p:txBody>
          <a:bodyPr/>
          <a:lstStyle>
            <a:lvl1pPr>
              <a:defRPr sz="1600" b="1">
                <a:solidFill>
                  <a:schemeClr val="bg1"/>
                </a:solidFill>
                <a:latin typeface="Arial" charset="0"/>
              </a:defRPr>
            </a:lvl1pPr>
            <a:lvl2pPr marL="742950" indent="-285750">
              <a:defRPr sz="1600" b="1">
                <a:solidFill>
                  <a:schemeClr val="bg1"/>
                </a:solidFill>
                <a:latin typeface="Arial" charset="0"/>
              </a:defRPr>
            </a:lvl2pPr>
            <a:lvl3pPr marL="1143000" indent="-228600">
              <a:defRPr sz="1600" b="1">
                <a:solidFill>
                  <a:schemeClr val="bg1"/>
                </a:solidFill>
                <a:latin typeface="Arial" charset="0"/>
              </a:defRPr>
            </a:lvl3pPr>
            <a:lvl4pPr marL="1600200" indent="-228600">
              <a:defRPr sz="1600" b="1">
                <a:solidFill>
                  <a:schemeClr val="bg1"/>
                </a:solidFill>
                <a:latin typeface="Arial" charset="0"/>
              </a:defRPr>
            </a:lvl4pPr>
            <a:lvl5pPr marL="2057400" indent="-228600">
              <a:defRPr sz="1600" b="1">
                <a:solidFill>
                  <a:schemeClr val="bg1"/>
                </a:solidFill>
                <a:latin typeface="Arial" charset="0"/>
              </a:defRPr>
            </a:lvl5pPr>
            <a:lvl6pPr marL="2514600" indent="-228600" eaLnBrk="0" fontAlgn="base" hangingPunct="0">
              <a:spcBef>
                <a:spcPct val="0"/>
              </a:spcBef>
              <a:spcAft>
                <a:spcPct val="0"/>
              </a:spcAft>
              <a:defRPr sz="1600" b="1">
                <a:solidFill>
                  <a:schemeClr val="bg1"/>
                </a:solidFill>
                <a:latin typeface="Arial" charset="0"/>
              </a:defRPr>
            </a:lvl6pPr>
            <a:lvl7pPr marL="2971800" indent="-228600" eaLnBrk="0" fontAlgn="base" hangingPunct="0">
              <a:spcBef>
                <a:spcPct val="0"/>
              </a:spcBef>
              <a:spcAft>
                <a:spcPct val="0"/>
              </a:spcAft>
              <a:defRPr sz="1600" b="1">
                <a:solidFill>
                  <a:schemeClr val="bg1"/>
                </a:solidFill>
                <a:latin typeface="Arial" charset="0"/>
              </a:defRPr>
            </a:lvl7pPr>
            <a:lvl8pPr marL="3429000" indent="-228600" eaLnBrk="0" fontAlgn="base" hangingPunct="0">
              <a:spcBef>
                <a:spcPct val="0"/>
              </a:spcBef>
              <a:spcAft>
                <a:spcPct val="0"/>
              </a:spcAft>
              <a:defRPr sz="1600" b="1">
                <a:solidFill>
                  <a:schemeClr val="bg1"/>
                </a:solidFill>
                <a:latin typeface="Arial" charset="0"/>
              </a:defRPr>
            </a:lvl8pPr>
            <a:lvl9pPr marL="3886200" indent="-228600" eaLnBrk="0" fontAlgn="base" hangingPunct="0">
              <a:spcBef>
                <a:spcPct val="0"/>
              </a:spcBef>
              <a:spcAft>
                <a:spcPct val="0"/>
              </a:spcAft>
              <a:defRPr sz="1600" b="1">
                <a:solidFill>
                  <a:schemeClr val="bg1"/>
                </a:solidFill>
                <a:latin typeface="Arial" charset="0"/>
              </a:defRPr>
            </a:lvl9pPr>
          </a:lstStyle>
          <a:p>
            <a:fld id="{53F3A51F-4569-4674-929B-74DB43999247}" type="slidenum">
              <a:rPr lang="en-US" altLang="en-US" sz="1000" b="0">
                <a:solidFill>
                  <a:schemeClr val="tx1"/>
                </a:solidFill>
                <a:latin typeface="Times New Roman" pitchFamily="18" charset="0"/>
              </a:rPr>
              <a:pPr/>
              <a:t>2</a:t>
            </a:fld>
            <a:endParaRPr lang="en-US" altLang="en-US" sz="1000" b="0">
              <a:solidFill>
                <a:schemeClr val="tx1"/>
              </a:solidFill>
              <a:latin typeface="Times New Roman" pitchFamily="18" charset="0"/>
            </a:endParaRPr>
          </a:p>
        </p:txBody>
      </p:sp>
      <p:sp>
        <p:nvSpPr>
          <p:cNvPr id="6147" name="Rectangle 2"/>
          <p:cNvSpPr>
            <a:spLocks noChangeArrowheads="1" noTextEdit="1"/>
          </p:cNvSpPr>
          <p:nvPr>
            <p:ph type="sldImg"/>
          </p:nvPr>
        </p:nvSpPr>
        <p:spPr>
          <a:xfrm>
            <a:off x="1219200" y="692150"/>
            <a:ext cx="4419600" cy="3416300"/>
          </a:xfrm>
          <a:ln/>
        </p:spPr>
      </p:sp>
      <p:sp>
        <p:nvSpPr>
          <p:cNvPr id="6148" name="Rectangle 3"/>
          <p:cNvSpPr>
            <a:spLocks noGrp="1" noChangeArrowheads="1"/>
          </p:cNvSpPr>
          <p:nvPr>
            <p:ph type="body" idx="1"/>
          </p:nvPr>
        </p:nvSpPr>
        <p:spPr>
          <a:noFill/>
        </p:spPr>
        <p:txBody>
          <a:bodyPr/>
          <a:lstStyle/>
          <a:p>
            <a:endParaRPr lang="en-US" altLang="en-US" sz="1000" smtClean="0"/>
          </a:p>
          <a:p>
            <a:endParaRPr lang="en-US" altLang="en-US" sz="1000" smtClean="0"/>
          </a:p>
          <a:p>
            <a:endParaRPr lang="en-US" altLang="en-US" sz="1000" smtClean="0"/>
          </a:p>
          <a:p>
            <a:endParaRPr lang="en-US" altLang="en-US" sz="1000" smtClean="0"/>
          </a:p>
          <a:p>
            <a:endParaRPr lang="en-US" altLang="en-US" sz="1000" smtClean="0"/>
          </a:p>
          <a:p>
            <a:endParaRPr lang="en-US" altLang="en-US" sz="1000" smtClean="0"/>
          </a:p>
          <a:p>
            <a:endParaRPr lang="en-US" altLang="en-US" sz="1000" smtClean="0"/>
          </a:p>
          <a:p>
            <a:endParaRPr lang="en-US" altLang="en-US" sz="1000" smtClean="0"/>
          </a:p>
          <a:p>
            <a:endParaRPr lang="en-US" altLang="en-US" sz="1000" smtClean="0"/>
          </a:p>
          <a:p>
            <a:r>
              <a:rPr lang="en-US" altLang="en-US" sz="1000" smtClean="0"/>
              <a:t>Once upon a time, people went to work for a company at the beginning of their working life, and stayed with that employer until their retirement.  There was an understanding (a psychological contract, if you will) between employer and employee – an exchange of loyalty on both sides.</a:t>
            </a:r>
          </a:p>
          <a:p>
            <a:endParaRPr lang="en-US" altLang="en-US" sz="1000" smtClean="0"/>
          </a:p>
          <a:p>
            <a:endParaRPr lang="en-US" altLang="en-US" sz="1000" smtClean="0"/>
          </a:p>
        </p:txBody>
      </p:sp>
      <p:sp>
        <p:nvSpPr>
          <p:cNvPr id="6149" name="Rectangle 6"/>
          <p:cNvSpPr>
            <a:spLocks noChangeArrowheads="1"/>
          </p:cNvSpPr>
          <p:nvPr/>
        </p:nvSpPr>
        <p:spPr bwMode="auto">
          <a:xfrm>
            <a:off x="2814638" y="3829050"/>
            <a:ext cx="685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600" b="1">
                <a:solidFill>
                  <a:schemeClr val="bg1"/>
                </a:solidFill>
                <a:latin typeface="Arial" charset="0"/>
              </a:defRPr>
            </a:lvl1pPr>
            <a:lvl2pPr marL="742950" indent="-285750">
              <a:defRPr sz="1600" b="1">
                <a:solidFill>
                  <a:schemeClr val="bg1"/>
                </a:solidFill>
                <a:latin typeface="Arial" charset="0"/>
              </a:defRPr>
            </a:lvl2pPr>
            <a:lvl3pPr marL="1143000" indent="-228600">
              <a:defRPr sz="1600" b="1">
                <a:solidFill>
                  <a:schemeClr val="bg1"/>
                </a:solidFill>
                <a:latin typeface="Arial" charset="0"/>
              </a:defRPr>
            </a:lvl3pPr>
            <a:lvl4pPr marL="1600200" indent="-228600">
              <a:defRPr sz="1600" b="1">
                <a:solidFill>
                  <a:schemeClr val="bg1"/>
                </a:solidFill>
                <a:latin typeface="Arial" charset="0"/>
              </a:defRPr>
            </a:lvl4pPr>
            <a:lvl5pPr marL="2057400" indent="-228600">
              <a:defRPr sz="1600" b="1">
                <a:solidFill>
                  <a:schemeClr val="bg1"/>
                </a:solidFill>
                <a:latin typeface="Arial" charset="0"/>
              </a:defRPr>
            </a:lvl5pPr>
            <a:lvl6pPr marL="2514600" indent="-228600" eaLnBrk="0" fontAlgn="base" hangingPunct="0">
              <a:spcBef>
                <a:spcPct val="0"/>
              </a:spcBef>
              <a:spcAft>
                <a:spcPct val="0"/>
              </a:spcAft>
              <a:defRPr sz="1600" b="1">
                <a:solidFill>
                  <a:schemeClr val="bg1"/>
                </a:solidFill>
                <a:latin typeface="Arial" charset="0"/>
              </a:defRPr>
            </a:lvl6pPr>
            <a:lvl7pPr marL="2971800" indent="-228600" eaLnBrk="0" fontAlgn="base" hangingPunct="0">
              <a:spcBef>
                <a:spcPct val="0"/>
              </a:spcBef>
              <a:spcAft>
                <a:spcPct val="0"/>
              </a:spcAft>
              <a:defRPr sz="1600" b="1">
                <a:solidFill>
                  <a:schemeClr val="bg1"/>
                </a:solidFill>
                <a:latin typeface="Arial" charset="0"/>
              </a:defRPr>
            </a:lvl7pPr>
            <a:lvl8pPr marL="3429000" indent="-228600" eaLnBrk="0" fontAlgn="base" hangingPunct="0">
              <a:spcBef>
                <a:spcPct val="0"/>
              </a:spcBef>
              <a:spcAft>
                <a:spcPct val="0"/>
              </a:spcAft>
              <a:defRPr sz="1600" b="1">
                <a:solidFill>
                  <a:schemeClr val="bg1"/>
                </a:solidFill>
                <a:latin typeface="Arial" charset="0"/>
              </a:defRPr>
            </a:lvl8pPr>
            <a:lvl9pPr marL="3886200" indent="-228600" eaLnBrk="0" fontAlgn="base" hangingPunct="0">
              <a:spcBef>
                <a:spcPct val="0"/>
              </a:spcBef>
              <a:spcAft>
                <a:spcPct val="0"/>
              </a:spcAft>
              <a:defRPr sz="1600" b="1">
                <a:solidFill>
                  <a:schemeClr val="bg1"/>
                </a:solidFill>
                <a:latin typeface="Arial" charset="0"/>
              </a:defRPr>
            </a:lvl9pPr>
          </a:lstStyle>
          <a:p>
            <a:endParaRPr lang="en-GB" altLang="en-US"/>
          </a:p>
        </p:txBody>
      </p:sp>
      <p:pic>
        <p:nvPicPr>
          <p:cNvPr id="6150" name="Picture 5" descr="PE07091_"/>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0800" y="4495800"/>
            <a:ext cx="1228725" cy="148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1031"/>
          <p:cNvSpPr>
            <a:spLocks noGrp="1" noChangeArrowheads="1"/>
          </p:cNvSpPr>
          <p:nvPr>
            <p:ph type="sldNum" sz="quarter" idx="5"/>
          </p:nvPr>
        </p:nvSpPr>
        <p:spPr>
          <a:noFill/>
        </p:spPr>
        <p:txBody>
          <a:bodyPr/>
          <a:lstStyle>
            <a:lvl1pPr>
              <a:defRPr sz="1600" b="1">
                <a:solidFill>
                  <a:schemeClr val="bg1"/>
                </a:solidFill>
                <a:latin typeface="Arial" charset="0"/>
              </a:defRPr>
            </a:lvl1pPr>
            <a:lvl2pPr marL="742950" indent="-285750">
              <a:defRPr sz="1600" b="1">
                <a:solidFill>
                  <a:schemeClr val="bg1"/>
                </a:solidFill>
                <a:latin typeface="Arial" charset="0"/>
              </a:defRPr>
            </a:lvl2pPr>
            <a:lvl3pPr marL="1143000" indent="-228600">
              <a:defRPr sz="1600" b="1">
                <a:solidFill>
                  <a:schemeClr val="bg1"/>
                </a:solidFill>
                <a:latin typeface="Arial" charset="0"/>
              </a:defRPr>
            </a:lvl3pPr>
            <a:lvl4pPr marL="1600200" indent="-228600">
              <a:defRPr sz="1600" b="1">
                <a:solidFill>
                  <a:schemeClr val="bg1"/>
                </a:solidFill>
                <a:latin typeface="Arial" charset="0"/>
              </a:defRPr>
            </a:lvl4pPr>
            <a:lvl5pPr marL="2057400" indent="-228600">
              <a:defRPr sz="1600" b="1">
                <a:solidFill>
                  <a:schemeClr val="bg1"/>
                </a:solidFill>
                <a:latin typeface="Arial" charset="0"/>
              </a:defRPr>
            </a:lvl5pPr>
            <a:lvl6pPr marL="2514600" indent="-228600" eaLnBrk="0" fontAlgn="base" hangingPunct="0">
              <a:spcBef>
                <a:spcPct val="0"/>
              </a:spcBef>
              <a:spcAft>
                <a:spcPct val="0"/>
              </a:spcAft>
              <a:defRPr sz="1600" b="1">
                <a:solidFill>
                  <a:schemeClr val="bg1"/>
                </a:solidFill>
                <a:latin typeface="Arial" charset="0"/>
              </a:defRPr>
            </a:lvl6pPr>
            <a:lvl7pPr marL="2971800" indent="-228600" eaLnBrk="0" fontAlgn="base" hangingPunct="0">
              <a:spcBef>
                <a:spcPct val="0"/>
              </a:spcBef>
              <a:spcAft>
                <a:spcPct val="0"/>
              </a:spcAft>
              <a:defRPr sz="1600" b="1">
                <a:solidFill>
                  <a:schemeClr val="bg1"/>
                </a:solidFill>
                <a:latin typeface="Arial" charset="0"/>
              </a:defRPr>
            </a:lvl7pPr>
            <a:lvl8pPr marL="3429000" indent="-228600" eaLnBrk="0" fontAlgn="base" hangingPunct="0">
              <a:spcBef>
                <a:spcPct val="0"/>
              </a:spcBef>
              <a:spcAft>
                <a:spcPct val="0"/>
              </a:spcAft>
              <a:defRPr sz="1600" b="1">
                <a:solidFill>
                  <a:schemeClr val="bg1"/>
                </a:solidFill>
                <a:latin typeface="Arial" charset="0"/>
              </a:defRPr>
            </a:lvl8pPr>
            <a:lvl9pPr marL="3886200" indent="-228600" eaLnBrk="0" fontAlgn="base" hangingPunct="0">
              <a:spcBef>
                <a:spcPct val="0"/>
              </a:spcBef>
              <a:spcAft>
                <a:spcPct val="0"/>
              </a:spcAft>
              <a:defRPr sz="1600" b="1">
                <a:solidFill>
                  <a:schemeClr val="bg1"/>
                </a:solidFill>
                <a:latin typeface="Arial" charset="0"/>
              </a:defRPr>
            </a:lvl9pPr>
          </a:lstStyle>
          <a:p>
            <a:fld id="{7CCA5CD7-814D-4F8D-A04B-F0203B1632B4}" type="slidenum">
              <a:rPr lang="en-US" altLang="en-US" sz="1000" b="0">
                <a:solidFill>
                  <a:schemeClr val="tx1"/>
                </a:solidFill>
                <a:latin typeface="Times New Roman" pitchFamily="18" charset="0"/>
              </a:rPr>
              <a:pPr/>
              <a:t>3</a:t>
            </a:fld>
            <a:endParaRPr lang="en-US" altLang="en-US" sz="1000" b="0">
              <a:solidFill>
                <a:schemeClr val="tx1"/>
              </a:solidFill>
              <a:latin typeface="Times New Roman" pitchFamily="18" charset="0"/>
            </a:endParaRPr>
          </a:p>
        </p:txBody>
      </p:sp>
      <p:sp>
        <p:nvSpPr>
          <p:cNvPr id="8195" name="Rectangle 2"/>
          <p:cNvSpPr>
            <a:spLocks noChangeArrowheads="1" noTextEdit="1"/>
          </p:cNvSpPr>
          <p:nvPr>
            <p:ph type="sldImg"/>
          </p:nvPr>
        </p:nvSpPr>
        <p:spPr>
          <a:xfrm>
            <a:off x="1219200" y="692150"/>
            <a:ext cx="4419600" cy="3416300"/>
          </a:xfrm>
          <a:ln/>
        </p:spPr>
      </p:sp>
      <p:sp>
        <p:nvSpPr>
          <p:cNvPr id="8196" name="Rectangle 3"/>
          <p:cNvSpPr>
            <a:spLocks noGrp="1" noChangeArrowheads="1"/>
          </p:cNvSpPr>
          <p:nvPr>
            <p:ph type="body" idx="1"/>
          </p:nvPr>
        </p:nvSpPr>
        <p:spPr>
          <a:noFill/>
        </p:spPr>
        <p:txBody>
          <a:bodyPr/>
          <a:lstStyle/>
          <a:p>
            <a:pPr algn="just"/>
            <a:r>
              <a:rPr lang="en-US" altLang="en-US" sz="1000" smtClean="0"/>
              <a:t>Every organization’s leaders and managers will be gone some day – they may be promoted, quit, be fired, retire, or even die.  It is only sensible to plan for succession in advance, rather than scrambling to fill in and find someone to take a vacant position.</a:t>
            </a:r>
          </a:p>
          <a:p>
            <a:pPr algn="just"/>
            <a:r>
              <a:rPr lang="en-US" altLang="en-US" sz="1000" smtClean="0"/>
              <a:t>Many leaders, especially those at the top of the organization, refuse to admit that they can be replaced.  Unfortunately, unless these folks know something the rest of us don’t, someday they </a:t>
            </a:r>
            <a:r>
              <a:rPr lang="en-US" altLang="en-US" sz="1000" u="sng" smtClean="0"/>
              <a:t>will</a:t>
            </a:r>
            <a:r>
              <a:rPr lang="en-US" altLang="en-US" sz="1000" smtClean="0"/>
              <a:t> need to be replaced.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1031"/>
          <p:cNvSpPr>
            <a:spLocks noGrp="1" noChangeArrowheads="1"/>
          </p:cNvSpPr>
          <p:nvPr>
            <p:ph type="sldNum" sz="quarter" idx="5"/>
          </p:nvPr>
        </p:nvSpPr>
        <p:spPr>
          <a:noFill/>
        </p:spPr>
        <p:txBody>
          <a:bodyPr/>
          <a:lstStyle>
            <a:lvl1pPr>
              <a:defRPr sz="1600" b="1">
                <a:solidFill>
                  <a:schemeClr val="bg1"/>
                </a:solidFill>
                <a:latin typeface="Arial" charset="0"/>
              </a:defRPr>
            </a:lvl1pPr>
            <a:lvl2pPr marL="742950" indent="-285750">
              <a:defRPr sz="1600" b="1">
                <a:solidFill>
                  <a:schemeClr val="bg1"/>
                </a:solidFill>
                <a:latin typeface="Arial" charset="0"/>
              </a:defRPr>
            </a:lvl2pPr>
            <a:lvl3pPr marL="1143000" indent="-228600">
              <a:defRPr sz="1600" b="1">
                <a:solidFill>
                  <a:schemeClr val="bg1"/>
                </a:solidFill>
                <a:latin typeface="Arial" charset="0"/>
              </a:defRPr>
            </a:lvl3pPr>
            <a:lvl4pPr marL="1600200" indent="-228600">
              <a:defRPr sz="1600" b="1">
                <a:solidFill>
                  <a:schemeClr val="bg1"/>
                </a:solidFill>
                <a:latin typeface="Arial" charset="0"/>
              </a:defRPr>
            </a:lvl4pPr>
            <a:lvl5pPr marL="2057400" indent="-228600">
              <a:defRPr sz="1600" b="1">
                <a:solidFill>
                  <a:schemeClr val="bg1"/>
                </a:solidFill>
                <a:latin typeface="Arial" charset="0"/>
              </a:defRPr>
            </a:lvl5pPr>
            <a:lvl6pPr marL="2514600" indent="-228600" eaLnBrk="0" fontAlgn="base" hangingPunct="0">
              <a:spcBef>
                <a:spcPct val="0"/>
              </a:spcBef>
              <a:spcAft>
                <a:spcPct val="0"/>
              </a:spcAft>
              <a:defRPr sz="1600" b="1">
                <a:solidFill>
                  <a:schemeClr val="bg1"/>
                </a:solidFill>
                <a:latin typeface="Arial" charset="0"/>
              </a:defRPr>
            </a:lvl6pPr>
            <a:lvl7pPr marL="2971800" indent="-228600" eaLnBrk="0" fontAlgn="base" hangingPunct="0">
              <a:spcBef>
                <a:spcPct val="0"/>
              </a:spcBef>
              <a:spcAft>
                <a:spcPct val="0"/>
              </a:spcAft>
              <a:defRPr sz="1600" b="1">
                <a:solidFill>
                  <a:schemeClr val="bg1"/>
                </a:solidFill>
                <a:latin typeface="Arial" charset="0"/>
              </a:defRPr>
            </a:lvl7pPr>
            <a:lvl8pPr marL="3429000" indent="-228600" eaLnBrk="0" fontAlgn="base" hangingPunct="0">
              <a:spcBef>
                <a:spcPct val="0"/>
              </a:spcBef>
              <a:spcAft>
                <a:spcPct val="0"/>
              </a:spcAft>
              <a:defRPr sz="1600" b="1">
                <a:solidFill>
                  <a:schemeClr val="bg1"/>
                </a:solidFill>
                <a:latin typeface="Arial" charset="0"/>
              </a:defRPr>
            </a:lvl8pPr>
            <a:lvl9pPr marL="3886200" indent="-228600" eaLnBrk="0" fontAlgn="base" hangingPunct="0">
              <a:spcBef>
                <a:spcPct val="0"/>
              </a:spcBef>
              <a:spcAft>
                <a:spcPct val="0"/>
              </a:spcAft>
              <a:defRPr sz="1600" b="1">
                <a:solidFill>
                  <a:schemeClr val="bg1"/>
                </a:solidFill>
                <a:latin typeface="Arial" charset="0"/>
              </a:defRPr>
            </a:lvl9pPr>
          </a:lstStyle>
          <a:p>
            <a:fld id="{52B823E7-8EF0-4DD3-B4D6-829DB58C5F97}" type="slidenum">
              <a:rPr lang="en-US" altLang="en-US" sz="1000" b="0">
                <a:solidFill>
                  <a:schemeClr val="tx1"/>
                </a:solidFill>
                <a:latin typeface="Times New Roman" pitchFamily="18" charset="0"/>
              </a:rPr>
              <a:pPr/>
              <a:t>9</a:t>
            </a:fld>
            <a:endParaRPr lang="en-US" altLang="en-US" sz="1000" b="0">
              <a:solidFill>
                <a:schemeClr val="tx1"/>
              </a:solidFill>
              <a:latin typeface="Times New Roman" pitchFamily="18" charset="0"/>
            </a:endParaRPr>
          </a:p>
        </p:txBody>
      </p:sp>
      <p:sp>
        <p:nvSpPr>
          <p:cNvPr id="15363" name="Rectangle 2"/>
          <p:cNvSpPr>
            <a:spLocks noChangeArrowheads="1" noTextEdit="1"/>
          </p:cNvSpPr>
          <p:nvPr>
            <p:ph type="sldImg"/>
          </p:nvPr>
        </p:nvSpPr>
        <p:spPr>
          <a:xfrm>
            <a:off x="1219200" y="692150"/>
            <a:ext cx="4419600" cy="3416300"/>
          </a:xfrm>
          <a:ln/>
        </p:spPr>
      </p:sp>
      <p:sp>
        <p:nvSpPr>
          <p:cNvPr id="15364" name="Rectangle 3"/>
          <p:cNvSpPr>
            <a:spLocks noGrp="1" noChangeArrowheads="1"/>
          </p:cNvSpPr>
          <p:nvPr>
            <p:ph type="body" idx="1"/>
          </p:nvPr>
        </p:nvSpPr>
        <p:spPr>
          <a:noFill/>
        </p:spPr>
        <p:txBody>
          <a:bodyPr/>
          <a:lstStyle/>
          <a:p>
            <a:r>
              <a:rPr lang="en-US" altLang="en-US" sz="900" smtClean="0"/>
              <a:t>What are some of the factors impacting individuals’ career choices?</a:t>
            </a:r>
          </a:p>
          <a:p>
            <a:r>
              <a:rPr lang="en-US" altLang="en-US" sz="900" u="sng" smtClean="0"/>
              <a:t>Practical Considerations</a:t>
            </a:r>
          </a:p>
          <a:p>
            <a:pPr algn="just"/>
            <a:r>
              <a:rPr lang="en-US" altLang="en-US" sz="900" smtClean="0"/>
              <a:t>One factor that must be taken into account is the practical side.  Although there are large numbers of people who have pursued a dream and achieved that dream, most of us end up focusing on what is realistic.  And, even the person who has a dream needs to assess the practical issues, if only to know what to overcome.  Some practical considerations include the availability of jobs in a particular career area, where jobs are located, and whether or not the educational requirements for a particular career are financially in reach </a:t>
            </a:r>
          </a:p>
          <a:p>
            <a:r>
              <a:rPr lang="en-US" altLang="en-US" sz="900" u="sng" smtClean="0"/>
              <a:t>Overall life goals</a:t>
            </a:r>
          </a:p>
          <a:p>
            <a:r>
              <a:rPr lang="en-US" altLang="en-US" sz="900" smtClean="0"/>
              <a:t>For some individuals, choice of a career depends on how well a particular carrer will mesh with overall life goals.  How demanding the job</a:t>
            </a:r>
          </a:p>
          <a:p>
            <a:r>
              <a:rPr lang="en-US" altLang="en-US" sz="900" smtClean="0"/>
              <a:t>Is it a career that can be interrupted</a:t>
            </a:r>
          </a:p>
          <a:p>
            <a:r>
              <a:rPr lang="en-US" altLang="en-US" sz="900" smtClean="0"/>
              <a:t>Mobility</a:t>
            </a:r>
          </a:p>
          <a:p>
            <a:r>
              <a:rPr lang="en-US" altLang="en-US" sz="900" u="sng" smtClean="0"/>
              <a:t>Social background, including family factors</a:t>
            </a:r>
            <a:endParaRPr lang="en-US" altLang="en-US" sz="900" smtClean="0"/>
          </a:p>
          <a:p>
            <a:pPr algn="just"/>
            <a:r>
              <a:rPr lang="en-US" altLang="en-US" sz="900" smtClean="0"/>
              <a:t>We all know people who have followed a similar career path as a parent or other family member.  It’s easy to see why – you may well be encouraged by a parent to follow in his or her footsteps, you grow up hearing about a particular trade or profession, you have a role model, and you may even have useful contacts to help you in getting started.</a:t>
            </a:r>
            <a:endParaRPr lang="en-US" altLang="en-US" sz="900" u="sng" smtClean="0"/>
          </a:p>
          <a:p>
            <a:r>
              <a:rPr lang="en-US" altLang="en-US" sz="900" u="sng" smtClean="0"/>
              <a:t>Personal interests</a:t>
            </a:r>
          </a:p>
          <a:p>
            <a:r>
              <a:rPr lang="en-US" altLang="en-US" sz="900" u="sng" smtClean="0"/>
              <a:t>Abilities</a:t>
            </a:r>
          </a:p>
          <a:p>
            <a:pPr algn="just"/>
            <a:r>
              <a:rPr lang="en-US" altLang="en-US" sz="900" smtClean="0"/>
              <a:t>Abilities – or peoples’ beliefs about their abilities or the abilities they could acquire – play a role in career choice.  </a:t>
            </a:r>
          </a:p>
          <a:p>
            <a:r>
              <a:rPr lang="en-US" altLang="en-US" sz="900" u="sng" smtClean="0"/>
              <a:t>Self-identity</a:t>
            </a:r>
            <a:endParaRPr lang="en-US" altLang="en-US" sz="900" smtClean="0"/>
          </a:p>
          <a:p>
            <a:r>
              <a:rPr lang="en-US" altLang="en-US" sz="900" smtClean="0"/>
              <a:t>Gender roles</a:t>
            </a:r>
            <a:endParaRPr lang="en-US" altLang="en-US" sz="900" u="sng" smtClean="0"/>
          </a:p>
          <a:p>
            <a:r>
              <a:rPr lang="en-US" altLang="en-US" sz="900" u="sng" smtClean="0"/>
              <a:t>Personality factors</a:t>
            </a:r>
          </a:p>
          <a:p>
            <a:pPr algn="just"/>
            <a:r>
              <a:rPr lang="en-US" altLang="en-US" sz="900" smtClean="0"/>
              <a:t>There is evidence that personality factors can affect a person’s choice of career. We know that individual differences can be used to predict success in jobs – so it makes sense that individual differences would make a difference in the job or career that an individual </a:t>
            </a:r>
            <a:r>
              <a:rPr lang="en-US" altLang="en-US" sz="900" u="sng" smtClean="0"/>
              <a:t>chooses</a:t>
            </a:r>
            <a:r>
              <a:rPr lang="en-US" altLang="en-US" sz="900" smtClean="0"/>
              <a:t>.  The MBTI (Meyers-Briggs Personality Inventory) types, though not useful in employee selection, are often used in career counseling.  A person’s choice of a more or a less challenging career may be a function of the person's level of self-esteem or self-efficacy. Finally, there are the Holland Profiles, a set of six personality types developed by John Holland specifically to predict career choices.  We’ll look at that next.</a:t>
            </a:r>
          </a:p>
          <a:p>
            <a:endParaRPr lang="en-US" altLang="en-US" sz="90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1031"/>
          <p:cNvSpPr>
            <a:spLocks noGrp="1" noChangeArrowheads="1"/>
          </p:cNvSpPr>
          <p:nvPr>
            <p:ph type="sldNum" sz="quarter" idx="5"/>
          </p:nvPr>
        </p:nvSpPr>
        <p:spPr>
          <a:noFill/>
        </p:spPr>
        <p:txBody>
          <a:bodyPr/>
          <a:lstStyle>
            <a:lvl1pPr>
              <a:defRPr sz="1600" b="1">
                <a:solidFill>
                  <a:schemeClr val="bg1"/>
                </a:solidFill>
                <a:latin typeface="Arial" charset="0"/>
              </a:defRPr>
            </a:lvl1pPr>
            <a:lvl2pPr marL="742950" indent="-285750">
              <a:defRPr sz="1600" b="1">
                <a:solidFill>
                  <a:schemeClr val="bg1"/>
                </a:solidFill>
                <a:latin typeface="Arial" charset="0"/>
              </a:defRPr>
            </a:lvl2pPr>
            <a:lvl3pPr marL="1143000" indent="-228600">
              <a:defRPr sz="1600" b="1">
                <a:solidFill>
                  <a:schemeClr val="bg1"/>
                </a:solidFill>
                <a:latin typeface="Arial" charset="0"/>
              </a:defRPr>
            </a:lvl3pPr>
            <a:lvl4pPr marL="1600200" indent="-228600">
              <a:defRPr sz="1600" b="1">
                <a:solidFill>
                  <a:schemeClr val="bg1"/>
                </a:solidFill>
                <a:latin typeface="Arial" charset="0"/>
              </a:defRPr>
            </a:lvl4pPr>
            <a:lvl5pPr marL="2057400" indent="-228600">
              <a:defRPr sz="1600" b="1">
                <a:solidFill>
                  <a:schemeClr val="bg1"/>
                </a:solidFill>
                <a:latin typeface="Arial" charset="0"/>
              </a:defRPr>
            </a:lvl5pPr>
            <a:lvl6pPr marL="2514600" indent="-228600" eaLnBrk="0" fontAlgn="base" hangingPunct="0">
              <a:spcBef>
                <a:spcPct val="0"/>
              </a:spcBef>
              <a:spcAft>
                <a:spcPct val="0"/>
              </a:spcAft>
              <a:defRPr sz="1600" b="1">
                <a:solidFill>
                  <a:schemeClr val="bg1"/>
                </a:solidFill>
                <a:latin typeface="Arial" charset="0"/>
              </a:defRPr>
            </a:lvl6pPr>
            <a:lvl7pPr marL="2971800" indent="-228600" eaLnBrk="0" fontAlgn="base" hangingPunct="0">
              <a:spcBef>
                <a:spcPct val="0"/>
              </a:spcBef>
              <a:spcAft>
                <a:spcPct val="0"/>
              </a:spcAft>
              <a:defRPr sz="1600" b="1">
                <a:solidFill>
                  <a:schemeClr val="bg1"/>
                </a:solidFill>
                <a:latin typeface="Arial" charset="0"/>
              </a:defRPr>
            </a:lvl7pPr>
            <a:lvl8pPr marL="3429000" indent="-228600" eaLnBrk="0" fontAlgn="base" hangingPunct="0">
              <a:spcBef>
                <a:spcPct val="0"/>
              </a:spcBef>
              <a:spcAft>
                <a:spcPct val="0"/>
              </a:spcAft>
              <a:defRPr sz="1600" b="1">
                <a:solidFill>
                  <a:schemeClr val="bg1"/>
                </a:solidFill>
                <a:latin typeface="Arial" charset="0"/>
              </a:defRPr>
            </a:lvl8pPr>
            <a:lvl9pPr marL="3886200" indent="-228600" eaLnBrk="0" fontAlgn="base" hangingPunct="0">
              <a:spcBef>
                <a:spcPct val="0"/>
              </a:spcBef>
              <a:spcAft>
                <a:spcPct val="0"/>
              </a:spcAft>
              <a:defRPr sz="1600" b="1">
                <a:solidFill>
                  <a:schemeClr val="bg1"/>
                </a:solidFill>
                <a:latin typeface="Arial" charset="0"/>
              </a:defRPr>
            </a:lvl9pPr>
          </a:lstStyle>
          <a:p>
            <a:fld id="{7D3CBC37-7FD2-4144-AD99-18A31894A85B}" type="slidenum">
              <a:rPr lang="en-US" altLang="en-US" sz="1000" b="0">
                <a:solidFill>
                  <a:schemeClr val="tx1"/>
                </a:solidFill>
                <a:latin typeface="Times New Roman" pitchFamily="18" charset="0"/>
              </a:rPr>
              <a:pPr/>
              <a:t>10</a:t>
            </a:fld>
            <a:endParaRPr lang="en-US" altLang="en-US" sz="1000" b="0">
              <a:solidFill>
                <a:schemeClr val="tx1"/>
              </a:solidFill>
              <a:latin typeface="Times New Roman" pitchFamily="18" charset="0"/>
            </a:endParaRPr>
          </a:p>
        </p:txBody>
      </p:sp>
      <p:sp>
        <p:nvSpPr>
          <p:cNvPr id="17411" name="Rectangle 2"/>
          <p:cNvSpPr>
            <a:spLocks noChangeArrowheads="1" noTextEdit="1"/>
          </p:cNvSpPr>
          <p:nvPr>
            <p:ph type="sldImg"/>
          </p:nvPr>
        </p:nvSpPr>
        <p:spPr>
          <a:xfrm>
            <a:off x="1219200" y="692150"/>
            <a:ext cx="4419600" cy="3416300"/>
          </a:xfrm>
          <a:ln/>
        </p:spPr>
      </p:sp>
      <p:sp>
        <p:nvSpPr>
          <p:cNvPr id="17412" name="Rectangle 3"/>
          <p:cNvSpPr>
            <a:spLocks noGrp="1" noChangeArrowheads="1"/>
          </p:cNvSpPr>
          <p:nvPr>
            <p:ph type="body" idx="1"/>
          </p:nvPr>
        </p:nvSpPr>
        <p:spPr>
          <a:noFill/>
        </p:spPr>
        <p:txBody>
          <a:bodyPr/>
          <a:lstStyle/>
          <a:p>
            <a:endParaRPr lang="en-US"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1031"/>
          <p:cNvSpPr>
            <a:spLocks noGrp="1" noChangeArrowheads="1"/>
          </p:cNvSpPr>
          <p:nvPr>
            <p:ph type="sldNum" sz="quarter" idx="5"/>
          </p:nvPr>
        </p:nvSpPr>
        <p:spPr>
          <a:noFill/>
        </p:spPr>
        <p:txBody>
          <a:bodyPr/>
          <a:lstStyle>
            <a:lvl1pPr>
              <a:defRPr sz="1600" b="1">
                <a:solidFill>
                  <a:schemeClr val="bg1"/>
                </a:solidFill>
                <a:latin typeface="Arial" charset="0"/>
              </a:defRPr>
            </a:lvl1pPr>
            <a:lvl2pPr marL="742950" indent="-285750">
              <a:defRPr sz="1600" b="1">
                <a:solidFill>
                  <a:schemeClr val="bg1"/>
                </a:solidFill>
                <a:latin typeface="Arial" charset="0"/>
              </a:defRPr>
            </a:lvl2pPr>
            <a:lvl3pPr marL="1143000" indent="-228600">
              <a:defRPr sz="1600" b="1">
                <a:solidFill>
                  <a:schemeClr val="bg1"/>
                </a:solidFill>
                <a:latin typeface="Arial" charset="0"/>
              </a:defRPr>
            </a:lvl3pPr>
            <a:lvl4pPr marL="1600200" indent="-228600">
              <a:defRPr sz="1600" b="1">
                <a:solidFill>
                  <a:schemeClr val="bg1"/>
                </a:solidFill>
                <a:latin typeface="Arial" charset="0"/>
              </a:defRPr>
            </a:lvl4pPr>
            <a:lvl5pPr marL="2057400" indent="-228600">
              <a:defRPr sz="1600" b="1">
                <a:solidFill>
                  <a:schemeClr val="bg1"/>
                </a:solidFill>
                <a:latin typeface="Arial" charset="0"/>
              </a:defRPr>
            </a:lvl5pPr>
            <a:lvl6pPr marL="2514600" indent="-228600" eaLnBrk="0" fontAlgn="base" hangingPunct="0">
              <a:spcBef>
                <a:spcPct val="0"/>
              </a:spcBef>
              <a:spcAft>
                <a:spcPct val="0"/>
              </a:spcAft>
              <a:defRPr sz="1600" b="1">
                <a:solidFill>
                  <a:schemeClr val="bg1"/>
                </a:solidFill>
                <a:latin typeface="Arial" charset="0"/>
              </a:defRPr>
            </a:lvl6pPr>
            <a:lvl7pPr marL="2971800" indent="-228600" eaLnBrk="0" fontAlgn="base" hangingPunct="0">
              <a:spcBef>
                <a:spcPct val="0"/>
              </a:spcBef>
              <a:spcAft>
                <a:spcPct val="0"/>
              </a:spcAft>
              <a:defRPr sz="1600" b="1">
                <a:solidFill>
                  <a:schemeClr val="bg1"/>
                </a:solidFill>
                <a:latin typeface="Arial" charset="0"/>
              </a:defRPr>
            </a:lvl7pPr>
            <a:lvl8pPr marL="3429000" indent="-228600" eaLnBrk="0" fontAlgn="base" hangingPunct="0">
              <a:spcBef>
                <a:spcPct val="0"/>
              </a:spcBef>
              <a:spcAft>
                <a:spcPct val="0"/>
              </a:spcAft>
              <a:defRPr sz="1600" b="1">
                <a:solidFill>
                  <a:schemeClr val="bg1"/>
                </a:solidFill>
                <a:latin typeface="Arial" charset="0"/>
              </a:defRPr>
            </a:lvl8pPr>
            <a:lvl9pPr marL="3886200" indent="-228600" eaLnBrk="0" fontAlgn="base" hangingPunct="0">
              <a:spcBef>
                <a:spcPct val="0"/>
              </a:spcBef>
              <a:spcAft>
                <a:spcPct val="0"/>
              </a:spcAft>
              <a:defRPr sz="1600" b="1">
                <a:solidFill>
                  <a:schemeClr val="bg1"/>
                </a:solidFill>
                <a:latin typeface="Arial" charset="0"/>
              </a:defRPr>
            </a:lvl9pPr>
          </a:lstStyle>
          <a:p>
            <a:fld id="{1EF62B0E-E1E3-435D-996F-34210EDA04A0}" type="slidenum">
              <a:rPr lang="en-US" altLang="en-US" sz="1000" b="0">
                <a:solidFill>
                  <a:schemeClr val="tx1"/>
                </a:solidFill>
                <a:latin typeface="Times New Roman" pitchFamily="18" charset="0"/>
              </a:rPr>
              <a:pPr/>
              <a:t>21</a:t>
            </a:fld>
            <a:endParaRPr lang="en-US" altLang="en-US" sz="1000" b="0">
              <a:solidFill>
                <a:schemeClr val="tx1"/>
              </a:solidFill>
              <a:latin typeface="Times New Roman" pitchFamily="18" charset="0"/>
            </a:endParaRPr>
          </a:p>
        </p:txBody>
      </p:sp>
      <p:sp>
        <p:nvSpPr>
          <p:cNvPr id="29699" name="Rectangle 2"/>
          <p:cNvSpPr>
            <a:spLocks noChangeArrowheads="1" noTextEdit="1"/>
          </p:cNvSpPr>
          <p:nvPr>
            <p:ph type="sldImg"/>
          </p:nvPr>
        </p:nvSpPr>
        <p:spPr>
          <a:xfrm>
            <a:off x="1219200" y="692150"/>
            <a:ext cx="4419600" cy="3416300"/>
          </a:xfrm>
          <a:ln/>
        </p:spPr>
      </p:sp>
      <p:sp>
        <p:nvSpPr>
          <p:cNvPr id="29700" name="Rectangle 3"/>
          <p:cNvSpPr>
            <a:spLocks noGrp="1" noChangeArrowheads="1"/>
          </p:cNvSpPr>
          <p:nvPr>
            <p:ph type="body" idx="1"/>
          </p:nvPr>
        </p:nvSpPr>
        <p:spPr>
          <a:noFill/>
        </p:spPr>
        <p:txBody>
          <a:bodyPr/>
          <a:lstStyle/>
          <a:p>
            <a:r>
              <a:rPr lang="en-US" altLang="en-US" smtClean="0"/>
              <a:t>http://familiesandwork.org/summary/overwork.pdf</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1031"/>
          <p:cNvSpPr>
            <a:spLocks noGrp="1" noChangeArrowheads="1"/>
          </p:cNvSpPr>
          <p:nvPr>
            <p:ph type="sldNum" sz="quarter" idx="5"/>
          </p:nvPr>
        </p:nvSpPr>
        <p:spPr>
          <a:noFill/>
        </p:spPr>
        <p:txBody>
          <a:bodyPr/>
          <a:lstStyle>
            <a:lvl1pPr>
              <a:defRPr sz="1600" b="1">
                <a:solidFill>
                  <a:schemeClr val="bg1"/>
                </a:solidFill>
                <a:latin typeface="Arial" charset="0"/>
              </a:defRPr>
            </a:lvl1pPr>
            <a:lvl2pPr marL="742950" indent="-285750">
              <a:defRPr sz="1600" b="1">
                <a:solidFill>
                  <a:schemeClr val="bg1"/>
                </a:solidFill>
                <a:latin typeface="Arial" charset="0"/>
              </a:defRPr>
            </a:lvl2pPr>
            <a:lvl3pPr marL="1143000" indent="-228600">
              <a:defRPr sz="1600" b="1">
                <a:solidFill>
                  <a:schemeClr val="bg1"/>
                </a:solidFill>
                <a:latin typeface="Arial" charset="0"/>
              </a:defRPr>
            </a:lvl3pPr>
            <a:lvl4pPr marL="1600200" indent="-228600">
              <a:defRPr sz="1600" b="1">
                <a:solidFill>
                  <a:schemeClr val="bg1"/>
                </a:solidFill>
                <a:latin typeface="Arial" charset="0"/>
              </a:defRPr>
            </a:lvl4pPr>
            <a:lvl5pPr marL="2057400" indent="-228600">
              <a:defRPr sz="1600" b="1">
                <a:solidFill>
                  <a:schemeClr val="bg1"/>
                </a:solidFill>
                <a:latin typeface="Arial" charset="0"/>
              </a:defRPr>
            </a:lvl5pPr>
            <a:lvl6pPr marL="2514600" indent="-228600" eaLnBrk="0" fontAlgn="base" hangingPunct="0">
              <a:spcBef>
                <a:spcPct val="0"/>
              </a:spcBef>
              <a:spcAft>
                <a:spcPct val="0"/>
              </a:spcAft>
              <a:defRPr sz="1600" b="1">
                <a:solidFill>
                  <a:schemeClr val="bg1"/>
                </a:solidFill>
                <a:latin typeface="Arial" charset="0"/>
              </a:defRPr>
            </a:lvl6pPr>
            <a:lvl7pPr marL="2971800" indent="-228600" eaLnBrk="0" fontAlgn="base" hangingPunct="0">
              <a:spcBef>
                <a:spcPct val="0"/>
              </a:spcBef>
              <a:spcAft>
                <a:spcPct val="0"/>
              </a:spcAft>
              <a:defRPr sz="1600" b="1">
                <a:solidFill>
                  <a:schemeClr val="bg1"/>
                </a:solidFill>
                <a:latin typeface="Arial" charset="0"/>
              </a:defRPr>
            </a:lvl7pPr>
            <a:lvl8pPr marL="3429000" indent="-228600" eaLnBrk="0" fontAlgn="base" hangingPunct="0">
              <a:spcBef>
                <a:spcPct val="0"/>
              </a:spcBef>
              <a:spcAft>
                <a:spcPct val="0"/>
              </a:spcAft>
              <a:defRPr sz="1600" b="1">
                <a:solidFill>
                  <a:schemeClr val="bg1"/>
                </a:solidFill>
                <a:latin typeface="Arial" charset="0"/>
              </a:defRPr>
            </a:lvl8pPr>
            <a:lvl9pPr marL="3886200" indent="-228600" eaLnBrk="0" fontAlgn="base" hangingPunct="0">
              <a:spcBef>
                <a:spcPct val="0"/>
              </a:spcBef>
              <a:spcAft>
                <a:spcPct val="0"/>
              </a:spcAft>
              <a:defRPr sz="1600" b="1">
                <a:solidFill>
                  <a:schemeClr val="bg1"/>
                </a:solidFill>
                <a:latin typeface="Arial" charset="0"/>
              </a:defRPr>
            </a:lvl9pPr>
          </a:lstStyle>
          <a:p>
            <a:fld id="{0F554108-E5D4-46D9-90E7-5757679D5B01}" type="slidenum">
              <a:rPr lang="en-US" altLang="en-US" sz="1000" b="0">
                <a:solidFill>
                  <a:schemeClr val="tx1"/>
                </a:solidFill>
                <a:latin typeface="Times New Roman" pitchFamily="18" charset="0"/>
              </a:rPr>
              <a:pPr/>
              <a:t>29</a:t>
            </a:fld>
            <a:endParaRPr lang="en-US" altLang="en-US" sz="1000" b="0">
              <a:solidFill>
                <a:schemeClr val="tx1"/>
              </a:solidFill>
              <a:latin typeface="Times New Roman" pitchFamily="18" charset="0"/>
            </a:endParaRPr>
          </a:p>
        </p:txBody>
      </p:sp>
      <p:sp>
        <p:nvSpPr>
          <p:cNvPr id="38915" name="Rectangle 2"/>
          <p:cNvSpPr>
            <a:spLocks noChangeArrowheads="1" noTextEdit="1"/>
          </p:cNvSpPr>
          <p:nvPr>
            <p:ph type="sldImg"/>
          </p:nvPr>
        </p:nvSpPr>
        <p:spPr>
          <a:xfrm>
            <a:off x="1219200" y="692150"/>
            <a:ext cx="4419600" cy="3416300"/>
          </a:xfrm>
          <a:ln/>
        </p:spPr>
      </p:sp>
      <p:sp>
        <p:nvSpPr>
          <p:cNvPr id="38916" name="Rectangle 3"/>
          <p:cNvSpPr>
            <a:spLocks noGrp="1" noChangeArrowheads="1"/>
          </p:cNvSpPr>
          <p:nvPr>
            <p:ph type="body" idx="1"/>
          </p:nvPr>
        </p:nvSpPr>
        <p:spPr>
          <a:noFill/>
        </p:spPr>
        <p:txBody>
          <a:bodyPr/>
          <a:lstStyle/>
          <a:p>
            <a:endParaRPr lang="en-US" altLang="en-US" smtClean="0"/>
          </a:p>
        </p:txBody>
      </p:sp>
      <p:graphicFrame>
        <p:nvGraphicFramePr>
          <p:cNvPr id="38917" name="Object 4"/>
          <p:cNvGraphicFramePr>
            <a:graphicFrameLocks noChangeAspect="1"/>
          </p:cNvGraphicFramePr>
          <p:nvPr/>
        </p:nvGraphicFramePr>
        <p:xfrm>
          <a:off x="2286000" y="6248400"/>
          <a:ext cx="3436938" cy="2058988"/>
        </p:xfrm>
        <a:graphic>
          <a:graphicData uri="http://schemas.openxmlformats.org/presentationml/2006/ole">
            <mc:AlternateContent xmlns:mc="http://schemas.openxmlformats.org/markup-compatibility/2006">
              <mc:Choice xmlns:v="urn:schemas-microsoft-com:vml" Requires="v">
                <p:oleObj spid="_x0000_s38920" name="Chart" r:id="rId4" imgW="6867751" imgH="4115162" progId="MSGraph.Chart.8">
                  <p:embed followColorScheme="full"/>
                </p:oleObj>
              </mc:Choice>
              <mc:Fallback>
                <p:oleObj name="Chart" r:id="rId4" imgW="6867751" imgH="4115162" progId="MSGraph.Chart.8">
                  <p:embed followColorScheme="full"/>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6000" y="6248400"/>
                        <a:ext cx="3436938" cy="2058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54380" y="2414482"/>
            <a:ext cx="8549640" cy="1666028"/>
          </a:xfrm>
        </p:spPr>
        <p:txBody>
          <a:bodyPr/>
          <a:lstStyle/>
          <a:p>
            <a:r>
              <a:rPr lang="en-US" smtClean="0"/>
              <a:t>Click to edit Master title style</a:t>
            </a:r>
            <a:endParaRPr lang="en-GB"/>
          </a:p>
        </p:txBody>
      </p:sp>
      <p:sp>
        <p:nvSpPr>
          <p:cNvPr id="3" name="Subtitle 2"/>
          <p:cNvSpPr>
            <a:spLocks noGrp="1"/>
          </p:cNvSpPr>
          <p:nvPr>
            <p:ph type="subTitle" idx="1"/>
          </p:nvPr>
        </p:nvSpPr>
        <p:spPr>
          <a:xfrm>
            <a:off x="1508760" y="4404360"/>
            <a:ext cx="7040880" cy="1986280"/>
          </a:xfrm>
        </p:spPr>
        <p:txBody>
          <a:bodyPr/>
          <a:lstStyle>
            <a:lvl1pPr marL="0" indent="0" algn="ctr">
              <a:buNone/>
              <a:defRPr>
                <a:solidFill>
                  <a:schemeClr val="tx1">
                    <a:tint val="75000"/>
                  </a:schemeClr>
                </a:solidFill>
              </a:defRPr>
            </a:lvl1pPr>
            <a:lvl2pPr marL="509412" indent="0" algn="ctr">
              <a:buNone/>
              <a:defRPr>
                <a:solidFill>
                  <a:schemeClr val="tx1">
                    <a:tint val="75000"/>
                  </a:schemeClr>
                </a:solidFill>
              </a:defRPr>
            </a:lvl2pPr>
            <a:lvl3pPr marL="1018824" indent="0" algn="ctr">
              <a:buNone/>
              <a:defRPr>
                <a:solidFill>
                  <a:schemeClr val="tx1">
                    <a:tint val="75000"/>
                  </a:schemeClr>
                </a:solidFill>
              </a:defRPr>
            </a:lvl3pPr>
            <a:lvl4pPr marL="1528237" indent="0" algn="ctr">
              <a:buNone/>
              <a:defRPr>
                <a:solidFill>
                  <a:schemeClr val="tx1">
                    <a:tint val="75000"/>
                  </a:schemeClr>
                </a:solidFill>
              </a:defRPr>
            </a:lvl4pPr>
            <a:lvl5pPr marL="2037649" indent="0" algn="ctr">
              <a:buNone/>
              <a:defRPr>
                <a:solidFill>
                  <a:schemeClr val="tx1">
                    <a:tint val="75000"/>
                  </a:schemeClr>
                </a:solidFill>
              </a:defRPr>
            </a:lvl5pPr>
            <a:lvl6pPr marL="2547061" indent="0" algn="ctr">
              <a:buNone/>
              <a:defRPr>
                <a:solidFill>
                  <a:schemeClr val="tx1">
                    <a:tint val="75000"/>
                  </a:schemeClr>
                </a:solidFill>
              </a:defRPr>
            </a:lvl6pPr>
            <a:lvl7pPr marL="3056473" indent="0" algn="ctr">
              <a:buNone/>
              <a:defRPr>
                <a:solidFill>
                  <a:schemeClr val="tx1">
                    <a:tint val="75000"/>
                  </a:schemeClr>
                </a:solidFill>
              </a:defRPr>
            </a:lvl7pPr>
            <a:lvl8pPr marL="3565886" indent="0" algn="ctr">
              <a:buNone/>
              <a:defRPr>
                <a:solidFill>
                  <a:schemeClr val="tx1">
                    <a:tint val="75000"/>
                  </a:schemeClr>
                </a:solidFill>
              </a:defRPr>
            </a:lvl8pPr>
            <a:lvl9pPr marL="4075298"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fld id="{11DB9614-F984-4FEB-9888-01DF51942B88}" type="slidenum">
              <a:rPr lang="en-US" altLang="en-US" smtClean="0"/>
              <a:pPr/>
              <a:t>‹#›</a:t>
            </a:fld>
            <a:endParaRPr lang="en-US" altLang="en-US"/>
          </a:p>
        </p:txBody>
      </p:sp>
    </p:spTree>
    <p:extLst>
      <p:ext uri="{BB962C8B-B14F-4D97-AF65-F5344CB8AC3E}">
        <p14:creationId xmlns:p14="http://schemas.microsoft.com/office/powerpoint/2010/main" val="18111736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fld id="{D24140DE-6B97-443E-835C-C059C575B121}" type="slidenum">
              <a:rPr lang="en-US" altLang="en-US" smtClean="0"/>
              <a:pPr/>
              <a:t>‹#›</a:t>
            </a:fld>
            <a:endParaRPr lang="en-US" altLang="en-US"/>
          </a:p>
        </p:txBody>
      </p:sp>
    </p:spTree>
    <p:extLst>
      <p:ext uri="{BB962C8B-B14F-4D97-AF65-F5344CB8AC3E}">
        <p14:creationId xmlns:p14="http://schemas.microsoft.com/office/powerpoint/2010/main" val="28127308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94544" y="4994487"/>
            <a:ext cx="8549640" cy="1543685"/>
          </a:xfrm>
        </p:spPr>
        <p:txBody>
          <a:bodyPr anchor="t"/>
          <a:lstStyle>
            <a:lvl1pPr algn="l">
              <a:defRPr sz="4500" b="1" cap="all"/>
            </a:lvl1pPr>
          </a:lstStyle>
          <a:p>
            <a:r>
              <a:rPr lang="en-US" smtClean="0"/>
              <a:t>Click to edit Master title style</a:t>
            </a:r>
            <a:endParaRPr lang="en-GB"/>
          </a:p>
        </p:txBody>
      </p:sp>
      <p:sp>
        <p:nvSpPr>
          <p:cNvPr id="3" name="Text Placeholder 2"/>
          <p:cNvSpPr>
            <a:spLocks noGrp="1"/>
          </p:cNvSpPr>
          <p:nvPr>
            <p:ph type="body" idx="1"/>
          </p:nvPr>
        </p:nvSpPr>
        <p:spPr>
          <a:xfrm>
            <a:off x="794544" y="3294275"/>
            <a:ext cx="8549640" cy="1700212"/>
          </a:xfrm>
        </p:spPr>
        <p:txBody>
          <a:bodyPr anchor="b"/>
          <a:lstStyle>
            <a:lvl1pPr marL="0" indent="0">
              <a:buNone/>
              <a:defRPr sz="2200">
                <a:solidFill>
                  <a:schemeClr val="tx1">
                    <a:tint val="75000"/>
                  </a:schemeClr>
                </a:solidFill>
              </a:defRPr>
            </a:lvl1pPr>
            <a:lvl2pPr marL="509412" indent="0">
              <a:buNone/>
              <a:defRPr sz="2000">
                <a:solidFill>
                  <a:schemeClr val="tx1">
                    <a:tint val="75000"/>
                  </a:schemeClr>
                </a:solidFill>
              </a:defRPr>
            </a:lvl2pPr>
            <a:lvl3pPr marL="1018824" indent="0">
              <a:buNone/>
              <a:defRPr sz="1800">
                <a:solidFill>
                  <a:schemeClr val="tx1">
                    <a:tint val="75000"/>
                  </a:schemeClr>
                </a:solidFill>
              </a:defRPr>
            </a:lvl3pPr>
            <a:lvl4pPr marL="1528237" indent="0">
              <a:buNone/>
              <a:defRPr sz="1600">
                <a:solidFill>
                  <a:schemeClr val="tx1">
                    <a:tint val="75000"/>
                  </a:schemeClr>
                </a:solidFill>
              </a:defRPr>
            </a:lvl4pPr>
            <a:lvl5pPr marL="2037649" indent="0">
              <a:buNone/>
              <a:defRPr sz="1600">
                <a:solidFill>
                  <a:schemeClr val="tx1">
                    <a:tint val="75000"/>
                  </a:schemeClr>
                </a:solidFill>
              </a:defRPr>
            </a:lvl5pPr>
            <a:lvl6pPr marL="2547061" indent="0">
              <a:buNone/>
              <a:defRPr sz="1600">
                <a:solidFill>
                  <a:schemeClr val="tx1">
                    <a:tint val="75000"/>
                  </a:schemeClr>
                </a:solidFill>
              </a:defRPr>
            </a:lvl6pPr>
            <a:lvl7pPr marL="3056473" indent="0">
              <a:buNone/>
              <a:defRPr sz="1600">
                <a:solidFill>
                  <a:schemeClr val="tx1">
                    <a:tint val="75000"/>
                  </a:schemeClr>
                </a:solidFill>
              </a:defRPr>
            </a:lvl7pPr>
            <a:lvl8pPr marL="3565886" indent="0">
              <a:buNone/>
              <a:defRPr sz="1600">
                <a:solidFill>
                  <a:schemeClr val="tx1">
                    <a:tint val="75000"/>
                  </a:schemeClr>
                </a:solidFill>
              </a:defRPr>
            </a:lvl8pPr>
            <a:lvl9pPr marL="4075298"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fld id="{9A0206F4-4E91-4CC9-9246-F101821FAE3F}" type="slidenum">
              <a:rPr lang="en-US" altLang="en-US" smtClean="0"/>
              <a:pPr/>
              <a:t>‹#›</a:t>
            </a:fld>
            <a:endParaRPr lang="en-US" altLang="en-US"/>
          </a:p>
        </p:txBody>
      </p:sp>
    </p:spTree>
    <p:extLst>
      <p:ext uri="{BB962C8B-B14F-4D97-AF65-F5344CB8AC3E}">
        <p14:creationId xmlns:p14="http://schemas.microsoft.com/office/powerpoint/2010/main" val="20224673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502920" y="1813560"/>
            <a:ext cx="4442460" cy="5129425"/>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113020" y="1813560"/>
            <a:ext cx="4442460" cy="5129425"/>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fld id="{FBA33BF3-7381-40FA-AA03-21B1F1614072}" type="slidenum">
              <a:rPr lang="en-US" altLang="en-US" smtClean="0"/>
              <a:pPr/>
              <a:t>‹#›</a:t>
            </a:fld>
            <a:endParaRPr lang="en-US" altLang="en-US"/>
          </a:p>
        </p:txBody>
      </p:sp>
    </p:spTree>
    <p:extLst>
      <p:ext uri="{BB962C8B-B14F-4D97-AF65-F5344CB8AC3E}">
        <p14:creationId xmlns:p14="http://schemas.microsoft.com/office/powerpoint/2010/main" val="3768021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502920" y="1739795"/>
            <a:ext cx="4444207" cy="725064"/>
          </a:xfrm>
        </p:spPr>
        <p:txBody>
          <a:bodyPr anchor="b"/>
          <a:lstStyle>
            <a:lvl1pPr marL="0" indent="0">
              <a:buNone/>
              <a:defRPr sz="2700" b="1"/>
            </a:lvl1pPr>
            <a:lvl2pPr marL="509412" indent="0">
              <a:buNone/>
              <a:defRPr sz="2200" b="1"/>
            </a:lvl2pPr>
            <a:lvl3pPr marL="1018824" indent="0">
              <a:buNone/>
              <a:defRPr sz="2000" b="1"/>
            </a:lvl3pPr>
            <a:lvl4pPr marL="1528237" indent="0">
              <a:buNone/>
              <a:defRPr sz="1800" b="1"/>
            </a:lvl4pPr>
            <a:lvl5pPr marL="2037649" indent="0">
              <a:buNone/>
              <a:defRPr sz="1800" b="1"/>
            </a:lvl5pPr>
            <a:lvl6pPr marL="2547061" indent="0">
              <a:buNone/>
              <a:defRPr sz="1800" b="1"/>
            </a:lvl6pPr>
            <a:lvl7pPr marL="3056473" indent="0">
              <a:buNone/>
              <a:defRPr sz="1800" b="1"/>
            </a:lvl7pPr>
            <a:lvl8pPr marL="3565886" indent="0">
              <a:buNone/>
              <a:defRPr sz="1800" b="1"/>
            </a:lvl8pPr>
            <a:lvl9pPr marL="4075298" indent="0">
              <a:buNone/>
              <a:defRPr sz="1800" b="1"/>
            </a:lvl9pPr>
          </a:lstStyle>
          <a:p>
            <a:pPr lvl="0"/>
            <a:r>
              <a:rPr lang="en-US" smtClean="0"/>
              <a:t>Click to edit Master text styles</a:t>
            </a:r>
          </a:p>
        </p:txBody>
      </p:sp>
      <p:sp>
        <p:nvSpPr>
          <p:cNvPr id="4" name="Content Placeholder 3"/>
          <p:cNvSpPr>
            <a:spLocks noGrp="1"/>
          </p:cNvSpPr>
          <p:nvPr>
            <p:ph sz="half" idx="2"/>
          </p:nvPr>
        </p:nvSpPr>
        <p:spPr>
          <a:xfrm>
            <a:off x="502920" y="2464859"/>
            <a:ext cx="4444207" cy="4478126"/>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5109528" y="1739795"/>
            <a:ext cx="4445953" cy="725064"/>
          </a:xfrm>
        </p:spPr>
        <p:txBody>
          <a:bodyPr anchor="b"/>
          <a:lstStyle>
            <a:lvl1pPr marL="0" indent="0">
              <a:buNone/>
              <a:defRPr sz="2700" b="1"/>
            </a:lvl1pPr>
            <a:lvl2pPr marL="509412" indent="0">
              <a:buNone/>
              <a:defRPr sz="2200" b="1"/>
            </a:lvl2pPr>
            <a:lvl3pPr marL="1018824" indent="0">
              <a:buNone/>
              <a:defRPr sz="2000" b="1"/>
            </a:lvl3pPr>
            <a:lvl4pPr marL="1528237" indent="0">
              <a:buNone/>
              <a:defRPr sz="1800" b="1"/>
            </a:lvl4pPr>
            <a:lvl5pPr marL="2037649" indent="0">
              <a:buNone/>
              <a:defRPr sz="1800" b="1"/>
            </a:lvl5pPr>
            <a:lvl6pPr marL="2547061" indent="0">
              <a:buNone/>
              <a:defRPr sz="1800" b="1"/>
            </a:lvl6pPr>
            <a:lvl7pPr marL="3056473" indent="0">
              <a:buNone/>
              <a:defRPr sz="1800" b="1"/>
            </a:lvl7pPr>
            <a:lvl8pPr marL="3565886" indent="0">
              <a:buNone/>
              <a:defRPr sz="1800" b="1"/>
            </a:lvl8pPr>
            <a:lvl9pPr marL="4075298" indent="0">
              <a:buNone/>
              <a:defRPr sz="1800" b="1"/>
            </a:lvl9pPr>
          </a:lstStyle>
          <a:p>
            <a:pPr lvl="0"/>
            <a:r>
              <a:rPr lang="en-US" smtClean="0"/>
              <a:t>Click to edit Master text styles</a:t>
            </a:r>
          </a:p>
        </p:txBody>
      </p:sp>
      <p:sp>
        <p:nvSpPr>
          <p:cNvPr id="6" name="Content Placeholder 5"/>
          <p:cNvSpPr>
            <a:spLocks noGrp="1"/>
          </p:cNvSpPr>
          <p:nvPr>
            <p:ph sz="quarter" idx="4"/>
          </p:nvPr>
        </p:nvSpPr>
        <p:spPr>
          <a:xfrm>
            <a:off x="5109528" y="2464859"/>
            <a:ext cx="4445953" cy="4478126"/>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pPr>
              <a:defRPr/>
            </a:pPr>
            <a:endParaRPr lang="en-US" altLang="en-US"/>
          </a:p>
        </p:txBody>
      </p:sp>
      <p:sp>
        <p:nvSpPr>
          <p:cNvPr id="8" name="Footer Placeholder 7"/>
          <p:cNvSpPr>
            <a:spLocks noGrp="1"/>
          </p:cNvSpPr>
          <p:nvPr>
            <p:ph type="ftr" sz="quarter" idx="11"/>
          </p:nvPr>
        </p:nvSpPr>
        <p:spPr/>
        <p:txBody>
          <a:bodyPr/>
          <a:lstStyle/>
          <a:p>
            <a:pPr>
              <a:defRPr/>
            </a:pPr>
            <a:endParaRPr lang="en-US" altLang="en-US"/>
          </a:p>
        </p:txBody>
      </p:sp>
      <p:sp>
        <p:nvSpPr>
          <p:cNvPr id="9" name="Slide Number Placeholder 8"/>
          <p:cNvSpPr>
            <a:spLocks noGrp="1"/>
          </p:cNvSpPr>
          <p:nvPr>
            <p:ph type="sldNum" sz="quarter" idx="12"/>
          </p:nvPr>
        </p:nvSpPr>
        <p:spPr/>
        <p:txBody>
          <a:bodyPr/>
          <a:lstStyle/>
          <a:p>
            <a:fld id="{60AA76AC-13D9-4FCD-B6AC-3924C297062E}" type="slidenum">
              <a:rPr lang="en-US" altLang="en-US" smtClean="0"/>
              <a:pPr/>
              <a:t>‹#›</a:t>
            </a:fld>
            <a:endParaRPr lang="en-US" altLang="en-US"/>
          </a:p>
        </p:txBody>
      </p:sp>
    </p:spTree>
    <p:extLst>
      <p:ext uri="{BB962C8B-B14F-4D97-AF65-F5344CB8AC3E}">
        <p14:creationId xmlns:p14="http://schemas.microsoft.com/office/powerpoint/2010/main" val="7210306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pPr>
              <a:defRPr/>
            </a:pPr>
            <a:endParaRPr lang="en-US" altLang="en-US"/>
          </a:p>
        </p:txBody>
      </p:sp>
      <p:sp>
        <p:nvSpPr>
          <p:cNvPr id="4" name="Footer Placeholder 3"/>
          <p:cNvSpPr>
            <a:spLocks noGrp="1"/>
          </p:cNvSpPr>
          <p:nvPr>
            <p:ph type="ftr" sz="quarter" idx="11"/>
          </p:nvPr>
        </p:nvSpPr>
        <p:spPr/>
        <p:txBody>
          <a:bodyPr/>
          <a:lstStyle/>
          <a:p>
            <a:pPr>
              <a:defRPr/>
            </a:pPr>
            <a:endParaRPr lang="en-US" altLang="en-US"/>
          </a:p>
        </p:txBody>
      </p:sp>
      <p:sp>
        <p:nvSpPr>
          <p:cNvPr id="5" name="Slide Number Placeholder 4"/>
          <p:cNvSpPr>
            <a:spLocks noGrp="1"/>
          </p:cNvSpPr>
          <p:nvPr>
            <p:ph type="sldNum" sz="quarter" idx="12"/>
          </p:nvPr>
        </p:nvSpPr>
        <p:spPr/>
        <p:txBody>
          <a:bodyPr/>
          <a:lstStyle/>
          <a:p>
            <a:fld id="{58EE030C-7F8D-45F5-94AE-97E633B6B291}" type="slidenum">
              <a:rPr lang="en-US" altLang="en-US" smtClean="0"/>
              <a:pPr/>
              <a:t>‹#›</a:t>
            </a:fld>
            <a:endParaRPr lang="en-US" altLang="en-US"/>
          </a:p>
        </p:txBody>
      </p:sp>
    </p:spTree>
    <p:extLst>
      <p:ext uri="{BB962C8B-B14F-4D97-AF65-F5344CB8AC3E}">
        <p14:creationId xmlns:p14="http://schemas.microsoft.com/office/powerpoint/2010/main" val="10689065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ltLang="en-US"/>
          </a:p>
        </p:txBody>
      </p:sp>
      <p:sp>
        <p:nvSpPr>
          <p:cNvPr id="3" name="Footer Placeholder 2"/>
          <p:cNvSpPr>
            <a:spLocks noGrp="1"/>
          </p:cNvSpPr>
          <p:nvPr>
            <p:ph type="ftr" sz="quarter" idx="11"/>
          </p:nvPr>
        </p:nvSpPr>
        <p:spPr/>
        <p:txBody>
          <a:bodyPr/>
          <a:lstStyle/>
          <a:p>
            <a:pPr>
              <a:defRPr/>
            </a:pPr>
            <a:endParaRPr lang="en-US" altLang="en-US"/>
          </a:p>
        </p:txBody>
      </p:sp>
      <p:sp>
        <p:nvSpPr>
          <p:cNvPr id="4" name="Slide Number Placeholder 3"/>
          <p:cNvSpPr>
            <a:spLocks noGrp="1"/>
          </p:cNvSpPr>
          <p:nvPr>
            <p:ph type="sldNum" sz="quarter" idx="12"/>
          </p:nvPr>
        </p:nvSpPr>
        <p:spPr/>
        <p:txBody>
          <a:bodyPr/>
          <a:lstStyle/>
          <a:p>
            <a:fld id="{F5D3F3F6-05DE-4EAC-BA92-7289EEAF60DF}" type="slidenum">
              <a:rPr lang="en-US" altLang="en-US" smtClean="0"/>
              <a:pPr/>
              <a:t>‹#›</a:t>
            </a:fld>
            <a:endParaRPr lang="en-US" altLang="en-US"/>
          </a:p>
        </p:txBody>
      </p:sp>
    </p:spTree>
    <p:extLst>
      <p:ext uri="{BB962C8B-B14F-4D97-AF65-F5344CB8AC3E}">
        <p14:creationId xmlns:p14="http://schemas.microsoft.com/office/powerpoint/2010/main" val="148385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2921" y="309457"/>
            <a:ext cx="3309144" cy="1316990"/>
          </a:xfrm>
        </p:spPr>
        <p:txBody>
          <a:bodyPr anchor="b"/>
          <a:lstStyle>
            <a:lvl1pPr algn="l">
              <a:defRPr sz="2200" b="1"/>
            </a:lvl1pPr>
          </a:lstStyle>
          <a:p>
            <a:r>
              <a:rPr lang="en-US" smtClean="0"/>
              <a:t>Click to edit Master title style</a:t>
            </a:r>
            <a:endParaRPr lang="en-GB"/>
          </a:p>
        </p:txBody>
      </p:sp>
      <p:sp>
        <p:nvSpPr>
          <p:cNvPr id="3" name="Content Placeholder 2"/>
          <p:cNvSpPr>
            <a:spLocks noGrp="1"/>
          </p:cNvSpPr>
          <p:nvPr>
            <p:ph idx="1"/>
          </p:nvPr>
        </p:nvSpPr>
        <p:spPr>
          <a:xfrm>
            <a:off x="3932555" y="309457"/>
            <a:ext cx="5622925" cy="6633528"/>
          </a:xfrm>
        </p:spPr>
        <p:txBody>
          <a:bodyPr/>
          <a:lstStyle>
            <a:lvl1pPr>
              <a:defRPr sz="3600"/>
            </a:lvl1pPr>
            <a:lvl2pPr>
              <a:defRPr sz="3100"/>
            </a:lvl2pPr>
            <a:lvl3pPr>
              <a:defRPr sz="27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502921" y="1626447"/>
            <a:ext cx="3309144" cy="5316538"/>
          </a:xfrm>
        </p:spPr>
        <p:txBody>
          <a:bodyPr/>
          <a:lstStyle>
            <a:lvl1pPr marL="0" indent="0">
              <a:buNone/>
              <a:defRPr sz="1600"/>
            </a:lvl1pPr>
            <a:lvl2pPr marL="509412" indent="0">
              <a:buNone/>
              <a:defRPr sz="1300"/>
            </a:lvl2pPr>
            <a:lvl3pPr marL="1018824" indent="0">
              <a:buNone/>
              <a:defRPr sz="1100"/>
            </a:lvl3pPr>
            <a:lvl4pPr marL="1528237" indent="0">
              <a:buNone/>
              <a:defRPr sz="1000"/>
            </a:lvl4pPr>
            <a:lvl5pPr marL="2037649" indent="0">
              <a:buNone/>
              <a:defRPr sz="1000"/>
            </a:lvl5pPr>
            <a:lvl6pPr marL="2547061" indent="0">
              <a:buNone/>
              <a:defRPr sz="1000"/>
            </a:lvl6pPr>
            <a:lvl7pPr marL="3056473" indent="0">
              <a:buNone/>
              <a:defRPr sz="1000"/>
            </a:lvl7pPr>
            <a:lvl8pPr marL="3565886" indent="0">
              <a:buNone/>
              <a:defRPr sz="1000"/>
            </a:lvl8pPr>
            <a:lvl9pPr marL="4075298"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fld id="{D6C00297-0937-4B71-87E3-EAA2FD52C9CB}" type="slidenum">
              <a:rPr lang="en-US" altLang="en-US" smtClean="0"/>
              <a:pPr/>
              <a:t>‹#›</a:t>
            </a:fld>
            <a:endParaRPr lang="en-US" altLang="en-US"/>
          </a:p>
        </p:txBody>
      </p:sp>
    </p:spTree>
    <p:extLst>
      <p:ext uri="{BB962C8B-B14F-4D97-AF65-F5344CB8AC3E}">
        <p14:creationId xmlns:p14="http://schemas.microsoft.com/office/powerpoint/2010/main" val="39525008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71517" y="5440680"/>
            <a:ext cx="6035040" cy="642303"/>
          </a:xfrm>
        </p:spPr>
        <p:txBody>
          <a:bodyPr anchor="b"/>
          <a:lstStyle>
            <a:lvl1pPr algn="l">
              <a:defRPr sz="2200" b="1"/>
            </a:lvl1pPr>
          </a:lstStyle>
          <a:p>
            <a:r>
              <a:rPr lang="en-US" smtClean="0"/>
              <a:t>Click to edit Master title style</a:t>
            </a:r>
            <a:endParaRPr lang="en-GB"/>
          </a:p>
        </p:txBody>
      </p:sp>
      <p:sp>
        <p:nvSpPr>
          <p:cNvPr id="3" name="Picture Placeholder 2"/>
          <p:cNvSpPr>
            <a:spLocks noGrp="1"/>
          </p:cNvSpPr>
          <p:nvPr>
            <p:ph type="pic" idx="1"/>
          </p:nvPr>
        </p:nvSpPr>
        <p:spPr>
          <a:xfrm>
            <a:off x="1971517" y="694478"/>
            <a:ext cx="6035040" cy="4663440"/>
          </a:xfrm>
        </p:spPr>
        <p:txBody>
          <a:bodyPr/>
          <a:lstStyle>
            <a:lvl1pPr marL="0" indent="0">
              <a:buNone/>
              <a:defRPr sz="3600"/>
            </a:lvl1pPr>
            <a:lvl2pPr marL="509412" indent="0">
              <a:buNone/>
              <a:defRPr sz="3100"/>
            </a:lvl2pPr>
            <a:lvl3pPr marL="1018824" indent="0">
              <a:buNone/>
              <a:defRPr sz="2700"/>
            </a:lvl3pPr>
            <a:lvl4pPr marL="1528237" indent="0">
              <a:buNone/>
              <a:defRPr sz="2200"/>
            </a:lvl4pPr>
            <a:lvl5pPr marL="2037649" indent="0">
              <a:buNone/>
              <a:defRPr sz="2200"/>
            </a:lvl5pPr>
            <a:lvl6pPr marL="2547061" indent="0">
              <a:buNone/>
              <a:defRPr sz="2200"/>
            </a:lvl6pPr>
            <a:lvl7pPr marL="3056473" indent="0">
              <a:buNone/>
              <a:defRPr sz="2200"/>
            </a:lvl7pPr>
            <a:lvl8pPr marL="3565886" indent="0">
              <a:buNone/>
              <a:defRPr sz="2200"/>
            </a:lvl8pPr>
            <a:lvl9pPr marL="4075298" indent="0">
              <a:buNone/>
              <a:defRPr sz="2200"/>
            </a:lvl9pPr>
          </a:lstStyle>
          <a:p>
            <a:endParaRPr lang="en-GB"/>
          </a:p>
        </p:txBody>
      </p:sp>
      <p:sp>
        <p:nvSpPr>
          <p:cNvPr id="4" name="Text Placeholder 3"/>
          <p:cNvSpPr>
            <a:spLocks noGrp="1"/>
          </p:cNvSpPr>
          <p:nvPr>
            <p:ph type="body" sz="half" idx="2"/>
          </p:nvPr>
        </p:nvSpPr>
        <p:spPr>
          <a:xfrm>
            <a:off x="1971517" y="6082983"/>
            <a:ext cx="6035040" cy="912177"/>
          </a:xfrm>
        </p:spPr>
        <p:txBody>
          <a:bodyPr/>
          <a:lstStyle>
            <a:lvl1pPr marL="0" indent="0">
              <a:buNone/>
              <a:defRPr sz="1600"/>
            </a:lvl1pPr>
            <a:lvl2pPr marL="509412" indent="0">
              <a:buNone/>
              <a:defRPr sz="1300"/>
            </a:lvl2pPr>
            <a:lvl3pPr marL="1018824" indent="0">
              <a:buNone/>
              <a:defRPr sz="1100"/>
            </a:lvl3pPr>
            <a:lvl4pPr marL="1528237" indent="0">
              <a:buNone/>
              <a:defRPr sz="1000"/>
            </a:lvl4pPr>
            <a:lvl5pPr marL="2037649" indent="0">
              <a:buNone/>
              <a:defRPr sz="1000"/>
            </a:lvl5pPr>
            <a:lvl6pPr marL="2547061" indent="0">
              <a:buNone/>
              <a:defRPr sz="1000"/>
            </a:lvl6pPr>
            <a:lvl7pPr marL="3056473" indent="0">
              <a:buNone/>
              <a:defRPr sz="1000"/>
            </a:lvl7pPr>
            <a:lvl8pPr marL="3565886" indent="0">
              <a:buNone/>
              <a:defRPr sz="1000"/>
            </a:lvl8pPr>
            <a:lvl9pPr marL="4075298"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fld id="{3085F338-927B-47A1-B23D-A59197DB99C7}" type="slidenum">
              <a:rPr lang="en-US" altLang="en-US" smtClean="0"/>
              <a:pPr/>
              <a:t>‹#›</a:t>
            </a:fld>
            <a:endParaRPr lang="en-US" altLang="en-US"/>
          </a:p>
        </p:txBody>
      </p:sp>
    </p:spTree>
    <p:extLst>
      <p:ext uri="{BB962C8B-B14F-4D97-AF65-F5344CB8AC3E}">
        <p14:creationId xmlns:p14="http://schemas.microsoft.com/office/powerpoint/2010/main" val="26246096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fld id="{ED37E3D7-01AE-4F8C-88FE-6BC362D24FA1}" type="slidenum">
              <a:rPr lang="en-US" altLang="en-US" smtClean="0"/>
              <a:pPr/>
              <a:t>‹#›</a:t>
            </a:fld>
            <a:endParaRPr lang="en-US" altLang="en-US"/>
          </a:p>
        </p:txBody>
      </p:sp>
    </p:spTree>
    <p:extLst>
      <p:ext uri="{BB962C8B-B14F-4D97-AF65-F5344CB8AC3E}">
        <p14:creationId xmlns:p14="http://schemas.microsoft.com/office/powerpoint/2010/main" val="42602229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92340" y="311257"/>
            <a:ext cx="2263140" cy="663172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502920" y="311257"/>
            <a:ext cx="6621780" cy="663172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fld id="{1DB6A1EA-6E36-4E47-9B67-3657AAB513CF}" type="slidenum">
              <a:rPr lang="en-US" altLang="en-US" smtClean="0"/>
              <a:pPr/>
              <a:t>‹#›</a:t>
            </a:fld>
            <a:endParaRPr lang="en-US" altLang="en-US"/>
          </a:p>
        </p:txBody>
      </p:sp>
    </p:spTree>
    <p:extLst>
      <p:ext uri="{BB962C8B-B14F-4D97-AF65-F5344CB8AC3E}">
        <p14:creationId xmlns:p14="http://schemas.microsoft.com/office/powerpoint/2010/main" val="24326994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02920" y="311256"/>
            <a:ext cx="9052560" cy="1295400"/>
          </a:xfrm>
          <a:prstGeom prst="rect">
            <a:avLst/>
          </a:prstGeom>
        </p:spPr>
        <p:txBody>
          <a:bodyPr vert="horz" lIns="101882" tIns="50941" rIns="101882" bIns="50941"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502920" y="1813560"/>
            <a:ext cx="9052560" cy="5129425"/>
          </a:xfrm>
          <a:prstGeom prst="rect">
            <a:avLst/>
          </a:prstGeom>
        </p:spPr>
        <p:txBody>
          <a:bodyPr vert="horz" lIns="101882" tIns="50941" rIns="101882" bIns="50941"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502920" y="7203864"/>
            <a:ext cx="2346960" cy="413808"/>
          </a:xfrm>
          <a:prstGeom prst="rect">
            <a:avLst/>
          </a:prstGeom>
        </p:spPr>
        <p:txBody>
          <a:bodyPr vert="horz" lIns="101882" tIns="50941" rIns="101882" bIns="50941" rtlCol="0" anchor="ctr"/>
          <a:lstStyle>
            <a:lvl1pPr algn="l">
              <a:defRPr sz="1300">
                <a:solidFill>
                  <a:schemeClr val="tx1">
                    <a:tint val="75000"/>
                  </a:schemeClr>
                </a:solidFill>
              </a:defRPr>
            </a:lvl1pPr>
          </a:lstStyle>
          <a:p>
            <a:pPr>
              <a:defRPr/>
            </a:pPr>
            <a:endParaRPr lang="en-US" altLang="en-US"/>
          </a:p>
        </p:txBody>
      </p:sp>
      <p:sp>
        <p:nvSpPr>
          <p:cNvPr id="5" name="Footer Placeholder 4"/>
          <p:cNvSpPr>
            <a:spLocks noGrp="1"/>
          </p:cNvSpPr>
          <p:nvPr>
            <p:ph type="ftr" sz="quarter" idx="3"/>
          </p:nvPr>
        </p:nvSpPr>
        <p:spPr>
          <a:xfrm>
            <a:off x="3436620" y="7203864"/>
            <a:ext cx="3185160" cy="413808"/>
          </a:xfrm>
          <a:prstGeom prst="rect">
            <a:avLst/>
          </a:prstGeom>
        </p:spPr>
        <p:txBody>
          <a:bodyPr vert="horz" lIns="101882" tIns="50941" rIns="101882" bIns="50941" rtlCol="0" anchor="ctr"/>
          <a:lstStyle>
            <a:lvl1pPr algn="ctr">
              <a:defRPr sz="1300">
                <a:solidFill>
                  <a:schemeClr val="tx1">
                    <a:tint val="75000"/>
                  </a:schemeClr>
                </a:solidFill>
              </a:defRPr>
            </a:lvl1pPr>
          </a:lstStyle>
          <a:p>
            <a:pPr>
              <a:defRPr/>
            </a:pPr>
            <a:endParaRPr lang="en-US" altLang="en-US"/>
          </a:p>
        </p:txBody>
      </p:sp>
      <p:sp>
        <p:nvSpPr>
          <p:cNvPr id="6" name="Slide Number Placeholder 5"/>
          <p:cNvSpPr>
            <a:spLocks noGrp="1"/>
          </p:cNvSpPr>
          <p:nvPr>
            <p:ph type="sldNum" sz="quarter" idx="4"/>
          </p:nvPr>
        </p:nvSpPr>
        <p:spPr>
          <a:xfrm>
            <a:off x="7208520" y="7203864"/>
            <a:ext cx="2346960" cy="413808"/>
          </a:xfrm>
          <a:prstGeom prst="rect">
            <a:avLst/>
          </a:prstGeom>
        </p:spPr>
        <p:txBody>
          <a:bodyPr vert="horz" lIns="101882" tIns="50941" rIns="101882" bIns="50941" rtlCol="0" anchor="ctr"/>
          <a:lstStyle>
            <a:lvl1pPr algn="r">
              <a:defRPr sz="1300">
                <a:solidFill>
                  <a:schemeClr val="tx1">
                    <a:tint val="75000"/>
                  </a:schemeClr>
                </a:solidFill>
              </a:defRPr>
            </a:lvl1pPr>
          </a:lstStyle>
          <a:p>
            <a:fld id="{4B04C297-80B8-4F33-A983-79E03DD55EF4}" type="slidenum">
              <a:rPr lang="en-US" altLang="en-US" smtClean="0"/>
              <a:pPr/>
              <a:t>‹#›</a:t>
            </a:fld>
            <a:endParaRPr lang="en-US" altLang="en-US"/>
          </a:p>
        </p:txBody>
      </p:sp>
    </p:spTree>
    <p:extLst>
      <p:ext uri="{BB962C8B-B14F-4D97-AF65-F5344CB8AC3E}">
        <p14:creationId xmlns:p14="http://schemas.microsoft.com/office/powerpoint/2010/main" val="3688086033"/>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xStyles>
    <p:titleStyle>
      <a:lvl1pPr algn="ctr" defTabSz="1018824" rtl="0" eaLnBrk="1" latinLnBrk="0" hangingPunct="1">
        <a:spcBef>
          <a:spcPct val="0"/>
        </a:spcBef>
        <a:buNone/>
        <a:defRPr sz="4900" kern="1200">
          <a:solidFill>
            <a:schemeClr val="tx1"/>
          </a:solidFill>
          <a:latin typeface="+mj-lt"/>
          <a:ea typeface="+mj-ea"/>
          <a:cs typeface="+mj-cs"/>
        </a:defRPr>
      </a:lvl1pPr>
    </p:titleStyle>
    <p:bodyStyle>
      <a:lvl1pPr marL="382059" indent="-382059" algn="l" defTabSz="1018824" rtl="0" eaLnBrk="1" latinLnBrk="0" hangingPunct="1">
        <a:spcBef>
          <a:spcPct val="20000"/>
        </a:spcBef>
        <a:buFont typeface="Arial" panose="020B0604020202020204" pitchFamily="34" charset="0"/>
        <a:buChar char="•"/>
        <a:defRPr sz="3600" kern="1200">
          <a:solidFill>
            <a:schemeClr val="tx1"/>
          </a:solidFill>
          <a:latin typeface="+mn-lt"/>
          <a:ea typeface="+mn-ea"/>
          <a:cs typeface="+mn-cs"/>
        </a:defRPr>
      </a:lvl1pPr>
      <a:lvl2pPr marL="827795" indent="-318383" algn="l" defTabSz="1018824" rtl="0" eaLnBrk="1" latinLnBrk="0" hangingPunct="1">
        <a:spcBef>
          <a:spcPct val="20000"/>
        </a:spcBef>
        <a:buFont typeface="Arial" panose="020B0604020202020204" pitchFamily="34" charset="0"/>
        <a:buChar char="–"/>
        <a:defRPr sz="3100" kern="1200">
          <a:solidFill>
            <a:schemeClr val="tx1"/>
          </a:solidFill>
          <a:latin typeface="+mn-lt"/>
          <a:ea typeface="+mn-ea"/>
          <a:cs typeface="+mn-cs"/>
        </a:defRPr>
      </a:lvl2pPr>
      <a:lvl3pPr marL="1273531" indent="-254706" algn="l" defTabSz="1018824"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3pPr>
      <a:lvl4pPr marL="1782943" indent="-254706" algn="l" defTabSz="1018824"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4pPr>
      <a:lvl5pPr marL="2292355" indent="-254706" algn="l" defTabSz="1018824"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5pPr>
      <a:lvl6pPr marL="2801767" indent="-254706" algn="l" defTabSz="1018824"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6pPr>
      <a:lvl7pPr marL="3311180" indent="-254706" algn="l" defTabSz="1018824"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7pPr>
      <a:lvl8pPr marL="3820592" indent="-254706" algn="l" defTabSz="1018824"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8pPr>
      <a:lvl9pPr marL="4330004" indent="-254706" algn="l" defTabSz="1018824"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9pPr>
    </p:bodyStyle>
    <p:otherStyle>
      <a:defPPr>
        <a:defRPr lang="en-US"/>
      </a:defPPr>
      <a:lvl1pPr marL="0" algn="l" defTabSz="1018824" rtl="0" eaLnBrk="1" latinLnBrk="0" hangingPunct="1">
        <a:defRPr sz="2000" kern="1200">
          <a:solidFill>
            <a:schemeClr val="tx1"/>
          </a:solidFill>
          <a:latin typeface="+mn-lt"/>
          <a:ea typeface="+mn-ea"/>
          <a:cs typeface="+mn-cs"/>
        </a:defRPr>
      </a:lvl1pPr>
      <a:lvl2pPr marL="509412" algn="l" defTabSz="1018824" rtl="0" eaLnBrk="1" latinLnBrk="0" hangingPunct="1">
        <a:defRPr sz="2000" kern="1200">
          <a:solidFill>
            <a:schemeClr val="tx1"/>
          </a:solidFill>
          <a:latin typeface="+mn-lt"/>
          <a:ea typeface="+mn-ea"/>
          <a:cs typeface="+mn-cs"/>
        </a:defRPr>
      </a:lvl2pPr>
      <a:lvl3pPr marL="1018824" algn="l" defTabSz="1018824" rtl="0" eaLnBrk="1" latinLnBrk="0" hangingPunct="1">
        <a:defRPr sz="2000" kern="1200">
          <a:solidFill>
            <a:schemeClr val="tx1"/>
          </a:solidFill>
          <a:latin typeface="+mn-lt"/>
          <a:ea typeface="+mn-ea"/>
          <a:cs typeface="+mn-cs"/>
        </a:defRPr>
      </a:lvl3pPr>
      <a:lvl4pPr marL="1528237" algn="l" defTabSz="1018824" rtl="0" eaLnBrk="1" latinLnBrk="0" hangingPunct="1">
        <a:defRPr sz="2000" kern="1200">
          <a:solidFill>
            <a:schemeClr val="tx1"/>
          </a:solidFill>
          <a:latin typeface="+mn-lt"/>
          <a:ea typeface="+mn-ea"/>
          <a:cs typeface="+mn-cs"/>
        </a:defRPr>
      </a:lvl4pPr>
      <a:lvl5pPr marL="2037649" algn="l" defTabSz="1018824" rtl="0" eaLnBrk="1" latinLnBrk="0" hangingPunct="1">
        <a:defRPr sz="2000" kern="1200">
          <a:solidFill>
            <a:schemeClr val="tx1"/>
          </a:solidFill>
          <a:latin typeface="+mn-lt"/>
          <a:ea typeface="+mn-ea"/>
          <a:cs typeface="+mn-cs"/>
        </a:defRPr>
      </a:lvl5pPr>
      <a:lvl6pPr marL="2547061" algn="l" defTabSz="1018824" rtl="0" eaLnBrk="1" latinLnBrk="0" hangingPunct="1">
        <a:defRPr sz="2000" kern="1200">
          <a:solidFill>
            <a:schemeClr val="tx1"/>
          </a:solidFill>
          <a:latin typeface="+mn-lt"/>
          <a:ea typeface="+mn-ea"/>
          <a:cs typeface="+mn-cs"/>
        </a:defRPr>
      </a:lvl6pPr>
      <a:lvl7pPr marL="3056473" algn="l" defTabSz="1018824" rtl="0" eaLnBrk="1" latinLnBrk="0" hangingPunct="1">
        <a:defRPr sz="2000" kern="1200">
          <a:solidFill>
            <a:schemeClr val="tx1"/>
          </a:solidFill>
          <a:latin typeface="+mn-lt"/>
          <a:ea typeface="+mn-ea"/>
          <a:cs typeface="+mn-cs"/>
        </a:defRPr>
      </a:lvl7pPr>
      <a:lvl8pPr marL="3565886" algn="l" defTabSz="1018824" rtl="0" eaLnBrk="1" latinLnBrk="0" hangingPunct="1">
        <a:defRPr sz="2000" kern="1200">
          <a:solidFill>
            <a:schemeClr val="tx1"/>
          </a:solidFill>
          <a:latin typeface="+mn-lt"/>
          <a:ea typeface="+mn-ea"/>
          <a:cs typeface="+mn-cs"/>
        </a:defRPr>
      </a:lvl8pPr>
      <a:lvl9pPr marL="4075298" algn="l" defTabSz="1018824" rtl="0" eaLnBrk="1" latinLnBrk="0" hangingPunct="1">
        <a:defRPr sz="2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2.em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3.wm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image" Target="../media/image6.wmf"/><Relationship Id="rId3" Type="http://schemas.openxmlformats.org/officeDocument/2006/relationships/oleObject" Target="../embeddings/oleObject3.bin"/><Relationship Id="rId7"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5.wmf"/><Relationship Id="rId5" Type="http://schemas.openxmlformats.org/officeDocument/2006/relationships/oleObject" Target="../embeddings/oleObject4.bin"/><Relationship Id="rId4" Type="http://schemas.openxmlformats.org/officeDocument/2006/relationships/image" Target="../media/image4.wmf"/></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image" Target="../media/image7.wmf"/><Relationship Id="rId4" Type="http://schemas.openxmlformats.org/officeDocument/2006/relationships/oleObject" Target="../embeddings/oleObject6.bin"/></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6"/>
          <p:cNvSpPr>
            <a:spLocks noGrp="1" noChangeArrowheads="1"/>
          </p:cNvSpPr>
          <p:nvPr>
            <p:ph type="title"/>
          </p:nvPr>
        </p:nvSpPr>
        <p:spPr>
          <a:xfrm>
            <a:off x="0" y="76200"/>
            <a:ext cx="10058400" cy="1379538"/>
          </a:xfrm>
        </p:spPr>
        <p:txBody>
          <a:bodyPr/>
          <a:lstStyle/>
          <a:p>
            <a:pPr algn="r" eaLnBrk="1" hangingPunct="1"/>
            <a:r>
              <a:rPr lang="en-US" altLang="en-US" smtClean="0"/>
              <a:t>Careers and Career Development</a:t>
            </a:r>
          </a:p>
        </p:txBody>
      </p:sp>
      <p:sp>
        <p:nvSpPr>
          <p:cNvPr id="6147" name="Rectangle 7"/>
          <p:cNvSpPr>
            <a:spLocks noGrp="1" noChangeArrowheads="1"/>
          </p:cNvSpPr>
          <p:nvPr>
            <p:ph idx="1"/>
          </p:nvPr>
        </p:nvSpPr>
        <p:spPr>
          <a:xfrm>
            <a:off x="0" y="1143000"/>
            <a:ext cx="10058400" cy="5740400"/>
          </a:xfrm>
        </p:spPr>
        <p:txBody>
          <a:bodyPr/>
          <a:lstStyle/>
          <a:p>
            <a:pPr eaLnBrk="1" hangingPunct="1">
              <a:defRPr/>
            </a:pPr>
            <a:endParaRPr lang="en-US" altLang="en-US" dirty="0" smtClean="0"/>
          </a:p>
          <a:p>
            <a:pPr>
              <a:defRPr/>
            </a:pPr>
            <a:r>
              <a:rPr lang="en-US" altLang="en-US" dirty="0" smtClean="0"/>
              <a:t>Whose perspective?</a:t>
            </a:r>
          </a:p>
          <a:p>
            <a:pPr lvl="1">
              <a:defRPr/>
            </a:pPr>
            <a:r>
              <a:rPr lang="en-US" altLang="en-US" dirty="0" smtClean="0"/>
              <a:t>The organization: succession planning</a:t>
            </a:r>
          </a:p>
          <a:p>
            <a:pPr lvl="1">
              <a:defRPr/>
            </a:pPr>
            <a:r>
              <a:rPr lang="en-US" altLang="en-US" dirty="0" smtClean="0"/>
              <a:t>The individual: career planning</a:t>
            </a:r>
          </a:p>
          <a:p>
            <a:pPr>
              <a:defRPr/>
            </a:pPr>
            <a:r>
              <a:rPr lang="en-US" altLang="en-US" dirty="0" smtClean="0"/>
              <a:t>Changing ideas about careers</a:t>
            </a:r>
          </a:p>
          <a:p>
            <a:pPr>
              <a:defRPr/>
            </a:pPr>
            <a:r>
              <a:rPr lang="en-US" altLang="en-US" dirty="0" smtClean="0"/>
              <a:t>Current issues in careers</a:t>
            </a:r>
          </a:p>
          <a:p>
            <a:pPr eaLnBrk="1" hangingPunct="1">
              <a:defRPr/>
            </a:pPr>
            <a:endParaRPr lang="en-US" altLang="en-US" dirty="0" smtClean="0"/>
          </a:p>
          <a:p>
            <a:pPr marL="0" indent="0" eaLnBrk="1" hangingPunct="1">
              <a:buFontTx/>
              <a:buNone/>
              <a:defRPr/>
            </a:pPr>
            <a:endParaRPr lang="en-US" altLang="en-US" dirty="0"/>
          </a:p>
          <a:p>
            <a:pPr marL="0" indent="0" eaLnBrk="1" hangingPunct="1">
              <a:buFontTx/>
              <a:buNone/>
              <a:defRPr/>
            </a:pPr>
            <a:endParaRPr lang="en-US" altLang="en-US" dirty="0" smtClean="0"/>
          </a:p>
        </p:txBody>
      </p:sp>
    </p:spTree>
  </p:cSld>
  <p:clrMapOvr>
    <a:masterClrMapping/>
  </p:clrMapOvr>
  <p:transition spd="med">
    <p:random/>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n-US" altLang="en-US" smtClean="0"/>
              <a:t>What is a Career?</a:t>
            </a:r>
          </a:p>
        </p:txBody>
      </p:sp>
      <p:sp>
        <p:nvSpPr>
          <p:cNvPr id="5123" name="Rectangle 3" descr="Rectangle: Click to edit Master text styles&#10;Second level&#10;Third level&#10;Fourth level&#10;Fifth level"/>
          <p:cNvSpPr>
            <a:spLocks noGrp="1" noChangeArrowheads="1"/>
          </p:cNvSpPr>
          <p:nvPr>
            <p:ph idx="1"/>
          </p:nvPr>
        </p:nvSpPr>
        <p:spPr/>
        <p:txBody>
          <a:bodyPr/>
          <a:lstStyle/>
          <a:p>
            <a:pPr>
              <a:lnSpc>
                <a:spcPct val="90000"/>
              </a:lnSpc>
            </a:pPr>
            <a:r>
              <a:rPr lang="en-US" altLang="en-US" smtClean="0"/>
              <a:t>“A sequence of positions occupied by a person during the course of a lifetime”</a:t>
            </a:r>
          </a:p>
          <a:p>
            <a:pPr>
              <a:lnSpc>
                <a:spcPct val="90000"/>
              </a:lnSpc>
            </a:pPr>
            <a:r>
              <a:rPr lang="en-US" altLang="en-US" smtClean="0"/>
              <a:t>“A sense of where one is going in one’s work life”</a:t>
            </a:r>
          </a:p>
          <a:p>
            <a:pPr>
              <a:lnSpc>
                <a:spcPct val="90000"/>
              </a:lnSpc>
            </a:pPr>
            <a:r>
              <a:rPr lang="en-US" altLang="en-US" smtClean="0"/>
              <a:t>Who is responsible for your career?</a:t>
            </a:r>
          </a:p>
          <a:p>
            <a:pPr lvl="1">
              <a:lnSpc>
                <a:spcPct val="90000"/>
              </a:lnSpc>
            </a:pPr>
            <a:r>
              <a:rPr lang="en-US" altLang="en-US" smtClean="0"/>
              <a:t>Traditionally, the employer</a:t>
            </a:r>
          </a:p>
          <a:p>
            <a:pPr lvl="1">
              <a:lnSpc>
                <a:spcPct val="90000"/>
              </a:lnSpc>
            </a:pPr>
            <a:r>
              <a:rPr lang="en-US" altLang="en-US" smtClean="0"/>
              <a:t>Now, </a:t>
            </a:r>
            <a:r>
              <a:rPr lang="en-US" altLang="en-US" b="1" smtClean="0">
                <a:solidFill>
                  <a:schemeClr val="tx2"/>
                </a:solidFill>
              </a:rPr>
              <a:t>YOU</a:t>
            </a:r>
          </a:p>
          <a:p>
            <a:pPr>
              <a:lnSpc>
                <a:spcPct val="90000"/>
              </a:lnSpc>
            </a:pPr>
            <a:r>
              <a:rPr lang="en-US" altLang="en-US" smtClean="0"/>
              <a:t>What constitutes a successful career?</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4"/>
          <p:cNvSpPr>
            <a:spLocks noGrp="1" noChangeArrowheads="1"/>
          </p:cNvSpPr>
          <p:nvPr>
            <p:ph type="title"/>
          </p:nvPr>
        </p:nvSpPr>
        <p:spPr/>
        <p:txBody>
          <a:bodyPr/>
          <a:lstStyle/>
          <a:p>
            <a:r>
              <a:rPr lang="en-US" altLang="en-US" smtClean="0"/>
              <a:t>Succession Planning</a:t>
            </a:r>
          </a:p>
        </p:txBody>
      </p:sp>
      <p:sp>
        <p:nvSpPr>
          <p:cNvPr id="7171" name="Rectangle 5" descr="Rectangle: Click to edit Master text styles&#10;Second level&#10;Third level&#10;Fourth level&#10;Fifth level"/>
          <p:cNvSpPr>
            <a:spLocks noGrp="1" noChangeArrowheads="1"/>
          </p:cNvSpPr>
          <p:nvPr>
            <p:ph idx="1"/>
          </p:nvPr>
        </p:nvSpPr>
        <p:spPr/>
        <p:txBody>
          <a:bodyPr/>
          <a:lstStyle/>
          <a:p>
            <a:pPr>
              <a:lnSpc>
                <a:spcPct val="90000"/>
              </a:lnSpc>
            </a:pPr>
            <a:r>
              <a:rPr lang="en-US" altLang="en-US" smtClean="0"/>
              <a:t>Determine possible successors</a:t>
            </a:r>
          </a:p>
          <a:p>
            <a:pPr>
              <a:lnSpc>
                <a:spcPct val="90000"/>
              </a:lnSpc>
            </a:pPr>
            <a:r>
              <a:rPr lang="en-US" altLang="en-US" smtClean="0"/>
              <a:t>Job analysis of key jobs and job progressions, as they will exist in the future</a:t>
            </a:r>
          </a:p>
          <a:p>
            <a:pPr>
              <a:lnSpc>
                <a:spcPct val="90000"/>
              </a:lnSpc>
            </a:pPr>
            <a:r>
              <a:rPr lang="en-US" altLang="en-US" smtClean="0"/>
              <a:t>Appraise employees’ performance to determine gaps</a:t>
            </a:r>
          </a:p>
          <a:p>
            <a:pPr>
              <a:lnSpc>
                <a:spcPct val="90000"/>
              </a:lnSpc>
            </a:pPr>
            <a:r>
              <a:rPr lang="en-US" altLang="en-US" smtClean="0"/>
              <a:t>Training and development to close gaps</a:t>
            </a:r>
          </a:p>
          <a:p>
            <a:pPr>
              <a:lnSpc>
                <a:spcPct val="90000"/>
              </a:lnSpc>
            </a:pPr>
            <a:r>
              <a:rPr lang="en-US" altLang="en-US" smtClean="0"/>
              <a:t>Progression through career ladder</a:t>
            </a:r>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p:txBody>
          <a:bodyPr/>
          <a:lstStyle/>
          <a:p>
            <a:r>
              <a:rPr lang="en-US" altLang="en-US" smtClean="0"/>
              <a:t>Career Stages</a:t>
            </a:r>
          </a:p>
        </p:txBody>
      </p:sp>
      <p:sp>
        <p:nvSpPr>
          <p:cNvPr id="9221" name="Rectangle 3"/>
          <p:cNvSpPr>
            <a:spLocks noGrp="1" noChangeArrowheads="1"/>
          </p:cNvSpPr>
          <p:nvPr>
            <p:ph idx="1"/>
          </p:nvPr>
        </p:nvSpPr>
        <p:spPr/>
        <p:txBody>
          <a:bodyPr/>
          <a:lstStyle/>
          <a:p>
            <a:r>
              <a:rPr lang="en-US" altLang="en-US" smtClean="0"/>
              <a:t>Apprentice</a:t>
            </a:r>
          </a:p>
          <a:p>
            <a:r>
              <a:rPr lang="en-US" altLang="en-US" smtClean="0"/>
              <a:t>Colleague</a:t>
            </a:r>
          </a:p>
          <a:p>
            <a:r>
              <a:rPr lang="en-US" altLang="en-US" smtClean="0"/>
              <a:t>Mentor</a:t>
            </a:r>
          </a:p>
          <a:p>
            <a:r>
              <a:rPr lang="en-US" altLang="en-US" smtClean="0"/>
              <a:t>Sponsor</a:t>
            </a:r>
          </a:p>
        </p:txBody>
      </p:sp>
      <p:sp>
        <p:nvSpPr>
          <p:cNvPr id="9218"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Copyright 2000 - South-Western College Publishing</a:t>
            </a:r>
          </a:p>
        </p:txBody>
      </p:sp>
      <p:sp>
        <p:nvSpPr>
          <p:cNvPr id="9219"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Module 24 - </a:t>
            </a:r>
            <a:fld id="{81A20D88-4D29-4816-A021-7A21C631F4D4}" type="slidenum">
              <a:rPr lang="en-US" altLang="en-US" b="0">
                <a:solidFill>
                  <a:schemeClr val="tx1"/>
                </a:solidFill>
                <a:latin typeface="Times New Roman" pitchFamily="18" charset="0"/>
              </a:rPr>
              <a:pPr/>
              <a:t>4</a:t>
            </a:fld>
            <a:endParaRPr lang="en-US" altLang="en-US" b="0">
              <a:solidFill>
                <a:schemeClr val="tx1"/>
              </a:solidFill>
              <a:latin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Rectangle 2"/>
          <p:cNvSpPr>
            <a:spLocks noGrp="1" noChangeArrowheads="1"/>
          </p:cNvSpPr>
          <p:nvPr>
            <p:ph type="title"/>
          </p:nvPr>
        </p:nvSpPr>
        <p:spPr/>
        <p:txBody>
          <a:bodyPr/>
          <a:lstStyle/>
          <a:p>
            <a:r>
              <a:rPr lang="en-US" altLang="en-US" smtClean="0"/>
              <a:t>Life Stages</a:t>
            </a:r>
          </a:p>
        </p:txBody>
      </p:sp>
      <p:sp>
        <p:nvSpPr>
          <p:cNvPr id="10245" name="Rectangle 3"/>
          <p:cNvSpPr>
            <a:spLocks noGrp="1" noChangeArrowheads="1"/>
          </p:cNvSpPr>
          <p:nvPr>
            <p:ph idx="1"/>
          </p:nvPr>
        </p:nvSpPr>
        <p:spPr/>
        <p:txBody>
          <a:bodyPr/>
          <a:lstStyle/>
          <a:p>
            <a:r>
              <a:rPr lang="en-US" altLang="en-US" smtClean="0"/>
              <a:t>Late Adolescence/Young Adulthood</a:t>
            </a:r>
          </a:p>
          <a:p>
            <a:r>
              <a:rPr lang="en-US" altLang="en-US" smtClean="0"/>
              <a:t>Establishment</a:t>
            </a:r>
          </a:p>
          <a:p>
            <a:r>
              <a:rPr lang="en-US" altLang="en-US" smtClean="0"/>
              <a:t>Mid-Life</a:t>
            </a:r>
          </a:p>
          <a:p>
            <a:r>
              <a:rPr lang="en-US" altLang="en-US" smtClean="0"/>
              <a:t>Late Adulthood</a:t>
            </a:r>
          </a:p>
        </p:txBody>
      </p:sp>
      <p:sp>
        <p:nvSpPr>
          <p:cNvPr id="10242"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Copyright 2000 - South-Western College Publishing</a:t>
            </a:r>
          </a:p>
        </p:txBody>
      </p:sp>
      <p:sp>
        <p:nvSpPr>
          <p:cNvPr id="10243"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Module 24 - </a:t>
            </a:r>
            <a:fld id="{C88FDC82-CD50-43CB-A9B7-40A49FE7A311}" type="slidenum">
              <a:rPr lang="en-US" altLang="en-US" b="0">
                <a:solidFill>
                  <a:schemeClr val="tx1"/>
                </a:solidFill>
                <a:latin typeface="Times New Roman" pitchFamily="18" charset="0"/>
              </a:rPr>
              <a:pPr/>
              <a:t>5</a:t>
            </a:fld>
            <a:endParaRPr lang="en-US" altLang="en-US" b="0">
              <a:solidFill>
                <a:schemeClr val="tx1"/>
              </a:solidFill>
              <a:latin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a:spLocks noGrp="1" noChangeArrowheads="1"/>
          </p:cNvSpPr>
          <p:nvPr>
            <p:ph type="title"/>
          </p:nvPr>
        </p:nvSpPr>
        <p:spPr/>
        <p:txBody>
          <a:bodyPr/>
          <a:lstStyle/>
          <a:p>
            <a:r>
              <a:rPr lang="en-US" altLang="en-US" smtClean="0"/>
              <a:t>Career Development</a:t>
            </a:r>
          </a:p>
        </p:txBody>
      </p:sp>
      <p:sp>
        <p:nvSpPr>
          <p:cNvPr id="11267" name="Rectangle 5" descr="Rectangle: Click to edit Master text styles&#10;Second level&#10;Third level&#10;Fourth level&#10;Fifth level"/>
          <p:cNvSpPr>
            <a:spLocks noGrp="1" noChangeArrowheads="1"/>
          </p:cNvSpPr>
          <p:nvPr>
            <p:ph idx="1"/>
          </p:nvPr>
        </p:nvSpPr>
        <p:spPr/>
        <p:txBody>
          <a:bodyPr/>
          <a:lstStyle/>
          <a:p>
            <a:r>
              <a:rPr lang="en-US" altLang="en-US" smtClean="0"/>
              <a:t>Career planning </a:t>
            </a:r>
          </a:p>
          <a:p>
            <a:r>
              <a:rPr lang="en-US" altLang="en-US" smtClean="0"/>
              <a:t>How do individuals choose careers?</a:t>
            </a:r>
          </a:p>
          <a:p>
            <a:r>
              <a:rPr lang="en-US" altLang="en-US" smtClean="0"/>
              <a:t>The career cycle</a:t>
            </a:r>
          </a:p>
          <a:p>
            <a:r>
              <a:rPr lang="en-US" altLang="en-US" smtClean="0"/>
              <a:t>Changing ideas about careers</a:t>
            </a:r>
          </a:p>
          <a:p>
            <a:r>
              <a:rPr lang="en-US" altLang="en-US" smtClean="0"/>
              <a:t>Current issues in careers</a:t>
            </a:r>
          </a:p>
        </p:txBody>
      </p:sp>
      <p:graphicFrame>
        <p:nvGraphicFramePr>
          <p:cNvPr id="11268" name="Object 6"/>
          <p:cNvGraphicFramePr>
            <a:graphicFrameLocks noChangeAspect="1"/>
          </p:cNvGraphicFramePr>
          <p:nvPr/>
        </p:nvGraphicFramePr>
        <p:xfrm>
          <a:off x="7543800" y="4892675"/>
          <a:ext cx="1779588" cy="1858963"/>
        </p:xfrm>
        <a:graphic>
          <a:graphicData uri="http://schemas.openxmlformats.org/presentationml/2006/ole">
            <mc:AlternateContent xmlns:mc="http://schemas.openxmlformats.org/markup-compatibility/2006">
              <mc:Choice xmlns:v="urn:schemas-microsoft-com:vml" Requires="v">
                <p:oleObj spid="_x0000_s11271" name="Clip" r:id="rId3" imgW="3238415" imgH="3381206" progId="MS_ClipArt_Gallery.2">
                  <p:embed/>
                </p:oleObj>
              </mc:Choice>
              <mc:Fallback>
                <p:oleObj name="Clip" r:id="rId3" imgW="3238415" imgH="3381206" progId="MS_ClipArt_Gallery.2">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43800" y="4892675"/>
                        <a:ext cx="1779588" cy="1858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3" name="Rectangle 4"/>
          <p:cNvSpPr>
            <a:spLocks noGrp="1" noChangeArrowheads="1"/>
          </p:cNvSpPr>
          <p:nvPr>
            <p:ph type="title"/>
          </p:nvPr>
        </p:nvSpPr>
        <p:spPr/>
        <p:txBody>
          <a:bodyPr/>
          <a:lstStyle/>
          <a:p>
            <a:r>
              <a:rPr lang="en-US" altLang="en-US" smtClean="0"/>
              <a:t>Career Planning</a:t>
            </a:r>
          </a:p>
        </p:txBody>
      </p:sp>
      <p:sp>
        <p:nvSpPr>
          <p:cNvPr id="8197" name="Rectangle 5" descr="Rectangle: Click to edit Master text styles&#10;Second level&#10;Third level&#10;Fourth level&#10;Fifth level"/>
          <p:cNvSpPr>
            <a:spLocks noGrp="1" noChangeArrowheads="1"/>
          </p:cNvSpPr>
          <p:nvPr>
            <p:ph idx="1"/>
          </p:nvPr>
        </p:nvSpPr>
        <p:spPr/>
        <p:txBody>
          <a:bodyPr/>
          <a:lstStyle/>
          <a:p>
            <a:pPr>
              <a:defRPr/>
            </a:pPr>
            <a:r>
              <a:rPr lang="en-US" altLang="en-US" sz="2640" dirty="0"/>
              <a:t>Identify individual goals</a:t>
            </a:r>
          </a:p>
          <a:p>
            <a:pPr>
              <a:defRPr/>
            </a:pPr>
            <a:r>
              <a:rPr lang="en-US" altLang="en-US" sz="2640" dirty="0"/>
              <a:t>Assess personal characteristics </a:t>
            </a:r>
          </a:p>
          <a:p>
            <a:pPr>
              <a:defRPr/>
            </a:pPr>
            <a:r>
              <a:rPr lang="en-US" altLang="en-US" sz="2640" dirty="0"/>
              <a:t>Determine how and if goals can be reached</a:t>
            </a:r>
          </a:p>
          <a:p>
            <a:pPr lvl="1">
              <a:defRPr/>
            </a:pPr>
            <a:r>
              <a:rPr lang="en-US" altLang="en-US" sz="2200" dirty="0"/>
              <a:t>Obtain more information about goal</a:t>
            </a:r>
          </a:p>
          <a:p>
            <a:pPr lvl="1">
              <a:defRPr/>
            </a:pPr>
            <a:r>
              <a:rPr lang="en-US" altLang="en-US" sz="2200" dirty="0"/>
              <a:t>Compare personal resources and career requirements</a:t>
            </a:r>
          </a:p>
          <a:p>
            <a:pPr>
              <a:defRPr/>
            </a:pPr>
            <a:r>
              <a:rPr lang="en-US" altLang="en-US" sz="2640" dirty="0"/>
              <a:t>Take steps toward goal</a:t>
            </a:r>
          </a:p>
          <a:p>
            <a:pPr lvl="1">
              <a:defRPr/>
            </a:pPr>
            <a:r>
              <a:rPr lang="en-US" altLang="en-US" sz="2200" dirty="0"/>
              <a:t>Mentors and other interpersonal relationships</a:t>
            </a:r>
          </a:p>
          <a:p>
            <a:pPr lvl="1">
              <a:defRPr/>
            </a:pPr>
            <a:r>
              <a:rPr lang="en-US" altLang="en-US" sz="2200" dirty="0"/>
              <a:t>Personal development activities</a:t>
            </a:r>
          </a:p>
          <a:p>
            <a:pPr>
              <a:defRPr/>
            </a:pPr>
            <a:r>
              <a:rPr lang="en-US" altLang="en-US" sz="2640" dirty="0"/>
              <a:t>Periodically reassess goals and progress toward goals</a:t>
            </a:r>
          </a:p>
        </p:txBody>
      </p:sp>
      <p:sp>
        <p:nvSpPr>
          <p:cNvPr id="12290"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Fall 2008</a:t>
            </a:r>
          </a:p>
        </p:txBody>
      </p:sp>
      <p:sp>
        <p:nvSpPr>
          <p:cNvPr id="12291" name="Footer Placeholder 4"/>
          <p:cNvSpPr>
            <a:spLocks noGrp="1"/>
          </p:cNvSpPr>
          <p:nvPr>
            <p:ph type="ftr" sz="quarter" idx="11"/>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MGMT 412 | Careers</a:t>
            </a:r>
          </a:p>
        </p:txBody>
      </p:sp>
      <p:sp>
        <p:nvSpPr>
          <p:cNvPr id="12292"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Page </a:t>
            </a:r>
            <a:fld id="{BD02D118-21A6-47C3-B004-C7C22B07A619}" type="slidenum">
              <a:rPr lang="en-US" altLang="en-US" b="0">
                <a:solidFill>
                  <a:schemeClr val="tx1"/>
                </a:solidFill>
                <a:latin typeface="Times New Roman" pitchFamily="18" charset="0"/>
              </a:rPr>
              <a:pPr/>
              <a:t>7</a:t>
            </a:fld>
            <a:endParaRPr lang="en-US" altLang="en-US" b="0">
              <a:solidFill>
                <a:schemeClr val="tx1"/>
              </a:solidFill>
              <a:latin typeface="Times New Roman" pitchFamily="18" charset="0"/>
            </a:endParaRPr>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7" name="Rectangle 1026"/>
          <p:cNvSpPr>
            <a:spLocks noGrp="1" noChangeArrowheads="1"/>
          </p:cNvSpPr>
          <p:nvPr>
            <p:ph type="title"/>
          </p:nvPr>
        </p:nvSpPr>
        <p:spPr/>
        <p:txBody>
          <a:bodyPr/>
          <a:lstStyle/>
          <a:p>
            <a:r>
              <a:rPr lang="en-US" altLang="en-US" smtClean="0"/>
              <a:t>Mentors</a:t>
            </a:r>
          </a:p>
        </p:txBody>
      </p:sp>
      <p:sp>
        <p:nvSpPr>
          <p:cNvPr id="40963" name="Rectangle 1027" descr="Rectangle: Click to edit Master text styles&#10;Second level&#10;Third level&#10;Fourth level&#10;Fifth level"/>
          <p:cNvSpPr>
            <a:spLocks noGrp="1" noChangeArrowheads="1"/>
          </p:cNvSpPr>
          <p:nvPr>
            <p:ph idx="1"/>
          </p:nvPr>
        </p:nvSpPr>
        <p:spPr/>
        <p:txBody>
          <a:bodyPr/>
          <a:lstStyle/>
          <a:p>
            <a:pPr>
              <a:lnSpc>
                <a:spcPct val="90000"/>
              </a:lnSpc>
              <a:defRPr/>
            </a:pPr>
            <a:r>
              <a:rPr lang="en-US" altLang="en-US" sz="3080"/>
              <a:t>A mentor: a senior person in the organization who guides your career</a:t>
            </a:r>
          </a:p>
          <a:p>
            <a:pPr>
              <a:lnSpc>
                <a:spcPct val="90000"/>
              </a:lnSpc>
              <a:defRPr/>
            </a:pPr>
            <a:r>
              <a:rPr lang="en-US" altLang="en-US" sz="3080"/>
              <a:t>What does a mentor do?</a:t>
            </a:r>
          </a:p>
          <a:p>
            <a:pPr lvl="1">
              <a:lnSpc>
                <a:spcPct val="90000"/>
              </a:lnSpc>
              <a:defRPr/>
            </a:pPr>
            <a:r>
              <a:rPr lang="en-US" altLang="en-US" sz="2640"/>
              <a:t>Provides inside knowledge, insight into culture</a:t>
            </a:r>
          </a:p>
          <a:p>
            <a:pPr lvl="1">
              <a:lnSpc>
                <a:spcPct val="90000"/>
              </a:lnSpc>
              <a:defRPr/>
            </a:pPr>
            <a:r>
              <a:rPr lang="en-US" altLang="en-US" sz="2640"/>
              <a:t>Feedback on career progress</a:t>
            </a:r>
          </a:p>
          <a:p>
            <a:pPr lvl="1">
              <a:lnSpc>
                <a:spcPct val="90000"/>
              </a:lnSpc>
              <a:defRPr/>
            </a:pPr>
            <a:r>
              <a:rPr lang="en-US" altLang="en-US" sz="2640"/>
              <a:t>Provides opportunities for visibility</a:t>
            </a:r>
          </a:p>
          <a:p>
            <a:pPr>
              <a:lnSpc>
                <a:spcPct val="90000"/>
              </a:lnSpc>
              <a:defRPr/>
            </a:pPr>
            <a:r>
              <a:rPr lang="en-US" altLang="en-US" sz="3080"/>
              <a:t>How do you find a mentor?</a:t>
            </a:r>
          </a:p>
          <a:p>
            <a:pPr lvl="1">
              <a:lnSpc>
                <a:spcPct val="90000"/>
              </a:lnSpc>
              <a:defRPr/>
            </a:pPr>
            <a:r>
              <a:rPr lang="en-US" altLang="en-US" sz="2640"/>
              <a:t>Seek one out</a:t>
            </a:r>
          </a:p>
          <a:p>
            <a:pPr lvl="1">
              <a:lnSpc>
                <a:spcPct val="90000"/>
              </a:lnSpc>
              <a:defRPr/>
            </a:pPr>
            <a:r>
              <a:rPr lang="en-US" altLang="en-US" sz="2640"/>
              <a:t>You may be </a:t>
            </a:r>
            <a:r>
              <a:rPr lang="en-US" altLang="en-US" sz="2640" b="1">
                <a:solidFill>
                  <a:schemeClr val="tx2"/>
                </a:solidFill>
              </a:rPr>
              <a:t>sought</a:t>
            </a:r>
            <a:r>
              <a:rPr lang="en-US" altLang="en-US" sz="2640"/>
              <a:t> out</a:t>
            </a:r>
          </a:p>
          <a:p>
            <a:pPr lvl="1">
              <a:lnSpc>
                <a:spcPct val="90000"/>
              </a:lnSpc>
              <a:defRPr/>
            </a:pPr>
            <a:r>
              <a:rPr lang="en-US" altLang="en-US" sz="2640"/>
              <a:t>Formal company program</a:t>
            </a:r>
            <a:endParaRPr lang="en-US" altLang="en-US"/>
          </a:p>
        </p:txBody>
      </p:sp>
      <p:sp>
        <p:nvSpPr>
          <p:cNvPr id="13314"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Fall 2008</a:t>
            </a:r>
          </a:p>
        </p:txBody>
      </p:sp>
      <p:sp>
        <p:nvSpPr>
          <p:cNvPr id="13315" name="Footer Placeholder 4"/>
          <p:cNvSpPr>
            <a:spLocks noGrp="1"/>
          </p:cNvSpPr>
          <p:nvPr>
            <p:ph type="ftr" sz="quarter" idx="11"/>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MGMT 412 | Careers</a:t>
            </a:r>
          </a:p>
        </p:txBody>
      </p:sp>
      <p:sp>
        <p:nvSpPr>
          <p:cNvPr id="13316"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Page </a:t>
            </a:r>
            <a:fld id="{062437D0-0845-44F0-9166-57D47045DD90}" type="slidenum">
              <a:rPr lang="en-US" altLang="en-US" b="0">
                <a:solidFill>
                  <a:schemeClr val="tx1"/>
                </a:solidFill>
                <a:latin typeface="Times New Roman" pitchFamily="18" charset="0"/>
              </a:rPr>
              <a:pPr/>
              <a:t>8</a:t>
            </a:fld>
            <a:endParaRPr lang="en-US" altLang="en-US" b="0">
              <a:solidFill>
                <a:schemeClr val="tx1"/>
              </a:solidFill>
              <a:latin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6"/>
          <p:cNvSpPr>
            <a:spLocks noGrp="1" noChangeArrowheads="1"/>
          </p:cNvSpPr>
          <p:nvPr>
            <p:ph type="title"/>
          </p:nvPr>
        </p:nvSpPr>
        <p:spPr/>
        <p:txBody>
          <a:bodyPr/>
          <a:lstStyle/>
          <a:p>
            <a:r>
              <a:rPr lang="en-US" altLang="en-US" smtClean="0"/>
              <a:t>Individual Career Choice</a:t>
            </a:r>
          </a:p>
        </p:txBody>
      </p:sp>
      <p:sp>
        <p:nvSpPr>
          <p:cNvPr id="14341" name="Rectangle 7" descr="Rectangle: Click to edit Master text styles&#10;Second level&#10;Third level&#10;Fourth level&#10;Fifth level"/>
          <p:cNvSpPr>
            <a:spLocks noGrp="1" noChangeArrowheads="1"/>
          </p:cNvSpPr>
          <p:nvPr>
            <p:ph idx="1"/>
          </p:nvPr>
        </p:nvSpPr>
        <p:spPr/>
        <p:txBody>
          <a:bodyPr/>
          <a:lstStyle/>
          <a:p>
            <a:r>
              <a:rPr lang="en-US" altLang="en-US" smtClean="0"/>
              <a:t>Overall life goals</a:t>
            </a:r>
          </a:p>
          <a:p>
            <a:r>
              <a:rPr lang="en-US" altLang="en-US" smtClean="0"/>
              <a:t>Social background, including family factors</a:t>
            </a:r>
          </a:p>
          <a:p>
            <a:r>
              <a:rPr lang="en-US" altLang="en-US" smtClean="0"/>
              <a:t>Personal interests</a:t>
            </a:r>
          </a:p>
          <a:p>
            <a:r>
              <a:rPr lang="en-US" altLang="en-US" smtClean="0"/>
              <a:t>Abilities</a:t>
            </a:r>
          </a:p>
          <a:p>
            <a:r>
              <a:rPr lang="en-US" altLang="en-US" smtClean="0"/>
              <a:t>Self-identity</a:t>
            </a:r>
          </a:p>
          <a:p>
            <a:r>
              <a:rPr lang="en-US" altLang="en-US" smtClean="0"/>
              <a:t>Personality factors</a:t>
            </a:r>
          </a:p>
        </p:txBody>
      </p:sp>
      <p:sp>
        <p:nvSpPr>
          <p:cNvPr id="14338"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Fall 2008</a:t>
            </a:r>
          </a:p>
        </p:txBody>
      </p:sp>
      <p:sp>
        <p:nvSpPr>
          <p:cNvPr id="14339" name="Footer Placeholder 4"/>
          <p:cNvSpPr>
            <a:spLocks noGrp="1"/>
          </p:cNvSpPr>
          <p:nvPr>
            <p:ph type="ftr" sz="quarter" idx="11"/>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MGMT 412  Careers</a:t>
            </a: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9" name="Rectangle 1026"/>
          <p:cNvSpPr>
            <a:spLocks noGrp="1" noChangeArrowheads="1"/>
          </p:cNvSpPr>
          <p:nvPr>
            <p:ph type="title"/>
          </p:nvPr>
        </p:nvSpPr>
        <p:spPr/>
        <p:txBody>
          <a:bodyPr/>
          <a:lstStyle/>
          <a:p>
            <a:r>
              <a:rPr lang="en-US" altLang="en-US" smtClean="0"/>
              <a:t>Holland’s Model of Occupational Personality Types</a:t>
            </a:r>
          </a:p>
        </p:txBody>
      </p:sp>
      <p:sp>
        <p:nvSpPr>
          <p:cNvPr id="44035" name="Rectangle 1027" descr="Rectangle: Click to edit Master text styles&#10;Second level&#10;Third level&#10;Fourth level&#10;Fifth level"/>
          <p:cNvSpPr>
            <a:spLocks noGrp="1" noChangeArrowheads="1"/>
          </p:cNvSpPr>
          <p:nvPr>
            <p:ph sz="half" idx="1"/>
          </p:nvPr>
        </p:nvSpPr>
        <p:spPr/>
        <p:txBody>
          <a:bodyPr/>
          <a:lstStyle/>
          <a:p>
            <a:pPr>
              <a:lnSpc>
                <a:spcPct val="90000"/>
              </a:lnSpc>
              <a:defRPr/>
            </a:pPr>
            <a:r>
              <a:rPr lang="en-US" altLang="en-US" sz="1980"/>
              <a:t>Realistic</a:t>
            </a:r>
          </a:p>
          <a:p>
            <a:pPr lvl="1">
              <a:lnSpc>
                <a:spcPct val="90000"/>
              </a:lnSpc>
              <a:defRPr/>
            </a:pPr>
            <a:r>
              <a:rPr lang="en-US" altLang="en-US" sz="1760"/>
              <a:t>Prefers to work alone</a:t>
            </a:r>
          </a:p>
          <a:p>
            <a:pPr lvl="1">
              <a:lnSpc>
                <a:spcPct val="90000"/>
              </a:lnSpc>
              <a:defRPr/>
            </a:pPr>
            <a:r>
              <a:rPr lang="en-US" altLang="en-US" sz="1760"/>
              <a:t>Values predictability, order</a:t>
            </a:r>
          </a:p>
          <a:p>
            <a:pPr lvl="1">
              <a:lnSpc>
                <a:spcPct val="90000"/>
              </a:lnSpc>
              <a:defRPr/>
            </a:pPr>
            <a:r>
              <a:rPr lang="en-US" altLang="en-US" sz="1760"/>
              <a:t>Work with hands</a:t>
            </a:r>
          </a:p>
          <a:p>
            <a:pPr lvl="1">
              <a:lnSpc>
                <a:spcPct val="90000"/>
              </a:lnSpc>
              <a:defRPr/>
            </a:pPr>
            <a:r>
              <a:rPr lang="en-US" altLang="en-US" sz="1760"/>
              <a:t>Craft/trades, engineer, military</a:t>
            </a:r>
          </a:p>
          <a:p>
            <a:pPr>
              <a:lnSpc>
                <a:spcPct val="90000"/>
              </a:lnSpc>
              <a:defRPr/>
            </a:pPr>
            <a:r>
              <a:rPr lang="en-US" altLang="en-US" sz="1980"/>
              <a:t>Investigative</a:t>
            </a:r>
          </a:p>
          <a:p>
            <a:pPr lvl="1">
              <a:lnSpc>
                <a:spcPct val="90000"/>
              </a:lnSpc>
              <a:defRPr/>
            </a:pPr>
            <a:r>
              <a:rPr lang="en-US" altLang="en-US" sz="1760"/>
              <a:t>Interested in ideas, not people; abstract thinker</a:t>
            </a:r>
          </a:p>
          <a:p>
            <a:pPr lvl="1">
              <a:lnSpc>
                <a:spcPct val="90000"/>
              </a:lnSpc>
              <a:defRPr/>
            </a:pPr>
            <a:r>
              <a:rPr lang="en-US" altLang="en-US" sz="1760"/>
              <a:t>Creative (external focus)</a:t>
            </a:r>
          </a:p>
          <a:p>
            <a:pPr lvl="1">
              <a:lnSpc>
                <a:spcPct val="90000"/>
              </a:lnSpc>
              <a:defRPr/>
            </a:pPr>
            <a:r>
              <a:rPr lang="en-US" altLang="en-US" sz="1760"/>
              <a:t>Tends to be cold, distant</a:t>
            </a:r>
          </a:p>
          <a:p>
            <a:pPr lvl="1">
              <a:lnSpc>
                <a:spcPct val="90000"/>
              </a:lnSpc>
              <a:defRPr/>
            </a:pPr>
            <a:r>
              <a:rPr lang="en-US" altLang="en-US" sz="1760"/>
              <a:t>Scientist, physician</a:t>
            </a:r>
          </a:p>
          <a:p>
            <a:pPr>
              <a:lnSpc>
                <a:spcPct val="90000"/>
              </a:lnSpc>
              <a:defRPr/>
            </a:pPr>
            <a:r>
              <a:rPr lang="en-US" altLang="en-US" sz="1980"/>
              <a:t>Artistic</a:t>
            </a:r>
          </a:p>
          <a:p>
            <a:pPr lvl="1">
              <a:lnSpc>
                <a:spcPct val="90000"/>
              </a:lnSpc>
              <a:defRPr/>
            </a:pPr>
            <a:r>
              <a:rPr lang="en-US" altLang="en-US" sz="1760"/>
              <a:t>Work with ideas and materials to express self</a:t>
            </a:r>
          </a:p>
          <a:p>
            <a:pPr lvl="1">
              <a:lnSpc>
                <a:spcPct val="90000"/>
              </a:lnSpc>
              <a:defRPr/>
            </a:pPr>
            <a:r>
              <a:rPr lang="en-US" altLang="en-US" sz="1760"/>
              <a:t>Creative (internal focus)</a:t>
            </a:r>
          </a:p>
          <a:p>
            <a:pPr lvl="1">
              <a:lnSpc>
                <a:spcPct val="90000"/>
              </a:lnSpc>
              <a:defRPr/>
            </a:pPr>
            <a:r>
              <a:rPr lang="en-US" altLang="en-US" sz="1760"/>
              <a:t>Singleminded</a:t>
            </a:r>
          </a:p>
        </p:txBody>
      </p:sp>
      <p:sp>
        <p:nvSpPr>
          <p:cNvPr id="44036" name="Rectangle 1028" descr="Rectangle: Click to edit Master text styles&#10;Second level&#10;Third level&#10;Fourth level&#10;Fifth level"/>
          <p:cNvSpPr>
            <a:spLocks noGrp="1" noChangeArrowheads="1"/>
          </p:cNvSpPr>
          <p:nvPr>
            <p:ph sz="half" idx="2"/>
          </p:nvPr>
        </p:nvSpPr>
        <p:spPr>
          <a:xfrm>
            <a:off x="5026025" y="2209800"/>
            <a:ext cx="4445000" cy="4525963"/>
          </a:xfrm>
        </p:spPr>
        <p:txBody>
          <a:bodyPr/>
          <a:lstStyle/>
          <a:p>
            <a:pPr>
              <a:lnSpc>
                <a:spcPct val="90000"/>
              </a:lnSpc>
              <a:defRPr/>
            </a:pPr>
            <a:r>
              <a:rPr lang="en-US" altLang="en-US" sz="1980"/>
              <a:t>Social</a:t>
            </a:r>
          </a:p>
          <a:p>
            <a:pPr lvl="1">
              <a:lnSpc>
                <a:spcPct val="90000"/>
              </a:lnSpc>
              <a:defRPr/>
            </a:pPr>
            <a:r>
              <a:rPr lang="en-US" altLang="en-US" sz="1760"/>
              <a:t>Work with and through others</a:t>
            </a:r>
          </a:p>
          <a:p>
            <a:pPr lvl="1">
              <a:lnSpc>
                <a:spcPct val="90000"/>
              </a:lnSpc>
              <a:defRPr/>
            </a:pPr>
            <a:r>
              <a:rPr lang="en-US" altLang="en-US" sz="1760"/>
              <a:t>Provide nurturance and support</a:t>
            </a:r>
          </a:p>
          <a:p>
            <a:pPr lvl="1">
              <a:lnSpc>
                <a:spcPct val="90000"/>
              </a:lnSpc>
              <a:defRPr/>
            </a:pPr>
            <a:r>
              <a:rPr lang="en-US" altLang="en-US" sz="1760"/>
              <a:t>Not abstract thinkers</a:t>
            </a:r>
          </a:p>
          <a:p>
            <a:pPr lvl="1">
              <a:lnSpc>
                <a:spcPct val="90000"/>
              </a:lnSpc>
              <a:defRPr/>
            </a:pPr>
            <a:r>
              <a:rPr lang="en-US" altLang="en-US" sz="1760"/>
              <a:t>Helping professions</a:t>
            </a:r>
          </a:p>
          <a:p>
            <a:pPr>
              <a:lnSpc>
                <a:spcPct val="90000"/>
              </a:lnSpc>
              <a:defRPr/>
            </a:pPr>
            <a:r>
              <a:rPr lang="en-US" altLang="en-US" sz="1980"/>
              <a:t>Enterprising</a:t>
            </a:r>
          </a:p>
          <a:p>
            <a:pPr lvl="1">
              <a:lnSpc>
                <a:spcPct val="90000"/>
              </a:lnSpc>
              <a:defRPr/>
            </a:pPr>
            <a:r>
              <a:rPr lang="en-US" altLang="en-US" sz="1760"/>
              <a:t>Control, dominate people</a:t>
            </a:r>
          </a:p>
          <a:p>
            <a:pPr lvl="1">
              <a:lnSpc>
                <a:spcPct val="90000"/>
              </a:lnSpc>
              <a:defRPr/>
            </a:pPr>
            <a:r>
              <a:rPr lang="en-US" altLang="en-US" sz="1760"/>
              <a:t>Interpersonally distant</a:t>
            </a:r>
          </a:p>
          <a:p>
            <a:pPr lvl="1">
              <a:lnSpc>
                <a:spcPct val="90000"/>
              </a:lnSpc>
              <a:defRPr/>
            </a:pPr>
            <a:r>
              <a:rPr lang="en-US" altLang="en-US" sz="1760"/>
              <a:t>Prefers well-defined, clear goals</a:t>
            </a:r>
          </a:p>
          <a:p>
            <a:pPr lvl="1">
              <a:lnSpc>
                <a:spcPct val="90000"/>
              </a:lnSpc>
              <a:defRPr/>
            </a:pPr>
            <a:r>
              <a:rPr lang="en-US" altLang="en-US" sz="1760"/>
              <a:t>Management</a:t>
            </a:r>
          </a:p>
          <a:p>
            <a:pPr>
              <a:lnSpc>
                <a:spcPct val="90000"/>
              </a:lnSpc>
              <a:defRPr/>
            </a:pPr>
            <a:r>
              <a:rPr lang="en-US" altLang="en-US" sz="1980"/>
              <a:t>Conventional</a:t>
            </a:r>
          </a:p>
          <a:p>
            <a:pPr lvl="1">
              <a:lnSpc>
                <a:spcPct val="90000"/>
              </a:lnSpc>
              <a:defRPr/>
            </a:pPr>
            <a:r>
              <a:rPr lang="en-US" altLang="en-US" sz="1760"/>
              <a:t>Focus on details (verbal, numeric), not people</a:t>
            </a:r>
          </a:p>
          <a:p>
            <a:pPr lvl="1">
              <a:lnSpc>
                <a:spcPct val="90000"/>
              </a:lnSpc>
              <a:defRPr/>
            </a:pPr>
            <a:r>
              <a:rPr lang="en-US" altLang="en-US" sz="1760"/>
              <a:t>Looks for structured setting</a:t>
            </a:r>
          </a:p>
          <a:p>
            <a:pPr lvl="1">
              <a:lnSpc>
                <a:spcPct val="90000"/>
              </a:lnSpc>
              <a:defRPr/>
            </a:pPr>
            <a:r>
              <a:rPr lang="en-US" altLang="en-US" sz="1760"/>
              <a:t>Clerical, accounting</a:t>
            </a:r>
            <a:endParaRPr lang="en-US" altLang="en-US" sz="2640"/>
          </a:p>
        </p:txBody>
      </p:sp>
      <p:sp>
        <p:nvSpPr>
          <p:cNvPr id="16386" name="Date Placeholder 4"/>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Fall 2008</a:t>
            </a:r>
          </a:p>
        </p:txBody>
      </p:sp>
      <p:sp>
        <p:nvSpPr>
          <p:cNvPr id="16387" name="Footer Placeholder 5"/>
          <p:cNvSpPr>
            <a:spLocks noGrp="1"/>
          </p:cNvSpPr>
          <p:nvPr>
            <p:ph type="ftr" sz="quarter" idx="11"/>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MGMT 412 | Careers</a:t>
            </a:r>
          </a:p>
        </p:txBody>
      </p:sp>
      <p:sp>
        <p:nvSpPr>
          <p:cNvPr id="16388" name="Slide Number Placeholder 6"/>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Page </a:t>
            </a:r>
            <a:fld id="{085EF43E-A441-41D7-AF92-DFB00987C501}" type="slidenum">
              <a:rPr lang="en-US" altLang="en-US" b="0">
                <a:solidFill>
                  <a:schemeClr val="tx1"/>
                </a:solidFill>
                <a:latin typeface="Times New Roman" pitchFamily="18" charset="0"/>
              </a:rPr>
              <a:pPr/>
              <a:t>10</a:t>
            </a:fld>
            <a:endParaRPr lang="en-US" altLang="en-US" b="0">
              <a:solidFill>
                <a:schemeClr val="tx1"/>
              </a:solidFill>
              <a:latin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Rectangle 2"/>
          <p:cNvSpPr>
            <a:spLocks noGrp="1" noChangeArrowheads="1"/>
          </p:cNvSpPr>
          <p:nvPr>
            <p:ph type="title"/>
          </p:nvPr>
        </p:nvSpPr>
        <p:spPr>
          <a:xfrm>
            <a:off x="1089025" y="365125"/>
            <a:ext cx="8751888" cy="1257300"/>
          </a:xfrm>
        </p:spPr>
        <p:txBody>
          <a:bodyPr/>
          <a:lstStyle/>
          <a:p>
            <a:r>
              <a:rPr lang="en-US" altLang="en-US" smtClean="0"/>
              <a:t>Schein’s Typology of Career Anchors</a:t>
            </a:r>
          </a:p>
        </p:txBody>
      </p:sp>
      <p:sp>
        <p:nvSpPr>
          <p:cNvPr id="10243" name="Rectangle 3"/>
          <p:cNvSpPr>
            <a:spLocks noGrp="1" noChangeArrowheads="1"/>
          </p:cNvSpPr>
          <p:nvPr>
            <p:ph idx="1"/>
          </p:nvPr>
        </p:nvSpPr>
        <p:spPr>
          <a:xfrm>
            <a:off x="1290638" y="1455738"/>
            <a:ext cx="8550275" cy="5280025"/>
          </a:xfrm>
        </p:spPr>
        <p:txBody>
          <a:bodyPr/>
          <a:lstStyle/>
          <a:p>
            <a:pPr>
              <a:defRPr/>
            </a:pPr>
            <a:r>
              <a:rPr lang="en-US" altLang="en-US" sz="3080"/>
              <a:t>Technical/Functional Competence</a:t>
            </a:r>
          </a:p>
          <a:p>
            <a:pPr lvl="1">
              <a:defRPr/>
            </a:pPr>
            <a:r>
              <a:rPr lang="en-US" altLang="en-US" sz="2200"/>
              <a:t>Primarily excited by the content of the work itself; generally disdains and fears general management jobs as too political; gravitates to staff and technical specialist positions.</a:t>
            </a:r>
          </a:p>
          <a:p>
            <a:pPr>
              <a:defRPr/>
            </a:pPr>
            <a:r>
              <a:rPr lang="en-US" altLang="en-US" sz="3080"/>
              <a:t>Managerial Competence</a:t>
            </a:r>
          </a:p>
          <a:p>
            <a:pPr lvl="1">
              <a:defRPr/>
            </a:pPr>
            <a:r>
              <a:rPr lang="en-US" altLang="en-US" sz="2200"/>
              <a:t>Primarily excited by the opportunity to analyze and solve problems under conditions of incomplete information and uncertainty; gravitates to general management positions in large corporations.</a:t>
            </a:r>
          </a:p>
          <a:p>
            <a:pPr>
              <a:defRPr/>
            </a:pPr>
            <a:r>
              <a:rPr lang="en-US" altLang="en-US" sz="3080"/>
              <a:t>Security and Stability</a:t>
            </a:r>
          </a:p>
          <a:p>
            <a:pPr lvl="1">
              <a:defRPr/>
            </a:pPr>
            <a:r>
              <a:rPr lang="en-US" altLang="en-US" sz="2200"/>
              <a:t>Primarily motivated by job security and long-term attachment to one organization; tends to dislike travel and relocation; gravitates to jobs with high job security such as civil service jobs and jobs in local utility companies and universities.</a:t>
            </a:r>
          </a:p>
        </p:txBody>
      </p:sp>
      <p:sp>
        <p:nvSpPr>
          <p:cNvPr id="18434"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Copyright 2000 - South-Western College Publishing</a:t>
            </a:r>
          </a:p>
        </p:txBody>
      </p:sp>
      <p:sp>
        <p:nvSpPr>
          <p:cNvPr id="18435"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Module 24 - </a:t>
            </a:r>
            <a:fld id="{388F1192-3997-48F1-AC5B-BF19445D6EA1}" type="slidenum">
              <a:rPr lang="en-US" altLang="en-US" b="0">
                <a:solidFill>
                  <a:schemeClr val="tx1"/>
                </a:solidFill>
                <a:latin typeface="Times New Roman" pitchFamily="18" charset="0"/>
              </a:rPr>
              <a:pPr/>
              <a:t>11</a:t>
            </a:fld>
            <a:endParaRPr lang="en-US" altLang="en-US" b="0">
              <a:solidFill>
                <a:schemeClr val="tx1"/>
              </a:solidFill>
              <a:latin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Rectangle 2"/>
          <p:cNvSpPr>
            <a:spLocks noGrp="1" noChangeArrowheads="1"/>
          </p:cNvSpPr>
          <p:nvPr>
            <p:ph type="title"/>
          </p:nvPr>
        </p:nvSpPr>
        <p:spPr>
          <a:xfrm>
            <a:off x="1089025" y="365125"/>
            <a:ext cx="8751888" cy="1257300"/>
          </a:xfrm>
        </p:spPr>
        <p:txBody>
          <a:bodyPr/>
          <a:lstStyle/>
          <a:p>
            <a:r>
              <a:rPr lang="en-US" altLang="en-US" smtClean="0"/>
              <a:t>Schein’s Typology of Career Anchors (cont.)</a:t>
            </a:r>
          </a:p>
        </p:txBody>
      </p:sp>
      <p:sp>
        <p:nvSpPr>
          <p:cNvPr id="11267" name="Rectangle 3"/>
          <p:cNvSpPr>
            <a:spLocks noGrp="1" noChangeArrowheads="1"/>
          </p:cNvSpPr>
          <p:nvPr>
            <p:ph idx="1"/>
          </p:nvPr>
        </p:nvSpPr>
        <p:spPr>
          <a:xfrm>
            <a:off x="1290638" y="1539875"/>
            <a:ext cx="8550275" cy="4525963"/>
          </a:xfrm>
        </p:spPr>
        <p:txBody>
          <a:bodyPr/>
          <a:lstStyle/>
          <a:p>
            <a:pPr>
              <a:defRPr/>
            </a:pPr>
            <a:r>
              <a:rPr lang="en-US" altLang="en-US" sz="2640" b="1"/>
              <a:t>Entrepreneurial Creativity</a:t>
            </a:r>
          </a:p>
          <a:p>
            <a:pPr lvl="1">
              <a:defRPr/>
            </a:pPr>
            <a:r>
              <a:rPr lang="en-US" altLang="en-US" sz="2200"/>
              <a:t>Primarily motivated by the need to build or create their own projects; easily bored; more interested in starting projects than in managing them; gravitates to start-up firms, management consulting, and other entrepreneurial ventures</a:t>
            </a:r>
          </a:p>
          <a:p>
            <a:pPr>
              <a:defRPr/>
            </a:pPr>
            <a:r>
              <a:rPr lang="en-US" altLang="en-US" sz="2640" b="1"/>
              <a:t>Autonomy and Independence</a:t>
            </a:r>
          </a:p>
          <a:p>
            <a:pPr lvl="1">
              <a:defRPr/>
            </a:pPr>
            <a:r>
              <a:rPr lang="en-US" altLang="en-US" sz="2200"/>
              <a:t>Primarily motivated to seek work situations which are maximally free of organizational constraints; likes to set own schedule and own pace of work; gravitates to jobs in academe and self-employment</a:t>
            </a:r>
          </a:p>
          <a:p>
            <a:pPr>
              <a:defRPr/>
            </a:pPr>
            <a:r>
              <a:rPr lang="en-US" altLang="en-US" sz="2640" b="1"/>
              <a:t>Service and Dedication to a Cause</a:t>
            </a:r>
          </a:p>
          <a:p>
            <a:pPr lvl="1">
              <a:defRPr/>
            </a:pPr>
            <a:r>
              <a:rPr lang="en-US" altLang="en-US" sz="2200"/>
              <a:t>Primarily motivated to improve the world in some fashion; wants to align work activities with personal values about helping society; gravitates to jobs in the public sector, the health-care sector, and human services.</a:t>
            </a:r>
          </a:p>
        </p:txBody>
      </p:sp>
      <p:sp>
        <p:nvSpPr>
          <p:cNvPr id="19458"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Copyright 2000 - South-Western College Publishing</a:t>
            </a:r>
          </a:p>
        </p:txBody>
      </p:sp>
      <p:sp>
        <p:nvSpPr>
          <p:cNvPr id="19459"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Module 24 - </a:t>
            </a:r>
            <a:fld id="{3D217BFE-BD8A-4F32-96F1-2C5A0A48E855}" type="slidenum">
              <a:rPr lang="en-US" altLang="en-US" b="0">
                <a:solidFill>
                  <a:schemeClr val="tx1"/>
                </a:solidFill>
                <a:latin typeface="Times New Roman" pitchFamily="18" charset="0"/>
              </a:rPr>
              <a:pPr/>
              <a:t>12</a:t>
            </a:fld>
            <a:endParaRPr lang="en-US" altLang="en-US" b="0">
              <a:solidFill>
                <a:schemeClr val="tx1"/>
              </a:solidFill>
              <a:latin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Rectangle 2"/>
          <p:cNvSpPr>
            <a:spLocks noGrp="1" noChangeArrowheads="1"/>
          </p:cNvSpPr>
          <p:nvPr>
            <p:ph type="title"/>
          </p:nvPr>
        </p:nvSpPr>
        <p:spPr>
          <a:xfrm>
            <a:off x="1089025" y="282575"/>
            <a:ext cx="8751888" cy="1257300"/>
          </a:xfrm>
        </p:spPr>
        <p:txBody>
          <a:bodyPr/>
          <a:lstStyle/>
          <a:p>
            <a:r>
              <a:rPr lang="en-US" altLang="en-US" smtClean="0"/>
              <a:t>Schein’s Typology of Career Anchors (cont.)</a:t>
            </a:r>
          </a:p>
        </p:txBody>
      </p:sp>
      <p:sp>
        <p:nvSpPr>
          <p:cNvPr id="12291" name="Rectangle 3"/>
          <p:cNvSpPr>
            <a:spLocks noGrp="1" noChangeArrowheads="1"/>
          </p:cNvSpPr>
          <p:nvPr>
            <p:ph idx="1"/>
          </p:nvPr>
        </p:nvSpPr>
        <p:spPr>
          <a:xfrm>
            <a:off x="1290638" y="1874838"/>
            <a:ext cx="8550275" cy="4525962"/>
          </a:xfrm>
        </p:spPr>
        <p:txBody>
          <a:bodyPr/>
          <a:lstStyle/>
          <a:p>
            <a:pPr>
              <a:defRPr/>
            </a:pPr>
            <a:r>
              <a:rPr lang="en-US" altLang="en-US" sz="3080"/>
              <a:t>Pure challenge</a:t>
            </a:r>
          </a:p>
          <a:p>
            <a:pPr lvl="1">
              <a:defRPr/>
            </a:pPr>
            <a:r>
              <a:rPr lang="en-US" altLang="en-US" sz="2200"/>
              <a:t>Primarily motivated to overcome major obstacles, solve difficult problems, or win out over extremely tough opponents; very single-minded and intolerant of those without comparable aspirations; gravitates to such career paths as military pilot, professional sports, etc.</a:t>
            </a:r>
          </a:p>
          <a:p>
            <a:pPr>
              <a:defRPr/>
            </a:pPr>
            <a:r>
              <a:rPr lang="en-US" altLang="en-US" sz="3080"/>
              <a:t>Lifestyle</a:t>
            </a:r>
          </a:p>
          <a:p>
            <a:pPr lvl="1">
              <a:defRPr/>
            </a:pPr>
            <a:r>
              <a:rPr lang="en-US" altLang="en-US" sz="2200"/>
              <a:t>Primarily motivated to balance career with lifestyle; highly concerned with issues such as paternity/maternity leave and daycare options; gravitates to occupations like teaching, nursing, and sales which can be part-time or temporary in nature</a:t>
            </a:r>
          </a:p>
        </p:txBody>
      </p:sp>
      <p:sp>
        <p:nvSpPr>
          <p:cNvPr id="20482"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Copyright 2000 - South-Western College Publishing</a:t>
            </a:r>
          </a:p>
        </p:txBody>
      </p:sp>
      <p:sp>
        <p:nvSpPr>
          <p:cNvPr id="20483"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Module 24 - </a:t>
            </a:r>
            <a:fld id="{3EBB5454-A2B0-41A2-856A-1DEBD120A8DE}" type="slidenum">
              <a:rPr lang="en-US" altLang="en-US" b="0">
                <a:solidFill>
                  <a:schemeClr val="tx1"/>
                </a:solidFill>
                <a:latin typeface="Times New Roman" pitchFamily="18" charset="0"/>
              </a:rPr>
              <a:pPr/>
              <a:t>13</a:t>
            </a:fld>
            <a:endParaRPr lang="en-US" altLang="en-US" b="0">
              <a:solidFill>
                <a:schemeClr val="tx1"/>
              </a:solidFill>
              <a:latin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Rectangle 2"/>
          <p:cNvSpPr>
            <a:spLocks noGrp="1" noChangeArrowheads="1"/>
          </p:cNvSpPr>
          <p:nvPr>
            <p:ph type="title"/>
          </p:nvPr>
        </p:nvSpPr>
        <p:spPr>
          <a:xfrm>
            <a:off x="1290638" y="282575"/>
            <a:ext cx="8550275" cy="1257300"/>
          </a:xfrm>
        </p:spPr>
        <p:txBody>
          <a:bodyPr/>
          <a:lstStyle/>
          <a:p>
            <a:r>
              <a:rPr lang="en-US" altLang="en-US" smtClean="0"/>
              <a:t>Managing Organizational Socialization</a:t>
            </a:r>
          </a:p>
        </p:txBody>
      </p:sp>
      <p:sp>
        <p:nvSpPr>
          <p:cNvPr id="13315" name="Rectangle 3"/>
          <p:cNvSpPr>
            <a:spLocks noGrp="1" noChangeArrowheads="1"/>
          </p:cNvSpPr>
          <p:nvPr>
            <p:ph idx="1"/>
          </p:nvPr>
        </p:nvSpPr>
        <p:spPr>
          <a:xfrm>
            <a:off x="1257300" y="1622425"/>
            <a:ext cx="8583613" cy="4527550"/>
          </a:xfrm>
        </p:spPr>
        <p:txBody>
          <a:bodyPr/>
          <a:lstStyle/>
          <a:p>
            <a:pPr>
              <a:defRPr/>
            </a:pPr>
            <a:r>
              <a:rPr lang="en-US" altLang="en-US" sz="3080"/>
              <a:t>Individual Strategies</a:t>
            </a:r>
          </a:p>
          <a:p>
            <a:pPr lvl="1">
              <a:defRPr/>
            </a:pPr>
            <a:r>
              <a:rPr lang="en-US" altLang="en-US" sz="2420"/>
              <a:t>Do intensive research on the organization and the job itself before accepting the position to make sure that your skills, abilities, and values are consistent with the expectations of the potential employer</a:t>
            </a:r>
          </a:p>
          <a:p>
            <a:pPr lvl="1">
              <a:defRPr/>
            </a:pPr>
            <a:r>
              <a:rPr lang="en-US" altLang="en-US" sz="2420"/>
              <a:t>Work longer hours, especially in the first weeks or months, to get up to speed quickly and leave a positive first impression</a:t>
            </a:r>
          </a:p>
          <a:p>
            <a:pPr lvl="1">
              <a:defRPr/>
            </a:pPr>
            <a:r>
              <a:rPr lang="en-US" altLang="en-US" sz="2420"/>
              <a:t>Take the initiative in getting to know the new boss and co-workers so that you can more quickly learn the norms and values of the work group</a:t>
            </a:r>
          </a:p>
          <a:p>
            <a:pPr lvl="1">
              <a:defRPr/>
            </a:pPr>
            <a:r>
              <a:rPr lang="en-US" altLang="en-US" sz="2420"/>
              <a:t>Demonstrate excellent performance right from the start. This increases the chances that you will obtain good mentors and better future job assignments</a:t>
            </a:r>
          </a:p>
        </p:txBody>
      </p:sp>
      <p:sp>
        <p:nvSpPr>
          <p:cNvPr id="21506"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Copyright 2000 - South-Western College Publishing</a:t>
            </a:r>
          </a:p>
        </p:txBody>
      </p:sp>
      <p:sp>
        <p:nvSpPr>
          <p:cNvPr id="21507"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Module 24 - </a:t>
            </a:r>
            <a:fld id="{A9556EEA-D1B4-40FA-8771-A9C32A4E4EE6}" type="slidenum">
              <a:rPr lang="en-US" altLang="en-US" b="0">
                <a:solidFill>
                  <a:schemeClr val="tx1"/>
                </a:solidFill>
                <a:latin typeface="Times New Roman" pitchFamily="18" charset="0"/>
              </a:rPr>
              <a:pPr/>
              <a:t>14</a:t>
            </a:fld>
            <a:endParaRPr lang="en-US" altLang="en-US" b="0">
              <a:solidFill>
                <a:schemeClr val="tx1"/>
              </a:solidFill>
              <a:latin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2" name="Rectangle 2"/>
          <p:cNvSpPr>
            <a:spLocks noGrp="1" noChangeArrowheads="1"/>
          </p:cNvSpPr>
          <p:nvPr>
            <p:ph type="title"/>
          </p:nvPr>
        </p:nvSpPr>
        <p:spPr>
          <a:xfrm>
            <a:off x="1290638" y="282575"/>
            <a:ext cx="8550275" cy="1257300"/>
          </a:xfrm>
        </p:spPr>
        <p:txBody>
          <a:bodyPr/>
          <a:lstStyle/>
          <a:p>
            <a:r>
              <a:rPr lang="en-US" altLang="en-US" smtClean="0"/>
              <a:t>Managing Organizational Socialization</a:t>
            </a:r>
          </a:p>
        </p:txBody>
      </p:sp>
      <p:sp>
        <p:nvSpPr>
          <p:cNvPr id="14339" name="Rectangle 3"/>
          <p:cNvSpPr>
            <a:spLocks noGrp="1" noChangeArrowheads="1"/>
          </p:cNvSpPr>
          <p:nvPr>
            <p:ph idx="1"/>
          </p:nvPr>
        </p:nvSpPr>
        <p:spPr>
          <a:xfrm>
            <a:off x="922338" y="1622425"/>
            <a:ext cx="8918575" cy="4527550"/>
          </a:xfrm>
        </p:spPr>
        <p:txBody>
          <a:bodyPr/>
          <a:lstStyle/>
          <a:p>
            <a:pPr>
              <a:defRPr/>
            </a:pPr>
            <a:r>
              <a:rPr lang="en-US" altLang="en-US" sz="3080"/>
              <a:t>Organizational Strategies</a:t>
            </a:r>
          </a:p>
          <a:p>
            <a:pPr lvl="1">
              <a:defRPr/>
            </a:pPr>
            <a:r>
              <a:rPr lang="en-US" altLang="en-US" sz="2420"/>
              <a:t>Give potential employees realistic job previews so that candidates who are not a good fit for the organization can remove themselves from further consideration</a:t>
            </a:r>
          </a:p>
          <a:p>
            <a:pPr lvl="1">
              <a:defRPr/>
            </a:pPr>
            <a:r>
              <a:rPr lang="en-US" altLang="en-US" sz="2420"/>
              <a:t>Provide relevant training so that new hires can learn their jobs more quickly and effectively</a:t>
            </a:r>
          </a:p>
          <a:p>
            <a:pPr lvl="1">
              <a:defRPr/>
            </a:pPr>
            <a:r>
              <a:rPr lang="en-US" altLang="en-US" sz="2420"/>
              <a:t>Provide timely and reliable feedback so that newcomers can make desired changes in the ways they perform their work and interact with others in the workplace</a:t>
            </a:r>
          </a:p>
          <a:p>
            <a:pPr lvl="1">
              <a:defRPr/>
            </a:pPr>
            <a:r>
              <a:rPr lang="en-US" altLang="en-US" sz="2420"/>
              <a:t>Design a relaxed orientation program that provides newcomers with important information without deluging them with irrelevant data. The orientation should promote, rather than defeat, new hires’ enthusiasm and self-confidence</a:t>
            </a:r>
          </a:p>
        </p:txBody>
      </p:sp>
      <p:sp>
        <p:nvSpPr>
          <p:cNvPr id="22530"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Copyright 2000 - South-Western College Publishing</a:t>
            </a:r>
          </a:p>
        </p:txBody>
      </p:sp>
      <p:sp>
        <p:nvSpPr>
          <p:cNvPr id="22531"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Module 24 - </a:t>
            </a:r>
            <a:fld id="{0F13F14B-39D9-46C7-91B7-8CAA8B8E6E82}" type="slidenum">
              <a:rPr lang="en-US" altLang="en-US" b="0">
                <a:solidFill>
                  <a:schemeClr val="tx1"/>
                </a:solidFill>
                <a:latin typeface="Times New Roman" pitchFamily="18" charset="0"/>
              </a:rPr>
              <a:pPr/>
              <a:t>15</a:t>
            </a:fld>
            <a:endParaRPr lang="en-US" altLang="en-US" b="0">
              <a:solidFill>
                <a:schemeClr val="tx1"/>
              </a:solidFill>
              <a:latin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7" name="Rectangle 1026"/>
          <p:cNvSpPr>
            <a:spLocks noGrp="1" noChangeArrowheads="1"/>
          </p:cNvSpPr>
          <p:nvPr>
            <p:ph type="title"/>
          </p:nvPr>
        </p:nvSpPr>
        <p:spPr/>
        <p:txBody>
          <a:bodyPr/>
          <a:lstStyle/>
          <a:p>
            <a:r>
              <a:rPr lang="en-US" altLang="en-US" smtClean="0"/>
              <a:t>Issues to Consider in Career Choice</a:t>
            </a:r>
          </a:p>
        </p:txBody>
      </p:sp>
      <p:sp>
        <p:nvSpPr>
          <p:cNvPr id="41987" name="Rectangle 1027" descr="Rectangle: Click to edit Master text styles&#10;Second level&#10;Third level&#10;Fourth level&#10;Fifth level"/>
          <p:cNvSpPr>
            <a:spLocks noGrp="1" noChangeArrowheads="1"/>
          </p:cNvSpPr>
          <p:nvPr>
            <p:ph idx="1"/>
          </p:nvPr>
        </p:nvSpPr>
        <p:spPr/>
        <p:txBody>
          <a:bodyPr/>
          <a:lstStyle/>
          <a:p>
            <a:pPr>
              <a:lnSpc>
                <a:spcPct val="90000"/>
              </a:lnSpc>
              <a:defRPr/>
            </a:pPr>
            <a:r>
              <a:rPr lang="en-US" altLang="en-US" sz="3080"/>
              <a:t>Overall </a:t>
            </a:r>
            <a:r>
              <a:rPr lang="en-US" altLang="en-US" sz="3080" b="1">
                <a:solidFill>
                  <a:schemeClr val="tx2"/>
                </a:solidFill>
              </a:rPr>
              <a:t>life</a:t>
            </a:r>
            <a:r>
              <a:rPr lang="en-US" altLang="en-US" sz="3080"/>
              <a:t> goals</a:t>
            </a:r>
          </a:p>
          <a:p>
            <a:pPr>
              <a:lnSpc>
                <a:spcPct val="90000"/>
              </a:lnSpc>
              <a:defRPr/>
            </a:pPr>
            <a:r>
              <a:rPr lang="en-US" altLang="en-US" sz="3080"/>
              <a:t>Look at each choice or step as it contributes to your overall goal</a:t>
            </a:r>
          </a:p>
          <a:p>
            <a:pPr>
              <a:lnSpc>
                <a:spcPct val="90000"/>
              </a:lnSpc>
              <a:defRPr/>
            </a:pPr>
            <a:r>
              <a:rPr lang="en-US" altLang="en-US" sz="3080"/>
              <a:t>Be willing to make short-term sacrifices for long-term benefits</a:t>
            </a:r>
          </a:p>
          <a:p>
            <a:pPr>
              <a:lnSpc>
                <a:spcPct val="90000"/>
              </a:lnSpc>
              <a:defRPr/>
            </a:pPr>
            <a:r>
              <a:rPr lang="en-US" altLang="en-US" sz="3080"/>
              <a:t>Think carefully about becoming too specialized</a:t>
            </a:r>
          </a:p>
          <a:p>
            <a:pPr>
              <a:lnSpc>
                <a:spcPct val="90000"/>
              </a:lnSpc>
              <a:defRPr/>
            </a:pPr>
            <a:r>
              <a:rPr lang="en-US" altLang="en-US" sz="3080"/>
              <a:t>Portable knowledge &amp; skills</a:t>
            </a:r>
          </a:p>
          <a:p>
            <a:pPr>
              <a:lnSpc>
                <a:spcPct val="90000"/>
              </a:lnSpc>
              <a:defRPr/>
            </a:pPr>
            <a:r>
              <a:rPr lang="en-US" altLang="en-US" sz="3080"/>
              <a:t>Networking</a:t>
            </a:r>
          </a:p>
          <a:p>
            <a:pPr>
              <a:lnSpc>
                <a:spcPct val="90000"/>
              </a:lnSpc>
              <a:defRPr/>
            </a:pPr>
            <a:endParaRPr lang="en-US" altLang="en-US" sz="3080"/>
          </a:p>
        </p:txBody>
      </p:sp>
      <p:sp>
        <p:nvSpPr>
          <p:cNvPr id="23554"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Fall 2008</a:t>
            </a:r>
          </a:p>
        </p:txBody>
      </p:sp>
      <p:sp>
        <p:nvSpPr>
          <p:cNvPr id="23555" name="Footer Placeholder 4"/>
          <p:cNvSpPr>
            <a:spLocks noGrp="1"/>
          </p:cNvSpPr>
          <p:nvPr>
            <p:ph type="ftr" sz="quarter" idx="11"/>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MGMT 412 | Careers</a:t>
            </a:r>
          </a:p>
        </p:txBody>
      </p:sp>
      <p:sp>
        <p:nvSpPr>
          <p:cNvPr id="23556"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Page </a:t>
            </a:r>
            <a:fld id="{11AC04A3-4A21-46B6-80F3-29FE095BCFB0}" type="slidenum">
              <a:rPr lang="en-US" altLang="en-US" b="0">
                <a:solidFill>
                  <a:schemeClr val="tx1"/>
                </a:solidFill>
                <a:latin typeface="Times New Roman" pitchFamily="18" charset="0"/>
              </a:rPr>
              <a:pPr/>
              <a:t>16</a:t>
            </a:fld>
            <a:endParaRPr lang="en-US" altLang="en-US" b="0">
              <a:solidFill>
                <a:schemeClr val="tx1"/>
              </a:solidFill>
              <a:latin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91" name="Rectangle 1057"/>
          <p:cNvSpPr>
            <a:spLocks noGrp="1" noChangeArrowheads="1"/>
          </p:cNvSpPr>
          <p:nvPr>
            <p:ph type="title"/>
          </p:nvPr>
        </p:nvSpPr>
        <p:spPr>
          <a:xfrm>
            <a:off x="669925" y="449263"/>
            <a:ext cx="8550275" cy="698500"/>
          </a:xfrm>
        </p:spPr>
        <p:txBody>
          <a:bodyPr/>
          <a:lstStyle/>
          <a:p>
            <a:r>
              <a:rPr lang="en-US" altLang="en-US" smtClean="0"/>
              <a:t>A Model of Career Development</a:t>
            </a:r>
          </a:p>
        </p:txBody>
      </p:sp>
      <p:sp>
        <p:nvSpPr>
          <p:cNvPr id="24578" name="Date Placeholder 2"/>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Fall 2008</a:t>
            </a:r>
          </a:p>
        </p:txBody>
      </p:sp>
      <p:sp>
        <p:nvSpPr>
          <p:cNvPr id="24579" name="Footer Placeholder 3"/>
          <p:cNvSpPr>
            <a:spLocks noGrp="1"/>
          </p:cNvSpPr>
          <p:nvPr>
            <p:ph type="ftr" sz="quarter" idx="11"/>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MGMT 412 | Careers</a:t>
            </a:r>
          </a:p>
        </p:txBody>
      </p:sp>
      <p:sp>
        <p:nvSpPr>
          <p:cNvPr id="24580" name="Slide Number Placeholder 4"/>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Page </a:t>
            </a:r>
            <a:fld id="{54330978-3708-4AFA-A57E-EC88D471657E}" type="slidenum">
              <a:rPr lang="en-US" altLang="en-US" b="0">
                <a:solidFill>
                  <a:schemeClr val="tx1"/>
                </a:solidFill>
                <a:latin typeface="Times New Roman" pitchFamily="18" charset="0"/>
              </a:rPr>
              <a:pPr/>
              <a:t>17</a:t>
            </a:fld>
            <a:endParaRPr lang="en-US" altLang="en-US" b="0">
              <a:solidFill>
                <a:schemeClr val="tx1"/>
              </a:solidFill>
              <a:latin typeface="Times New Roman" pitchFamily="18" charset="0"/>
            </a:endParaRPr>
          </a:p>
        </p:txBody>
      </p:sp>
      <p:sp>
        <p:nvSpPr>
          <p:cNvPr id="12296" name="Rectangle 1032"/>
          <p:cNvSpPr>
            <a:spLocks noChangeArrowheads="1"/>
          </p:cNvSpPr>
          <p:nvPr/>
        </p:nvSpPr>
        <p:spPr bwMode="auto">
          <a:xfrm>
            <a:off x="3211513" y="5776913"/>
            <a:ext cx="3913187" cy="504825"/>
          </a:xfrm>
          <a:prstGeom prst="rect">
            <a:avLst/>
          </a:prstGeom>
          <a:solidFill>
            <a:schemeClr val="accent1"/>
          </a:solidFill>
          <a:ln w="3175">
            <a:solidFill>
              <a:schemeClr val="tx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9537" tIns="48895" rIns="99537" bIns="48895">
            <a:spAutoFit/>
          </a:bodyPr>
          <a:lstStyle/>
          <a:p>
            <a:pPr>
              <a:defRPr/>
            </a:pPr>
            <a:r>
              <a:rPr lang="en-US" altLang="en-US" sz="2640">
                <a:latin typeface="Arial" panose="020B0604020202020204" pitchFamily="34" charset="0"/>
              </a:rPr>
              <a:t>Take steps toward goal</a:t>
            </a:r>
          </a:p>
        </p:txBody>
      </p:sp>
      <p:sp>
        <p:nvSpPr>
          <p:cNvPr id="12297" name="Rectangle 1033"/>
          <p:cNvSpPr>
            <a:spLocks noChangeArrowheads="1"/>
          </p:cNvSpPr>
          <p:nvPr/>
        </p:nvSpPr>
        <p:spPr bwMode="auto">
          <a:xfrm>
            <a:off x="3429000" y="6735763"/>
            <a:ext cx="3143250" cy="641350"/>
          </a:xfrm>
          <a:prstGeom prst="rect">
            <a:avLst/>
          </a:prstGeom>
          <a:solidFill>
            <a:schemeClr val="accent1"/>
          </a:solidFill>
          <a:ln w="3175" algn="ctr">
            <a:solidFill>
              <a:schemeClr val="tx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9537" tIns="48895" rIns="99537" bIns="48895">
            <a:spAutoFit/>
          </a:bodyPr>
          <a:lstStyle/>
          <a:p>
            <a:pPr>
              <a:defRPr/>
            </a:pPr>
            <a:r>
              <a:rPr lang="en-US" altLang="en-US" sz="1760">
                <a:latin typeface="Arial" panose="020B0604020202020204" pitchFamily="34" charset="0"/>
              </a:rPr>
              <a:t>Periodically reassess goals</a:t>
            </a:r>
          </a:p>
          <a:p>
            <a:pPr>
              <a:defRPr/>
            </a:pPr>
            <a:r>
              <a:rPr lang="en-US" altLang="en-US" sz="1760">
                <a:latin typeface="Arial" panose="020B0604020202020204" pitchFamily="34" charset="0"/>
              </a:rPr>
              <a:t>and progress toward goals</a:t>
            </a:r>
          </a:p>
        </p:txBody>
      </p:sp>
      <p:sp>
        <p:nvSpPr>
          <p:cNvPr id="12290" name="Rectangle 1026"/>
          <p:cNvSpPr>
            <a:spLocks noChangeArrowheads="1"/>
          </p:cNvSpPr>
          <p:nvPr/>
        </p:nvSpPr>
        <p:spPr bwMode="auto">
          <a:xfrm>
            <a:off x="3021013" y="1539875"/>
            <a:ext cx="4056062" cy="504825"/>
          </a:xfrm>
          <a:prstGeom prst="rect">
            <a:avLst/>
          </a:prstGeom>
          <a:solidFill>
            <a:schemeClr val="accent1"/>
          </a:solidFill>
          <a:ln w="3175">
            <a:solidFill>
              <a:schemeClr val="tx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9537" tIns="48895" rIns="99537" bIns="48895">
            <a:spAutoFit/>
          </a:bodyPr>
          <a:lstStyle/>
          <a:p>
            <a:pPr algn="ctr">
              <a:defRPr/>
            </a:pPr>
            <a:r>
              <a:rPr lang="en-US" altLang="en-US" sz="2640">
                <a:latin typeface="Arial" panose="020B0604020202020204" pitchFamily="34" charset="0"/>
              </a:rPr>
              <a:t>Identify individual goals</a:t>
            </a:r>
          </a:p>
        </p:txBody>
      </p:sp>
      <p:sp>
        <p:nvSpPr>
          <p:cNvPr id="12292" name="Rectangle 1028"/>
          <p:cNvSpPr>
            <a:spLocks noChangeArrowheads="1"/>
          </p:cNvSpPr>
          <p:nvPr/>
        </p:nvSpPr>
        <p:spPr bwMode="auto">
          <a:xfrm>
            <a:off x="1682750" y="2498725"/>
            <a:ext cx="7281863" cy="504825"/>
          </a:xfrm>
          <a:prstGeom prst="rect">
            <a:avLst/>
          </a:prstGeom>
          <a:solidFill>
            <a:schemeClr val="accent1"/>
          </a:solidFill>
          <a:ln w="3175">
            <a:solidFill>
              <a:schemeClr val="tx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9537" tIns="48895" rIns="99537" bIns="48895">
            <a:spAutoFit/>
          </a:bodyPr>
          <a:lstStyle/>
          <a:p>
            <a:pPr>
              <a:defRPr/>
            </a:pPr>
            <a:r>
              <a:rPr lang="en-US" altLang="en-US" sz="2640">
                <a:latin typeface="Arial" panose="020B0604020202020204" pitchFamily="34" charset="0"/>
              </a:rPr>
              <a:t>Assess personal strengths and weaknesses</a:t>
            </a:r>
          </a:p>
        </p:txBody>
      </p:sp>
      <p:sp>
        <p:nvSpPr>
          <p:cNvPr id="12293" name="Rectangle 1029"/>
          <p:cNvSpPr>
            <a:spLocks noChangeArrowheads="1"/>
          </p:cNvSpPr>
          <p:nvPr/>
        </p:nvSpPr>
        <p:spPr bwMode="auto">
          <a:xfrm>
            <a:off x="1709738" y="3455988"/>
            <a:ext cx="7156450" cy="506412"/>
          </a:xfrm>
          <a:prstGeom prst="rect">
            <a:avLst/>
          </a:prstGeom>
          <a:solidFill>
            <a:schemeClr val="accent1"/>
          </a:solidFill>
          <a:ln w="3175">
            <a:solidFill>
              <a:schemeClr val="tx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9537" tIns="48895" rIns="99537" bIns="48895">
            <a:spAutoFit/>
          </a:bodyPr>
          <a:lstStyle/>
          <a:p>
            <a:pPr>
              <a:defRPr/>
            </a:pPr>
            <a:r>
              <a:rPr lang="en-US" altLang="en-US" sz="2640">
                <a:latin typeface="Arial" panose="020B0604020202020204" pitchFamily="34" charset="0"/>
              </a:rPr>
              <a:t>Determine how and if goals can be reached</a:t>
            </a:r>
          </a:p>
        </p:txBody>
      </p:sp>
      <p:grpSp>
        <p:nvGrpSpPr>
          <p:cNvPr id="24586" name="Group 1050"/>
          <p:cNvGrpSpPr>
            <a:grpSpLocks/>
          </p:cNvGrpSpPr>
          <p:nvPr/>
        </p:nvGrpSpPr>
        <p:grpSpPr bwMode="auto">
          <a:xfrm>
            <a:off x="488950" y="4414838"/>
            <a:ext cx="9110663" cy="914400"/>
            <a:chOff x="243" y="3045"/>
            <a:chExt cx="5217" cy="523"/>
          </a:xfrm>
        </p:grpSpPr>
        <p:sp>
          <p:nvSpPr>
            <p:cNvPr id="12294" name="Rectangle 1030"/>
            <p:cNvSpPr>
              <a:spLocks noChangeArrowheads="1"/>
            </p:cNvSpPr>
            <p:nvPr/>
          </p:nvSpPr>
          <p:spPr bwMode="auto">
            <a:xfrm>
              <a:off x="243" y="3046"/>
              <a:ext cx="2429" cy="522"/>
            </a:xfrm>
            <a:prstGeom prst="rect">
              <a:avLst/>
            </a:prstGeom>
            <a:solidFill>
              <a:schemeClr val="accent1"/>
            </a:solidFill>
            <a:ln w="3175">
              <a:solidFill>
                <a:schemeClr val="tx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9537" tIns="48895" rIns="99537" bIns="48895">
              <a:spAutoFit/>
            </a:bodyPr>
            <a:lstStyle/>
            <a:p>
              <a:pPr algn="ctr">
                <a:defRPr/>
              </a:pPr>
              <a:r>
                <a:rPr lang="en-US" altLang="en-US" sz="2640">
                  <a:latin typeface="Arial" panose="020B0604020202020204" pitchFamily="34" charset="0"/>
                </a:rPr>
                <a:t>Obtain information about</a:t>
              </a:r>
            </a:p>
            <a:p>
              <a:pPr algn="ctr">
                <a:defRPr/>
              </a:pPr>
              <a:r>
                <a:rPr lang="en-US" altLang="en-US" sz="2640">
                  <a:latin typeface="Arial" panose="020B0604020202020204" pitchFamily="34" charset="0"/>
                </a:rPr>
                <a:t>career requirements</a:t>
              </a:r>
            </a:p>
          </p:txBody>
        </p:sp>
        <p:sp>
          <p:nvSpPr>
            <p:cNvPr id="12295" name="Rectangle 1031"/>
            <p:cNvSpPr>
              <a:spLocks noChangeArrowheads="1"/>
            </p:cNvSpPr>
            <p:nvPr/>
          </p:nvSpPr>
          <p:spPr bwMode="auto">
            <a:xfrm>
              <a:off x="2665" y="3045"/>
              <a:ext cx="2795" cy="522"/>
            </a:xfrm>
            <a:prstGeom prst="rect">
              <a:avLst/>
            </a:prstGeom>
            <a:solidFill>
              <a:schemeClr val="accent1"/>
            </a:solidFill>
            <a:ln w="3175">
              <a:solidFill>
                <a:schemeClr val="tx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9537" tIns="48895" rIns="99537" bIns="48895">
              <a:spAutoFit/>
            </a:bodyPr>
            <a:lstStyle/>
            <a:p>
              <a:pPr algn="ctr">
                <a:defRPr/>
              </a:pPr>
              <a:r>
                <a:rPr lang="en-US" altLang="en-US" sz="2640">
                  <a:latin typeface="Arial" panose="020B0604020202020204" pitchFamily="34" charset="0"/>
                </a:rPr>
                <a:t>Compare personal resources</a:t>
              </a:r>
            </a:p>
            <a:p>
              <a:pPr algn="ctr">
                <a:defRPr/>
              </a:pPr>
              <a:r>
                <a:rPr lang="en-US" altLang="en-US" sz="2640">
                  <a:latin typeface="Arial" panose="020B0604020202020204" pitchFamily="34" charset="0"/>
                </a:rPr>
                <a:t>and career requirements</a:t>
              </a:r>
            </a:p>
          </p:txBody>
        </p:sp>
      </p:grpSp>
      <p:cxnSp>
        <p:nvCxnSpPr>
          <p:cNvPr id="24587" name="AutoShape 1038"/>
          <p:cNvCxnSpPr>
            <a:cxnSpLocks noChangeShapeType="1"/>
            <a:stCxn id="12290" idx="2"/>
            <a:endCxn id="12292" idx="0"/>
          </p:cNvCxnSpPr>
          <p:nvPr/>
        </p:nvCxnSpPr>
        <p:spPr bwMode="auto">
          <a:xfrm>
            <a:off x="5048250" y="2044700"/>
            <a:ext cx="276225" cy="454025"/>
          </a:xfrm>
          <a:prstGeom prst="straightConnector1">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4588" name="AutoShape 1039"/>
          <p:cNvCxnSpPr>
            <a:cxnSpLocks noChangeShapeType="1"/>
            <a:stCxn id="12292" idx="2"/>
            <a:endCxn id="12293" idx="0"/>
          </p:cNvCxnSpPr>
          <p:nvPr/>
        </p:nvCxnSpPr>
        <p:spPr bwMode="auto">
          <a:xfrm flipH="1">
            <a:off x="5287963" y="3003550"/>
            <a:ext cx="36512" cy="452438"/>
          </a:xfrm>
          <a:prstGeom prst="straightConnector1">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4589" name="AutoShape 1040"/>
          <p:cNvCxnSpPr>
            <a:cxnSpLocks noChangeShapeType="1"/>
            <a:stCxn id="12293" idx="2"/>
            <a:endCxn id="12295" idx="0"/>
          </p:cNvCxnSpPr>
          <p:nvPr/>
        </p:nvCxnSpPr>
        <p:spPr bwMode="auto">
          <a:xfrm rot="16200000" flipH="1">
            <a:off x="5996782" y="3253581"/>
            <a:ext cx="452438" cy="1870075"/>
          </a:xfrm>
          <a:prstGeom prst="bentConnector3">
            <a:avLst>
              <a:gd name="adj1" fmla="val 50000"/>
            </a:avLst>
          </a:prstGeom>
          <a:noFill/>
          <a:ln w="28575">
            <a:solidFill>
              <a:schemeClr val="accent2"/>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4590" name="AutoShape 1041"/>
          <p:cNvCxnSpPr>
            <a:cxnSpLocks noChangeShapeType="1"/>
            <a:stCxn id="12293" idx="2"/>
            <a:endCxn id="12294" idx="0"/>
          </p:cNvCxnSpPr>
          <p:nvPr/>
        </p:nvCxnSpPr>
        <p:spPr bwMode="auto">
          <a:xfrm rot="5400000">
            <a:off x="3721894" y="2850356"/>
            <a:ext cx="454025" cy="2678113"/>
          </a:xfrm>
          <a:prstGeom prst="bentConnector3">
            <a:avLst>
              <a:gd name="adj1" fmla="val 50000"/>
            </a:avLst>
          </a:prstGeom>
          <a:noFill/>
          <a:ln w="28575">
            <a:solidFill>
              <a:schemeClr val="accent2"/>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4592" name="AutoShape 1061"/>
          <p:cNvCxnSpPr>
            <a:cxnSpLocks noChangeShapeType="1"/>
            <a:stCxn id="12294" idx="2"/>
            <a:endCxn id="12296" idx="0"/>
          </p:cNvCxnSpPr>
          <p:nvPr/>
        </p:nvCxnSpPr>
        <p:spPr bwMode="auto">
          <a:xfrm rot="16200000" flipH="1">
            <a:off x="3665537" y="4273551"/>
            <a:ext cx="447675" cy="2559050"/>
          </a:xfrm>
          <a:prstGeom prst="bentConnector3">
            <a:avLst>
              <a:gd name="adj1" fmla="val 50000"/>
            </a:avLst>
          </a:prstGeom>
          <a:noFill/>
          <a:ln w="28575">
            <a:solidFill>
              <a:schemeClr val="accent2"/>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4593" name="AutoShape 1063"/>
          <p:cNvCxnSpPr>
            <a:cxnSpLocks noChangeShapeType="1"/>
            <a:stCxn id="12295" idx="2"/>
            <a:endCxn id="12296" idx="0"/>
          </p:cNvCxnSpPr>
          <p:nvPr/>
        </p:nvCxnSpPr>
        <p:spPr bwMode="auto">
          <a:xfrm rot="5400000">
            <a:off x="5938837" y="4557713"/>
            <a:ext cx="449263" cy="1989138"/>
          </a:xfrm>
          <a:prstGeom prst="bentConnector3">
            <a:avLst>
              <a:gd name="adj1" fmla="val 50000"/>
            </a:avLst>
          </a:prstGeom>
          <a:noFill/>
          <a:ln w="28575">
            <a:solidFill>
              <a:schemeClr val="accent2"/>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4594" name="AutoShape 1064"/>
          <p:cNvCxnSpPr>
            <a:cxnSpLocks noChangeShapeType="1"/>
            <a:stCxn id="12296" idx="2"/>
            <a:endCxn id="12297" idx="0"/>
          </p:cNvCxnSpPr>
          <p:nvPr/>
        </p:nvCxnSpPr>
        <p:spPr bwMode="auto">
          <a:xfrm flipH="1">
            <a:off x="5000625" y="6281738"/>
            <a:ext cx="168275" cy="454025"/>
          </a:xfrm>
          <a:prstGeom prst="straightConnector1">
            <a:avLst/>
          </a:prstGeom>
          <a:noFill/>
          <a:ln w="28575">
            <a:solidFill>
              <a:schemeClr val="accent2"/>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5"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lIns="99537" tIns="48895" rIns="99537" bIns="48895"/>
          <a:lstStyle/>
          <a:p>
            <a:r>
              <a:rPr lang="en-US" altLang="en-US" smtClean="0"/>
              <a:t>The Career Cycle: Traditional Model</a:t>
            </a:r>
          </a:p>
        </p:txBody>
      </p:sp>
      <p:sp>
        <p:nvSpPr>
          <p:cNvPr id="25602" name="Date Placeholder 2"/>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Fall 2008</a:t>
            </a:r>
          </a:p>
        </p:txBody>
      </p:sp>
      <p:sp>
        <p:nvSpPr>
          <p:cNvPr id="25603" name="Footer Placeholder 3"/>
          <p:cNvSpPr>
            <a:spLocks noGrp="1"/>
          </p:cNvSpPr>
          <p:nvPr>
            <p:ph type="ftr" sz="quarter" idx="11"/>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MGMT 412 | Careers</a:t>
            </a:r>
          </a:p>
        </p:txBody>
      </p:sp>
      <p:sp>
        <p:nvSpPr>
          <p:cNvPr id="25604" name="Slide Number Placeholder 4"/>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Page </a:t>
            </a:r>
            <a:fld id="{6B4BF034-B492-4477-A77B-27006FBF8B84}" type="slidenum">
              <a:rPr lang="en-US" altLang="en-US" b="0">
                <a:solidFill>
                  <a:schemeClr val="tx1"/>
                </a:solidFill>
                <a:latin typeface="Times New Roman" pitchFamily="18" charset="0"/>
              </a:rPr>
              <a:pPr/>
              <a:t>18</a:t>
            </a:fld>
            <a:endParaRPr lang="en-US" altLang="en-US" b="0">
              <a:solidFill>
                <a:schemeClr val="tx1"/>
              </a:solidFill>
              <a:latin typeface="Times New Roman" pitchFamily="18" charset="0"/>
            </a:endParaRPr>
          </a:p>
        </p:txBody>
      </p:sp>
      <p:sp>
        <p:nvSpPr>
          <p:cNvPr id="9223" name="AutoShape 7"/>
          <p:cNvSpPr>
            <a:spLocks noChangeArrowheads="1"/>
          </p:cNvSpPr>
          <p:nvPr/>
        </p:nvSpPr>
        <p:spPr bwMode="auto">
          <a:xfrm>
            <a:off x="1320800" y="2168525"/>
            <a:ext cx="2011363" cy="1089025"/>
          </a:xfrm>
          <a:prstGeom prst="roundRect">
            <a:avLst>
              <a:gd name="adj" fmla="val 16667"/>
            </a:avLst>
          </a:prstGeom>
          <a:solidFill>
            <a:schemeClr val="accent1"/>
          </a:solidFill>
          <a:ln w="12700">
            <a:solidFill>
              <a:schemeClr val="tx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defRPr/>
            </a:pPr>
            <a:r>
              <a:rPr lang="en-US" altLang="en-US" sz="2200" u="sng">
                <a:solidFill>
                  <a:schemeClr val="tx2"/>
                </a:solidFill>
                <a:latin typeface="Arial" panose="020B0604020202020204" pitchFamily="34" charset="0"/>
              </a:rPr>
              <a:t>Pre-Career</a:t>
            </a:r>
            <a:endParaRPr lang="en-US" altLang="en-US" sz="2200" i="1">
              <a:solidFill>
                <a:schemeClr val="tx2"/>
              </a:solidFill>
              <a:effectLst>
                <a:outerShdw blurRad="38100" dist="38100" dir="2700000" algn="tl">
                  <a:srgbClr val="000000"/>
                </a:outerShdw>
              </a:effectLst>
              <a:latin typeface="Arial" panose="020B0604020202020204" pitchFamily="34" charset="0"/>
            </a:endParaRPr>
          </a:p>
          <a:p>
            <a:pPr algn="ctr">
              <a:defRPr/>
            </a:pPr>
            <a:r>
              <a:rPr lang="en-US" altLang="en-US" sz="2200">
                <a:solidFill>
                  <a:schemeClr val="tx2"/>
                </a:solidFill>
                <a:latin typeface="Arial" panose="020B0604020202020204" pitchFamily="34" charset="0"/>
              </a:rPr>
              <a:t>Exploration</a:t>
            </a:r>
            <a:endParaRPr lang="en-US" altLang="en-US" sz="2640" i="1">
              <a:solidFill>
                <a:schemeClr val="tx2"/>
              </a:solidFill>
              <a:latin typeface="Arial" panose="020B0604020202020204" pitchFamily="34" charset="0"/>
            </a:endParaRPr>
          </a:p>
        </p:txBody>
      </p:sp>
      <p:sp>
        <p:nvSpPr>
          <p:cNvPr id="9224" name="AutoShape 8"/>
          <p:cNvSpPr>
            <a:spLocks noChangeArrowheads="1"/>
          </p:cNvSpPr>
          <p:nvPr/>
        </p:nvSpPr>
        <p:spPr bwMode="auto">
          <a:xfrm>
            <a:off x="4275138" y="2168525"/>
            <a:ext cx="2011362" cy="1089025"/>
          </a:xfrm>
          <a:prstGeom prst="roundRect">
            <a:avLst>
              <a:gd name="adj" fmla="val 16667"/>
            </a:avLst>
          </a:prstGeom>
          <a:solidFill>
            <a:schemeClr val="accent1"/>
          </a:solidFill>
          <a:ln w="12700">
            <a:solidFill>
              <a:schemeClr val="tx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defRPr/>
            </a:pPr>
            <a:r>
              <a:rPr lang="en-US" altLang="en-US" sz="2200" u="sng">
                <a:solidFill>
                  <a:schemeClr val="tx2"/>
                </a:solidFill>
                <a:latin typeface="Arial" panose="020B0604020202020204" pitchFamily="34" charset="0"/>
              </a:rPr>
              <a:t>Early Career</a:t>
            </a:r>
          </a:p>
          <a:p>
            <a:pPr algn="ctr">
              <a:defRPr/>
            </a:pPr>
            <a:r>
              <a:rPr lang="en-US" altLang="en-US" sz="2200">
                <a:solidFill>
                  <a:schemeClr val="tx2"/>
                </a:solidFill>
                <a:latin typeface="Arial" panose="020B0604020202020204" pitchFamily="34" charset="0"/>
              </a:rPr>
              <a:t>Trial</a:t>
            </a:r>
            <a:endParaRPr lang="en-US" altLang="en-US" sz="2200" i="1">
              <a:solidFill>
                <a:schemeClr val="tx2"/>
              </a:solidFill>
              <a:effectLst>
                <a:outerShdw blurRad="38100" dist="38100" dir="2700000" algn="tl">
                  <a:srgbClr val="000000"/>
                </a:outerShdw>
              </a:effectLst>
              <a:latin typeface="Arial" panose="020B0604020202020204" pitchFamily="34" charset="0"/>
            </a:endParaRPr>
          </a:p>
        </p:txBody>
      </p:sp>
      <p:sp>
        <p:nvSpPr>
          <p:cNvPr id="9225" name="AutoShape 9"/>
          <p:cNvSpPr>
            <a:spLocks noChangeArrowheads="1"/>
          </p:cNvSpPr>
          <p:nvPr/>
        </p:nvSpPr>
        <p:spPr bwMode="auto">
          <a:xfrm>
            <a:off x="7270750" y="2168525"/>
            <a:ext cx="2012950" cy="1089025"/>
          </a:xfrm>
          <a:prstGeom prst="roundRect">
            <a:avLst>
              <a:gd name="adj" fmla="val 16667"/>
            </a:avLst>
          </a:prstGeom>
          <a:solidFill>
            <a:schemeClr val="accent1"/>
          </a:solidFill>
          <a:ln w="12700">
            <a:solidFill>
              <a:schemeClr val="tx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defRPr/>
            </a:pPr>
            <a:r>
              <a:rPr lang="en-US" altLang="en-US" sz="2200" u="sng">
                <a:solidFill>
                  <a:schemeClr val="tx2"/>
                </a:solidFill>
                <a:latin typeface="Arial" panose="020B0604020202020204" pitchFamily="34" charset="0"/>
              </a:rPr>
              <a:t>Early Career</a:t>
            </a:r>
            <a:endParaRPr lang="en-US" altLang="en-US" sz="2200" i="1">
              <a:solidFill>
                <a:schemeClr val="tx2"/>
              </a:solidFill>
              <a:effectLst>
                <a:outerShdw blurRad="38100" dist="38100" dir="2700000" algn="tl">
                  <a:srgbClr val="000000"/>
                </a:outerShdw>
              </a:effectLst>
              <a:latin typeface="Arial" panose="020B0604020202020204" pitchFamily="34" charset="0"/>
            </a:endParaRPr>
          </a:p>
          <a:p>
            <a:pPr algn="ctr">
              <a:defRPr/>
            </a:pPr>
            <a:r>
              <a:rPr lang="en-US" altLang="en-US" sz="2200">
                <a:solidFill>
                  <a:schemeClr val="tx2"/>
                </a:solidFill>
                <a:latin typeface="Arial" panose="020B0604020202020204" pitchFamily="34" charset="0"/>
              </a:rPr>
              <a:t>Establishment</a:t>
            </a:r>
            <a:endParaRPr lang="en-US" altLang="en-US" sz="2640" i="1">
              <a:solidFill>
                <a:schemeClr val="tx2"/>
              </a:solidFill>
              <a:latin typeface="Arial" panose="020B0604020202020204" pitchFamily="34" charset="0"/>
            </a:endParaRPr>
          </a:p>
        </p:txBody>
      </p:sp>
      <p:sp>
        <p:nvSpPr>
          <p:cNvPr id="9226" name="AutoShape 10"/>
          <p:cNvSpPr>
            <a:spLocks noChangeArrowheads="1"/>
          </p:cNvSpPr>
          <p:nvPr/>
        </p:nvSpPr>
        <p:spPr bwMode="auto">
          <a:xfrm>
            <a:off x="1320800" y="4054475"/>
            <a:ext cx="2011363" cy="1089025"/>
          </a:xfrm>
          <a:prstGeom prst="roundRect">
            <a:avLst>
              <a:gd name="adj" fmla="val 16667"/>
            </a:avLst>
          </a:prstGeom>
          <a:solidFill>
            <a:schemeClr val="accent1"/>
          </a:solidFill>
          <a:ln w="12700">
            <a:solidFill>
              <a:schemeClr val="tx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defRPr/>
            </a:pPr>
            <a:r>
              <a:rPr lang="en-US" altLang="en-US" sz="2200" u="sng">
                <a:solidFill>
                  <a:schemeClr val="tx2"/>
                </a:solidFill>
                <a:latin typeface="Arial" panose="020B0604020202020204" pitchFamily="34" charset="0"/>
              </a:rPr>
              <a:t>Middle Career</a:t>
            </a:r>
            <a:endParaRPr lang="en-US" altLang="en-US" sz="2200" i="1">
              <a:solidFill>
                <a:schemeClr val="tx2"/>
              </a:solidFill>
              <a:effectLst>
                <a:outerShdw blurRad="38100" dist="38100" dir="2700000" algn="tl">
                  <a:srgbClr val="000000"/>
                </a:outerShdw>
              </a:effectLst>
              <a:latin typeface="Arial" panose="020B0604020202020204" pitchFamily="34" charset="0"/>
            </a:endParaRPr>
          </a:p>
          <a:p>
            <a:pPr algn="ctr">
              <a:defRPr/>
            </a:pPr>
            <a:r>
              <a:rPr lang="en-US" altLang="en-US" sz="2200">
                <a:solidFill>
                  <a:schemeClr val="tx2"/>
                </a:solidFill>
                <a:latin typeface="Arial" panose="020B0604020202020204" pitchFamily="34" charset="0"/>
              </a:rPr>
              <a:t>Transition</a:t>
            </a:r>
            <a:endParaRPr lang="en-US" altLang="en-US" sz="2640" i="1">
              <a:solidFill>
                <a:schemeClr val="tx2"/>
              </a:solidFill>
              <a:latin typeface="Arial" panose="020B0604020202020204" pitchFamily="34" charset="0"/>
            </a:endParaRPr>
          </a:p>
        </p:txBody>
      </p:sp>
      <p:sp>
        <p:nvSpPr>
          <p:cNvPr id="9227" name="AutoShape 11"/>
          <p:cNvSpPr>
            <a:spLocks noChangeArrowheads="1"/>
          </p:cNvSpPr>
          <p:nvPr/>
        </p:nvSpPr>
        <p:spPr bwMode="auto">
          <a:xfrm>
            <a:off x="4275138" y="4054475"/>
            <a:ext cx="2011362" cy="1089025"/>
          </a:xfrm>
          <a:prstGeom prst="roundRect">
            <a:avLst>
              <a:gd name="adj" fmla="val 16667"/>
            </a:avLst>
          </a:prstGeom>
          <a:solidFill>
            <a:schemeClr val="accent1"/>
          </a:solidFill>
          <a:ln w="12700">
            <a:solidFill>
              <a:schemeClr val="tx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defRPr/>
            </a:pPr>
            <a:r>
              <a:rPr lang="en-US" altLang="en-US" sz="2200" u="sng">
                <a:solidFill>
                  <a:schemeClr val="tx2"/>
                </a:solidFill>
                <a:latin typeface="Arial" panose="020B0604020202020204" pitchFamily="34" charset="0"/>
              </a:rPr>
              <a:t>Middle Career</a:t>
            </a:r>
            <a:endParaRPr lang="en-US" altLang="en-US" sz="2200" i="1">
              <a:solidFill>
                <a:schemeClr val="tx2"/>
              </a:solidFill>
              <a:effectLst>
                <a:outerShdw blurRad="38100" dist="38100" dir="2700000" algn="tl">
                  <a:srgbClr val="000000"/>
                </a:outerShdw>
              </a:effectLst>
              <a:latin typeface="Arial" panose="020B0604020202020204" pitchFamily="34" charset="0"/>
            </a:endParaRPr>
          </a:p>
          <a:p>
            <a:pPr algn="ctr">
              <a:defRPr/>
            </a:pPr>
            <a:r>
              <a:rPr lang="en-US" altLang="en-US" sz="2640">
                <a:solidFill>
                  <a:schemeClr val="tx2"/>
                </a:solidFill>
                <a:latin typeface="Arial" panose="020B0604020202020204" pitchFamily="34" charset="0"/>
              </a:rPr>
              <a:t>Growth</a:t>
            </a:r>
            <a:endParaRPr lang="en-US" altLang="en-US" sz="2640" i="1">
              <a:solidFill>
                <a:schemeClr val="tx2"/>
              </a:solidFill>
              <a:latin typeface="Arial" panose="020B0604020202020204" pitchFamily="34" charset="0"/>
            </a:endParaRPr>
          </a:p>
        </p:txBody>
      </p:sp>
      <p:sp>
        <p:nvSpPr>
          <p:cNvPr id="9228" name="AutoShape 12"/>
          <p:cNvSpPr>
            <a:spLocks noChangeArrowheads="1"/>
          </p:cNvSpPr>
          <p:nvPr/>
        </p:nvSpPr>
        <p:spPr bwMode="auto">
          <a:xfrm>
            <a:off x="1320800" y="5813425"/>
            <a:ext cx="2011363" cy="1090613"/>
          </a:xfrm>
          <a:prstGeom prst="roundRect">
            <a:avLst>
              <a:gd name="adj" fmla="val 16667"/>
            </a:avLst>
          </a:prstGeom>
          <a:solidFill>
            <a:schemeClr val="accent1"/>
          </a:solidFill>
          <a:ln w="12700">
            <a:solidFill>
              <a:schemeClr val="tx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defRPr/>
            </a:pPr>
            <a:r>
              <a:rPr lang="en-US" altLang="en-US" sz="2200" u="sng">
                <a:solidFill>
                  <a:schemeClr val="tx2"/>
                </a:solidFill>
                <a:latin typeface="Arial" panose="020B0604020202020204" pitchFamily="34" charset="0"/>
              </a:rPr>
              <a:t>Late Career</a:t>
            </a:r>
            <a:endParaRPr lang="en-US" altLang="en-US" sz="2200" i="1">
              <a:solidFill>
                <a:schemeClr val="tx2"/>
              </a:solidFill>
              <a:effectLst>
                <a:outerShdw blurRad="38100" dist="38100" dir="2700000" algn="tl">
                  <a:srgbClr val="000000"/>
                </a:outerShdw>
              </a:effectLst>
              <a:latin typeface="Arial" panose="020B0604020202020204" pitchFamily="34" charset="0"/>
            </a:endParaRPr>
          </a:p>
          <a:p>
            <a:pPr algn="ctr">
              <a:defRPr/>
            </a:pPr>
            <a:r>
              <a:rPr lang="en-US" altLang="en-US" sz="2200">
                <a:solidFill>
                  <a:schemeClr val="tx2"/>
                </a:solidFill>
                <a:latin typeface="Arial" panose="020B0604020202020204" pitchFamily="34" charset="0"/>
              </a:rPr>
              <a:t>Maintenance</a:t>
            </a:r>
            <a:endParaRPr lang="en-US" altLang="en-US" sz="2640" i="1">
              <a:solidFill>
                <a:schemeClr val="tx2"/>
              </a:solidFill>
              <a:latin typeface="Arial" panose="020B0604020202020204" pitchFamily="34" charset="0"/>
            </a:endParaRPr>
          </a:p>
        </p:txBody>
      </p:sp>
      <p:sp>
        <p:nvSpPr>
          <p:cNvPr id="9229" name="AutoShape 13"/>
          <p:cNvSpPr>
            <a:spLocks noChangeArrowheads="1"/>
          </p:cNvSpPr>
          <p:nvPr/>
        </p:nvSpPr>
        <p:spPr bwMode="auto">
          <a:xfrm>
            <a:off x="4275138" y="5813425"/>
            <a:ext cx="2011362" cy="1090613"/>
          </a:xfrm>
          <a:prstGeom prst="roundRect">
            <a:avLst>
              <a:gd name="adj" fmla="val 16667"/>
            </a:avLst>
          </a:prstGeom>
          <a:solidFill>
            <a:schemeClr val="accent1"/>
          </a:solidFill>
          <a:ln w="12700">
            <a:solidFill>
              <a:schemeClr val="tx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defRPr/>
            </a:pPr>
            <a:r>
              <a:rPr lang="en-US" altLang="en-US" sz="2200" u="sng">
                <a:solidFill>
                  <a:schemeClr val="tx2"/>
                </a:solidFill>
                <a:latin typeface="Arial" panose="020B0604020202020204" pitchFamily="34" charset="0"/>
              </a:rPr>
              <a:t>Late Career</a:t>
            </a:r>
            <a:endParaRPr lang="en-US" altLang="en-US" sz="2200" i="1">
              <a:solidFill>
                <a:schemeClr val="tx2"/>
              </a:solidFill>
              <a:effectLst>
                <a:outerShdw blurRad="38100" dist="38100" dir="2700000" algn="tl">
                  <a:srgbClr val="000000"/>
                </a:outerShdw>
              </a:effectLst>
              <a:latin typeface="Arial" panose="020B0604020202020204" pitchFamily="34" charset="0"/>
            </a:endParaRPr>
          </a:p>
          <a:p>
            <a:pPr algn="ctr">
              <a:defRPr/>
            </a:pPr>
            <a:r>
              <a:rPr lang="en-US" altLang="en-US" sz="2200">
                <a:solidFill>
                  <a:schemeClr val="tx2"/>
                </a:solidFill>
                <a:latin typeface="Arial" panose="020B0604020202020204" pitchFamily="34" charset="0"/>
              </a:rPr>
              <a:t>Withdrawal</a:t>
            </a:r>
            <a:endParaRPr lang="en-US" altLang="en-US" sz="2640" i="1">
              <a:solidFill>
                <a:schemeClr val="tx2"/>
              </a:solidFill>
              <a:latin typeface="Arial" panose="020B0604020202020204" pitchFamily="34" charset="0"/>
            </a:endParaRPr>
          </a:p>
        </p:txBody>
      </p:sp>
      <p:sp>
        <p:nvSpPr>
          <p:cNvPr id="9230" name="AutoShape 14"/>
          <p:cNvSpPr>
            <a:spLocks noChangeArrowheads="1"/>
          </p:cNvSpPr>
          <p:nvPr/>
        </p:nvSpPr>
        <p:spPr bwMode="auto">
          <a:xfrm>
            <a:off x="7270750" y="5813425"/>
            <a:ext cx="2012950" cy="1090613"/>
          </a:xfrm>
          <a:prstGeom prst="roundRect">
            <a:avLst>
              <a:gd name="adj" fmla="val 16667"/>
            </a:avLst>
          </a:prstGeom>
          <a:solidFill>
            <a:schemeClr val="accent1"/>
          </a:solidFill>
          <a:ln w="12700">
            <a:solidFill>
              <a:schemeClr val="tx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defRPr/>
            </a:pPr>
            <a:r>
              <a:rPr lang="en-US" altLang="en-US" sz="2200" u="sng">
                <a:solidFill>
                  <a:schemeClr val="tx2"/>
                </a:solidFill>
                <a:latin typeface="Arial" panose="020B0604020202020204" pitchFamily="34" charset="0"/>
              </a:rPr>
              <a:t>Retirement</a:t>
            </a:r>
            <a:endParaRPr lang="en-US" altLang="en-US" sz="2200" i="1">
              <a:solidFill>
                <a:schemeClr val="tx2"/>
              </a:solidFill>
              <a:effectLst>
                <a:outerShdw blurRad="38100" dist="38100" dir="2700000" algn="tl">
                  <a:srgbClr val="000000"/>
                </a:outerShdw>
              </a:effectLst>
              <a:latin typeface="Arial" panose="020B0604020202020204" pitchFamily="34" charset="0"/>
            </a:endParaRPr>
          </a:p>
          <a:p>
            <a:pPr algn="ctr">
              <a:defRPr/>
            </a:pPr>
            <a:endParaRPr lang="en-US" altLang="en-US" sz="2640" i="1">
              <a:solidFill>
                <a:schemeClr val="tx2"/>
              </a:solidFill>
              <a:latin typeface="Arial" panose="020B0604020202020204" pitchFamily="34" charset="0"/>
            </a:endParaRPr>
          </a:p>
        </p:txBody>
      </p:sp>
      <p:cxnSp>
        <p:nvCxnSpPr>
          <p:cNvPr id="25614" name="AutoShape 16"/>
          <p:cNvCxnSpPr>
            <a:cxnSpLocks noChangeShapeType="1"/>
            <a:stCxn id="9223" idx="3"/>
            <a:endCxn id="9224" idx="1"/>
          </p:cNvCxnSpPr>
          <p:nvPr/>
        </p:nvCxnSpPr>
        <p:spPr bwMode="auto">
          <a:xfrm>
            <a:off x="3332163" y="2713038"/>
            <a:ext cx="942975" cy="0"/>
          </a:xfrm>
          <a:prstGeom prst="straightConnector1">
            <a:avLst/>
          </a:prstGeom>
          <a:noFill/>
          <a:ln w="28575">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15" name="AutoShape 17"/>
          <p:cNvCxnSpPr>
            <a:cxnSpLocks noChangeShapeType="1"/>
            <a:stCxn id="9224" idx="3"/>
            <a:endCxn id="9225" idx="1"/>
          </p:cNvCxnSpPr>
          <p:nvPr/>
        </p:nvCxnSpPr>
        <p:spPr bwMode="auto">
          <a:xfrm>
            <a:off x="6286500" y="2713038"/>
            <a:ext cx="984250" cy="0"/>
          </a:xfrm>
          <a:prstGeom prst="straightConnector1">
            <a:avLst/>
          </a:prstGeom>
          <a:noFill/>
          <a:ln w="28575">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16" name="AutoShape 18"/>
          <p:cNvCxnSpPr>
            <a:cxnSpLocks noChangeShapeType="1"/>
            <a:stCxn id="9225" idx="2"/>
            <a:endCxn id="9226" idx="0"/>
          </p:cNvCxnSpPr>
          <p:nvPr/>
        </p:nvCxnSpPr>
        <p:spPr bwMode="auto">
          <a:xfrm rot="5400000">
            <a:off x="4902994" y="680244"/>
            <a:ext cx="796925" cy="5951537"/>
          </a:xfrm>
          <a:prstGeom prst="bentConnector3">
            <a:avLst>
              <a:gd name="adj1" fmla="val 50000"/>
            </a:avLst>
          </a:prstGeom>
          <a:noFill/>
          <a:ln w="28575">
            <a:solidFill>
              <a:schemeClr val="tx2"/>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17" name="AutoShape 19"/>
          <p:cNvCxnSpPr>
            <a:cxnSpLocks noChangeShapeType="1"/>
            <a:stCxn id="9226" idx="3"/>
            <a:endCxn id="9227" idx="1"/>
          </p:cNvCxnSpPr>
          <p:nvPr/>
        </p:nvCxnSpPr>
        <p:spPr bwMode="auto">
          <a:xfrm>
            <a:off x="3332163" y="4598988"/>
            <a:ext cx="942975" cy="0"/>
          </a:xfrm>
          <a:prstGeom prst="straightConnector1">
            <a:avLst/>
          </a:prstGeom>
          <a:noFill/>
          <a:ln w="28575">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18" name="AutoShape 21"/>
          <p:cNvCxnSpPr>
            <a:cxnSpLocks noChangeShapeType="1"/>
            <a:stCxn id="9227" idx="2"/>
            <a:endCxn id="9228" idx="0"/>
          </p:cNvCxnSpPr>
          <p:nvPr/>
        </p:nvCxnSpPr>
        <p:spPr bwMode="auto">
          <a:xfrm rot="5400000">
            <a:off x="3467894" y="4001294"/>
            <a:ext cx="669925" cy="2954337"/>
          </a:xfrm>
          <a:prstGeom prst="bentConnector3">
            <a:avLst>
              <a:gd name="adj1" fmla="val 50000"/>
            </a:avLst>
          </a:prstGeom>
          <a:noFill/>
          <a:ln w="28575">
            <a:solidFill>
              <a:schemeClr val="tx2"/>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19" name="AutoShape 22"/>
          <p:cNvCxnSpPr>
            <a:cxnSpLocks noChangeShapeType="1"/>
            <a:stCxn id="9228" idx="3"/>
            <a:endCxn id="9229" idx="1"/>
          </p:cNvCxnSpPr>
          <p:nvPr/>
        </p:nvCxnSpPr>
        <p:spPr bwMode="auto">
          <a:xfrm>
            <a:off x="3332163" y="6359525"/>
            <a:ext cx="942975" cy="0"/>
          </a:xfrm>
          <a:prstGeom prst="straightConnector1">
            <a:avLst/>
          </a:prstGeom>
          <a:noFill/>
          <a:ln w="28575">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20" name="AutoShape 23"/>
          <p:cNvCxnSpPr>
            <a:cxnSpLocks noChangeShapeType="1"/>
            <a:stCxn id="9229" idx="3"/>
            <a:endCxn id="9230" idx="1"/>
          </p:cNvCxnSpPr>
          <p:nvPr/>
        </p:nvCxnSpPr>
        <p:spPr bwMode="auto">
          <a:xfrm>
            <a:off x="6286500" y="6359525"/>
            <a:ext cx="984250" cy="0"/>
          </a:xfrm>
          <a:prstGeom prst="straightConnector1">
            <a:avLst/>
          </a:prstGeom>
          <a:noFill/>
          <a:ln w="28575">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9" name="Rectangle 4"/>
          <p:cNvSpPr>
            <a:spLocks noGrp="1" noChangeArrowheads="1"/>
          </p:cNvSpPr>
          <p:nvPr>
            <p:ph type="title"/>
          </p:nvPr>
        </p:nvSpPr>
        <p:spPr/>
        <p:txBody>
          <a:bodyPr/>
          <a:lstStyle/>
          <a:p>
            <a:r>
              <a:rPr lang="en-US" altLang="en-US" smtClean="0"/>
              <a:t>Current Issues in Careers</a:t>
            </a:r>
          </a:p>
        </p:txBody>
      </p:sp>
      <p:sp>
        <p:nvSpPr>
          <p:cNvPr id="26630" name="Rectangle 5" descr="Rectangle: Click to edit Master text styles&#10;Second level&#10;Third level&#10;Fourth level&#10;Fifth level"/>
          <p:cNvSpPr>
            <a:spLocks noGrp="1" noChangeArrowheads="1"/>
          </p:cNvSpPr>
          <p:nvPr>
            <p:ph idx="1"/>
          </p:nvPr>
        </p:nvSpPr>
        <p:spPr/>
        <p:txBody>
          <a:bodyPr/>
          <a:lstStyle/>
          <a:p>
            <a:r>
              <a:rPr lang="en-US" altLang="en-US" smtClean="0"/>
              <a:t>Retirement</a:t>
            </a:r>
          </a:p>
          <a:p>
            <a:r>
              <a:rPr lang="en-US" altLang="en-US" smtClean="0"/>
              <a:t>Dual career paths</a:t>
            </a:r>
          </a:p>
          <a:p>
            <a:r>
              <a:rPr lang="en-US" altLang="en-US" smtClean="0"/>
              <a:t>Work and family</a:t>
            </a:r>
          </a:p>
          <a:p>
            <a:r>
              <a:rPr lang="en-US" altLang="en-US" smtClean="0"/>
              <a:t>Moonlighting</a:t>
            </a:r>
          </a:p>
        </p:txBody>
      </p:sp>
      <p:sp>
        <p:nvSpPr>
          <p:cNvPr id="26626"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Fall 2008</a:t>
            </a:r>
          </a:p>
        </p:txBody>
      </p:sp>
      <p:sp>
        <p:nvSpPr>
          <p:cNvPr id="26627" name="Footer Placeholder 4"/>
          <p:cNvSpPr>
            <a:spLocks noGrp="1"/>
          </p:cNvSpPr>
          <p:nvPr>
            <p:ph type="ftr" sz="quarter" idx="11"/>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MGMT 412 | Careers</a:t>
            </a:r>
          </a:p>
        </p:txBody>
      </p:sp>
      <p:sp>
        <p:nvSpPr>
          <p:cNvPr id="26628"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Page </a:t>
            </a:r>
            <a:fld id="{5CE26131-08FB-4BB6-999E-2291605AD34A}" type="slidenum">
              <a:rPr lang="en-US" altLang="en-US" b="0">
                <a:solidFill>
                  <a:schemeClr val="tx1"/>
                </a:solidFill>
                <a:latin typeface="Times New Roman" pitchFamily="18" charset="0"/>
              </a:rPr>
              <a:pPr/>
              <a:t>19</a:t>
            </a:fld>
            <a:endParaRPr lang="en-US" altLang="en-US" b="0">
              <a:solidFill>
                <a:schemeClr val="tx1"/>
              </a:solidFill>
              <a:latin typeface="Times New Roman" pitchFamily="18" charset="0"/>
            </a:endParaRP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3" name="Rectangle 2"/>
          <p:cNvSpPr>
            <a:spLocks noGrp="1" noChangeArrowheads="1"/>
          </p:cNvSpPr>
          <p:nvPr>
            <p:ph type="title"/>
          </p:nvPr>
        </p:nvSpPr>
        <p:spPr/>
        <p:txBody>
          <a:bodyPr/>
          <a:lstStyle/>
          <a:p>
            <a:r>
              <a:rPr lang="en-US" altLang="en-US" smtClean="0"/>
              <a:t>Retirement</a:t>
            </a:r>
          </a:p>
        </p:txBody>
      </p:sp>
      <p:sp>
        <p:nvSpPr>
          <p:cNvPr id="23555" name="Rectangle 3" descr="Rectangle: Click to edit Master text styles&#10;Second level&#10;Third level&#10;Fourth level&#10;Fifth level"/>
          <p:cNvSpPr>
            <a:spLocks noGrp="1" noChangeArrowheads="1"/>
          </p:cNvSpPr>
          <p:nvPr>
            <p:ph idx="1"/>
          </p:nvPr>
        </p:nvSpPr>
        <p:spPr>
          <a:xfrm>
            <a:off x="922338" y="1958975"/>
            <a:ext cx="8548687" cy="4776788"/>
          </a:xfrm>
        </p:spPr>
        <p:txBody>
          <a:bodyPr/>
          <a:lstStyle/>
          <a:p>
            <a:pPr>
              <a:lnSpc>
                <a:spcPct val="90000"/>
              </a:lnSpc>
              <a:defRPr/>
            </a:pPr>
            <a:r>
              <a:rPr lang="en-US" altLang="en-US" sz="2200"/>
              <a:t>Retirement is now an option.....</a:t>
            </a:r>
          </a:p>
          <a:p>
            <a:pPr lvl="1">
              <a:lnSpc>
                <a:spcPct val="90000"/>
              </a:lnSpc>
              <a:defRPr/>
            </a:pPr>
            <a:r>
              <a:rPr lang="en-US" altLang="en-US" sz="1980"/>
              <a:t>Work is less physically demanding</a:t>
            </a:r>
          </a:p>
          <a:p>
            <a:pPr lvl="1">
              <a:lnSpc>
                <a:spcPct val="90000"/>
              </a:lnSpc>
              <a:defRPr/>
            </a:pPr>
            <a:r>
              <a:rPr lang="en-US" altLang="en-US" sz="1980"/>
              <a:t>People live longer and are healthier longer</a:t>
            </a:r>
          </a:p>
          <a:p>
            <a:pPr lvl="1">
              <a:lnSpc>
                <a:spcPct val="90000"/>
              </a:lnSpc>
              <a:defRPr/>
            </a:pPr>
            <a:r>
              <a:rPr lang="en-US" altLang="en-US" sz="1980"/>
              <a:t>So, retirement at age 65, closely followed by death, is no longer the norm</a:t>
            </a:r>
          </a:p>
          <a:p>
            <a:pPr>
              <a:lnSpc>
                <a:spcPct val="90000"/>
              </a:lnSpc>
              <a:defRPr/>
            </a:pPr>
            <a:r>
              <a:rPr lang="en-US" altLang="en-US" sz="2200"/>
              <a:t>Why?</a:t>
            </a:r>
          </a:p>
          <a:p>
            <a:pPr lvl="1">
              <a:lnSpc>
                <a:spcPct val="90000"/>
              </a:lnSpc>
              <a:defRPr/>
            </a:pPr>
            <a:r>
              <a:rPr lang="en-US" altLang="en-US" sz="1980"/>
              <a:t>To stay active (mentally and physically)</a:t>
            </a:r>
          </a:p>
          <a:p>
            <a:pPr lvl="1">
              <a:lnSpc>
                <a:spcPct val="90000"/>
              </a:lnSpc>
              <a:defRPr/>
            </a:pPr>
            <a:r>
              <a:rPr lang="en-US" altLang="en-US" sz="1980"/>
              <a:t>To be productive, to help other people</a:t>
            </a:r>
          </a:p>
          <a:p>
            <a:pPr lvl="1">
              <a:lnSpc>
                <a:spcPct val="90000"/>
              </a:lnSpc>
              <a:defRPr/>
            </a:pPr>
            <a:r>
              <a:rPr lang="en-US" altLang="en-US" sz="1980"/>
              <a:t>Money (Social Security may not be enough)</a:t>
            </a:r>
          </a:p>
          <a:p>
            <a:pPr lvl="1">
              <a:lnSpc>
                <a:spcPct val="90000"/>
              </a:lnSpc>
              <a:defRPr/>
            </a:pPr>
            <a:r>
              <a:rPr lang="en-US" altLang="en-US" sz="1980"/>
              <a:t>Interaction with other people</a:t>
            </a:r>
          </a:p>
          <a:p>
            <a:pPr>
              <a:lnSpc>
                <a:spcPct val="90000"/>
              </a:lnSpc>
              <a:defRPr/>
            </a:pPr>
            <a:r>
              <a:rPr lang="en-US" altLang="en-US" sz="2200"/>
              <a:t>Where?</a:t>
            </a:r>
          </a:p>
          <a:p>
            <a:pPr lvl="1">
              <a:lnSpc>
                <a:spcPct val="90000"/>
              </a:lnSpc>
              <a:defRPr/>
            </a:pPr>
            <a:r>
              <a:rPr lang="en-US" altLang="en-US" sz="1980"/>
              <a:t>Is it just McDonald’s and WalMart?</a:t>
            </a:r>
          </a:p>
          <a:p>
            <a:pPr lvl="1">
              <a:lnSpc>
                <a:spcPct val="90000"/>
              </a:lnSpc>
              <a:defRPr/>
            </a:pPr>
            <a:r>
              <a:rPr lang="en-US" altLang="en-US" sz="1980"/>
              <a:t>Part-time or temporary for previous employer</a:t>
            </a:r>
          </a:p>
          <a:p>
            <a:pPr lvl="1">
              <a:lnSpc>
                <a:spcPct val="90000"/>
              </a:lnSpc>
              <a:defRPr/>
            </a:pPr>
            <a:r>
              <a:rPr lang="en-US" altLang="en-US" sz="1980"/>
              <a:t>Something entirely new</a:t>
            </a:r>
            <a:endParaRPr lang="en-US" altLang="en-US" sz="2640"/>
          </a:p>
        </p:txBody>
      </p:sp>
      <p:sp>
        <p:nvSpPr>
          <p:cNvPr id="27650"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Fall 2008</a:t>
            </a:r>
          </a:p>
        </p:txBody>
      </p:sp>
      <p:sp>
        <p:nvSpPr>
          <p:cNvPr id="27651" name="Footer Placeholder 4"/>
          <p:cNvSpPr>
            <a:spLocks noGrp="1"/>
          </p:cNvSpPr>
          <p:nvPr>
            <p:ph type="ftr" sz="quarter" idx="11"/>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MGMT 412 | Careers</a:t>
            </a:r>
          </a:p>
        </p:txBody>
      </p:sp>
      <p:sp>
        <p:nvSpPr>
          <p:cNvPr id="27652"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Page </a:t>
            </a:r>
            <a:fld id="{720DC458-6446-4331-BFF5-AAE07A013309}" type="slidenum">
              <a:rPr lang="en-US" altLang="en-US" b="0">
                <a:solidFill>
                  <a:schemeClr val="tx1"/>
                </a:solidFill>
                <a:latin typeface="Times New Roman" pitchFamily="18" charset="0"/>
              </a:rPr>
              <a:pPr/>
              <a:t>20</a:t>
            </a:fld>
            <a:endParaRPr lang="en-US" altLang="en-US" b="0">
              <a:solidFill>
                <a:schemeClr val="tx1"/>
              </a:solidFill>
              <a:latin typeface="Times New Roman" pitchFamily="18" charset="0"/>
            </a:endParaRPr>
          </a:p>
        </p:txBody>
      </p:sp>
      <p:sp>
        <p:nvSpPr>
          <p:cNvPr id="23556" name="Text Box 4"/>
          <p:cNvSpPr txBox="1">
            <a:spLocks noChangeArrowheads="1"/>
          </p:cNvSpPr>
          <p:nvPr/>
        </p:nvSpPr>
        <p:spPr bwMode="auto">
          <a:xfrm>
            <a:off x="7375525" y="449263"/>
            <a:ext cx="2514600" cy="29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US" altLang="en-US" sz="1320">
                <a:latin typeface="Arial" panose="020B0604020202020204" pitchFamily="34" charset="0"/>
              </a:rPr>
              <a:t>Source: AARP</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7" name="Rectangle 2"/>
          <p:cNvSpPr>
            <a:spLocks noGrp="1" noChangeArrowheads="1"/>
          </p:cNvSpPr>
          <p:nvPr>
            <p:ph type="title"/>
          </p:nvPr>
        </p:nvSpPr>
        <p:spPr/>
        <p:txBody>
          <a:bodyPr/>
          <a:lstStyle/>
          <a:p>
            <a:r>
              <a:rPr lang="en-US" altLang="en-US" smtClean="0"/>
              <a:t>Work and Family</a:t>
            </a:r>
          </a:p>
        </p:txBody>
      </p:sp>
      <p:sp>
        <p:nvSpPr>
          <p:cNvPr id="30723" name="Rectangle 3" descr="Rectangle: Click to edit Master text styles&#10;Second level&#10;Third level&#10;Fourth level&#10;Fifth level"/>
          <p:cNvSpPr>
            <a:spLocks noGrp="1" noChangeArrowheads="1"/>
          </p:cNvSpPr>
          <p:nvPr>
            <p:ph idx="1"/>
          </p:nvPr>
        </p:nvSpPr>
        <p:spPr/>
        <p:txBody>
          <a:bodyPr/>
          <a:lstStyle/>
          <a:p>
            <a:pPr>
              <a:lnSpc>
                <a:spcPct val="90000"/>
              </a:lnSpc>
              <a:defRPr/>
            </a:pPr>
            <a:r>
              <a:rPr lang="en-US" altLang="en-US" sz="3080"/>
              <a:t>Recent (2001) survey indicated 28% of workers felt “overworked”</a:t>
            </a:r>
          </a:p>
          <a:p>
            <a:pPr>
              <a:lnSpc>
                <a:spcPct val="90000"/>
              </a:lnSpc>
              <a:defRPr/>
            </a:pPr>
            <a:r>
              <a:rPr lang="en-US" altLang="en-US" sz="3080"/>
              <a:t>Why?</a:t>
            </a:r>
          </a:p>
          <a:p>
            <a:pPr lvl="1">
              <a:lnSpc>
                <a:spcPct val="90000"/>
              </a:lnSpc>
              <a:defRPr/>
            </a:pPr>
            <a:r>
              <a:rPr lang="en-US" altLang="en-US" sz="2640"/>
              <a:t>Hours (actual time worked)</a:t>
            </a:r>
          </a:p>
          <a:p>
            <a:pPr lvl="1">
              <a:lnSpc>
                <a:spcPct val="90000"/>
              </a:lnSpc>
              <a:defRPr/>
            </a:pPr>
            <a:r>
              <a:rPr lang="en-US" altLang="en-US" sz="2640"/>
              <a:t>Pressure (work volume, conflicting demands)</a:t>
            </a:r>
          </a:p>
          <a:p>
            <a:pPr lvl="1">
              <a:lnSpc>
                <a:spcPct val="90000"/>
              </a:lnSpc>
              <a:defRPr/>
            </a:pPr>
            <a:r>
              <a:rPr lang="en-US" altLang="en-US" sz="2640"/>
              <a:t>24 / 7 demands</a:t>
            </a:r>
          </a:p>
          <a:p>
            <a:pPr lvl="1">
              <a:lnSpc>
                <a:spcPct val="90000"/>
              </a:lnSpc>
              <a:defRPr/>
            </a:pPr>
            <a:r>
              <a:rPr lang="en-US" altLang="en-US" sz="2640"/>
              <a:t>No time off</a:t>
            </a:r>
          </a:p>
          <a:p>
            <a:pPr lvl="1">
              <a:lnSpc>
                <a:spcPct val="90000"/>
              </a:lnSpc>
              <a:defRPr/>
            </a:pPr>
            <a:r>
              <a:rPr lang="en-US" altLang="en-US" sz="2640"/>
              <a:t>Recent downsizings</a:t>
            </a:r>
          </a:p>
          <a:p>
            <a:pPr lvl="1">
              <a:lnSpc>
                <a:spcPct val="90000"/>
              </a:lnSpc>
              <a:defRPr/>
            </a:pPr>
            <a:r>
              <a:rPr lang="en-US" altLang="en-US" sz="2640"/>
              <a:t>Lack of meaningful work</a:t>
            </a:r>
          </a:p>
          <a:p>
            <a:pPr lvl="1">
              <a:lnSpc>
                <a:spcPct val="90000"/>
              </a:lnSpc>
              <a:defRPr/>
            </a:pPr>
            <a:r>
              <a:rPr lang="en-US" altLang="en-US" sz="2640"/>
              <a:t>Lack of organizational support to do job</a:t>
            </a:r>
          </a:p>
        </p:txBody>
      </p:sp>
      <p:sp>
        <p:nvSpPr>
          <p:cNvPr id="28674"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Fall 2008</a:t>
            </a:r>
          </a:p>
        </p:txBody>
      </p:sp>
      <p:sp>
        <p:nvSpPr>
          <p:cNvPr id="28675" name="Footer Placeholder 4"/>
          <p:cNvSpPr>
            <a:spLocks noGrp="1"/>
          </p:cNvSpPr>
          <p:nvPr>
            <p:ph type="ftr" sz="quarter" idx="11"/>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MGMT 412 | Careers</a:t>
            </a:r>
          </a:p>
        </p:txBody>
      </p:sp>
      <p:sp>
        <p:nvSpPr>
          <p:cNvPr id="28676"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Page </a:t>
            </a:r>
            <a:fld id="{20F1CD53-450B-44C6-A39A-9925A5EFD0F5}" type="slidenum">
              <a:rPr lang="en-US" altLang="en-US" b="0">
                <a:solidFill>
                  <a:schemeClr val="tx1"/>
                </a:solidFill>
                <a:latin typeface="Times New Roman" pitchFamily="18" charset="0"/>
              </a:rPr>
              <a:pPr/>
              <a:t>21</a:t>
            </a:fld>
            <a:endParaRPr lang="en-US" altLang="en-US" b="0">
              <a:solidFill>
                <a:schemeClr val="tx1"/>
              </a:solidFill>
              <a:latin typeface="Times New Roman"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5" name="Rectangle 2"/>
          <p:cNvSpPr>
            <a:spLocks noGrp="1" noChangeArrowheads="1"/>
          </p:cNvSpPr>
          <p:nvPr>
            <p:ph type="title"/>
          </p:nvPr>
        </p:nvSpPr>
        <p:spPr/>
        <p:txBody>
          <a:bodyPr/>
          <a:lstStyle/>
          <a:p>
            <a:r>
              <a:rPr lang="en-US" altLang="en-US" smtClean="0"/>
              <a:t>What Can Be Done?</a:t>
            </a:r>
          </a:p>
        </p:txBody>
      </p:sp>
      <p:sp>
        <p:nvSpPr>
          <p:cNvPr id="46083" name="Rectangle 3" descr="Rectangle: Click to edit Master text styles&#10;Second level&#10;Third level&#10;Fourth level&#10;Fifth level"/>
          <p:cNvSpPr>
            <a:spLocks noGrp="1" noChangeArrowheads="1"/>
          </p:cNvSpPr>
          <p:nvPr>
            <p:ph idx="1"/>
          </p:nvPr>
        </p:nvSpPr>
        <p:spPr/>
        <p:txBody>
          <a:bodyPr/>
          <a:lstStyle/>
          <a:p>
            <a:pPr>
              <a:defRPr/>
            </a:pPr>
            <a:r>
              <a:rPr lang="en-US" altLang="en-US" sz="3080"/>
              <a:t>Family-friendly benefits, work-life programs</a:t>
            </a:r>
          </a:p>
          <a:p>
            <a:pPr>
              <a:defRPr/>
            </a:pPr>
            <a:r>
              <a:rPr lang="en-US" altLang="en-US" sz="3080"/>
              <a:t>What might be included?</a:t>
            </a:r>
          </a:p>
          <a:p>
            <a:pPr lvl="1">
              <a:defRPr/>
            </a:pPr>
            <a:r>
              <a:rPr lang="en-US" altLang="en-US" sz="2640"/>
              <a:t>Child care (on-site, other assistance)</a:t>
            </a:r>
          </a:p>
          <a:p>
            <a:pPr lvl="1">
              <a:defRPr/>
            </a:pPr>
            <a:r>
              <a:rPr lang="en-US" altLang="en-US" sz="2640"/>
              <a:t>Specialized child care (24 hour, sick child)</a:t>
            </a:r>
          </a:p>
          <a:p>
            <a:pPr lvl="1">
              <a:defRPr/>
            </a:pPr>
            <a:r>
              <a:rPr lang="en-US" altLang="en-US" sz="2640"/>
              <a:t>Elder care</a:t>
            </a:r>
          </a:p>
          <a:p>
            <a:pPr lvl="1">
              <a:defRPr/>
            </a:pPr>
            <a:r>
              <a:rPr lang="en-US" altLang="en-US" sz="2640"/>
              <a:t>Alternative work arrangements (flextime, job sharing, support for part-time work)</a:t>
            </a:r>
          </a:p>
          <a:p>
            <a:pPr lvl="1">
              <a:defRPr/>
            </a:pPr>
            <a:r>
              <a:rPr lang="en-US" altLang="en-US" sz="2640"/>
              <a:t>Employee services</a:t>
            </a:r>
          </a:p>
        </p:txBody>
      </p:sp>
      <p:sp>
        <p:nvSpPr>
          <p:cNvPr id="30722"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Fall 2008</a:t>
            </a:r>
          </a:p>
        </p:txBody>
      </p:sp>
      <p:sp>
        <p:nvSpPr>
          <p:cNvPr id="30723" name="Footer Placeholder 4"/>
          <p:cNvSpPr>
            <a:spLocks noGrp="1"/>
          </p:cNvSpPr>
          <p:nvPr>
            <p:ph type="ftr" sz="quarter" idx="11"/>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MGMT 412 | Careers</a:t>
            </a:r>
          </a:p>
        </p:txBody>
      </p:sp>
      <p:sp>
        <p:nvSpPr>
          <p:cNvPr id="30724"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Page </a:t>
            </a:r>
            <a:fld id="{AE887E5F-2B7B-413B-AAC7-9588912335AB}" type="slidenum">
              <a:rPr lang="en-US" altLang="en-US" b="0">
                <a:solidFill>
                  <a:schemeClr val="tx1"/>
                </a:solidFill>
                <a:latin typeface="Times New Roman" pitchFamily="18" charset="0"/>
              </a:rPr>
              <a:pPr/>
              <a:t>22</a:t>
            </a:fld>
            <a:endParaRPr lang="en-US" altLang="en-US" b="0">
              <a:solidFill>
                <a:schemeClr val="tx1"/>
              </a:solidFill>
              <a:latin typeface="Times New Roman"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9" name="Rectangle 2"/>
          <p:cNvSpPr>
            <a:spLocks noGrp="1" noChangeArrowheads="1"/>
          </p:cNvSpPr>
          <p:nvPr>
            <p:ph type="title"/>
          </p:nvPr>
        </p:nvSpPr>
        <p:spPr/>
        <p:txBody>
          <a:bodyPr/>
          <a:lstStyle/>
          <a:p>
            <a:r>
              <a:rPr lang="en-US" altLang="en-US" smtClean="0"/>
              <a:t>What is Stress?</a:t>
            </a:r>
          </a:p>
        </p:txBody>
      </p:sp>
      <p:sp>
        <p:nvSpPr>
          <p:cNvPr id="71683" name="Rectangle 3" descr="Rectangle: Click to edit Master text styles&#10;Second level&#10;Third level&#10;Fourth level&#10;Fifth level"/>
          <p:cNvSpPr>
            <a:spLocks noGrp="1" noChangeArrowheads="1"/>
          </p:cNvSpPr>
          <p:nvPr>
            <p:ph idx="1"/>
          </p:nvPr>
        </p:nvSpPr>
        <p:spPr/>
        <p:txBody>
          <a:bodyPr/>
          <a:lstStyle/>
          <a:p>
            <a:pPr>
              <a:defRPr/>
            </a:pPr>
            <a:r>
              <a:rPr lang="en-US" altLang="en-US" sz="3080"/>
              <a:t>“A physiological and emotional response to stimuli (</a:t>
            </a:r>
            <a:r>
              <a:rPr lang="en-US" altLang="en-US" sz="3080" b="1">
                <a:solidFill>
                  <a:schemeClr val="tx2"/>
                </a:solidFill>
              </a:rPr>
              <a:t>stressors</a:t>
            </a:r>
            <a:r>
              <a:rPr lang="en-US" altLang="en-US" sz="3080"/>
              <a:t>) that place physical or psychological demands on an individual”</a:t>
            </a:r>
          </a:p>
          <a:p>
            <a:pPr>
              <a:defRPr/>
            </a:pPr>
            <a:r>
              <a:rPr lang="en-US" altLang="en-US" sz="3080"/>
              <a:t>The response:</a:t>
            </a:r>
          </a:p>
          <a:p>
            <a:pPr lvl="1">
              <a:defRPr/>
            </a:pPr>
            <a:r>
              <a:rPr lang="en-US" altLang="en-US" sz="2640"/>
              <a:t>Discomfort</a:t>
            </a:r>
          </a:p>
          <a:p>
            <a:pPr lvl="1">
              <a:defRPr/>
            </a:pPr>
            <a:r>
              <a:rPr lang="en-US" altLang="en-US" sz="2640"/>
              <a:t>Anxiety</a:t>
            </a:r>
          </a:p>
          <a:p>
            <a:pPr lvl="1">
              <a:defRPr/>
            </a:pPr>
            <a:r>
              <a:rPr lang="en-US" altLang="en-US" sz="2640"/>
              <a:t>Feelings of being overwhelmed</a:t>
            </a:r>
          </a:p>
          <a:p>
            <a:pPr lvl="1">
              <a:defRPr/>
            </a:pPr>
            <a:r>
              <a:rPr lang="en-US" altLang="en-US" sz="2640"/>
              <a:t>Physical effects</a:t>
            </a:r>
          </a:p>
          <a:p>
            <a:pPr lvl="1">
              <a:defRPr/>
            </a:pPr>
            <a:r>
              <a:rPr lang="en-US" altLang="en-US" sz="2640"/>
              <a:t>Withdrawal</a:t>
            </a:r>
          </a:p>
        </p:txBody>
      </p:sp>
      <p:sp>
        <p:nvSpPr>
          <p:cNvPr id="31746"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Fall 2008</a:t>
            </a:r>
          </a:p>
        </p:txBody>
      </p:sp>
      <p:sp>
        <p:nvSpPr>
          <p:cNvPr id="31747" name="Footer Placeholder 4"/>
          <p:cNvSpPr>
            <a:spLocks noGrp="1"/>
          </p:cNvSpPr>
          <p:nvPr>
            <p:ph type="ftr" sz="quarter" idx="11"/>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MGMT 412 | Careers</a:t>
            </a:r>
          </a:p>
        </p:txBody>
      </p:sp>
      <p:sp>
        <p:nvSpPr>
          <p:cNvPr id="31748"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Page </a:t>
            </a:r>
            <a:fld id="{445A0FDE-6128-49C5-A7C5-F7E130252839}" type="slidenum">
              <a:rPr lang="en-US" altLang="en-US" b="0">
                <a:solidFill>
                  <a:schemeClr val="tx1"/>
                </a:solidFill>
                <a:latin typeface="Times New Roman" pitchFamily="18" charset="0"/>
              </a:rPr>
              <a:pPr/>
              <a:t>23</a:t>
            </a:fld>
            <a:endParaRPr lang="en-US" altLang="en-US" b="0">
              <a:solidFill>
                <a:schemeClr val="tx1"/>
              </a:solidFill>
              <a:latin typeface="Times New Roman"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3" name="Rectangle 2"/>
          <p:cNvSpPr>
            <a:spLocks noGrp="1" noChangeArrowheads="1"/>
          </p:cNvSpPr>
          <p:nvPr>
            <p:ph type="title"/>
          </p:nvPr>
        </p:nvSpPr>
        <p:spPr/>
        <p:txBody>
          <a:bodyPr/>
          <a:lstStyle/>
          <a:p>
            <a:r>
              <a:rPr lang="en-US" altLang="en-US" smtClean="0"/>
              <a:t>Sources of Stress</a:t>
            </a:r>
          </a:p>
        </p:txBody>
      </p:sp>
      <p:sp>
        <p:nvSpPr>
          <p:cNvPr id="32774" name="Rectangle 3" descr="Rectangle: Click to edit Master text styles&#10;Second level&#10;Third level&#10;Fourth level&#10;Fifth level"/>
          <p:cNvSpPr>
            <a:spLocks noGrp="1" noChangeArrowheads="1"/>
          </p:cNvSpPr>
          <p:nvPr>
            <p:ph idx="1"/>
          </p:nvPr>
        </p:nvSpPr>
        <p:spPr/>
        <p:txBody>
          <a:bodyPr/>
          <a:lstStyle/>
          <a:p>
            <a:r>
              <a:rPr lang="en-US" altLang="en-US" smtClean="0"/>
              <a:t>Personal characteristics and circumstances</a:t>
            </a:r>
          </a:p>
          <a:p>
            <a:r>
              <a:rPr lang="en-US" altLang="en-US" smtClean="0"/>
              <a:t>Physical and task demands</a:t>
            </a:r>
          </a:p>
          <a:p>
            <a:r>
              <a:rPr lang="en-US" altLang="en-US" smtClean="0"/>
              <a:t>Role characteristics</a:t>
            </a:r>
          </a:p>
        </p:txBody>
      </p:sp>
      <p:sp>
        <p:nvSpPr>
          <p:cNvPr id="32770"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Fall 2008</a:t>
            </a:r>
          </a:p>
        </p:txBody>
      </p:sp>
      <p:sp>
        <p:nvSpPr>
          <p:cNvPr id="32771" name="Footer Placeholder 4"/>
          <p:cNvSpPr>
            <a:spLocks noGrp="1"/>
          </p:cNvSpPr>
          <p:nvPr>
            <p:ph type="ftr" sz="quarter" idx="11"/>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MGMT 412 | Careers</a:t>
            </a:r>
          </a:p>
        </p:txBody>
      </p:sp>
      <p:sp>
        <p:nvSpPr>
          <p:cNvPr id="32772"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Page </a:t>
            </a:r>
            <a:fld id="{D64E1F10-7D1D-4BF5-98C1-238CD5FC11B0}" type="slidenum">
              <a:rPr lang="en-US" altLang="en-US" b="0">
                <a:solidFill>
                  <a:schemeClr val="tx1"/>
                </a:solidFill>
                <a:latin typeface="Times New Roman" pitchFamily="18" charset="0"/>
              </a:rPr>
              <a:pPr/>
              <a:t>24</a:t>
            </a:fld>
            <a:endParaRPr lang="en-US" altLang="en-US" b="0">
              <a:solidFill>
                <a:schemeClr val="tx1"/>
              </a:solidFill>
              <a:latin typeface="Times New Roman"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7" name="Rectangle 1026"/>
          <p:cNvSpPr>
            <a:spLocks noGrp="1" noChangeArrowheads="1"/>
          </p:cNvSpPr>
          <p:nvPr>
            <p:ph type="title"/>
          </p:nvPr>
        </p:nvSpPr>
        <p:spPr/>
        <p:txBody>
          <a:bodyPr/>
          <a:lstStyle/>
          <a:p>
            <a:r>
              <a:rPr lang="en-US" altLang="en-US" smtClean="0"/>
              <a:t>Personal Characteristics</a:t>
            </a:r>
          </a:p>
        </p:txBody>
      </p:sp>
      <p:sp>
        <p:nvSpPr>
          <p:cNvPr id="73731" name="Rectangle 1027" descr="Rectangle: Click to edit Master text styles&#10;Second level&#10;Third level&#10;Fourth level&#10;Fifth level"/>
          <p:cNvSpPr>
            <a:spLocks noGrp="1" noChangeArrowheads="1"/>
          </p:cNvSpPr>
          <p:nvPr>
            <p:ph idx="1"/>
          </p:nvPr>
        </p:nvSpPr>
        <p:spPr/>
        <p:txBody>
          <a:bodyPr/>
          <a:lstStyle/>
          <a:p>
            <a:pPr>
              <a:defRPr/>
            </a:pPr>
            <a:r>
              <a:rPr lang="en-US" altLang="en-US" sz="3080"/>
              <a:t>Type A vs. Type B</a:t>
            </a:r>
          </a:p>
          <a:p>
            <a:pPr lvl="1">
              <a:defRPr/>
            </a:pPr>
            <a:r>
              <a:rPr lang="en-US" altLang="en-US" sz="2640"/>
              <a:t>Type A = competitive, impatient, aggressive</a:t>
            </a:r>
          </a:p>
          <a:p>
            <a:pPr lvl="1">
              <a:defRPr/>
            </a:pPr>
            <a:r>
              <a:rPr lang="en-US" altLang="en-US" sz="2640"/>
              <a:t>Type B = more relaxed, balanced</a:t>
            </a:r>
          </a:p>
          <a:p>
            <a:pPr lvl="1">
              <a:defRPr/>
            </a:pPr>
            <a:r>
              <a:rPr lang="en-US" altLang="en-US" sz="2640"/>
              <a:t>Type A associated with higher levels of stress-related illness</a:t>
            </a:r>
          </a:p>
          <a:p>
            <a:pPr>
              <a:defRPr/>
            </a:pPr>
            <a:r>
              <a:rPr lang="en-US" altLang="en-US" sz="3080"/>
              <a:t>Personal events </a:t>
            </a:r>
          </a:p>
          <a:p>
            <a:pPr lvl="1">
              <a:defRPr/>
            </a:pPr>
            <a:r>
              <a:rPr lang="en-US" altLang="en-US" sz="2640"/>
              <a:t>Changes in family circumstances</a:t>
            </a:r>
          </a:p>
          <a:p>
            <a:pPr lvl="1">
              <a:defRPr/>
            </a:pPr>
            <a:r>
              <a:rPr lang="en-US" altLang="en-US" sz="2640"/>
              <a:t>Economic pressures</a:t>
            </a:r>
          </a:p>
          <a:p>
            <a:pPr lvl="1">
              <a:defRPr/>
            </a:pPr>
            <a:r>
              <a:rPr lang="en-US" altLang="en-US" sz="2640"/>
              <a:t>Availability of support</a:t>
            </a:r>
          </a:p>
        </p:txBody>
      </p:sp>
      <p:sp>
        <p:nvSpPr>
          <p:cNvPr id="33794"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Fall 2008</a:t>
            </a:r>
          </a:p>
        </p:txBody>
      </p:sp>
      <p:sp>
        <p:nvSpPr>
          <p:cNvPr id="33795" name="Footer Placeholder 4"/>
          <p:cNvSpPr>
            <a:spLocks noGrp="1"/>
          </p:cNvSpPr>
          <p:nvPr>
            <p:ph type="ftr" sz="quarter" idx="11"/>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MGMT 412 | Careers</a:t>
            </a:r>
          </a:p>
        </p:txBody>
      </p:sp>
      <p:sp>
        <p:nvSpPr>
          <p:cNvPr id="33796"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Page </a:t>
            </a:r>
            <a:fld id="{B9945628-9D20-4A14-89E3-EBEDB22C6790}" type="slidenum">
              <a:rPr lang="en-US" altLang="en-US" b="0">
                <a:solidFill>
                  <a:schemeClr val="tx1"/>
                </a:solidFill>
                <a:latin typeface="Times New Roman" pitchFamily="18" charset="0"/>
              </a:rPr>
              <a:pPr/>
              <a:t>25</a:t>
            </a:fld>
            <a:endParaRPr lang="en-US" altLang="en-US" b="0">
              <a:solidFill>
                <a:schemeClr val="tx1"/>
              </a:solidFill>
              <a:latin typeface="Times New Roman"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1" name="Rectangle 1030"/>
          <p:cNvSpPr>
            <a:spLocks noGrp="1" noChangeArrowheads="1"/>
          </p:cNvSpPr>
          <p:nvPr>
            <p:ph type="title"/>
          </p:nvPr>
        </p:nvSpPr>
        <p:spPr/>
        <p:txBody>
          <a:bodyPr/>
          <a:lstStyle/>
          <a:p>
            <a:r>
              <a:rPr lang="en-US" altLang="en-US" smtClean="0"/>
              <a:t>Sources of Stress</a:t>
            </a:r>
          </a:p>
        </p:txBody>
      </p:sp>
      <p:sp>
        <p:nvSpPr>
          <p:cNvPr id="74759" name="Rectangle 1031" descr="Rectangle: Click to edit Master text styles&#10;Second level&#10;Third level&#10;Fourth level&#10;Fifth level"/>
          <p:cNvSpPr>
            <a:spLocks noGrp="1" noChangeArrowheads="1"/>
          </p:cNvSpPr>
          <p:nvPr>
            <p:ph idx="1"/>
          </p:nvPr>
        </p:nvSpPr>
        <p:spPr/>
        <p:txBody>
          <a:bodyPr/>
          <a:lstStyle/>
          <a:p>
            <a:pPr>
              <a:lnSpc>
                <a:spcPct val="90000"/>
              </a:lnSpc>
              <a:defRPr/>
            </a:pPr>
            <a:r>
              <a:rPr lang="en-US" altLang="en-US" sz="2640"/>
              <a:t>Physical demands of work</a:t>
            </a:r>
          </a:p>
          <a:p>
            <a:pPr lvl="1">
              <a:lnSpc>
                <a:spcPct val="90000"/>
              </a:lnSpc>
              <a:defRPr/>
            </a:pPr>
            <a:r>
              <a:rPr lang="en-US" altLang="en-US" sz="2200"/>
              <a:t>Noise, heat, dust</a:t>
            </a:r>
          </a:p>
          <a:p>
            <a:pPr lvl="1">
              <a:lnSpc>
                <a:spcPct val="90000"/>
              </a:lnSpc>
              <a:defRPr/>
            </a:pPr>
            <a:r>
              <a:rPr lang="en-US" altLang="en-US" sz="2200"/>
              <a:t>Too little privacy</a:t>
            </a:r>
          </a:p>
          <a:p>
            <a:pPr lvl="1">
              <a:lnSpc>
                <a:spcPct val="90000"/>
              </a:lnSpc>
              <a:defRPr/>
            </a:pPr>
            <a:r>
              <a:rPr lang="en-US" altLang="en-US" sz="2200"/>
              <a:t>Repetitive movements</a:t>
            </a:r>
          </a:p>
          <a:p>
            <a:pPr>
              <a:lnSpc>
                <a:spcPct val="90000"/>
              </a:lnSpc>
              <a:defRPr/>
            </a:pPr>
            <a:r>
              <a:rPr lang="en-US" altLang="en-US" sz="2640"/>
              <a:t>Task demands</a:t>
            </a:r>
          </a:p>
          <a:p>
            <a:pPr lvl="1">
              <a:lnSpc>
                <a:spcPct val="90000"/>
              </a:lnSpc>
              <a:defRPr/>
            </a:pPr>
            <a:r>
              <a:rPr lang="en-US" altLang="en-US" sz="2200"/>
              <a:t>Serious consequences of decisions</a:t>
            </a:r>
          </a:p>
          <a:p>
            <a:pPr lvl="1">
              <a:lnSpc>
                <a:spcPct val="90000"/>
              </a:lnSpc>
              <a:defRPr/>
            </a:pPr>
            <a:r>
              <a:rPr lang="en-US" altLang="en-US" sz="2200"/>
              <a:t>Incomplete information</a:t>
            </a:r>
          </a:p>
          <a:p>
            <a:pPr lvl="1">
              <a:lnSpc>
                <a:spcPct val="90000"/>
              </a:lnSpc>
              <a:defRPr/>
            </a:pPr>
            <a:r>
              <a:rPr lang="en-US" altLang="en-US" sz="2200"/>
              <a:t>Nonprogrammed decisions</a:t>
            </a:r>
          </a:p>
          <a:p>
            <a:pPr>
              <a:lnSpc>
                <a:spcPct val="90000"/>
              </a:lnSpc>
              <a:defRPr/>
            </a:pPr>
            <a:r>
              <a:rPr lang="en-US" altLang="en-US" sz="2640"/>
              <a:t>Role Characteristics</a:t>
            </a:r>
          </a:p>
          <a:p>
            <a:pPr lvl="1">
              <a:lnSpc>
                <a:spcPct val="90000"/>
              </a:lnSpc>
              <a:defRPr/>
            </a:pPr>
            <a:r>
              <a:rPr lang="en-US" altLang="en-US" sz="2200"/>
              <a:t>Role overload (too much to do)</a:t>
            </a:r>
          </a:p>
          <a:p>
            <a:pPr lvl="1">
              <a:lnSpc>
                <a:spcPct val="90000"/>
              </a:lnSpc>
              <a:defRPr/>
            </a:pPr>
            <a:r>
              <a:rPr lang="en-US" altLang="en-US" sz="2200"/>
              <a:t>Role ambiguity (uncertainty about what to do)</a:t>
            </a:r>
          </a:p>
          <a:p>
            <a:pPr lvl="1">
              <a:lnSpc>
                <a:spcPct val="90000"/>
              </a:lnSpc>
              <a:defRPr/>
            </a:pPr>
            <a:r>
              <a:rPr lang="en-US" altLang="en-US" sz="2200"/>
              <a:t>Role conflict (incompatible demands)</a:t>
            </a:r>
          </a:p>
        </p:txBody>
      </p:sp>
      <p:sp>
        <p:nvSpPr>
          <p:cNvPr id="34818"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Fall 2008</a:t>
            </a:r>
          </a:p>
        </p:txBody>
      </p:sp>
      <p:sp>
        <p:nvSpPr>
          <p:cNvPr id="34819" name="Footer Placeholder 4"/>
          <p:cNvSpPr>
            <a:spLocks noGrp="1"/>
          </p:cNvSpPr>
          <p:nvPr>
            <p:ph type="ftr" sz="quarter" idx="11"/>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MGMT 412 | Careers</a:t>
            </a:r>
          </a:p>
        </p:txBody>
      </p:sp>
      <p:sp>
        <p:nvSpPr>
          <p:cNvPr id="34820"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Page </a:t>
            </a:r>
            <a:fld id="{8425EE84-6C95-4FA7-B5B5-E9F1653DA13B}" type="slidenum">
              <a:rPr lang="en-US" altLang="en-US" b="0">
                <a:solidFill>
                  <a:schemeClr val="tx1"/>
                </a:solidFill>
                <a:latin typeface="Times New Roman" pitchFamily="18" charset="0"/>
              </a:rPr>
              <a:pPr/>
              <a:t>26</a:t>
            </a:fld>
            <a:endParaRPr lang="en-US" altLang="en-US" b="0">
              <a:solidFill>
                <a:schemeClr val="tx1"/>
              </a:solidFill>
              <a:latin typeface="Times New Roman" pitchFamily="18" charset="0"/>
            </a:endParaRPr>
          </a:p>
        </p:txBody>
      </p:sp>
      <p:graphicFrame>
        <p:nvGraphicFramePr>
          <p:cNvPr id="34823" name="Object 1028"/>
          <p:cNvGraphicFramePr>
            <a:graphicFrameLocks noChangeAspect="1"/>
          </p:cNvGraphicFramePr>
          <p:nvPr/>
        </p:nvGraphicFramePr>
        <p:xfrm>
          <a:off x="7459663" y="701675"/>
          <a:ext cx="1962150" cy="1981200"/>
        </p:xfrm>
        <a:graphic>
          <a:graphicData uri="http://schemas.openxmlformats.org/presentationml/2006/ole">
            <mc:AlternateContent xmlns:mc="http://schemas.openxmlformats.org/markup-compatibility/2006">
              <mc:Choice xmlns:v="urn:schemas-microsoft-com:vml" Requires="v">
                <p:oleObj spid="_x0000_s34826" name="Clip" r:id="rId3" imgW="2370499" imgH="2396150" progId="MS_ClipArt_Gallery.5">
                  <p:embed/>
                </p:oleObj>
              </mc:Choice>
              <mc:Fallback>
                <p:oleObj name="Clip" r:id="rId3" imgW="2370499" imgH="2396150" progId="MS_ClipArt_Gallery.5">
                  <p:embed/>
                  <p:pic>
                    <p:nvPicPr>
                      <p:cNvPr id="0" name="Object 102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59663" y="701675"/>
                        <a:ext cx="1962150" cy="1981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5" name="Rectangle 2"/>
          <p:cNvSpPr>
            <a:spLocks noGrp="1" noChangeArrowheads="1"/>
          </p:cNvSpPr>
          <p:nvPr>
            <p:ph type="title"/>
          </p:nvPr>
        </p:nvSpPr>
        <p:spPr/>
        <p:txBody>
          <a:bodyPr/>
          <a:lstStyle/>
          <a:p>
            <a:r>
              <a:rPr lang="en-US" altLang="en-US" smtClean="0"/>
              <a:t>Reducing Stress</a:t>
            </a:r>
          </a:p>
        </p:txBody>
      </p:sp>
      <p:sp>
        <p:nvSpPr>
          <p:cNvPr id="35846" name="Rectangle 3" descr="Rectangle: Click to edit Master text styles&#10;Second level&#10;Third level&#10;Fourth level&#10;Fifth level"/>
          <p:cNvSpPr>
            <a:spLocks noGrp="1" noChangeArrowheads="1"/>
          </p:cNvSpPr>
          <p:nvPr>
            <p:ph idx="1"/>
          </p:nvPr>
        </p:nvSpPr>
        <p:spPr/>
        <p:txBody>
          <a:bodyPr/>
          <a:lstStyle/>
          <a:p>
            <a:r>
              <a:rPr lang="en-US" altLang="en-US" smtClean="0"/>
              <a:t>Redesign jobs or the workplace</a:t>
            </a:r>
          </a:p>
          <a:p>
            <a:r>
              <a:rPr lang="en-US" altLang="en-US" smtClean="0"/>
              <a:t>Provide information</a:t>
            </a:r>
          </a:p>
          <a:p>
            <a:pPr lvl="1"/>
            <a:r>
              <a:rPr lang="en-US" altLang="en-US" smtClean="0"/>
              <a:t>Reduce task demands</a:t>
            </a:r>
          </a:p>
          <a:p>
            <a:pPr lvl="1"/>
            <a:r>
              <a:rPr lang="en-US" altLang="en-US" smtClean="0"/>
              <a:t>Reduce role ambiguity</a:t>
            </a:r>
          </a:p>
          <a:p>
            <a:r>
              <a:rPr lang="en-US" altLang="en-US" smtClean="0"/>
              <a:t>Reduce commitments</a:t>
            </a:r>
          </a:p>
        </p:txBody>
      </p:sp>
      <p:sp>
        <p:nvSpPr>
          <p:cNvPr id="35842"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Fall 2008</a:t>
            </a:r>
          </a:p>
        </p:txBody>
      </p:sp>
      <p:sp>
        <p:nvSpPr>
          <p:cNvPr id="35843" name="Footer Placeholder 4"/>
          <p:cNvSpPr>
            <a:spLocks noGrp="1"/>
          </p:cNvSpPr>
          <p:nvPr>
            <p:ph type="ftr" sz="quarter" idx="11"/>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MGMT 412 | Careers</a:t>
            </a:r>
          </a:p>
        </p:txBody>
      </p:sp>
      <p:sp>
        <p:nvSpPr>
          <p:cNvPr id="35844"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Page </a:t>
            </a:r>
            <a:fld id="{808BE4AB-41E1-4F94-954C-C4711079920D}" type="slidenum">
              <a:rPr lang="en-US" altLang="en-US" b="0">
                <a:solidFill>
                  <a:schemeClr val="tx1"/>
                </a:solidFill>
                <a:latin typeface="Times New Roman" pitchFamily="18" charset="0"/>
              </a:rPr>
              <a:pPr/>
              <a:t>27</a:t>
            </a:fld>
            <a:endParaRPr lang="en-US" altLang="en-US" b="0">
              <a:solidFill>
                <a:schemeClr val="tx1"/>
              </a:solidFill>
              <a:latin typeface="Times New Roman" pitchFamily="18" charset="0"/>
            </a:endParaRPr>
          </a:p>
        </p:txBody>
      </p:sp>
      <p:sp>
        <p:nvSpPr>
          <p:cNvPr id="35847" name="WordArt 4"/>
          <p:cNvSpPr>
            <a:spLocks noChangeArrowheads="1" noChangeShapeType="1" noTextEdit="1"/>
          </p:cNvSpPr>
          <p:nvPr/>
        </p:nvSpPr>
        <p:spPr bwMode="auto">
          <a:xfrm>
            <a:off x="7627938" y="5562600"/>
            <a:ext cx="1508125" cy="1425575"/>
          </a:xfrm>
          <a:prstGeom prst="rect">
            <a:avLst/>
          </a:prstGeom>
        </p:spPr>
        <p:txBody>
          <a:bodyPr wrap="none" fromWordArt="1">
            <a:prstTxWarp prst="textPlain">
              <a:avLst>
                <a:gd name="adj" fmla="val 50000"/>
              </a:avLst>
            </a:prstTxWarp>
          </a:bodyPr>
          <a:lstStyle/>
          <a:p>
            <a:pPr algn="ctr"/>
            <a:r>
              <a:rPr lang="en-GB" sz="7920" kern="10">
                <a:ln w="12700">
                  <a:solidFill>
                    <a:srgbClr val="EAEAEA"/>
                  </a:solidFill>
                  <a:round/>
                  <a:headEnd/>
                  <a:tailEnd/>
                </a:ln>
                <a:gradFill rotWithShape="1">
                  <a:gsLst>
                    <a:gs pos="0">
                      <a:srgbClr val="FFF200"/>
                    </a:gs>
                    <a:gs pos="45000">
                      <a:srgbClr val="FF7A00"/>
                    </a:gs>
                    <a:gs pos="70000">
                      <a:srgbClr val="FF0300"/>
                    </a:gs>
                    <a:gs pos="100000">
                      <a:srgbClr val="4D0808"/>
                    </a:gs>
                  </a:gsLst>
                  <a:lin ang="5400000" scaled="1"/>
                </a:gradFill>
                <a:effectLst>
                  <a:outerShdw dist="35921" dir="2700000" sy="50000" kx="2115830" algn="bl" rotWithShape="0">
                    <a:srgbClr val="C0C0C0"/>
                  </a:outerShdw>
                </a:effectLst>
                <a:latin typeface="Arial Black"/>
              </a:rPr>
              <a:t>No</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9" name="Rectangle 2"/>
          <p:cNvSpPr>
            <a:spLocks noGrp="1" noChangeArrowheads="1"/>
          </p:cNvSpPr>
          <p:nvPr>
            <p:ph type="title"/>
          </p:nvPr>
        </p:nvSpPr>
        <p:spPr/>
        <p:txBody>
          <a:bodyPr/>
          <a:lstStyle/>
          <a:p>
            <a:r>
              <a:rPr lang="en-US" altLang="en-US" smtClean="0"/>
              <a:t>Managing Stress</a:t>
            </a:r>
          </a:p>
        </p:txBody>
      </p:sp>
      <p:sp>
        <p:nvSpPr>
          <p:cNvPr id="77827" name="Rectangle 3" descr="Rectangle: Click to edit Master text styles&#10;Second level&#10;Third level&#10;Fourth level&#10;Fifth level"/>
          <p:cNvSpPr>
            <a:spLocks noGrp="1" noChangeArrowheads="1"/>
          </p:cNvSpPr>
          <p:nvPr>
            <p:ph idx="1"/>
          </p:nvPr>
        </p:nvSpPr>
        <p:spPr/>
        <p:txBody>
          <a:bodyPr/>
          <a:lstStyle/>
          <a:p>
            <a:pPr>
              <a:lnSpc>
                <a:spcPct val="90000"/>
              </a:lnSpc>
              <a:defRPr/>
            </a:pPr>
            <a:r>
              <a:rPr lang="en-US" altLang="en-US" sz="3080"/>
              <a:t>Social support</a:t>
            </a:r>
          </a:p>
          <a:p>
            <a:pPr lvl="1">
              <a:lnSpc>
                <a:spcPct val="90000"/>
              </a:lnSpc>
              <a:defRPr/>
            </a:pPr>
            <a:r>
              <a:rPr lang="en-US" altLang="en-US" sz="2640"/>
              <a:t>Family</a:t>
            </a:r>
          </a:p>
          <a:p>
            <a:pPr lvl="1">
              <a:lnSpc>
                <a:spcPct val="90000"/>
              </a:lnSpc>
              <a:defRPr/>
            </a:pPr>
            <a:r>
              <a:rPr lang="en-US" altLang="en-US" sz="2640"/>
              <a:t>Friends</a:t>
            </a:r>
          </a:p>
          <a:p>
            <a:pPr lvl="1">
              <a:lnSpc>
                <a:spcPct val="90000"/>
              </a:lnSpc>
              <a:defRPr/>
            </a:pPr>
            <a:r>
              <a:rPr lang="en-US" altLang="en-US" sz="2640"/>
              <a:t>Support groups</a:t>
            </a:r>
          </a:p>
          <a:p>
            <a:pPr>
              <a:lnSpc>
                <a:spcPct val="90000"/>
              </a:lnSpc>
              <a:defRPr/>
            </a:pPr>
            <a:r>
              <a:rPr lang="en-US" altLang="en-US" sz="3080"/>
              <a:t>Calming activities</a:t>
            </a:r>
          </a:p>
          <a:p>
            <a:pPr lvl="1">
              <a:lnSpc>
                <a:spcPct val="90000"/>
              </a:lnSpc>
              <a:defRPr/>
            </a:pPr>
            <a:r>
              <a:rPr lang="en-US" altLang="en-US" sz="2640"/>
              <a:t>Yoga, meditation or prayer</a:t>
            </a:r>
          </a:p>
          <a:p>
            <a:pPr lvl="1">
              <a:lnSpc>
                <a:spcPct val="90000"/>
              </a:lnSpc>
              <a:defRPr/>
            </a:pPr>
            <a:r>
              <a:rPr lang="en-US" altLang="en-US" sz="2640"/>
              <a:t>Exercise</a:t>
            </a:r>
          </a:p>
          <a:p>
            <a:pPr>
              <a:lnSpc>
                <a:spcPct val="90000"/>
              </a:lnSpc>
              <a:defRPr/>
            </a:pPr>
            <a:r>
              <a:rPr lang="en-US" altLang="en-US" sz="3080"/>
              <a:t>Unhealthy coping mechanisms</a:t>
            </a:r>
          </a:p>
          <a:p>
            <a:pPr lvl="1">
              <a:lnSpc>
                <a:spcPct val="90000"/>
              </a:lnSpc>
              <a:defRPr/>
            </a:pPr>
            <a:r>
              <a:rPr lang="en-US" altLang="en-US" sz="2640"/>
              <a:t>Food</a:t>
            </a:r>
          </a:p>
          <a:p>
            <a:pPr lvl="1">
              <a:lnSpc>
                <a:spcPct val="90000"/>
              </a:lnSpc>
              <a:defRPr/>
            </a:pPr>
            <a:r>
              <a:rPr lang="en-US" altLang="en-US" sz="2640"/>
              <a:t>Alcohol or medications</a:t>
            </a:r>
          </a:p>
        </p:txBody>
      </p:sp>
      <p:sp>
        <p:nvSpPr>
          <p:cNvPr id="36866"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Fall 2008</a:t>
            </a:r>
          </a:p>
        </p:txBody>
      </p:sp>
      <p:sp>
        <p:nvSpPr>
          <p:cNvPr id="36867" name="Footer Placeholder 4"/>
          <p:cNvSpPr>
            <a:spLocks noGrp="1"/>
          </p:cNvSpPr>
          <p:nvPr>
            <p:ph type="ftr" sz="quarter" idx="11"/>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MGMT 412 | Careers</a:t>
            </a:r>
          </a:p>
        </p:txBody>
      </p:sp>
      <p:sp>
        <p:nvSpPr>
          <p:cNvPr id="36868"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Page </a:t>
            </a:r>
            <a:fld id="{6BD57B9B-C70A-4026-8B24-8246E6DD9BAA}" type="slidenum">
              <a:rPr lang="en-US" altLang="en-US" b="0">
                <a:solidFill>
                  <a:schemeClr val="tx1"/>
                </a:solidFill>
                <a:latin typeface="Times New Roman" pitchFamily="18" charset="0"/>
              </a:rPr>
              <a:pPr/>
              <a:t>28</a:t>
            </a:fld>
            <a:endParaRPr lang="en-US" altLang="en-US" b="0">
              <a:solidFill>
                <a:schemeClr val="tx1"/>
              </a:solidFill>
              <a:latin typeface="Times New Roman" pitchFamily="18" charset="0"/>
            </a:endParaRPr>
          </a:p>
        </p:txBody>
      </p:sp>
      <p:graphicFrame>
        <p:nvGraphicFramePr>
          <p:cNvPr id="36871" name="Object 4"/>
          <p:cNvGraphicFramePr>
            <a:graphicFrameLocks noChangeAspect="1"/>
          </p:cNvGraphicFramePr>
          <p:nvPr/>
        </p:nvGraphicFramePr>
        <p:xfrm>
          <a:off x="7543800" y="2125663"/>
          <a:ext cx="2000250" cy="1979612"/>
        </p:xfrm>
        <a:graphic>
          <a:graphicData uri="http://schemas.openxmlformats.org/presentationml/2006/ole">
            <mc:AlternateContent xmlns:mc="http://schemas.openxmlformats.org/markup-compatibility/2006">
              <mc:Choice xmlns:v="urn:schemas-microsoft-com:vml" Requires="v">
                <p:oleObj spid="_x0000_s36880" name="Clip" r:id="rId3" imgW="1817827" imgH="1798625" progId="MS_ClipArt_Gallery.5">
                  <p:embed/>
                </p:oleObj>
              </mc:Choice>
              <mc:Fallback>
                <p:oleObj name="Clip" r:id="rId3" imgW="1817827" imgH="1798625" progId="MS_ClipArt_Gallery.5">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43800" y="2125663"/>
                        <a:ext cx="2000250" cy="19796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6872" name="Object 5"/>
          <p:cNvGraphicFramePr>
            <a:graphicFrameLocks noChangeAspect="1"/>
          </p:cNvGraphicFramePr>
          <p:nvPr/>
        </p:nvGraphicFramePr>
        <p:xfrm>
          <a:off x="7124700" y="6065838"/>
          <a:ext cx="2693988" cy="1254125"/>
        </p:xfrm>
        <a:graphic>
          <a:graphicData uri="http://schemas.openxmlformats.org/presentationml/2006/ole">
            <mc:AlternateContent xmlns:mc="http://schemas.openxmlformats.org/markup-compatibility/2006">
              <mc:Choice xmlns:v="urn:schemas-microsoft-com:vml" Requires="v">
                <p:oleObj spid="_x0000_s36881" name="Clip" r:id="rId5" imgW="3277354" imgH="1524000" progId="MS_ClipArt_Gallery.5">
                  <p:embed/>
                </p:oleObj>
              </mc:Choice>
              <mc:Fallback>
                <p:oleObj name="Clip" r:id="rId5" imgW="3277354" imgH="1524000" progId="MS_ClipArt_Gallery.5">
                  <p:embed/>
                  <p:pic>
                    <p:nvPicPr>
                      <p:cNvPr id="0"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24700" y="6065838"/>
                        <a:ext cx="2693988" cy="1254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6873" name="Object 6"/>
          <p:cNvGraphicFramePr>
            <a:graphicFrameLocks noChangeAspect="1"/>
          </p:cNvGraphicFramePr>
          <p:nvPr/>
        </p:nvGraphicFramePr>
        <p:xfrm>
          <a:off x="7794625" y="4221163"/>
          <a:ext cx="1389063" cy="1600200"/>
        </p:xfrm>
        <a:graphic>
          <a:graphicData uri="http://schemas.openxmlformats.org/presentationml/2006/ole">
            <mc:AlternateContent xmlns:mc="http://schemas.openxmlformats.org/markup-compatibility/2006">
              <mc:Choice xmlns:v="urn:schemas-microsoft-com:vml" Requires="v">
                <p:oleObj spid="_x0000_s36882" name="Clip" r:id="rId7" imgW="1677909" imgH="1932915" progId="MS_ClipArt_Gallery.5">
                  <p:embed/>
                </p:oleObj>
              </mc:Choice>
              <mc:Fallback>
                <p:oleObj name="Clip" r:id="rId7" imgW="1677909" imgH="1932915" progId="MS_ClipArt_Gallery.5">
                  <p:embed/>
                  <p:pic>
                    <p:nvPicPr>
                      <p:cNvPr id="0" name="Object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94625" y="4221163"/>
                        <a:ext cx="1389063" cy="1600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3" name="Rectangle 2"/>
          <p:cNvSpPr>
            <a:spLocks noGrp="1" noChangeArrowheads="1"/>
          </p:cNvSpPr>
          <p:nvPr>
            <p:ph type="title"/>
          </p:nvPr>
        </p:nvSpPr>
        <p:spPr/>
        <p:txBody>
          <a:bodyPr/>
          <a:lstStyle/>
          <a:p>
            <a:r>
              <a:rPr lang="en-US" altLang="en-US" smtClean="0"/>
              <a:t>Moonlighting</a:t>
            </a:r>
          </a:p>
        </p:txBody>
      </p:sp>
      <p:sp>
        <p:nvSpPr>
          <p:cNvPr id="31747" name="Rectangle 3" descr="Rectangle: Click to edit Master text styles&#10;Second level&#10;Third level&#10;Fourth level&#10;Fifth level"/>
          <p:cNvSpPr>
            <a:spLocks noGrp="1" noChangeArrowheads="1"/>
          </p:cNvSpPr>
          <p:nvPr>
            <p:ph idx="1"/>
          </p:nvPr>
        </p:nvSpPr>
        <p:spPr>
          <a:xfrm>
            <a:off x="157163" y="1600200"/>
            <a:ext cx="9817100" cy="5308600"/>
          </a:xfrm>
        </p:spPr>
        <p:txBody>
          <a:bodyPr/>
          <a:lstStyle/>
          <a:p>
            <a:pPr>
              <a:defRPr/>
            </a:pPr>
            <a:r>
              <a:rPr lang="en-US" altLang="en-US" sz="3080" dirty="0" smtClean="0"/>
              <a:t>What is it? It is to </a:t>
            </a:r>
            <a:r>
              <a:rPr lang="en-GB" sz="2800" dirty="0"/>
              <a:t>have a second job, typically secretly and at night, in addition to one's regular employment</a:t>
            </a:r>
            <a:r>
              <a:rPr lang="en-GB" sz="2800" dirty="0" smtClean="0"/>
              <a:t>.</a:t>
            </a:r>
            <a:endParaRPr lang="en-US" altLang="en-US" sz="3080" dirty="0" smtClean="0"/>
          </a:p>
          <a:p>
            <a:pPr>
              <a:defRPr/>
            </a:pPr>
            <a:r>
              <a:rPr lang="en-US" altLang="en-US" sz="3080" dirty="0" smtClean="0"/>
              <a:t>Why</a:t>
            </a:r>
            <a:r>
              <a:rPr lang="en-US" altLang="en-US" sz="3080" dirty="0"/>
              <a:t>?</a:t>
            </a:r>
          </a:p>
          <a:p>
            <a:pPr lvl="1">
              <a:defRPr/>
            </a:pPr>
            <a:r>
              <a:rPr lang="en-US" altLang="en-US" sz="2640" dirty="0"/>
              <a:t>Income</a:t>
            </a:r>
          </a:p>
          <a:p>
            <a:pPr lvl="1">
              <a:defRPr/>
            </a:pPr>
            <a:r>
              <a:rPr lang="en-US" altLang="en-US" sz="2640" dirty="0"/>
              <a:t>Interest in the field, enjoyment</a:t>
            </a:r>
          </a:p>
          <a:p>
            <a:pPr lvl="1">
              <a:defRPr/>
            </a:pPr>
            <a:r>
              <a:rPr lang="en-US" altLang="en-US" sz="2640" dirty="0"/>
              <a:t>Prepare for a future career</a:t>
            </a:r>
          </a:p>
          <a:p>
            <a:pPr>
              <a:defRPr/>
            </a:pPr>
            <a:r>
              <a:rPr lang="en-US" altLang="en-US" sz="3080" dirty="0"/>
              <a:t>Who?</a:t>
            </a:r>
          </a:p>
          <a:p>
            <a:pPr lvl="1">
              <a:defRPr/>
            </a:pPr>
            <a:r>
              <a:rPr lang="en-US" altLang="en-US" sz="2640" dirty="0"/>
              <a:t>5% to 6% of the work force (minimum estimate)</a:t>
            </a:r>
          </a:p>
          <a:p>
            <a:pPr lvl="1">
              <a:defRPr/>
            </a:pPr>
            <a:r>
              <a:rPr lang="en-US" altLang="en-US" sz="2640" dirty="0"/>
              <a:t>Everyone -- farmers, single mothers, police and firefighters, artists, professionals, etc.</a:t>
            </a:r>
          </a:p>
        </p:txBody>
      </p:sp>
      <p:sp>
        <p:nvSpPr>
          <p:cNvPr id="37890"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Fall 2008</a:t>
            </a:r>
          </a:p>
        </p:txBody>
      </p:sp>
      <p:sp>
        <p:nvSpPr>
          <p:cNvPr id="37891" name="Footer Placeholder 4"/>
          <p:cNvSpPr>
            <a:spLocks noGrp="1"/>
          </p:cNvSpPr>
          <p:nvPr>
            <p:ph type="ftr" sz="quarter" idx="11"/>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MGMT 412 | Careers</a:t>
            </a:r>
          </a:p>
        </p:txBody>
      </p:sp>
      <p:sp>
        <p:nvSpPr>
          <p:cNvPr id="37892"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Page </a:t>
            </a:r>
            <a:fld id="{E6CD102D-FDDE-46F8-9F24-FFE57F189EB5}" type="slidenum">
              <a:rPr lang="en-US" altLang="en-US" b="0">
                <a:solidFill>
                  <a:schemeClr val="tx1"/>
                </a:solidFill>
                <a:latin typeface="Times New Roman" pitchFamily="18" charset="0"/>
              </a:rPr>
              <a:pPr/>
              <a:t>29</a:t>
            </a:fld>
            <a:endParaRPr lang="en-US" altLang="en-US" b="0">
              <a:solidFill>
                <a:schemeClr val="tx1"/>
              </a:solidFill>
              <a:latin typeface="Times New Roman" pitchFamily="18" charset="0"/>
            </a:endParaRPr>
          </a:p>
        </p:txBody>
      </p:sp>
      <p:graphicFrame>
        <p:nvGraphicFramePr>
          <p:cNvPr id="37895" name="Object 5"/>
          <p:cNvGraphicFramePr>
            <a:graphicFrameLocks noChangeAspect="1"/>
          </p:cNvGraphicFramePr>
          <p:nvPr/>
        </p:nvGraphicFramePr>
        <p:xfrm>
          <a:off x="7292975" y="533400"/>
          <a:ext cx="2322513" cy="1917700"/>
        </p:xfrm>
        <a:graphic>
          <a:graphicData uri="http://schemas.openxmlformats.org/presentationml/2006/ole">
            <mc:AlternateContent xmlns:mc="http://schemas.openxmlformats.org/markup-compatibility/2006">
              <mc:Choice xmlns:v="urn:schemas-microsoft-com:vml" Requires="v">
                <p:oleObj spid="_x0000_s37898" name="Clip" r:id="rId4" imgW="4200808" imgH="3468986" progId="MS_ClipArt_Gallery.2">
                  <p:embed/>
                </p:oleObj>
              </mc:Choice>
              <mc:Fallback>
                <p:oleObj name="Clip" r:id="rId4" imgW="4200808" imgH="3468986" progId="MS_ClipArt_Gallery.2">
                  <p:embed/>
                  <p:pic>
                    <p:nvPicPr>
                      <p:cNvPr id="0" name="Object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92975" y="533400"/>
                        <a:ext cx="2322513" cy="1917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pPr>
              <a:defRPr/>
            </a:pPr>
            <a:r>
              <a:rPr lang="en-US" altLang="en-US"/>
              <a:t>Handling Moonlighting</a:t>
            </a:r>
            <a:endParaRPr lang="en-US" altLang="en-US" sz="3960"/>
          </a:p>
        </p:txBody>
      </p:sp>
      <p:sp>
        <p:nvSpPr>
          <p:cNvPr id="48131" name="Rectangle 3" descr="Rectangle: Click to edit Master text styles&#10;Second level&#10;Third level&#10;Fourth level&#10;Fifth level"/>
          <p:cNvSpPr>
            <a:spLocks noGrp="1" noChangeArrowheads="1"/>
          </p:cNvSpPr>
          <p:nvPr>
            <p:ph idx="1"/>
          </p:nvPr>
        </p:nvSpPr>
        <p:spPr/>
        <p:txBody>
          <a:bodyPr/>
          <a:lstStyle/>
          <a:p>
            <a:pPr>
              <a:defRPr/>
            </a:pPr>
            <a:r>
              <a:rPr lang="en-US" altLang="en-US" sz="2200"/>
              <a:t>Potential problems for organization</a:t>
            </a:r>
          </a:p>
          <a:p>
            <a:pPr lvl="1">
              <a:defRPr/>
            </a:pPr>
            <a:r>
              <a:rPr lang="en-US" altLang="en-US" sz="1980"/>
              <a:t>Split focus / divided attention</a:t>
            </a:r>
          </a:p>
          <a:p>
            <a:pPr lvl="1">
              <a:defRPr/>
            </a:pPr>
            <a:r>
              <a:rPr lang="en-US" altLang="en-US" sz="1980"/>
              <a:t>Conflict of interest / confidentiality</a:t>
            </a:r>
          </a:p>
          <a:p>
            <a:pPr lvl="1">
              <a:defRPr/>
            </a:pPr>
            <a:r>
              <a:rPr lang="en-US" altLang="en-US" sz="1980"/>
              <a:t>Public safety</a:t>
            </a:r>
          </a:p>
          <a:p>
            <a:pPr lvl="1">
              <a:defRPr/>
            </a:pPr>
            <a:r>
              <a:rPr lang="en-US" altLang="en-US" sz="1980"/>
              <a:t>Use of employer’s time, resources</a:t>
            </a:r>
          </a:p>
          <a:p>
            <a:pPr>
              <a:defRPr/>
            </a:pPr>
            <a:r>
              <a:rPr lang="en-US" altLang="en-US" sz="2200"/>
              <a:t>HR policies</a:t>
            </a:r>
          </a:p>
          <a:p>
            <a:pPr lvl="1">
              <a:defRPr/>
            </a:pPr>
            <a:r>
              <a:rPr lang="en-US" altLang="en-US" sz="1980"/>
              <a:t>One issue -- intrusion into employees’ off-job activities may be dubious, both legally and from employee relations viewpoint; can’t normally ban all moonlighting</a:t>
            </a:r>
          </a:p>
          <a:p>
            <a:pPr lvl="1">
              <a:defRPr/>
            </a:pPr>
            <a:r>
              <a:rPr lang="en-US" altLang="en-US" sz="1980"/>
              <a:t>Prohibit use of company property / time</a:t>
            </a:r>
          </a:p>
          <a:p>
            <a:pPr lvl="1">
              <a:defRPr/>
            </a:pPr>
            <a:r>
              <a:rPr lang="en-US" altLang="en-US" sz="1980"/>
              <a:t>Address conflict of interest and confidentiality</a:t>
            </a:r>
          </a:p>
          <a:p>
            <a:pPr lvl="1">
              <a:defRPr/>
            </a:pPr>
            <a:r>
              <a:rPr lang="en-US" altLang="en-US" sz="1980"/>
              <a:t>May ban particular jobs</a:t>
            </a:r>
          </a:p>
        </p:txBody>
      </p:sp>
      <p:sp>
        <p:nvSpPr>
          <p:cNvPr id="39938"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Fall 2008</a:t>
            </a:r>
          </a:p>
        </p:txBody>
      </p:sp>
      <p:sp>
        <p:nvSpPr>
          <p:cNvPr id="39939" name="Footer Placeholder 4"/>
          <p:cNvSpPr>
            <a:spLocks noGrp="1"/>
          </p:cNvSpPr>
          <p:nvPr>
            <p:ph type="ftr" sz="quarter" idx="11"/>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MGMT 412 | Careers</a:t>
            </a:r>
          </a:p>
        </p:txBody>
      </p:sp>
      <p:sp>
        <p:nvSpPr>
          <p:cNvPr id="39940"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Page </a:t>
            </a:r>
            <a:fld id="{2C86EA19-B022-4747-8508-ED6AA836A942}" type="slidenum">
              <a:rPr lang="en-US" altLang="en-US" b="0">
                <a:solidFill>
                  <a:schemeClr val="tx1"/>
                </a:solidFill>
                <a:latin typeface="Times New Roman" pitchFamily="18" charset="0"/>
              </a:rPr>
              <a:pPr/>
              <a:t>30</a:t>
            </a:fld>
            <a:endParaRPr lang="en-US" altLang="en-US" b="0">
              <a:solidFill>
                <a:schemeClr val="tx1"/>
              </a:solidFill>
              <a:latin typeface="Times New Roman"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4" name="Rectangle 2"/>
          <p:cNvSpPr>
            <a:spLocks noGrp="1" noChangeArrowheads="1"/>
          </p:cNvSpPr>
          <p:nvPr>
            <p:ph type="title"/>
          </p:nvPr>
        </p:nvSpPr>
        <p:spPr>
          <a:xfrm>
            <a:off x="1290638" y="449263"/>
            <a:ext cx="8550275" cy="1257300"/>
          </a:xfrm>
        </p:spPr>
        <p:txBody>
          <a:bodyPr/>
          <a:lstStyle/>
          <a:p>
            <a:r>
              <a:rPr lang="en-US" altLang="en-US" smtClean="0"/>
              <a:t>Benefits of Job Changes</a:t>
            </a:r>
          </a:p>
        </p:txBody>
      </p:sp>
      <p:sp>
        <p:nvSpPr>
          <p:cNvPr id="15363" name="Rectangle 3"/>
          <p:cNvSpPr>
            <a:spLocks noGrp="1" noChangeArrowheads="1"/>
          </p:cNvSpPr>
          <p:nvPr>
            <p:ph idx="1"/>
          </p:nvPr>
        </p:nvSpPr>
        <p:spPr>
          <a:xfrm>
            <a:off x="1290638" y="1790700"/>
            <a:ext cx="8550275" cy="4525963"/>
          </a:xfrm>
        </p:spPr>
        <p:txBody>
          <a:bodyPr/>
          <a:lstStyle/>
          <a:p>
            <a:pPr>
              <a:defRPr/>
            </a:pPr>
            <a:r>
              <a:rPr lang="en-US" altLang="en-US"/>
              <a:t>For Employees</a:t>
            </a:r>
          </a:p>
          <a:p>
            <a:pPr lvl="1">
              <a:defRPr/>
            </a:pPr>
            <a:r>
              <a:rPr lang="en-US" altLang="en-US" sz="2640"/>
              <a:t>Job changes offer opportunities for employees to develop new competencies and to gain more experience in managing or mentoring others</a:t>
            </a:r>
          </a:p>
          <a:p>
            <a:pPr lvl="1">
              <a:defRPr/>
            </a:pPr>
            <a:r>
              <a:rPr lang="en-US" altLang="en-US" sz="2640"/>
              <a:t> These transitions (particularly promotion and expatriation) also typically bring substantial salary increases, which make them very attractive to employees as they start families and their financial needs grow proportionately</a:t>
            </a:r>
          </a:p>
        </p:txBody>
      </p:sp>
      <p:sp>
        <p:nvSpPr>
          <p:cNvPr id="40962"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Copyright 2000 - South-Western College Publishing</a:t>
            </a:r>
          </a:p>
        </p:txBody>
      </p:sp>
      <p:sp>
        <p:nvSpPr>
          <p:cNvPr id="40963"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Module 24 - </a:t>
            </a:r>
            <a:fld id="{814D82FB-C378-4287-BB04-C297B6E5D502}" type="slidenum">
              <a:rPr lang="en-US" altLang="en-US" b="0">
                <a:solidFill>
                  <a:schemeClr val="tx1"/>
                </a:solidFill>
                <a:latin typeface="Times New Roman" pitchFamily="18" charset="0"/>
              </a:rPr>
              <a:pPr/>
              <a:t>31</a:t>
            </a:fld>
            <a:endParaRPr lang="en-US" altLang="en-US" b="0">
              <a:solidFill>
                <a:schemeClr val="tx1"/>
              </a:solidFill>
              <a:latin typeface="Times New Roman"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Rectangle 2"/>
          <p:cNvSpPr>
            <a:spLocks noGrp="1" noChangeArrowheads="1"/>
          </p:cNvSpPr>
          <p:nvPr>
            <p:ph type="title"/>
          </p:nvPr>
        </p:nvSpPr>
        <p:spPr>
          <a:xfrm>
            <a:off x="1290638" y="449263"/>
            <a:ext cx="8550275" cy="1257300"/>
          </a:xfrm>
        </p:spPr>
        <p:txBody>
          <a:bodyPr/>
          <a:lstStyle/>
          <a:p>
            <a:r>
              <a:rPr lang="en-US" altLang="en-US" smtClean="0"/>
              <a:t>Benefits of Job Changes</a:t>
            </a:r>
          </a:p>
        </p:txBody>
      </p:sp>
      <p:sp>
        <p:nvSpPr>
          <p:cNvPr id="41989" name="Rectangle 3"/>
          <p:cNvSpPr>
            <a:spLocks noGrp="1" noChangeArrowheads="1"/>
          </p:cNvSpPr>
          <p:nvPr>
            <p:ph idx="1"/>
          </p:nvPr>
        </p:nvSpPr>
        <p:spPr>
          <a:xfrm>
            <a:off x="1290638" y="1790700"/>
            <a:ext cx="8550275" cy="4525963"/>
          </a:xfrm>
        </p:spPr>
        <p:txBody>
          <a:bodyPr/>
          <a:lstStyle/>
          <a:p>
            <a:r>
              <a:rPr lang="en-US" altLang="en-US" smtClean="0"/>
              <a:t>For Employers</a:t>
            </a:r>
          </a:p>
          <a:p>
            <a:pPr lvl="1"/>
            <a:r>
              <a:rPr lang="en-US" altLang="en-US" sz="2200" smtClean="0"/>
              <a:t>Job changes help employers inculcate a company-wide perspective in employees so they do not become too complacent or too “local” in their viewpoint</a:t>
            </a:r>
          </a:p>
          <a:p>
            <a:pPr lvl="1"/>
            <a:r>
              <a:rPr lang="en-US" altLang="en-US" sz="2200" smtClean="0"/>
              <a:t>When employees leave the firm for other jobs, retirement, or health reasons, the use of these job changes also help organizations solve short-run staffing problems</a:t>
            </a:r>
          </a:p>
          <a:p>
            <a:pPr lvl="1"/>
            <a:r>
              <a:rPr lang="en-US" altLang="en-US" sz="2200" smtClean="0"/>
              <a:t>If an organization is growing, promotions serve as incentives for employees to perform well and remain within the firm as well</a:t>
            </a:r>
          </a:p>
        </p:txBody>
      </p:sp>
      <p:sp>
        <p:nvSpPr>
          <p:cNvPr id="41986"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Copyright 2000 - South-Western College Publishing</a:t>
            </a:r>
          </a:p>
        </p:txBody>
      </p:sp>
      <p:sp>
        <p:nvSpPr>
          <p:cNvPr id="41987"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Module 24 - </a:t>
            </a:r>
            <a:fld id="{537989F7-30BC-4EFC-86AC-ED560D3F9FFA}" type="slidenum">
              <a:rPr lang="en-US" altLang="en-US" b="0">
                <a:solidFill>
                  <a:schemeClr val="tx1"/>
                </a:solidFill>
                <a:latin typeface="Times New Roman" pitchFamily="18" charset="0"/>
              </a:rPr>
              <a:pPr/>
              <a:t>32</a:t>
            </a:fld>
            <a:endParaRPr lang="en-US" altLang="en-US" b="0">
              <a:solidFill>
                <a:schemeClr val="tx1"/>
              </a:solidFill>
              <a:latin typeface="Times New Roman" pitchFamily="18"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Rectangle 2"/>
          <p:cNvSpPr>
            <a:spLocks noGrp="1" noChangeArrowheads="1"/>
          </p:cNvSpPr>
          <p:nvPr>
            <p:ph type="title"/>
          </p:nvPr>
        </p:nvSpPr>
        <p:spPr>
          <a:xfrm>
            <a:off x="889000" y="365125"/>
            <a:ext cx="9085263" cy="1257300"/>
          </a:xfrm>
        </p:spPr>
        <p:txBody>
          <a:bodyPr/>
          <a:lstStyle/>
          <a:p>
            <a:r>
              <a:rPr lang="en-US" altLang="en-US" smtClean="0"/>
              <a:t>Problems Associated with Job Changes</a:t>
            </a:r>
          </a:p>
        </p:txBody>
      </p:sp>
      <p:sp>
        <p:nvSpPr>
          <p:cNvPr id="17411" name="Rectangle 3"/>
          <p:cNvSpPr>
            <a:spLocks noGrp="1" noChangeArrowheads="1"/>
          </p:cNvSpPr>
          <p:nvPr>
            <p:ph idx="1"/>
          </p:nvPr>
        </p:nvSpPr>
        <p:spPr>
          <a:xfrm>
            <a:off x="1089025" y="1790700"/>
            <a:ext cx="8550275" cy="4525963"/>
          </a:xfrm>
        </p:spPr>
        <p:txBody>
          <a:bodyPr/>
          <a:lstStyle/>
          <a:p>
            <a:pPr algn="just">
              <a:defRPr/>
            </a:pPr>
            <a:r>
              <a:rPr lang="en-US" altLang="en-US" sz="2640"/>
              <a:t>When employees change jobs, they usually are expected to perform well right from the start; unlike new hires, job changers rarely get much new training or orientation.  As a result, employees who are being promoted may face many new job challenges with little additional preparation.  Employees who are going overseas on expatriate assignments often require extensive language training and orientation to the foreign culture, yet many firms still do not provide adequate assistance to their expatriates in this regard.</a:t>
            </a:r>
          </a:p>
        </p:txBody>
      </p:sp>
      <p:sp>
        <p:nvSpPr>
          <p:cNvPr id="43010"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Copyright 2000 - South-Western College Publishing</a:t>
            </a:r>
          </a:p>
        </p:txBody>
      </p:sp>
      <p:sp>
        <p:nvSpPr>
          <p:cNvPr id="43011"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Module 24 - </a:t>
            </a:r>
            <a:fld id="{97C16EC5-6FD2-4B0C-BE4C-1DBCA1147E0C}" type="slidenum">
              <a:rPr lang="en-US" altLang="en-US" b="0">
                <a:solidFill>
                  <a:schemeClr val="tx1"/>
                </a:solidFill>
                <a:latin typeface="Times New Roman" pitchFamily="18" charset="0"/>
              </a:rPr>
              <a:pPr/>
              <a:t>33</a:t>
            </a:fld>
            <a:endParaRPr lang="en-US" altLang="en-US" b="0">
              <a:solidFill>
                <a:schemeClr val="tx1"/>
              </a:solidFill>
              <a:latin typeface="Times New Roman" pitchFamily="18"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6" name="Rectangle 2"/>
          <p:cNvSpPr>
            <a:spLocks noGrp="1" noChangeArrowheads="1"/>
          </p:cNvSpPr>
          <p:nvPr>
            <p:ph type="title"/>
          </p:nvPr>
        </p:nvSpPr>
        <p:spPr>
          <a:xfrm>
            <a:off x="922338" y="282575"/>
            <a:ext cx="9051925" cy="1257300"/>
          </a:xfrm>
        </p:spPr>
        <p:txBody>
          <a:bodyPr/>
          <a:lstStyle/>
          <a:p>
            <a:r>
              <a:rPr lang="en-US" altLang="en-US" smtClean="0"/>
              <a:t>Problems Associated with Job Changes</a:t>
            </a:r>
          </a:p>
        </p:txBody>
      </p:sp>
      <p:sp>
        <p:nvSpPr>
          <p:cNvPr id="18435" name="Rectangle 3"/>
          <p:cNvSpPr>
            <a:spLocks noGrp="1" noChangeArrowheads="1"/>
          </p:cNvSpPr>
          <p:nvPr>
            <p:ph idx="1"/>
          </p:nvPr>
        </p:nvSpPr>
        <p:spPr>
          <a:xfrm>
            <a:off x="889000" y="1455738"/>
            <a:ext cx="9085263" cy="4525962"/>
          </a:xfrm>
        </p:spPr>
        <p:txBody>
          <a:bodyPr/>
          <a:lstStyle/>
          <a:p>
            <a:pPr algn="just">
              <a:defRPr/>
            </a:pPr>
            <a:r>
              <a:rPr lang="en-US" altLang="en-US" sz="2640" b="1"/>
              <a:t>Geographically relocating</a:t>
            </a:r>
            <a:r>
              <a:rPr lang="en-US" altLang="en-US" sz="2640"/>
              <a:t> can also be stressful for employees and their families.  In terms of moving within one's own country,  research suggests that the disruption caused by geographical relocation may not be as traumatic as the media often portrays it.  On the positive side, employees who move geographically do not appear to have higher divorce rates or more marital discord than couples who do not move.  In addition, younger children who move do not appear to exhibit negative side effects from relocation.  To the extent that domestic relocation causes problems, it appears they occur with late adolescent children, who miss their friendship networks and have a hard time getting socially integrated into a new high school in their last two years</a:t>
            </a:r>
            <a:r>
              <a:rPr lang="en-US" altLang="en-US" sz="2200"/>
              <a:t>.</a:t>
            </a:r>
          </a:p>
        </p:txBody>
      </p:sp>
      <p:sp>
        <p:nvSpPr>
          <p:cNvPr id="44034"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Copyright 2000 - South-Western College Publishing</a:t>
            </a:r>
          </a:p>
        </p:txBody>
      </p:sp>
      <p:sp>
        <p:nvSpPr>
          <p:cNvPr id="44035"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Module 24 - </a:t>
            </a:r>
            <a:fld id="{6D3812AF-3897-42BD-8702-00C4254EE475}" type="slidenum">
              <a:rPr lang="en-US" altLang="en-US" b="0">
                <a:solidFill>
                  <a:schemeClr val="tx1"/>
                </a:solidFill>
                <a:latin typeface="Times New Roman" pitchFamily="18" charset="0"/>
              </a:rPr>
              <a:pPr/>
              <a:t>34</a:t>
            </a:fld>
            <a:endParaRPr lang="en-US" altLang="en-US" b="0">
              <a:solidFill>
                <a:schemeClr val="tx1"/>
              </a:solidFill>
              <a:latin typeface="Times New Roman" pitchFamily="18"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60" name="Rectangle 2"/>
          <p:cNvSpPr>
            <a:spLocks noGrp="1" noChangeArrowheads="1"/>
          </p:cNvSpPr>
          <p:nvPr>
            <p:ph type="title"/>
          </p:nvPr>
        </p:nvSpPr>
        <p:spPr>
          <a:xfrm>
            <a:off x="889000" y="282575"/>
            <a:ext cx="9085263" cy="1257300"/>
          </a:xfrm>
        </p:spPr>
        <p:txBody>
          <a:bodyPr/>
          <a:lstStyle/>
          <a:p>
            <a:r>
              <a:rPr lang="en-US" altLang="en-US" smtClean="0"/>
              <a:t>Problems Associated with Job Changes</a:t>
            </a:r>
          </a:p>
        </p:txBody>
      </p:sp>
      <p:sp>
        <p:nvSpPr>
          <p:cNvPr id="19459" name="Rectangle 3"/>
          <p:cNvSpPr>
            <a:spLocks noGrp="1" noChangeArrowheads="1"/>
          </p:cNvSpPr>
          <p:nvPr>
            <p:ph idx="1"/>
          </p:nvPr>
        </p:nvSpPr>
        <p:spPr>
          <a:xfrm>
            <a:off x="1173163" y="1706563"/>
            <a:ext cx="8550275" cy="4525962"/>
          </a:xfrm>
        </p:spPr>
        <p:txBody>
          <a:bodyPr/>
          <a:lstStyle/>
          <a:p>
            <a:pPr algn="just">
              <a:defRPr/>
            </a:pPr>
            <a:r>
              <a:rPr lang="en-US" altLang="en-US" sz="2640" b="1"/>
              <a:t>Moving internationally</a:t>
            </a:r>
            <a:r>
              <a:rPr lang="en-US" altLang="en-US" sz="2640"/>
              <a:t>, in general, can be significantly more unsettling.  Spouses often have difficulties getting comparable jobs when their husbands or wives go on expatriate assignments;  because they themselves may not have received any language training, spouses may experience more social isolation overseas as well.  Since the "trailing spouses" often handle the logistics of moving and settling in, they bear the greatest brunt of the disruption caused by the relocation.  Both expatriates and their spouses often report missing friends and families back home.</a:t>
            </a:r>
          </a:p>
        </p:txBody>
      </p:sp>
      <p:sp>
        <p:nvSpPr>
          <p:cNvPr id="45058"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Copyright 2000 - South-Western College Publishing</a:t>
            </a:r>
          </a:p>
        </p:txBody>
      </p:sp>
      <p:sp>
        <p:nvSpPr>
          <p:cNvPr id="45059"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Module 24 - </a:t>
            </a:r>
            <a:fld id="{D21490CF-F777-43C2-9784-9A104E392A19}" type="slidenum">
              <a:rPr lang="en-US" altLang="en-US" b="0">
                <a:solidFill>
                  <a:schemeClr val="tx1"/>
                </a:solidFill>
                <a:latin typeface="Times New Roman" pitchFamily="18" charset="0"/>
              </a:rPr>
              <a:pPr/>
              <a:t>35</a:t>
            </a:fld>
            <a:endParaRPr lang="en-US" altLang="en-US" b="0">
              <a:solidFill>
                <a:schemeClr val="tx1"/>
              </a:solidFill>
              <a:latin typeface="Times New Roman" pitchFamily="18"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4" name="Rectangle 2"/>
          <p:cNvSpPr>
            <a:spLocks noGrp="1" noChangeArrowheads="1"/>
          </p:cNvSpPr>
          <p:nvPr>
            <p:ph type="title"/>
          </p:nvPr>
        </p:nvSpPr>
        <p:spPr>
          <a:xfrm>
            <a:off x="922338" y="282575"/>
            <a:ext cx="9051925" cy="1257300"/>
          </a:xfrm>
        </p:spPr>
        <p:txBody>
          <a:bodyPr/>
          <a:lstStyle/>
          <a:p>
            <a:r>
              <a:rPr lang="en-US" altLang="en-US" smtClean="0"/>
              <a:t>Problems Associated with Job Changes</a:t>
            </a:r>
          </a:p>
        </p:txBody>
      </p:sp>
      <p:sp>
        <p:nvSpPr>
          <p:cNvPr id="20483" name="Rectangle 3"/>
          <p:cNvSpPr>
            <a:spLocks noGrp="1" noChangeArrowheads="1"/>
          </p:cNvSpPr>
          <p:nvPr>
            <p:ph idx="1"/>
          </p:nvPr>
        </p:nvSpPr>
        <p:spPr>
          <a:xfrm>
            <a:off x="1089025" y="1706563"/>
            <a:ext cx="8550275" cy="4525962"/>
          </a:xfrm>
        </p:spPr>
        <p:txBody>
          <a:bodyPr/>
          <a:lstStyle/>
          <a:p>
            <a:pPr algn="just">
              <a:defRPr/>
            </a:pPr>
            <a:r>
              <a:rPr lang="en-US" altLang="en-US" sz="2640"/>
              <a:t>In addition, for the expatriate, working overseas might not be as positive for one's career as might be expected.  Being an expatriate can mean being "out of sight, out of mind."  That is, by being overseas, the expatriate may miss out on developments back home which might hinder their future movement up the corporate ladder.  Many expatriates are also concerned about whether they will receive repatriate assignments which use the skills and knowledge they gained while overseas.</a:t>
            </a:r>
          </a:p>
        </p:txBody>
      </p:sp>
      <p:sp>
        <p:nvSpPr>
          <p:cNvPr id="46082"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Copyright 2000 - South-Western College Publishing</a:t>
            </a:r>
          </a:p>
        </p:txBody>
      </p:sp>
      <p:sp>
        <p:nvSpPr>
          <p:cNvPr id="46083"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Module 24 - </a:t>
            </a:r>
            <a:fld id="{06DA10E2-4F58-4CF6-BF8D-5C740054AF8D}" type="slidenum">
              <a:rPr lang="en-US" altLang="en-US" b="0">
                <a:solidFill>
                  <a:schemeClr val="tx1"/>
                </a:solidFill>
                <a:latin typeface="Times New Roman" pitchFamily="18" charset="0"/>
              </a:rPr>
              <a:pPr/>
              <a:t>36</a:t>
            </a:fld>
            <a:endParaRPr lang="en-US" altLang="en-US" b="0">
              <a:solidFill>
                <a:schemeClr val="tx1"/>
              </a:solidFill>
              <a:latin typeface="Times New Roman" pitchFamily="18"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Rectangle 2"/>
          <p:cNvSpPr>
            <a:spLocks noGrp="1" noChangeArrowheads="1"/>
          </p:cNvSpPr>
          <p:nvPr>
            <p:ph type="title"/>
          </p:nvPr>
        </p:nvSpPr>
        <p:spPr>
          <a:xfrm>
            <a:off x="1290638" y="282575"/>
            <a:ext cx="8550275" cy="920750"/>
          </a:xfrm>
        </p:spPr>
        <p:txBody>
          <a:bodyPr/>
          <a:lstStyle/>
          <a:p>
            <a:r>
              <a:rPr lang="en-US" altLang="en-US" smtClean="0"/>
              <a:t>Consequences of Job Loss</a:t>
            </a:r>
          </a:p>
        </p:txBody>
      </p:sp>
      <p:sp>
        <p:nvSpPr>
          <p:cNvPr id="21507" name="Rectangle 3"/>
          <p:cNvSpPr>
            <a:spLocks noGrp="1" noChangeArrowheads="1"/>
          </p:cNvSpPr>
          <p:nvPr>
            <p:ph idx="1"/>
          </p:nvPr>
        </p:nvSpPr>
        <p:spPr>
          <a:xfrm>
            <a:off x="1257300" y="1455738"/>
            <a:ext cx="8550275" cy="5532437"/>
          </a:xfrm>
        </p:spPr>
        <p:txBody>
          <a:bodyPr/>
          <a:lstStyle/>
          <a:p>
            <a:pPr>
              <a:defRPr/>
            </a:pPr>
            <a:r>
              <a:rPr lang="en-US" altLang="en-US" sz="2640" b="1"/>
              <a:t>Psychologically</a:t>
            </a:r>
            <a:r>
              <a:rPr lang="en-US" altLang="en-US" sz="2640"/>
              <a:t>--people who have lost their jobs typically experience periods of depression, anxiety, and nervousness</a:t>
            </a:r>
            <a:endParaRPr lang="en-US" altLang="en-US" sz="3960"/>
          </a:p>
          <a:p>
            <a:pPr>
              <a:defRPr/>
            </a:pPr>
            <a:r>
              <a:rPr lang="en-US" altLang="en-US" sz="2640" b="1"/>
              <a:t>Physiologically</a:t>
            </a:r>
            <a:r>
              <a:rPr lang="en-US" altLang="en-US" sz="2640"/>
              <a:t>--those who have been terminated or or laid off often experience sleeplessness; smoke, drink, and eat more; and have more psychosomatic illnesses (e.g. headaches and stomach aches</a:t>
            </a:r>
          </a:p>
          <a:p>
            <a:pPr>
              <a:defRPr/>
            </a:pPr>
            <a:r>
              <a:rPr lang="en-US" altLang="en-US" sz="2640" b="1"/>
              <a:t>Financially</a:t>
            </a:r>
            <a:r>
              <a:rPr lang="en-US" altLang="en-US" sz="2640"/>
              <a:t>--the effects of layoffs can be brutal. Many employees who lose their jobs deplete most of their savings, and between 5-10% experience financial problems so severe that they have to file bankruptcy or lose their houses</a:t>
            </a:r>
            <a:endParaRPr lang="en-US" altLang="en-US" sz="3960"/>
          </a:p>
        </p:txBody>
      </p:sp>
      <p:sp>
        <p:nvSpPr>
          <p:cNvPr id="47106"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Copyright 2000 - South-Western College Publishing</a:t>
            </a:r>
          </a:p>
        </p:txBody>
      </p:sp>
      <p:sp>
        <p:nvSpPr>
          <p:cNvPr id="47107"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Module 24 - </a:t>
            </a:r>
            <a:fld id="{B231B1F8-0A78-4891-8FBD-C86E5767DAE3}" type="slidenum">
              <a:rPr lang="en-US" altLang="en-US" b="0">
                <a:solidFill>
                  <a:schemeClr val="tx1"/>
                </a:solidFill>
                <a:latin typeface="Times New Roman" pitchFamily="18" charset="0"/>
              </a:rPr>
              <a:pPr/>
              <a:t>37</a:t>
            </a:fld>
            <a:endParaRPr lang="en-US" altLang="en-US" b="0">
              <a:solidFill>
                <a:schemeClr val="tx1"/>
              </a:solidFill>
              <a:latin typeface="Times New Roman" pitchFamily="18"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2" name="Rectangle 2"/>
          <p:cNvSpPr>
            <a:spLocks noGrp="1" noChangeArrowheads="1"/>
          </p:cNvSpPr>
          <p:nvPr>
            <p:ph type="title"/>
          </p:nvPr>
        </p:nvSpPr>
        <p:spPr>
          <a:xfrm>
            <a:off x="1290638" y="282575"/>
            <a:ext cx="8550275" cy="838200"/>
          </a:xfrm>
        </p:spPr>
        <p:txBody>
          <a:bodyPr/>
          <a:lstStyle/>
          <a:p>
            <a:r>
              <a:rPr lang="en-US" altLang="en-US" smtClean="0"/>
              <a:t>Consequences of Job Loss (cont.)</a:t>
            </a:r>
          </a:p>
        </p:txBody>
      </p:sp>
      <p:sp>
        <p:nvSpPr>
          <p:cNvPr id="22531" name="Rectangle 3"/>
          <p:cNvSpPr>
            <a:spLocks noGrp="1" noChangeArrowheads="1"/>
          </p:cNvSpPr>
          <p:nvPr>
            <p:ph idx="1"/>
          </p:nvPr>
        </p:nvSpPr>
        <p:spPr>
          <a:xfrm>
            <a:off x="1257300" y="1203325"/>
            <a:ext cx="8550275" cy="5867400"/>
          </a:xfrm>
        </p:spPr>
        <p:txBody>
          <a:bodyPr/>
          <a:lstStyle/>
          <a:p>
            <a:pPr>
              <a:defRPr/>
            </a:pPr>
            <a:r>
              <a:rPr lang="en-US" altLang="en-US" sz="1980"/>
              <a:t>The effects of job loss often spill over to the families and friends of the laid-off worker.  Because employees who lose their jobs have less discretionary income to spend on leisure activities, they are more likely to withdraw from their friends out of (misplaced) embarrassment.  Spouses of laid-off workers often have to reenter the workforce or work longer hours to help make ends meet.  Children often sense tension in the family, resent having their own standard of living curtailed, and blame the laid-off parent for their new problems</a:t>
            </a:r>
          </a:p>
          <a:p>
            <a:pPr>
              <a:defRPr/>
            </a:pPr>
            <a:endParaRPr lang="en-US" altLang="en-US" sz="1980"/>
          </a:p>
          <a:p>
            <a:pPr>
              <a:defRPr/>
            </a:pPr>
            <a:r>
              <a:rPr lang="en-US" altLang="en-US" sz="1980"/>
              <a:t>For organizations, too, downsizing does not come without costs.  In addition to the expenses associated with severance pay, unemployment compensation, and other termination benefits to the employees being laid off, so-called “survivors” of downsizing can also harbor resentment and uncertainty about their futures.  These affect morale and can also affect productivity. In addition, there are social costs for the organization as the networks of relationships among employees are disrupted or disturbed by the loss of personnel.  The can impose costs on the organization in terms of reputation, efficiency, and morale</a:t>
            </a:r>
          </a:p>
        </p:txBody>
      </p:sp>
      <p:sp>
        <p:nvSpPr>
          <p:cNvPr id="48130"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Copyright 2000 - South-Western College Publishing</a:t>
            </a:r>
          </a:p>
        </p:txBody>
      </p:sp>
      <p:sp>
        <p:nvSpPr>
          <p:cNvPr id="48131"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Module 24 - </a:t>
            </a:r>
            <a:fld id="{766531AD-F3EE-42BC-BF06-E3A557523AB3}" type="slidenum">
              <a:rPr lang="en-US" altLang="en-US" b="0">
                <a:solidFill>
                  <a:schemeClr val="tx1"/>
                </a:solidFill>
                <a:latin typeface="Times New Roman" pitchFamily="18" charset="0"/>
              </a:rPr>
              <a:pPr/>
              <a:t>38</a:t>
            </a:fld>
            <a:endParaRPr lang="en-US" altLang="en-US" b="0">
              <a:solidFill>
                <a:schemeClr val="tx1"/>
              </a:solidFill>
              <a:latin typeface="Times New Roman" pitchFamily="18"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6" name="Rectangle 2"/>
          <p:cNvSpPr>
            <a:spLocks noGrp="1" noChangeArrowheads="1"/>
          </p:cNvSpPr>
          <p:nvPr>
            <p:ph type="title"/>
          </p:nvPr>
        </p:nvSpPr>
        <p:spPr>
          <a:xfrm>
            <a:off x="1290638" y="365125"/>
            <a:ext cx="8550275" cy="838200"/>
          </a:xfrm>
        </p:spPr>
        <p:txBody>
          <a:bodyPr/>
          <a:lstStyle/>
          <a:p>
            <a:r>
              <a:rPr lang="en-US" altLang="en-US" smtClean="0"/>
              <a:t>Coping With Job Loss</a:t>
            </a:r>
          </a:p>
        </p:txBody>
      </p:sp>
      <p:sp>
        <p:nvSpPr>
          <p:cNvPr id="23555" name="Rectangle 3"/>
          <p:cNvSpPr>
            <a:spLocks noGrp="1" noChangeArrowheads="1"/>
          </p:cNvSpPr>
          <p:nvPr>
            <p:ph idx="1"/>
          </p:nvPr>
        </p:nvSpPr>
        <p:spPr>
          <a:xfrm>
            <a:off x="1290638" y="1455738"/>
            <a:ext cx="8550275" cy="5614987"/>
          </a:xfrm>
        </p:spPr>
        <p:txBody>
          <a:bodyPr/>
          <a:lstStyle/>
          <a:p>
            <a:pPr>
              <a:buFont typeface="Monotype Sorts" pitchFamily="2" charset="2"/>
              <a:buNone/>
              <a:defRPr/>
            </a:pPr>
            <a:r>
              <a:rPr lang="en-US" altLang="en-US" sz="3080"/>
              <a:t>Strategies for Employees:</a:t>
            </a:r>
            <a:endParaRPr lang="en-US" altLang="en-US"/>
          </a:p>
          <a:p>
            <a:pPr algn="just">
              <a:defRPr/>
            </a:pPr>
            <a:r>
              <a:rPr lang="en-US" altLang="en-US" sz="2200"/>
              <a:t>Take a week or two to get reoriented before starting to hunt for a new job; being overwrought or highly agitated may hurt individuals trying to land new positions.</a:t>
            </a:r>
          </a:p>
          <a:p>
            <a:pPr algn="just">
              <a:defRPr/>
            </a:pPr>
            <a:r>
              <a:rPr lang="en-US" altLang="en-US" sz="2200"/>
              <a:t>Consider updating skills and training. Particularly if there are widespread layoffs in an industry, employees might want to update their skills so they can obtain jobs in companies or industries which are growing more quickly.</a:t>
            </a:r>
          </a:p>
          <a:p>
            <a:pPr algn="just">
              <a:defRPr/>
            </a:pPr>
            <a:r>
              <a:rPr lang="en-US" altLang="en-US" sz="2200"/>
              <a:t>Consider geographical relocation to a region where the economy in general or the labor market for an individual's skills is better.</a:t>
            </a:r>
          </a:p>
          <a:p>
            <a:pPr algn="just">
              <a:defRPr/>
            </a:pPr>
            <a:r>
              <a:rPr lang="en-US" altLang="en-US" sz="2200"/>
              <a:t>Seek out social support from friends and family members in the wake of job loss. This is a difficult period of time, and social support helps people keep their spirits up during the stressful hunt for a new job.</a:t>
            </a:r>
            <a:endParaRPr lang="en-US" altLang="en-US"/>
          </a:p>
        </p:txBody>
      </p:sp>
      <p:sp>
        <p:nvSpPr>
          <p:cNvPr id="49154"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Copyright 2000 - South-Western College Publishing</a:t>
            </a:r>
          </a:p>
        </p:txBody>
      </p:sp>
      <p:sp>
        <p:nvSpPr>
          <p:cNvPr id="49155"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Module 24 - </a:t>
            </a:r>
            <a:fld id="{980D2193-D314-4F20-8832-F1A3117198C2}" type="slidenum">
              <a:rPr lang="en-US" altLang="en-US" b="0">
                <a:solidFill>
                  <a:schemeClr val="tx1"/>
                </a:solidFill>
                <a:latin typeface="Times New Roman" pitchFamily="18" charset="0"/>
              </a:rPr>
              <a:pPr/>
              <a:t>39</a:t>
            </a:fld>
            <a:endParaRPr lang="en-US" altLang="en-US" b="0">
              <a:solidFill>
                <a:schemeClr val="tx1"/>
              </a:solidFill>
              <a:latin typeface="Times New Roman" pitchFamily="18"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80" name="Rectangle 2"/>
          <p:cNvSpPr>
            <a:spLocks noGrp="1" noChangeArrowheads="1"/>
          </p:cNvSpPr>
          <p:nvPr>
            <p:ph type="title"/>
          </p:nvPr>
        </p:nvSpPr>
        <p:spPr>
          <a:xfrm>
            <a:off x="1290638" y="365125"/>
            <a:ext cx="8550275" cy="922338"/>
          </a:xfrm>
        </p:spPr>
        <p:txBody>
          <a:bodyPr/>
          <a:lstStyle/>
          <a:p>
            <a:r>
              <a:rPr lang="en-US" altLang="en-US" smtClean="0"/>
              <a:t>Coping With Job Loss</a:t>
            </a:r>
          </a:p>
        </p:txBody>
      </p:sp>
      <p:sp>
        <p:nvSpPr>
          <p:cNvPr id="24579" name="Rectangle 3"/>
          <p:cNvSpPr>
            <a:spLocks noGrp="1" noChangeArrowheads="1"/>
          </p:cNvSpPr>
          <p:nvPr>
            <p:ph idx="1"/>
          </p:nvPr>
        </p:nvSpPr>
        <p:spPr>
          <a:xfrm>
            <a:off x="1290638" y="1371600"/>
            <a:ext cx="8550275" cy="5532438"/>
          </a:xfrm>
        </p:spPr>
        <p:txBody>
          <a:bodyPr/>
          <a:lstStyle/>
          <a:p>
            <a:pPr>
              <a:buFont typeface="Monotype Sorts" pitchFamily="2" charset="2"/>
              <a:buNone/>
              <a:defRPr/>
            </a:pPr>
            <a:r>
              <a:rPr lang="en-US" altLang="en-US" sz="3080"/>
              <a:t>Strategies for Companies:</a:t>
            </a:r>
            <a:endParaRPr lang="en-US" altLang="en-US" sz="2640"/>
          </a:p>
          <a:p>
            <a:pPr algn="just">
              <a:defRPr/>
            </a:pPr>
            <a:r>
              <a:rPr lang="en-US" altLang="en-US" sz="1980"/>
              <a:t>Calculate the full costs of a downsizing before making decisions to implement it.  Generally, companies tend of over-estimate the savings from downsizing and underestimate costs.</a:t>
            </a:r>
          </a:p>
          <a:p>
            <a:pPr>
              <a:defRPr/>
            </a:pPr>
            <a:r>
              <a:rPr lang="en-US" altLang="en-US" sz="1980"/>
              <a:t>Give advance notification of the layoffs, so that employees can get a head start on job hunting and start decreasing their levels of spending.</a:t>
            </a:r>
          </a:p>
          <a:p>
            <a:pPr>
              <a:defRPr/>
            </a:pPr>
            <a:r>
              <a:rPr lang="en-US" altLang="en-US" sz="1980"/>
              <a:t>Provide severance pay and extended benefits so that employees will have some protection against uninsured medical emergencies and some financial cushion in the short run.</a:t>
            </a:r>
          </a:p>
          <a:p>
            <a:pPr>
              <a:defRPr/>
            </a:pPr>
            <a:r>
              <a:rPr lang="en-US" altLang="en-US" sz="1980"/>
              <a:t>Provide outplacement assistance to laid-off workers.  Outplacement programs provide employees with help in rewriting resumes, refreshing interviewing skills, and/or direct help in lining up job interviews with other firms.</a:t>
            </a:r>
          </a:p>
          <a:p>
            <a:pPr algn="just">
              <a:defRPr/>
            </a:pPr>
            <a:r>
              <a:rPr lang="en-US" altLang="en-US" sz="1980"/>
              <a:t>Treat laid-off workers with dignity and respect.  Degrading laid-off workers while they are being terminated or maligning them as they leave increases the stress for both the laid-off workers themselves and those who "survive" the layoffs.</a:t>
            </a:r>
            <a:endParaRPr lang="en-US" altLang="en-US"/>
          </a:p>
          <a:p>
            <a:pPr>
              <a:defRPr/>
            </a:pPr>
            <a:endParaRPr lang="en-US" altLang="en-US" sz="1980"/>
          </a:p>
        </p:txBody>
      </p:sp>
      <p:sp>
        <p:nvSpPr>
          <p:cNvPr id="50178"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Copyright 2000 - South-Western College Publishing</a:t>
            </a:r>
          </a:p>
        </p:txBody>
      </p:sp>
      <p:sp>
        <p:nvSpPr>
          <p:cNvPr id="50179"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Module 24 - </a:t>
            </a:r>
            <a:fld id="{8331D8BE-3B34-4E9C-89C3-74B60DCB76DD}" type="slidenum">
              <a:rPr lang="en-US" altLang="en-US" b="0">
                <a:solidFill>
                  <a:schemeClr val="tx1"/>
                </a:solidFill>
                <a:latin typeface="Times New Roman" pitchFamily="18" charset="0"/>
              </a:rPr>
              <a:pPr/>
              <a:t>40</a:t>
            </a:fld>
            <a:endParaRPr lang="en-US" altLang="en-US" b="0">
              <a:solidFill>
                <a:schemeClr val="tx1"/>
              </a:solidFill>
              <a:latin typeface="Times New Roman" pitchFamily="18"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4" name="Rectangle 2"/>
          <p:cNvSpPr>
            <a:spLocks noGrp="1" noChangeArrowheads="1"/>
          </p:cNvSpPr>
          <p:nvPr>
            <p:ph type="title"/>
          </p:nvPr>
        </p:nvSpPr>
        <p:spPr>
          <a:xfrm>
            <a:off x="1290638" y="449263"/>
            <a:ext cx="8550275" cy="1257300"/>
          </a:xfrm>
        </p:spPr>
        <p:txBody>
          <a:bodyPr/>
          <a:lstStyle/>
          <a:p>
            <a:r>
              <a:rPr lang="en-US" altLang="en-US" smtClean="0"/>
              <a:t>Individual Strategies for Managing Careers</a:t>
            </a:r>
          </a:p>
        </p:txBody>
      </p:sp>
      <p:sp>
        <p:nvSpPr>
          <p:cNvPr id="25603" name="Rectangle 3"/>
          <p:cNvSpPr>
            <a:spLocks noGrp="1" noChangeArrowheads="1"/>
          </p:cNvSpPr>
          <p:nvPr>
            <p:ph idx="1"/>
          </p:nvPr>
        </p:nvSpPr>
        <p:spPr>
          <a:xfrm>
            <a:off x="1290638" y="2209800"/>
            <a:ext cx="8550275" cy="4106863"/>
          </a:xfrm>
        </p:spPr>
        <p:txBody>
          <a:bodyPr/>
          <a:lstStyle/>
          <a:p>
            <a:pPr algn="just">
              <a:buFont typeface="Monotype Sorts" pitchFamily="2" charset="2"/>
              <a:buNone/>
              <a:defRPr/>
            </a:pPr>
            <a:r>
              <a:rPr lang="en-US" altLang="en-US"/>
              <a:t>Skills and Interests</a:t>
            </a:r>
            <a:endParaRPr lang="en-US" altLang="en-US" b="1"/>
          </a:p>
          <a:p>
            <a:pPr algn="just">
              <a:defRPr/>
            </a:pPr>
            <a:r>
              <a:rPr lang="en-US" altLang="en-US" sz="2200"/>
              <a:t>Beginning with choosing a vocation and lasting throughout their careers, individuals have to consider both what activities they excel in and what their personal needs and interests are.  When career choices are based only on what people like rather than what they are talented in, individuals usually end up plateaued and unable to advance very far in their chosen career paths.  When career choices are based only on what people are good at rather than what they enjoy, individuals usually end up in jobs which they find boring and unfulfilling.  For people to have successful careers, then, they need to identify jobs that play to both their skills and interests.</a:t>
            </a:r>
            <a:endParaRPr lang="en-US" altLang="en-US" sz="3960"/>
          </a:p>
        </p:txBody>
      </p:sp>
      <p:sp>
        <p:nvSpPr>
          <p:cNvPr id="51202"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Copyright 2000 - South-Western College Publishing</a:t>
            </a:r>
          </a:p>
        </p:txBody>
      </p:sp>
      <p:sp>
        <p:nvSpPr>
          <p:cNvPr id="51203"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Module 24 - </a:t>
            </a:r>
            <a:fld id="{982C2D12-582D-433E-8EA6-EDE0FD2CE23D}" type="slidenum">
              <a:rPr lang="en-US" altLang="en-US" b="0">
                <a:solidFill>
                  <a:schemeClr val="tx1"/>
                </a:solidFill>
                <a:latin typeface="Times New Roman" pitchFamily="18" charset="0"/>
              </a:rPr>
              <a:pPr/>
              <a:t>41</a:t>
            </a:fld>
            <a:endParaRPr lang="en-US" altLang="en-US" b="0">
              <a:solidFill>
                <a:schemeClr val="tx1"/>
              </a:solidFill>
              <a:latin typeface="Times New Roman" pitchFamily="18"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Rectangle 2"/>
          <p:cNvSpPr>
            <a:spLocks noGrp="1" noChangeArrowheads="1"/>
          </p:cNvSpPr>
          <p:nvPr>
            <p:ph type="title"/>
          </p:nvPr>
        </p:nvSpPr>
        <p:spPr>
          <a:xfrm>
            <a:off x="1290638" y="449263"/>
            <a:ext cx="8550275" cy="1257300"/>
          </a:xfrm>
        </p:spPr>
        <p:txBody>
          <a:bodyPr/>
          <a:lstStyle/>
          <a:p>
            <a:r>
              <a:rPr lang="en-US" altLang="en-US" smtClean="0"/>
              <a:t>Individual Strategies for Managing Careers (cont.)</a:t>
            </a:r>
          </a:p>
        </p:txBody>
      </p:sp>
      <p:sp>
        <p:nvSpPr>
          <p:cNvPr id="52229" name="Rectangle 3"/>
          <p:cNvSpPr>
            <a:spLocks noGrp="1" noChangeArrowheads="1"/>
          </p:cNvSpPr>
          <p:nvPr>
            <p:ph idx="1"/>
          </p:nvPr>
        </p:nvSpPr>
        <p:spPr>
          <a:xfrm>
            <a:off x="1290638" y="2209800"/>
            <a:ext cx="8550275" cy="4106863"/>
          </a:xfrm>
        </p:spPr>
        <p:txBody>
          <a:bodyPr/>
          <a:lstStyle/>
          <a:p>
            <a:pPr algn="just">
              <a:buFont typeface="Monotype Sorts" pitchFamily="2" charset="2"/>
              <a:buNone/>
            </a:pPr>
            <a:r>
              <a:rPr lang="en-US" altLang="en-US" smtClean="0"/>
              <a:t>Work and Family Integration</a:t>
            </a:r>
            <a:endParaRPr lang="en-US" altLang="en-US" b="1" smtClean="0">
              <a:latin typeface="Times New Roman" pitchFamily="18" charset="0"/>
            </a:endParaRPr>
          </a:p>
          <a:p>
            <a:pPr algn="just"/>
            <a:r>
              <a:rPr lang="en-US" altLang="en-US" sz="2200" smtClean="0"/>
              <a:t>Although many people strive "to keep work at work and home at home," the reality of most people's careers and personal lives makes this separation untenable.  In any personal relationship that is even moderately intimate, partners will share some of their work and career anxieties.  In addition, personal decisions about starting a family, child care, elder care, and juggling two careers end up influencing each partner's own career path.  While there are many successful models for integrating work and family demands, open discussion of these issues and conscious decisions between partners have to occur before a reasonable balance can be achieved.</a:t>
            </a:r>
            <a:endParaRPr lang="en-US" altLang="en-US" smtClean="0"/>
          </a:p>
        </p:txBody>
      </p:sp>
      <p:sp>
        <p:nvSpPr>
          <p:cNvPr id="52226"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Copyright 2000 - South-Western College Publishing</a:t>
            </a:r>
          </a:p>
        </p:txBody>
      </p:sp>
      <p:sp>
        <p:nvSpPr>
          <p:cNvPr id="52227"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Module 24 - </a:t>
            </a:r>
            <a:fld id="{D6288D9E-E4C7-46AE-AD9A-71392B11151B}" type="slidenum">
              <a:rPr lang="en-US" altLang="en-US" b="0">
                <a:solidFill>
                  <a:schemeClr val="tx1"/>
                </a:solidFill>
                <a:latin typeface="Times New Roman" pitchFamily="18" charset="0"/>
              </a:rPr>
              <a:pPr/>
              <a:t>42</a:t>
            </a:fld>
            <a:endParaRPr lang="en-US" altLang="en-US" b="0">
              <a:solidFill>
                <a:schemeClr val="tx1"/>
              </a:solidFill>
              <a:latin typeface="Times New Roman" pitchFamily="18" charset="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2" name="Rectangle 2"/>
          <p:cNvSpPr>
            <a:spLocks noGrp="1" noChangeArrowheads="1"/>
          </p:cNvSpPr>
          <p:nvPr>
            <p:ph type="title"/>
          </p:nvPr>
        </p:nvSpPr>
        <p:spPr>
          <a:xfrm>
            <a:off x="1290638" y="449263"/>
            <a:ext cx="8550275" cy="1257300"/>
          </a:xfrm>
        </p:spPr>
        <p:txBody>
          <a:bodyPr/>
          <a:lstStyle/>
          <a:p>
            <a:r>
              <a:rPr lang="en-US" altLang="en-US" smtClean="0"/>
              <a:t>Individual Strategies for Managing Careers (cont.)</a:t>
            </a:r>
          </a:p>
        </p:txBody>
      </p:sp>
      <p:sp>
        <p:nvSpPr>
          <p:cNvPr id="53253" name="Rectangle 3"/>
          <p:cNvSpPr>
            <a:spLocks noGrp="1" noChangeArrowheads="1"/>
          </p:cNvSpPr>
          <p:nvPr>
            <p:ph idx="1"/>
          </p:nvPr>
        </p:nvSpPr>
        <p:spPr>
          <a:xfrm>
            <a:off x="1290638" y="2209800"/>
            <a:ext cx="8550275" cy="4106863"/>
          </a:xfrm>
        </p:spPr>
        <p:txBody>
          <a:bodyPr/>
          <a:lstStyle/>
          <a:p>
            <a:pPr algn="just">
              <a:buFont typeface="Monotype Sorts" pitchFamily="2" charset="2"/>
              <a:buNone/>
            </a:pPr>
            <a:r>
              <a:rPr lang="en-US" altLang="en-US" smtClean="0"/>
              <a:t>Growth Vs. Stability Orientation</a:t>
            </a:r>
            <a:endParaRPr lang="en-US" altLang="en-US" b="1" smtClean="0">
              <a:latin typeface="Times New Roman" pitchFamily="18" charset="0"/>
            </a:endParaRPr>
          </a:p>
          <a:p>
            <a:pPr algn="just"/>
            <a:r>
              <a:rPr lang="en-US" altLang="en-US" sz="2200" smtClean="0"/>
              <a:t>As tempting as it is for individuals to arrive at some point in their careers and say to themselves "I'm satisfied with what I've got," the reality is that most people cannot stay in the same job, the same organization, or even in the same city for 20 to 30 years.  Trying to defend one's current position against rapid changes in technology, labor markets, and even the shape of organizations themselves makes the search for long-term stability ultimately unsuccessful.  No matter what the career stage, then, employees need continuously seek out opportunities for professional growth.</a:t>
            </a:r>
            <a:endParaRPr lang="en-US" altLang="en-US" sz="2200" smtClean="0">
              <a:latin typeface="Times New Roman" pitchFamily="18" charset="0"/>
            </a:endParaRPr>
          </a:p>
        </p:txBody>
      </p:sp>
      <p:sp>
        <p:nvSpPr>
          <p:cNvPr id="53250"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Copyright 2000 - South-Western College Publishing</a:t>
            </a:r>
          </a:p>
        </p:txBody>
      </p:sp>
      <p:sp>
        <p:nvSpPr>
          <p:cNvPr id="53251"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Module 24 - </a:t>
            </a:r>
            <a:fld id="{3630B5A8-3CE6-46BF-9D2F-3D7A7F079EB1}" type="slidenum">
              <a:rPr lang="en-US" altLang="en-US" b="0">
                <a:solidFill>
                  <a:schemeClr val="tx1"/>
                </a:solidFill>
                <a:latin typeface="Times New Roman" pitchFamily="18" charset="0"/>
              </a:rPr>
              <a:pPr/>
              <a:t>43</a:t>
            </a:fld>
            <a:endParaRPr lang="en-US" altLang="en-US" b="0">
              <a:solidFill>
                <a:schemeClr val="tx1"/>
              </a:solidFill>
              <a:latin typeface="Times New Roman" pitchFamily="18" charset="0"/>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6" name="Rectangle 2"/>
          <p:cNvSpPr>
            <a:spLocks noGrp="1" noChangeArrowheads="1"/>
          </p:cNvSpPr>
          <p:nvPr>
            <p:ph type="title"/>
          </p:nvPr>
        </p:nvSpPr>
        <p:spPr>
          <a:xfrm>
            <a:off x="1290638" y="449263"/>
            <a:ext cx="8550275" cy="1257300"/>
          </a:xfrm>
        </p:spPr>
        <p:txBody>
          <a:bodyPr/>
          <a:lstStyle/>
          <a:p>
            <a:r>
              <a:rPr lang="en-US" altLang="en-US" smtClean="0"/>
              <a:t>Individual Strategies for Managing Careers (cont.)</a:t>
            </a:r>
          </a:p>
        </p:txBody>
      </p:sp>
      <p:sp>
        <p:nvSpPr>
          <p:cNvPr id="28675" name="Rectangle 3"/>
          <p:cNvSpPr>
            <a:spLocks noGrp="1" noChangeArrowheads="1"/>
          </p:cNvSpPr>
          <p:nvPr>
            <p:ph idx="1"/>
          </p:nvPr>
        </p:nvSpPr>
        <p:spPr>
          <a:xfrm>
            <a:off x="1089025" y="2209800"/>
            <a:ext cx="8718550" cy="4106863"/>
          </a:xfrm>
        </p:spPr>
        <p:txBody>
          <a:bodyPr/>
          <a:lstStyle/>
          <a:p>
            <a:pPr algn="just">
              <a:buFont typeface="Monotype Sorts" pitchFamily="2" charset="2"/>
              <a:buNone/>
              <a:defRPr/>
            </a:pPr>
            <a:r>
              <a:rPr lang="en-US" altLang="en-US" sz="3080"/>
              <a:t>Independent Vs. Sequential Career Decisions</a:t>
            </a:r>
            <a:endParaRPr lang="en-US" altLang="en-US" b="1">
              <a:latin typeface="Times New Roman" panose="02020603050405020304" pitchFamily="18" charset="0"/>
            </a:endParaRPr>
          </a:p>
          <a:p>
            <a:pPr algn="just">
              <a:defRPr/>
            </a:pPr>
            <a:r>
              <a:rPr lang="en-US" altLang="en-US" sz="2200"/>
              <a:t>In analyzing potential career decisions, individuals need to understand that earlier career decisions greatly constrain options available for later career decisions.  Career decisions are not independent events; they are sequential and interdependent in nature.  Thus, when making important career decisions, one cannot just consider the immediate consequences of actions.  They have to consider, too, the doors their present decisions might open -- or close -- to future career moves.</a:t>
            </a:r>
            <a:endParaRPr lang="en-US" altLang="en-US">
              <a:latin typeface="Times New Roman" panose="02020603050405020304" pitchFamily="18" charset="0"/>
            </a:endParaRPr>
          </a:p>
        </p:txBody>
      </p:sp>
      <p:sp>
        <p:nvSpPr>
          <p:cNvPr id="54274"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Copyright 2000 - South-Western College Publishing</a:t>
            </a:r>
          </a:p>
        </p:txBody>
      </p:sp>
      <p:sp>
        <p:nvSpPr>
          <p:cNvPr id="54275"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Module 24 - </a:t>
            </a:r>
            <a:fld id="{940D4255-5E15-4CFE-946A-CDD44C72D0C0}" type="slidenum">
              <a:rPr lang="en-US" altLang="en-US" b="0">
                <a:solidFill>
                  <a:schemeClr val="tx1"/>
                </a:solidFill>
                <a:latin typeface="Times New Roman" pitchFamily="18" charset="0"/>
              </a:rPr>
              <a:pPr/>
              <a:t>44</a:t>
            </a:fld>
            <a:endParaRPr lang="en-US" altLang="en-US" b="0">
              <a:solidFill>
                <a:schemeClr val="tx1"/>
              </a:solidFill>
              <a:latin typeface="Times New Roman" pitchFamily="18" charset="0"/>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300" name="Rectangle 2"/>
          <p:cNvSpPr>
            <a:spLocks noGrp="1" noChangeArrowheads="1"/>
          </p:cNvSpPr>
          <p:nvPr>
            <p:ph type="title"/>
          </p:nvPr>
        </p:nvSpPr>
        <p:spPr>
          <a:xfrm>
            <a:off x="1290638" y="282575"/>
            <a:ext cx="8550275" cy="1257300"/>
          </a:xfrm>
        </p:spPr>
        <p:txBody>
          <a:bodyPr/>
          <a:lstStyle/>
          <a:p>
            <a:r>
              <a:rPr lang="en-US" altLang="en-US" smtClean="0"/>
              <a:t>Organizational Strategies for Developing Employees’ Careers</a:t>
            </a:r>
          </a:p>
        </p:txBody>
      </p:sp>
      <p:sp>
        <p:nvSpPr>
          <p:cNvPr id="29699" name="Rectangle 3"/>
          <p:cNvSpPr>
            <a:spLocks noGrp="1" noChangeArrowheads="1"/>
          </p:cNvSpPr>
          <p:nvPr>
            <p:ph idx="1"/>
          </p:nvPr>
        </p:nvSpPr>
        <p:spPr>
          <a:xfrm>
            <a:off x="1341438" y="1958975"/>
            <a:ext cx="8548687" cy="5029200"/>
          </a:xfrm>
        </p:spPr>
        <p:txBody>
          <a:bodyPr/>
          <a:lstStyle/>
          <a:p>
            <a:pPr>
              <a:buFont typeface="Monotype Sorts" pitchFamily="2" charset="2"/>
              <a:buNone/>
              <a:defRPr/>
            </a:pPr>
            <a:r>
              <a:rPr lang="en-US" altLang="en-US" sz="2200" b="1"/>
              <a:t>Career Information &amp; Career Pathing Systems</a:t>
            </a:r>
            <a:endParaRPr lang="en-US" altLang="en-US" sz="2640"/>
          </a:p>
          <a:p>
            <a:pPr algn="just">
              <a:defRPr/>
            </a:pPr>
            <a:r>
              <a:rPr lang="en-US" altLang="en-US" sz="1760"/>
              <a:t>Many organizations are disseminating more complete information about career opportunities in their firms.  Computer technology  allows corporations to post job openings and job requirements and accept employee applications electronically.  Increasing numbers of organizations are also using management development committees to systematically review employees' career progress and to establish realistic  career goals and career plans with them.</a:t>
            </a:r>
          </a:p>
          <a:p>
            <a:pPr algn="just">
              <a:buFont typeface="Monotype Sorts" pitchFamily="2" charset="2"/>
              <a:buNone/>
              <a:defRPr/>
            </a:pPr>
            <a:r>
              <a:rPr lang="en-US" altLang="en-US" sz="2200" b="1"/>
              <a:t>Skills Assessment &amp; Continuous Training</a:t>
            </a:r>
          </a:p>
          <a:p>
            <a:pPr algn="just">
              <a:defRPr/>
            </a:pPr>
            <a:r>
              <a:rPr lang="en-US" altLang="en-US" sz="1760"/>
              <a:t>Organizations seeking to facilitate employees' career development need to periodically assess their skills and design remedial and developmental training programs for them.  This can be done through the use of assessment centers or in-house and outsourced educational programs.  The goals are to identify weaknesses of employees that prevent them from advancing, remediate those problems, identify those skills employees will need for their next assignments, and train for the acquisition of those new skills accordingly.</a:t>
            </a:r>
            <a:endParaRPr lang="en-US" altLang="en-US" sz="1760">
              <a:latin typeface="Times New Roman" panose="02020603050405020304" pitchFamily="18" charset="0"/>
            </a:endParaRPr>
          </a:p>
        </p:txBody>
      </p:sp>
      <p:sp>
        <p:nvSpPr>
          <p:cNvPr id="55298"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Copyright 2000 - South-Western College Publishing</a:t>
            </a:r>
          </a:p>
        </p:txBody>
      </p:sp>
      <p:sp>
        <p:nvSpPr>
          <p:cNvPr id="55299"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Module 24 - </a:t>
            </a:r>
            <a:fld id="{AB318AC8-642A-4096-B3D2-CC078BC43E7D}" type="slidenum">
              <a:rPr lang="en-US" altLang="en-US" b="0">
                <a:solidFill>
                  <a:schemeClr val="tx1"/>
                </a:solidFill>
                <a:latin typeface="Times New Roman" pitchFamily="18" charset="0"/>
              </a:rPr>
              <a:pPr/>
              <a:t>45</a:t>
            </a:fld>
            <a:endParaRPr lang="en-US" altLang="en-US" b="0">
              <a:solidFill>
                <a:schemeClr val="tx1"/>
              </a:solidFill>
              <a:latin typeface="Times New Roman" pitchFamily="18" charset="0"/>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4" name="Rectangle 2"/>
          <p:cNvSpPr>
            <a:spLocks noGrp="1" noChangeArrowheads="1"/>
          </p:cNvSpPr>
          <p:nvPr>
            <p:ph type="title"/>
          </p:nvPr>
        </p:nvSpPr>
        <p:spPr>
          <a:xfrm>
            <a:off x="1290638" y="282575"/>
            <a:ext cx="8550275" cy="1257300"/>
          </a:xfrm>
        </p:spPr>
        <p:txBody>
          <a:bodyPr/>
          <a:lstStyle/>
          <a:p>
            <a:r>
              <a:rPr lang="en-US" altLang="en-US" smtClean="0"/>
              <a:t>Organizational Strategies for Developing Employees’ Careers</a:t>
            </a:r>
          </a:p>
        </p:txBody>
      </p:sp>
      <p:sp>
        <p:nvSpPr>
          <p:cNvPr id="30723" name="Rectangle 3"/>
          <p:cNvSpPr>
            <a:spLocks noGrp="1" noChangeArrowheads="1"/>
          </p:cNvSpPr>
          <p:nvPr>
            <p:ph idx="1"/>
          </p:nvPr>
        </p:nvSpPr>
        <p:spPr>
          <a:xfrm>
            <a:off x="1341438" y="1874838"/>
            <a:ext cx="8548687" cy="5029200"/>
          </a:xfrm>
        </p:spPr>
        <p:txBody>
          <a:bodyPr/>
          <a:lstStyle/>
          <a:p>
            <a:pPr>
              <a:buFont typeface="Monotype Sorts" pitchFamily="2" charset="2"/>
              <a:buNone/>
              <a:defRPr/>
            </a:pPr>
            <a:r>
              <a:rPr lang="en-US" altLang="en-US" sz="2200" b="1"/>
              <a:t>Career Development for Historically Disadvantaged Groups</a:t>
            </a:r>
          </a:p>
          <a:p>
            <a:pPr algn="just">
              <a:defRPr/>
            </a:pPr>
            <a:r>
              <a:rPr lang="en-US" altLang="en-US" sz="1760"/>
              <a:t>As the work force becomes more diverse in terms of gender, race, and nationality, organizations may need to provide additional career development programs for historically disadvantaged groups.  Organizations seeking to increase their commitment to diversity are putting extra effort into the recruitment of these employees, providing additional feedback, training, and counseling to them, and establishing special mentor programs.</a:t>
            </a:r>
            <a:r>
              <a:rPr lang="en-US" altLang="en-US">
                <a:latin typeface="Times New Roman" panose="02020603050405020304" pitchFamily="18" charset="0"/>
              </a:rPr>
              <a:t> </a:t>
            </a:r>
          </a:p>
          <a:p>
            <a:pPr algn="just">
              <a:buFont typeface="Monotype Sorts" pitchFamily="2" charset="2"/>
              <a:buNone/>
              <a:defRPr/>
            </a:pPr>
            <a:r>
              <a:rPr lang="en-US" altLang="en-US" sz="2200" b="1"/>
              <a:t>Career Counseling for Individual Employees &amp; Career Development Workshops for Managers</a:t>
            </a:r>
          </a:p>
          <a:p>
            <a:pPr algn="just">
              <a:defRPr/>
            </a:pPr>
            <a:r>
              <a:rPr lang="en-US" altLang="en-US" sz="1760"/>
              <a:t>When organizations first begin their career development programs, they often focus their efforts on career counseling for individual employees.  As these programs grow in scope, sole reliance on individual counseling can become  prohibitively expensive. Thus, organizations often turn to greater use of group-level career development workshops and written materials to provide guidance to employees.  Also, although individual counseling by HR specialists is still available in most firms, more and more corporations are running career development workshops to teach managers how to provide such guidance, too  (particularly in conjunction with performance appraisals).</a:t>
            </a:r>
            <a:endParaRPr lang="en-US" altLang="en-US">
              <a:latin typeface="Times New Roman" panose="02020603050405020304" pitchFamily="18" charset="0"/>
            </a:endParaRPr>
          </a:p>
        </p:txBody>
      </p:sp>
      <p:sp>
        <p:nvSpPr>
          <p:cNvPr id="56322" name="Date Placeholder 3"/>
          <p:cNvSpPr>
            <a:spLocks noGrp="1"/>
          </p:cNvSpPr>
          <p:nvPr>
            <p:ph type="dt" sz="half" idx="10"/>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smtClean="0">
                <a:solidFill>
                  <a:schemeClr val="tx1"/>
                </a:solidFill>
                <a:latin typeface="Times New Roman" pitchFamily="18" charset="0"/>
              </a:rPr>
              <a:t>Copyright 2000 - South-Western College Publishing</a:t>
            </a:r>
          </a:p>
        </p:txBody>
      </p:sp>
      <p:sp>
        <p:nvSpPr>
          <p:cNvPr id="56323" name="Slide Number Placeholder 5"/>
          <p:cNvSpPr>
            <a:spLocks noGrp="1"/>
          </p:cNvSpPr>
          <p:nvPr>
            <p:ph type="sldNum" sz="quarter" idx="12"/>
          </p:nvPr>
        </p:nvSpPr>
        <p:spPr>
          <a:noFill/>
        </p:spPr>
        <p:txBody>
          <a:bodyPr/>
          <a:lstStyle>
            <a:lvl1pPr defTabSz="1019175">
              <a:defRPr sz="1600" b="1">
                <a:solidFill>
                  <a:schemeClr val="bg1"/>
                </a:solidFill>
                <a:latin typeface="Arial" charset="0"/>
              </a:defRPr>
            </a:lvl1pPr>
            <a:lvl2pPr marL="742950" indent="-285750" defTabSz="1019175">
              <a:defRPr sz="1600" b="1">
                <a:solidFill>
                  <a:schemeClr val="bg1"/>
                </a:solidFill>
                <a:latin typeface="Arial" charset="0"/>
              </a:defRPr>
            </a:lvl2pPr>
            <a:lvl3pPr marL="1143000" indent="-228600" defTabSz="1019175">
              <a:defRPr sz="1600" b="1">
                <a:solidFill>
                  <a:schemeClr val="bg1"/>
                </a:solidFill>
                <a:latin typeface="Arial" charset="0"/>
              </a:defRPr>
            </a:lvl3pPr>
            <a:lvl4pPr marL="1600200" indent="-228600" defTabSz="1019175">
              <a:defRPr sz="1600" b="1">
                <a:solidFill>
                  <a:schemeClr val="bg1"/>
                </a:solidFill>
                <a:latin typeface="Arial" charset="0"/>
              </a:defRPr>
            </a:lvl4pPr>
            <a:lvl5pPr marL="2057400" indent="-228600" defTabSz="1019175">
              <a:defRPr sz="1600" b="1">
                <a:solidFill>
                  <a:schemeClr val="bg1"/>
                </a:solidFill>
                <a:latin typeface="Arial" charset="0"/>
              </a:defRPr>
            </a:lvl5pPr>
            <a:lvl6pPr marL="2514600" indent="-228600" defTabSz="1019175" eaLnBrk="0" fontAlgn="base" hangingPunct="0">
              <a:spcBef>
                <a:spcPct val="0"/>
              </a:spcBef>
              <a:spcAft>
                <a:spcPct val="0"/>
              </a:spcAft>
              <a:defRPr sz="1600" b="1">
                <a:solidFill>
                  <a:schemeClr val="bg1"/>
                </a:solidFill>
                <a:latin typeface="Arial" charset="0"/>
              </a:defRPr>
            </a:lvl6pPr>
            <a:lvl7pPr marL="2971800" indent="-228600" defTabSz="1019175" eaLnBrk="0" fontAlgn="base" hangingPunct="0">
              <a:spcBef>
                <a:spcPct val="0"/>
              </a:spcBef>
              <a:spcAft>
                <a:spcPct val="0"/>
              </a:spcAft>
              <a:defRPr sz="1600" b="1">
                <a:solidFill>
                  <a:schemeClr val="bg1"/>
                </a:solidFill>
                <a:latin typeface="Arial" charset="0"/>
              </a:defRPr>
            </a:lvl7pPr>
            <a:lvl8pPr marL="3429000" indent="-228600" defTabSz="1019175" eaLnBrk="0" fontAlgn="base" hangingPunct="0">
              <a:spcBef>
                <a:spcPct val="0"/>
              </a:spcBef>
              <a:spcAft>
                <a:spcPct val="0"/>
              </a:spcAft>
              <a:defRPr sz="1600" b="1">
                <a:solidFill>
                  <a:schemeClr val="bg1"/>
                </a:solidFill>
                <a:latin typeface="Arial" charset="0"/>
              </a:defRPr>
            </a:lvl8pPr>
            <a:lvl9pPr marL="3886200" indent="-228600" defTabSz="1019175" eaLnBrk="0" fontAlgn="base" hangingPunct="0">
              <a:spcBef>
                <a:spcPct val="0"/>
              </a:spcBef>
              <a:spcAft>
                <a:spcPct val="0"/>
              </a:spcAft>
              <a:defRPr sz="1600" b="1">
                <a:solidFill>
                  <a:schemeClr val="bg1"/>
                </a:solidFill>
                <a:latin typeface="Arial" charset="0"/>
              </a:defRPr>
            </a:lvl9pPr>
          </a:lstStyle>
          <a:p>
            <a:r>
              <a:rPr lang="en-US" altLang="en-US" b="0">
                <a:solidFill>
                  <a:schemeClr val="tx1"/>
                </a:solidFill>
                <a:latin typeface="Times New Roman" pitchFamily="18" charset="0"/>
              </a:rPr>
              <a:t>Module 24 - </a:t>
            </a:r>
            <a:fld id="{C9A4B221-509D-46A1-9738-9A0DBEB342AD}" type="slidenum">
              <a:rPr lang="en-US" altLang="en-US" b="0">
                <a:solidFill>
                  <a:schemeClr val="tx1"/>
                </a:solidFill>
                <a:latin typeface="Times New Roman" pitchFamily="18" charset="0"/>
              </a:rPr>
              <a:pPr/>
              <a:t>46</a:t>
            </a:fld>
            <a:endParaRPr lang="en-US" altLang="en-US" b="0">
              <a:solidFill>
                <a:schemeClr val="tx1"/>
              </a:solidFill>
              <a:latin typeface="Times New Roman" pitchFamily="18"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2561</TotalTime>
  <Words>4468</Words>
  <Application>Microsoft Office PowerPoint</Application>
  <PresentationFormat>Custom</PresentationFormat>
  <Paragraphs>465</Paragraphs>
  <Slides>46</Slides>
  <Notes>6</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2</vt:i4>
      </vt:variant>
      <vt:variant>
        <vt:lpstr>Slide Titles</vt:lpstr>
      </vt:variant>
      <vt:variant>
        <vt:i4>46</vt:i4>
      </vt:variant>
    </vt:vector>
  </HeadingPairs>
  <TitlesOfParts>
    <vt:vector size="54" baseType="lpstr">
      <vt:lpstr>Arial</vt:lpstr>
      <vt:lpstr>Arial Black</vt:lpstr>
      <vt:lpstr>Verdana</vt:lpstr>
      <vt:lpstr>Times New Roman</vt:lpstr>
      <vt:lpstr>Monotype Sorts</vt:lpstr>
      <vt:lpstr>Office Theme</vt:lpstr>
      <vt:lpstr>Microsoft Clip Gallery</vt:lpstr>
      <vt:lpstr>Microsoft Graph 2000 Chart</vt:lpstr>
      <vt:lpstr>Careers and Career Development</vt:lpstr>
      <vt:lpstr>What is a Career?</vt:lpstr>
      <vt:lpstr>Succession Planning</vt:lpstr>
      <vt:lpstr>Career Stages</vt:lpstr>
      <vt:lpstr>Life Stages</vt:lpstr>
      <vt:lpstr>Career Development</vt:lpstr>
      <vt:lpstr>Career Planning</vt:lpstr>
      <vt:lpstr>Mentors</vt:lpstr>
      <vt:lpstr>Individual Career Choice</vt:lpstr>
      <vt:lpstr>Holland’s Model of Occupational Personality Types</vt:lpstr>
      <vt:lpstr>Schein’s Typology of Career Anchors</vt:lpstr>
      <vt:lpstr>Schein’s Typology of Career Anchors (cont.)</vt:lpstr>
      <vt:lpstr>Schein’s Typology of Career Anchors (cont.)</vt:lpstr>
      <vt:lpstr>Managing Organizational Socialization</vt:lpstr>
      <vt:lpstr>Managing Organizational Socialization</vt:lpstr>
      <vt:lpstr>Issues to Consider in Career Choice</vt:lpstr>
      <vt:lpstr>A Model of Career Development</vt:lpstr>
      <vt:lpstr>The Career Cycle: Traditional Model</vt:lpstr>
      <vt:lpstr>Current Issues in Careers</vt:lpstr>
      <vt:lpstr>Retirement</vt:lpstr>
      <vt:lpstr>Work and Family</vt:lpstr>
      <vt:lpstr>What Can Be Done?</vt:lpstr>
      <vt:lpstr>What is Stress?</vt:lpstr>
      <vt:lpstr>Sources of Stress</vt:lpstr>
      <vt:lpstr>Personal Characteristics</vt:lpstr>
      <vt:lpstr>Sources of Stress</vt:lpstr>
      <vt:lpstr>Reducing Stress</vt:lpstr>
      <vt:lpstr>Managing Stress</vt:lpstr>
      <vt:lpstr>Moonlighting</vt:lpstr>
      <vt:lpstr>Handling Moonlighting</vt:lpstr>
      <vt:lpstr>Benefits of Job Changes</vt:lpstr>
      <vt:lpstr>Benefits of Job Changes</vt:lpstr>
      <vt:lpstr>Problems Associated with Job Changes</vt:lpstr>
      <vt:lpstr>Problems Associated with Job Changes</vt:lpstr>
      <vt:lpstr>Problems Associated with Job Changes</vt:lpstr>
      <vt:lpstr>Problems Associated with Job Changes</vt:lpstr>
      <vt:lpstr>Consequences of Job Loss</vt:lpstr>
      <vt:lpstr>Consequences of Job Loss (cont.)</vt:lpstr>
      <vt:lpstr>Coping With Job Loss</vt:lpstr>
      <vt:lpstr>Coping With Job Loss</vt:lpstr>
      <vt:lpstr>Individual Strategies for Managing Careers</vt:lpstr>
      <vt:lpstr>Individual Strategies for Managing Careers (cont.)</vt:lpstr>
      <vt:lpstr>Individual Strategies for Managing Careers (cont.)</vt:lpstr>
      <vt:lpstr>Individual Strategies for Managing Careers (cont.)</vt:lpstr>
      <vt:lpstr>Organizational Strategies for Developing Employees’ Careers</vt:lpstr>
      <vt:lpstr>Organizational Strategies for Developing Employees’ Careers</vt:lpstr>
    </vt:vector>
  </TitlesOfParts>
  <LinksUpToDate>false</LinksUpToDate>
  <SharedDoc>false</SharedDoc>
  <HyperlinkBase>http://bpo.indiana.edu/bpo-cgi/HRMWebsite/</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Human Resource Management</dc:title>
  <dc:creator>C. Randal Powell</dc:creator>
  <cp:lastModifiedBy>User</cp:lastModifiedBy>
  <cp:revision>511</cp:revision>
  <dcterms:created xsi:type="dcterms:W3CDTF">1997-02-20T18:33:22Z</dcterms:created>
  <dcterms:modified xsi:type="dcterms:W3CDTF">2020-03-24T00:16:35Z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emplateType">
    <vt:i4>1</vt:i4>
  </property>
  <property fmtid="{D5CDD505-2E9C-101B-9397-08002B2CF9AE}" pid="3" name="GraphicType">
    <vt:i4>3</vt:i4>
  </property>
  <property fmtid="{D5CDD505-2E9C-101B-9397-08002B2CF9AE}" pid="4" name="Compression">
    <vt:i4>100</vt:i4>
  </property>
  <property fmtid="{D5CDD505-2E9C-101B-9397-08002B2CF9AE}" pid="5" name="ScreenSize">
    <vt:i4>2</vt:i4>
  </property>
  <property fmtid="{D5CDD505-2E9C-101B-9397-08002B2CF9AE}" pid="6" name="ScreenUsage">
    <vt:i4>3</vt:i4>
  </property>
  <property fmtid="{D5CDD505-2E9C-101B-9397-08002B2CF9AE}" pid="7" name="MailAddress">
    <vt:lpwstr>khinojos@indiana.edu</vt:lpwstr>
  </property>
  <property fmtid="{D5CDD505-2E9C-101B-9397-08002B2CF9AE}" pid="8" name="HomePage">
    <vt:lpwstr>ezinfo/~khinojos</vt:lpwstr>
  </property>
  <property fmtid="{D5CDD505-2E9C-101B-9397-08002B2CF9AE}" pid="9" name="Other">
    <vt:lpwstr/>
  </property>
  <property fmtid="{D5CDD505-2E9C-101B-9397-08002B2CF9AE}" pid="10" name="DownloadOriginal">
    <vt:bool>true</vt:bool>
  </property>
  <property fmtid="{D5CDD505-2E9C-101B-9397-08002B2CF9AE}" pid="11" name="DownloadIEButton">
    <vt:bool>true</vt:bool>
  </property>
  <property fmtid="{D5CDD505-2E9C-101B-9397-08002B2CF9AE}" pid="12" name="UseBrowserColor">
    <vt:bool>true</vt:bool>
  </property>
  <property fmtid="{D5CDD505-2E9C-101B-9397-08002B2CF9AE}" pid="13" name="BackColor">
    <vt:i4>15132390</vt:i4>
  </property>
  <property fmtid="{D5CDD505-2E9C-101B-9397-08002B2CF9AE}" pid="14" name="TextColor">
    <vt:i4>0</vt:i4>
  </property>
  <property fmtid="{D5CDD505-2E9C-101B-9397-08002B2CF9AE}" pid="15" name="LinkColor">
    <vt:i4>16711782</vt:i4>
  </property>
  <property fmtid="{D5CDD505-2E9C-101B-9397-08002B2CF9AE}" pid="16" name="VisitedColor">
    <vt:i4>10040268</vt:i4>
  </property>
  <property fmtid="{D5CDD505-2E9C-101B-9397-08002B2CF9AE}" pid="17" name="TransparentButton">
    <vt:i4>0</vt:i4>
  </property>
  <property fmtid="{D5CDD505-2E9C-101B-9397-08002B2CF9AE}" pid="18" name="ButtonType">
    <vt:i4>3</vt:i4>
  </property>
  <property fmtid="{D5CDD505-2E9C-101B-9397-08002B2CF9AE}" pid="19" name="ShowNotes">
    <vt:bool>false</vt:bool>
  </property>
  <property fmtid="{D5CDD505-2E9C-101B-9397-08002B2CF9AE}" pid="20" name="NavBtnPos">
    <vt:i4>3</vt:i4>
  </property>
  <property fmtid="{D5CDD505-2E9C-101B-9397-08002B2CF9AE}" pid="21" name="OutputDir">
    <vt:lpwstr>E:\Finland Powerpoint Files\PPT WWW Files</vt:lpwstr>
  </property>
</Properties>
</file>