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77" r:id="rId3"/>
    <p:sldId id="278" r:id="rId4"/>
    <p:sldId id="279" r:id="rId5"/>
    <p:sldId id="280" r:id="rId6"/>
    <p:sldId id="282" r:id="rId7"/>
    <p:sldId id="283" r:id="rId8"/>
    <p:sldId id="284" r:id="rId9"/>
    <p:sldId id="285" r:id="rId10"/>
    <p:sldId id="286" r:id="rId11"/>
    <p:sldId id="287" r:id="rId12"/>
    <p:sldId id="288" r:id="rId13"/>
    <p:sldId id="289"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322502-2B5C-C09F-83D7-89915307DA17}"/>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2293F142-0008-F755-584B-7D7783A2233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4FD85FD3-FF01-5263-8901-845993DD90C5}"/>
              </a:ext>
            </a:extLst>
          </p:cNvPr>
          <p:cNvSpPr>
            <a:spLocks noGrp="1"/>
          </p:cNvSpPr>
          <p:nvPr>
            <p:ph type="dt" sz="half" idx="10"/>
          </p:nvPr>
        </p:nvSpPr>
        <p:spPr/>
        <p:txBody>
          <a:bodyPr/>
          <a:lstStyle/>
          <a:p>
            <a:fld id="{213A37A1-60B0-8D4E-BD2A-DA7F16FA3B0B}" type="datetimeFigureOut">
              <a:rPr lang="en-US" smtClean="0"/>
              <a:t>7/16/26</a:t>
            </a:fld>
            <a:endParaRPr lang="en-US"/>
          </a:p>
        </p:txBody>
      </p:sp>
      <p:sp>
        <p:nvSpPr>
          <p:cNvPr id="5" name="Footer Placeholder 4">
            <a:extLst>
              <a:ext uri="{FF2B5EF4-FFF2-40B4-BE49-F238E27FC236}">
                <a16:creationId xmlns:a16="http://schemas.microsoft.com/office/drawing/2014/main" id="{4496A569-985E-91ED-33A2-4E8E5EE5F33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8FA7E49-918B-CDCC-DF84-7C5F82EF00B7}"/>
              </a:ext>
            </a:extLst>
          </p:cNvPr>
          <p:cNvSpPr>
            <a:spLocks noGrp="1"/>
          </p:cNvSpPr>
          <p:nvPr>
            <p:ph type="sldNum" sz="quarter" idx="12"/>
          </p:nvPr>
        </p:nvSpPr>
        <p:spPr/>
        <p:txBody>
          <a:bodyPr/>
          <a:lstStyle/>
          <a:p>
            <a:fld id="{A78F5E17-B604-B043-B4EE-717494FF1699}" type="slidenum">
              <a:rPr lang="en-US" smtClean="0"/>
              <a:t>‹#›</a:t>
            </a:fld>
            <a:endParaRPr lang="en-US"/>
          </a:p>
        </p:txBody>
      </p:sp>
    </p:spTree>
    <p:extLst>
      <p:ext uri="{BB962C8B-B14F-4D97-AF65-F5344CB8AC3E}">
        <p14:creationId xmlns:p14="http://schemas.microsoft.com/office/powerpoint/2010/main" val="291217290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74C6BC-D726-69BA-E162-1EBEECD6B37B}"/>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08706CD2-21E7-DE82-F463-E13032BB4712}"/>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77976370-2C95-E3C5-7EB8-86AEB135624E}"/>
              </a:ext>
            </a:extLst>
          </p:cNvPr>
          <p:cNvSpPr>
            <a:spLocks noGrp="1"/>
          </p:cNvSpPr>
          <p:nvPr>
            <p:ph type="dt" sz="half" idx="10"/>
          </p:nvPr>
        </p:nvSpPr>
        <p:spPr/>
        <p:txBody>
          <a:bodyPr/>
          <a:lstStyle/>
          <a:p>
            <a:fld id="{213A37A1-60B0-8D4E-BD2A-DA7F16FA3B0B}" type="datetimeFigureOut">
              <a:rPr lang="en-US" smtClean="0"/>
              <a:t>7/16/26</a:t>
            </a:fld>
            <a:endParaRPr lang="en-US"/>
          </a:p>
        </p:txBody>
      </p:sp>
      <p:sp>
        <p:nvSpPr>
          <p:cNvPr id="5" name="Footer Placeholder 4">
            <a:extLst>
              <a:ext uri="{FF2B5EF4-FFF2-40B4-BE49-F238E27FC236}">
                <a16:creationId xmlns:a16="http://schemas.microsoft.com/office/drawing/2014/main" id="{179D5FCB-8A4E-9BA6-76EA-73EC4C5C15B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04D36BD-15FB-6C3F-45F3-777AAF1AA15D}"/>
              </a:ext>
            </a:extLst>
          </p:cNvPr>
          <p:cNvSpPr>
            <a:spLocks noGrp="1"/>
          </p:cNvSpPr>
          <p:nvPr>
            <p:ph type="sldNum" sz="quarter" idx="12"/>
          </p:nvPr>
        </p:nvSpPr>
        <p:spPr/>
        <p:txBody>
          <a:bodyPr/>
          <a:lstStyle/>
          <a:p>
            <a:fld id="{A78F5E17-B604-B043-B4EE-717494FF1699}" type="slidenum">
              <a:rPr lang="en-US" smtClean="0"/>
              <a:t>‹#›</a:t>
            </a:fld>
            <a:endParaRPr lang="en-US"/>
          </a:p>
        </p:txBody>
      </p:sp>
    </p:spTree>
    <p:extLst>
      <p:ext uri="{BB962C8B-B14F-4D97-AF65-F5344CB8AC3E}">
        <p14:creationId xmlns:p14="http://schemas.microsoft.com/office/powerpoint/2010/main" val="18406414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38D1B6-6F8E-EF74-9EA7-2011D2982779}"/>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2B2DCC1E-646F-625F-2AC6-14E72346BAF8}"/>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524AFD78-7062-BD4D-EF6A-6AF558BB9DCD}"/>
              </a:ext>
            </a:extLst>
          </p:cNvPr>
          <p:cNvSpPr>
            <a:spLocks noGrp="1"/>
          </p:cNvSpPr>
          <p:nvPr>
            <p:ph type="dt" sz="half" idx="10"/>
          </p:nvPr>
        </p:nvSpPr>
        <p:spPr/>
        <p:txBody>
          <a:bodyPr/>
          <a:lstStyle/>
          <a:p>
            <a:fld id="{213A37A1-60B0-8D4E-BD2A-DA7F16FA3B0B}" type="datetimeFigureOut">
              <a:rPr lang="en-US" smtClean="0"/>
              <a:t>7/16/26</a:t>
            </a:fld>
            <a:endParaRPr lang="en-US"/>
          </a:p>
        </p:txBody>
      </p:sp>
      <p:sp>
        <p:nvSpPr>
          <p:cNvPr id="5" name="Footer Placeholder 4">
            <a:extLst>
              <a:ext uri="{FF2B5EF4-FFF2-40B4-BE49-F238E27FC236}">
                <a16:creationId xmlns:a16="http://schemas.microsoft.com/office/drawing/2014/main" id="{D4D79E28-0DCB-33B7-DF14-91056561372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61CF711-DAE9-25B8-8BBC-1E739FC4731F}"/>
              </a:ext>
            </a:extLst>
          </p:cNvPr>
          <p:cNvSpPr>
            <a:spLocks noGrp="1"/>
          </p:cNvSpPr>
          <p:nvPr>
            <p:ph type="sldNum" sz="quarter" idx="12"/>
          </p:nvPr>
        </p:nvSpPr>
        <p:spPr/>
        <p:txBody>
          <a:bodyPr/>
          <a:lstStyle/>
          <a:p>
            <a:fld id="{A78F5E17-B604-B043-B4EE-717494FF1699}" type="slidenum">
              <a:rPr lang="en-US" smtClean="0"/>
              <a:t>‹#›</a:t>
            </a:fld>
            <a:endParaRPr lang="en-US"/>
          </a:p>
        </p:txBody>
      </p:sp>
    </p:spTree>
    <p:extLst>
      <p:ext uri="{BB962C8B-B14F-4D97-AF65-F5344CB8AC3E}">
        <p14:creationId xmlns:p14="http://schemas.microsoft.com/office/powerpoint/2010/main" val="327213792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1CEBCD-221A-F827-A72A-BDABF6934AA1}"/>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10E6B4F7-CB79-EB40-9639-D46A728DBA54}"/>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6D983995-3CCF-550F-DECC-3691FE03855C}"/>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70B1E2FD-51F0-6C84-9F14-27D0C773E2AB}"/>
              </a:ext>
            </a:extLst>
          </p:cNvPr>
          <p:cNvSpPr>
            <a:spLocks noGrp="1"/>
          </p:cNvSpPr>
          <p:nvPr>
            <p:ph type="dt" sz="half" idx="10"/>
          </p:nvPr>
        </p:nvSpPr>
        <p:spPr/>
        <p:txBody>
          <a:bodyPr/>
          <a:lstStyle/>
          <a:p>
            <a:fld id="{213A37A1-60B0-8D4E-BD2A-DA7F16FA3B0B}" type="datetimeFigureOut">
              <a:rPr lang="en-US" smtClean="0"/>
              <a:t>7/16/26</a:t>
            </a:fld>
            <a:endParaRPr lang="en-US"/>
          </a:p>
        </p:txBody>
      </p:sp>
      <p:sp>
        <p:nvSpPr>
          <p:cNvPr id="6" name="Footer Placeholder 5">
            <a:extLst>
              <a:ext uri="{FF2B5EF4-FFF2-40B4-BE49-F238E27FC236}">
                <a16:creationId xmlns:a16="http://schemas.microsoft.com/office/drawing/2014/main" id="{5B21A021-1FC4-9FAF-55DE-F16D00A5B0D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55AC822-8B75-F8E8-CCFB-514739A02954}"/>
              </a:ext>
            </a:extLst>
          </p:cNvPr>
          <p:cNvSpPr>
            <a:spLocks noGrp="1"/>
          </p:cNvSpPr>
          <p:nvPr>
            <p:ph type="sldNum" sz="quarter" idx="12"/>
          </p:nvPr>
        </p:nvSpPr>
        <p:spPr/>
        <p:txBody>
          <a:bodyPr/>
          <a:lstStyle/>
          <a:p>
            <a:fld id="{A78F5E17-B604-B043-B4EE-717494FF1699}" type="slidenum">
              <a:rPr lang="en-US" smtClean="0"/>
              <a:t>‹#›</a:t>
            </a:fld>
            <a:endParaRPr lang="en-US"/>
          </a:p>
        </p:txBody>
      </p:sp>
    </p:spTree>
    <p:extLst>
      <p:ext uri="{BB962C8B-B14F-4D97-AF65-F5344CB8AC3E}">
        <p14:creationId xmlns:p14="http://schemas.microsoft.com/office/powerpoint/2010/main" val="49622898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584DB3-7164-0B9D-186E-6B98E6C7F386}"/>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874983D6-B122-7FCC-B2AA-AE3477837B5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69D25EDA-D7CE-EB41-942A-39C5D753A8C2}"/>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1BD5483D-C8CF-5EE8-9793-25D34325C0A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CC7F05E4-4CFB-1652-879C-68C21FB6C7F9}"/>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3B45140C-67A5-8B2A-52A3-25B46A45851F}"/>
              </a:ext>
            </a:extLst>
          </p:cNvPr>
          <p:cNvSpPr>
            <a:spLocks noGrp="1"/>
          </p:cNvSpPr>
          <p:nvPr>
            <p:ph type="dt" sz="half" idx="10"/>
          </p:nvPr>
        </p:nvSpPr>
        <p:spPr/>
        <p:txBody>
          <a:bodyPr/>
          <a:lstStyle/>
          <a:p>
            <a:fld id="{213A37A1-60B0-8D4E-BD2A-DA7F16FA3B0B}" type="datetimeFigureOut">
              <a:rPr lang="en-US" smtClean="0"/>
              <a:t>7/16/26</a:t>
            </a:fld>
            <a:endParaRPr lang="en-US"/>
          </a:p>
        </p:txBody>
      </p:sp>
      <p:sp>
        <p:nvSpPr>
          <p:cNvPr id="8" name="Footer Placeholder 7">
            <a:extLst>
              <a:ext uri="{FF2B5EF4-FFF2-40B4-BE49-F238E27FC236}">
                <a16:creationId xmlns:a16="http://schemas.microsoft.com/office/drawing/2014/main" id="{DBD15BB5-60DB-7E86-62CF-F74620E397EA}"/>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18D395F5-04C5-6CD6-8694-DD1BF8C46748}"/>
              </a:ext>
            </a:extLst>
          </p:cNvPr>
          <p:cNvSpPr>
            <a:spLocks noGrp="1"/>
          </p:cNvSpPr>
          <p:nvPr>
            <p:ph type="sldNum" sz="quarter" idx="12"/>
          </p:nvPr>
        </p:nvSpPr>
        <p:spPr/>
        <p:txBody>
          <a:bodyPr/>
          <a:lstStyle/>
          <a:p>
            <a:fld id="{A78F5E17-B604-B043-B4EE-717494FF1699}" type="slidenum">
              <a:rPr lang="en-US" smtClean="0"/>
              <a:t>‹#›</a:t>
            </a:fld>
            <a:endParaRPr lang="en-US"/>
          </a:p>
        </p:txBody>
      </p:sp>
    </p:spTree>
    <p:extLst>
      <p:ext uri="{BB962C8B-B14F-4D97-AF65-F5344CB8AC3E}">
        <p14:creationId xmlns:p14="http://schemas.microsoft.com/office/powerpoint/2010/main" val="59809116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948D13-0122-46BC-13D4-1E3F08308A59}"/>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42A5FEDD-A86D-D84B-9865-85D3C76880FC}"/>
              </a:ext>
            </a:extLst>
          </p:cNvPr>
          <p:cNvSpPr>
            <a:spLocks noGrp="1"/>
          </p:cNvSpPr>
          <p:nvPr>
            <p:ph type="dt" sz="half" idx="10"/>
          </p:nvPr>
        </p:nvSpPr>
        <p:spPr/>
        <p:txBody>
          <a:bodyPr/>
          <a:lstStyle/>
          <a:p>
            <a:fld id="{213A37A1-60B0-8D4E-BD2A-DA7F16FA3B0B}" type="datetimeFigureOut">
              <a:rPr lang="en-US" smtClean="0"/>
              <a:t>7/16/26</a:t>
            </a:fld>
            <a:endParaRPr lang="en-US"/>
          </a:p>
        </p:txBody>
      </p:sp>
      <p:sp>
        <p:nvSpPr>
          <p:cNvPr id="4" name="Footer Placeholder 3">
            <a:extLst>
              <a:ext uri="{FF2B5EF4-FFF2-40B4-BE49-F238E27FC236}">
                <a16:creationId xmlns:a16="http://schemas.microsoft.com/office/drawing/2014/main" id="{16DEA4AB-B734-F828-5302-E4EEFA981FAA}"/>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43860B60-0A79-ED35-BE3E-F76189FE8EFE}"/>
              </a:ext>
            </a:extLst>
          </p:cNvPr>
          <p:cNvSpPr>
            <a:spLocks noGrp="1"/>
          </p:cNvSpPr>
          <p:nvPr>
            <p:ph type="sldNum" sz="quarter" idx="12"/>
          </p:nvPr>
        </p:nvSpPr>
        <p:spPr/>
        <p:txBody>
          <a:bodyPr/>
          <a:lstStyle/>
          <a:p>
            <a:fld id="{A78F5E17-B604-B043-B4EE-717494FF1699}" type="slidenum">
              <a:rPr lang="en-US" smtClean="0"/>
              <a:t>‹#›</a:t>
            </a:fld>
            <a:endParaRPr lang="en-US"/>
          </a:p>
        </p:txBody>
      </p:sp>
    </p:spTree>
    <p:extLst>
      <p:ext uri="{BB962C8B-B14F-4D97-AF65-F5344CB8AC3E}">
        <p14:creationId xmlns:p14="http://schemas.microsoft.com/office/powerpoint/2010/main" val="125311164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CFE3B2F-0916-5F27-9081-05732B24DD2B}"/>
              </a:ext>
            </a:extLst>
          </p:cNvPr>
          <p:cNvSpPr>
            <a:spLocks noGrp="1"/>
          </p:cNvSpPr>
          <p:nvPr>
            <p:ph type="dt" sz="half" idx="10"/>
          </p:nvPr>
        </p:nvSpPr>
        <p:spPr/>
        <p:txBody>
          <a:bodyPr/>
          <a:lstStyle/>
          <a:p>
            <a:fld id="{213A37A1-60B0-8D4E-BD2A-DA7F16FA3B0B}" type="datetimeFigureOut">
              <a:rPr lang="en-US" smtClean="0"/>
              <a:t>7/16/26</a:t>
            </a:fld>
            <a:endParaRPr lang="en-US"/>
          </a:p>
        </p:txBody>
      </p:sp>
      <p:sp>
        <p:nvSpPr>
          <p:cNvPr id="3" name="Footer Placeholder 2">
            <a:extLst>
              <a:ext uri="{FF2B5EF4-FFF2-40B4-BE49-F238E27FC236}">
                <a16:creationId xmlns:a16="http://schemas.microsoft.com/office/drawing/2014/main" id="{3F838C0E-552F-600D-9D8B-CF929A5980B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4A172939-C2DC-A714-8344-FA221E391547}"/>
              </a:ext>
            </a:extLst>
          </p:cNvPr>
          <p:cNvSpPr>
            <a:spLocks noGrp="1"/>
          </p:cNvSpPr>
          <p:nvPr>
            <p:ph type="sldNum" sz="quarter" idx="12"/>
          </p:nvPr>
        </p:nvSpPr>
        <p:spPr/>
        <p:txBody>
          <a:bodyPr/>
          <a:lstStyle/>
          <a:p>
            <a:fld id="{A78F5E17-B604-B043-B4EE-717494FF1699}" type="slidenum">
              <a:rPr lang="en-US" smtClean="0"/>
              <a:t>‹#›</a:t>
            </a:fld>
            <a:endParaRPr lang="en-US"/>
          </a:p>
        </p:txBody>
      </p:sp>
    </p:spTree>
    <p:extLst>
      <p:ext uri="{BB962C8B-B14F-4D97-AF65-F5344CB8AC3E}">
        <p14:creationId xmlns:p14="http://schemas.microsoft.com/office/powerpoint/2010/main" val="120852849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A5890F-8225-D780-EACC-EE1402E89104}"/>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E41FE2A7-599D-BF82-FABF-9B77C891AFC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67640620-A625-8121-2A7D-06F1E17E150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D75BC60D-047B-01FE-34D8-24DBFD345384}"/>
              </a:ext>
            </a:extLst>
          </p:cNvPr>
          <p:cNvSpPr>
            <a:spLocks noGrp="1"/>
          </p:cNvSpPr>
          <p:nvPr>
            <p:ph type="dt" sz="half" idx="10"/>
          </p:nvPr>
        </p:nvSpPr>
        <p:spPr/>
        <p:txBody>
          <a:bodyPr/>
          <a:lstStyle/>
          <a:p>
            <a:fld id="{213A37A1-60B0-8D4E-BD2A-DA7F16FA3B0B}" type="datetimeFigureOut">
              <a:rPr lang="en-US" smtClean="0"/>
              <a:t>7/16/26</a:t>
            </a:fld>
            <a:endParaRPr lang="en-US"/>
          </a:p>
        </p:txBody>
      </p:sp>
      <p:sp>
        <p:nvSpPr>
          <p:cNvPr id="6" name="Footer Placeholder 5">
            <a:extLst>
              <a:ext uri="{FF2B5EF4-FFF2-40B4-BE49-F238E27FC236}">
                <a16:creationId xmlns:a16="http://schemas.microsoft.com/office/drawing/2014/main" id="{4B4CD633-EBAF-FAF4-342B-9C7C928A2A5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D34DCCF-B3F3-AC5D-6E27-A29B27908F15}"/>
              </a:ext>
            </a:extLst>
          </p:cNvPr>
          <p:cNvSpPr>
            <a:spLocks noGrp="1"/>
          </p:cNvSpPr>
          <p:nvPr>
            <p:ph type="sldNum" sz="quarter" idx="12"/>
          </p:nvPr>
        </p:nvSpPr>
        <p:spPr/>
        <p:txBody>
          <a:bodyPr/>
          <a:lstStyle/>
          <a:p>
            <a:fld id="{A78F5E17-B604-B043-B4EE-717494FF1699}" type="slidenum">
              <a:rPr lang="en-US" smtClean="0"/>
              <a:t>‹#›</a:t>
            </a:fld>
            <a:endParaRPr lang="en-US"/>
          </a:p>
        </p:txBody>
      </p:sp>
    </p:spTree>
    <p:extLst>
      <p:ext uri="{BB962C8B-B14F-4D97-AF65-F5344CB8AC3E}">
        <p14:creationId xmlns:p14="http://schemas.microsoft.com/office/powerpoint/2010/main" val="37668237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602EE1-D48A-89E1-237A-31CFAE8084CA}"/>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07CD2847-000C-5892-71D4-2F12D243CCF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719D7EBD-33DA-D461-7F3C-0133823A4AF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DABA60BF-2B55-D45E-0836-F8EAC5527073}"/>
              </a:ext>
            </a:extLst>
          </p:cNvPr>
          <p:cNvSpPr>
            <a:spLocks noGrp="1"/>
          </p:cNvSpPr>
          <p:nvPr>
            <p:ph type="dt" sz="half" idx="10"/>
          </p:nvPr>
        </p:nvSpPr>
        <p:spPr/>
        <p:txBody>
          <a:bodyPr/>
          <a:lstStyle/>
          <a:p>
            <a:fld id="{213A37A1-60B0-8D4E-BD2A-DA7F16FA3B0B}" type="datetimeFigureOut">
              <a:rPr lang="en-US" smtClean="0"/>
              <a:t>7/16/26</a:t>
            </a:fld>
            <a:endParaRPr lang="en-US"/>
          </a:p>
        </p:txBody>
      </p:sp>
      <p:sp>
        <p:nvSpPr>
          <p:cNvPr id="6" name="Footer Placeholder 5">
            <a:extLst>
              <a:ext uri="{FF2B5EF4-FFF2-40B4-BE49-F238E27FC236}">
                <a16:creationId xmlns:a16="http://schemas.microsoft.com/office/drawing/2014/main" id="{8C11B0FF-4166-A0FB-96C7-5255FE184B4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4482905-B5C2-FB25-7BB0-CC5D5DE0789B}"/>
              </a:ext>
            </a:extLst>
          </p:cNvPr>
          <p:cNvSpPr>
            <a:spLocks noGrp="1"/>
          </p:cNvSpPr>
          <p:nvPr>
            <p:ph type="sldNum" sz="quarter" idx="12"/>
          </p:nvPr>
        </p:nvSpPr>
        <p:spPr/>
        <p:txBody>
          <a:bodyPr/>
          <a:lstStyle/>
          <a:p>
            <a:fld id="{A78F5E17-B604-B043-B4EE-717494FF1699}" type="slidenum">
              <a:rPr lang="en-US" smtClean="0"/>
              <a:t>‹#›</a:t>
            </a:fld>
            <a:endParaRPr lang="en-US"/>
          </a:p>
        </p:txBody>
      </p:sp>
    </p:spTree>
    <p:extLst>
      <p:ext uri="{BB962C8B-B14F-4D97-AF65-F5344CB8AC3E}">
        <p14:creationId xmlns:p14="http://schemas.microsoft.com/office/powerpoint/2010/main" val="305185623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1A9A3D-31A1-29C6-C726-B47999AA18E0}"/>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3A8D5539-FBB5-7CCE-BE92-9C327B14BB24}"/>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289FA54E-20E4-3499-B3B3-0A62AD830647}"/>
              </a:ext>
            </a:extLst>
          </p:cNvPr>
          <p:cNvSpPr>
            <a:spLocks noGrp="1"/>
          </p:cNvSpPr>
          <p:nvPr>
            <p:ph type="dt" sz="half" idx="10"/>
          </p:nvPr>
        </p:nvSpPr>
        <p:spPr/>
        <p:txBody>
          <a:bodyPr/>
          <a:lstStyle/>
          <a:p>
            <a:fld id="{213A37A1-60B0-8D4E-BD2A-DA7F16FA3B0B}" type="datetimeFigureOut">
              <a:rPr lang="en-US" smtClean="0"/>
              <a:t>7/16/26</a:t>
            </a:fld>
            <a:endParaRPr lang="en-US"/>
          </a:p>
        </p:txBody>
      </p:sp>
      <p:sp>
        <p:nvSpPr>
          <p:cNvPr id="5" name="Footer Placeholder 4">
            <a:extLst>
              <a:ext uri="{FF2B5EF4-FFF2-40B4-BE49-F238E27FC236}">
                <a16:creationId xmlns:a16="http://schemas.microsoft.com/office/drawing/2014/main" id="{330DEBD5-FFF3-C1DA-E184-6A8D235D35D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58A94EE-B49D-7F8B-796F-24C6B3DA3A2F}"/>
              </a:ext>
            </a:extLst>
          </p:cNvPr>
          <p:cNvSpPr>
            <a:spLocks noGrp="1"/>
          </p:cNvSpPr>
          <p:nvPr>
            <p:ph type="sldNum" sz="quarter" idx="12"/>
          </p:nvPr>
        </p:nvSpPr>
        <p:spPr/>
        <p:txBody>
          <a:bodyPr/>
          <a:lstStyle/>
          <a:p>
            <a:fld id="{A78F5E17-B604-B043-B4EE-717494FF1699}" type="slidenum">
              <a:rPr lang="en-US" smtClean="0"/>
              <a:t>‹#›</a:t>
            </a:fld>
            <a:endParaRPr lang="en-US"/>
          </a:p>
        </p:txBody>
      </p:sp>
    </p:spTree>
    <p:extLst>
      <p:ext uri="{BB962C8B-B14F-4D97-AF65-F5344CB8AC3E}">
        <p14:creationId xmlns:p14="http://schemas.microsoft.com/office/powerpoint/2010/main" val="102954333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23E8728-3A58-189C-8ADE-D9B5F5C54DD6}"/>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CAEEF2E8-5F21-3190-0E69-F1231A86D550}"/>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D4573A51-D55D-7EFB-37DA-6A49F28F4E7D}"/>
              </a:ext>
            </a:extLst>
          </p:cNvPr>
          <p:cNvSpPr>
            <a:spLocks noGrp="1"/>
          </p:cNvSpPr>
          <p:nvPr>
            <p:ph type="dt" sz="half" idx="10"/>
          </p:nvPr>
        </p:nvSpPr>
        <p:spPr/>
        <p:txBody>
          <a:bodyPr/>
          <a:lstStyle/>
          <a:p>
            <a:fld id="{213A37A1-60B0-8D4E-BD2A-DA7F16FA3B0B}" type="datetimeFigureOut">
              <a:rPr lang="en-US" smtClean="0"/>
              <a:t>7/16/26</a:t>
            </a:fld>
            <a:endParaRPr lang="en-US"/>
          </a:p>
        </p:txBody>
      </p:sp>
      <p:sp>
        <p:nvSpPr>
          <p:cNvPr id="5" name="Footer Placeholder 4">
            <a:extLst>
              <a:ext uri="{FF2B5EF4-FFF2-40B4-BE49-F238E27FC236}">
                <a16:creationId xmlns:a16="http://schemas.microsoft.com/office/drawing/2014/main" id="{3598930E-EFF0-2D26-EFD5-E0B41FBECFF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56D7387-F380-F3DD-5A8E-4D2745E0D64E}"/>
              </a:ext>
            </a:extLst>
          </p:cNvPr>
          <p:cNvSpPr>
            <a:spLocks noGrp="1"/>
          </p:cNvSpPr>
          <p:nvPr>
            <p:ph type="sldNum" sz="quarter" idx="12"/>
          </p:nvPr>
        </p:nvSpPr>
        <p:spPr/>
        <p:txBody>
          <a:bodyPr/>
          <a:lstStyle/>
          <a:p>
            <a:fld id="{A78F5E17-B604-B043-B4EE-717494FF1699}" type="slidenum">
              <a:rPr lang="en-US" smtClean="0"/>
              <a:t>‹#›</a:t>
            </a:fld>
            <a:endParaRPr lang="en-US"/>
          </a:p>
        </p:txBody>
      </p:sp>
    </p:spTree>
    <p:extLst>
      <p:ext uri="{BB962C8B-B14F-4D97-AF65-F5344CB8AC3E}">
        <p14:creationId xmlns:p14="http://schemas.microsoft.com/office/powerpoint/2010/main" val="37399542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25553BF-C26B-AF3B-2A3D-D64F8D28BA6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28861E29-6066-B6A3-B085-9FE4F172F18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AF73C98-5E96-AA69-83A6-912686EF7C4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13A37A1-60B0-8D4E-BD2A-DA7F16FA3B0B}" type="datetimeFigureOut">
              <a:rPr lang="en-US" smtClean="0"/>
              <a:t>7/16/26</a:t>
            </a:fld>
            <a:endParaRPr lang="en-US"/>
          </a:p>
        </p:txBody>
      </p:sp>
      <p:sp>
        <p:nvSpPr>
          <p:cNvPr id="5" name="Footer Placeholder 4">
            <a:extLst>
              <a:ext uri="{FF2B5EF4-FFF2-40B4-BE49-F238E27FC236}">
                <a16:creationId xmlns:a16="http://schemas.microsoft.com/office/drawing/2014/main" id="{28C0FCDE-7F4A-A0C3-74D7-7867B4AAAA9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8E887385-10DC-18E4-0874-8FDAC288E9D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78F5E17-B604-B043-B4EE-717494FF1699}" type="slidenum">
              <a:rPr lang="en-US" smtClean="0"/>
              <a:t>‹#›</a:t>
            </a:fld>
            <a:endParaRPr lang="en-US"/>
          </a:p>
        </p:txBody>
      </p:sp>
    </p:spTree>
    <p:extLst>
      <p:ext uri="{BB962C8B-B14F-4D97-AF65-F5344CB8AC3E}">
        <p14:creationId xmlns:p14="http://schemas.microsoft.com/office/powerpoint/2010/main" val="117839151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4566D4-338C-8A2F-806F-2E889EACC68F}"/>
              </a:ext>
            </a:extLst>
          </p:cNvPr>
          <p:cNvSpPr>
            <a:spLocks noGrp="1"/>
          </p:cNvSpPr>
          <p:nvPr>
            <p:ph type="ctrTitle"/>
          </p:nvPr>
        </p:nvSpPr>
        <p:spPr>
          <a:xfrm>
            <a:off x="1228810" y="789460"/>
            <a:ext cx="9116541" cy="3844324"/>
          </a:xfrm>
        </p:spPr>
        <p:txBody>
          <a:bodyPr>
            <a:normAutofit/>
          </a:bodyPr>
          <a:lstStyle/>
          <a:p>
            <a:r>
              <a:rPr lang="en-GB" sz="1800" b="0" i="0" dirty="0">
                <a:effectLst/>
                <a:latin typeface="Helvetica" pitchFamily="2" charset="0"/>
              </a:rPr>
              <a:t>Module Title: Problem Solving and</a:t>
            </a:r>
            <a:br>
              <a:rPr lang="en-GB" sz="1800" dirty="0">
                <a:effectLst/>
                <a:latin typeface="Helvetica" pitchFamily="2" charset="0"/>
              </a:rPr>
            </a:br>
            <a:r>
              <a:rPr lang="en-GB" sz="1800" b="0" i="0" dirty="0">
                <a:effectLst/>
                <a:latin typeface="Helvetica" pitchFamily="2" charset="0"/>
              </a:rPr>
              <a:t>Decision Making</a:t>
            </a:r>
            <a:br>
              <a:rPr lang="en-GB" sz="1800" dirty="0">
                <a:effectLst/>
                <a:latin typeface="Helvetica" pitchFamily="2" charset="0"/>
              </a:rPr>
            </a:br>
            <a:r>
              <a:rPr lang="en-GB" sz="1800" dirty="0">
                <a:effectLst/>
                <a:latin typeface="Helvetica" pitchFamily="2" charset="0"/>
              </a:rPr>
              <a:t>Student Name: Michelle Tampos </a:t>
            </a:r>
            <a:br>
              <a:rPr lang="en-GB" sz="1800" dirty="0">
                <a:effectLst/>
                <a:latin typeface="Helvetica" pitchFamily="2" charset="0"/>
              </a:rPr>
            </a:br>
            <a:r>
              <a:rPr lang="en-GB" sz="1800" dirty="0">
                <a:effectLst/>
                <a:latin typeface="Helvetica" pitchFamily="2" charset="0"/>
              </a:rPr>
              <a:t>Student Number:  2519515</a:t>
            </a:r>
            <a:br>
              <a:rPr lang="en-GB" sz="1800" dirty="0">
                <a:effectLst/>
                <a:latin typeface="Helvetica" pitchFamily="2" charset="0"/>
              </a:rPr>
            </a:br>
            <a:r>
              <a:rPr lang="en-GB" sz="1800" dirty="0">
                <a:effectLst/>
                <a:latin typeface="Helvetica" pitchFamily="2" charset="0"/>
              </a:rPr>
              <a:t>Lecture Name: Ann Marie </a:t>
            </a:r>
            <a:r>
              <a:rPr lang="en-GB" sz="1800" dirty="0" err="1">
                <a:effectLst/>
                <a:latin typeface="Helvetica" pitchFamily="2" charset="0"/>
              </a:rPr>
              <a:t>Dufficy</a:t>
            </a:r>
            <a:br>
              <a:rPr lang="en-GB" sz="1800" dirty="0">
                <a:effectLst/>
                <a:latin typeface="Helvetica" pitchFamily="2" charset="0"/>
              </a:rPr>
            </a:br>
            <a:r>
              <a:rPr lang="en-GB" sz="1800" b="0" i="0" dirty="0">
                <a:effectLst/>
                <a:latin typeface="Helvetica" pitchFamily="2" charset="0"/>
              </a:rPr>
              <a:t>Module Code: LCLM 4004</a:t>
            </a:r>
            <a:br>
              <a:rPr lang="en-GB" sz="1800" dirty="0">
                <a:effectLst/>
                <a:latin typeface="Helvetica" pitchFamily="2" charset="0"/>
              </a:rPr>
            </a:br>
            <a:r>
              <a:rPr lang="en-GB" sz="1800" b="0" i="0" dirty="0">
                <a:effectLst/>
                <a:latin typeface="Helvetica" pitchFamily="2" charset="0"/>
              </a:rPr>
              <a:t>Assessment: Component 2 Report -</a:t>
            </a:r>
            <a:br>
              <a:rPr lang="en-GB" sz="1800" dirty="0">
                <a:effectLst/>
                <a:latin typeface="Helvetica" pitchFamily="2" charset="0"/>
              </a:rPr>
            </a:br>
            <a:r>
              <a:rPr lang="en-GB" sz="1800" b="0" i="0" dirty="0">
                <a:effectLst/>
                <a:latin typeface="Helvetica" pitchFamily="2" charset="0"/>
              </a:rPr>
              <a:t>Basil's Bakery</a:t>
            </a:r>
            <a:br>
              <a:rPr lang="en-GB" sz="1800" dirty="0">
                <a:effectLst/>
                <a:latin typeface="Helvetica" pitchFamily="2" charset="0"/>
              </a:rPr>
            </a:br>
            <a:endParaRPr lang="en-GB" sz="1800" dirty="0">
              <a:effectLst/>
              <a:latin typeface="Helvetica" pitchFamily="2" charset="0"/>
            </a:endParaRPr>
          </a:p>
        </p:txBody>
      </p:sp>
    </p:spTree>
    <p:extLst>
      <p:ext uri="{BB962C8B-B14F-4D97-AF65-F5344CB8AC3E}">
        <p14:creationId xmlns:p14="http://schemas.microsoft.com/office/powerpoint/2010/main" val="180156453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765DF2-FB14-48BF-E307-75AA1652E68F}"/>
              </a:ext>
            </a:extLst>
          </p:cNvPr>
          <p:cNvSpPr>
            <a:spLocks noGrp="1"/>
          </p:cNvSpPr>
          <p:nvPr>
            <p:ph type="title"/>
          </p:nvPr>
        </p:nvSpPr>
        <p:spPr/>
        <p:txBody>
          <a:bodyPr/>
          <a:lstStyle/>
          <a:p>
            <a:r>
              <a:rPr lang="en-GB" dirty="0"/>
              <a:t>Table of contents </a:t>
            </a:r>
            <a:endParaRPr lang="en-US" dirty="0"/>
          </a:p>
        </p:txBody>
      </p:sp>
      <p:sp>
        <p:nvSpPr>
          <p:cNvPr id="3" name="Content Placeholder 2">
            <a:extLst>
              <a:ext uri="{FF2B5EF4-FFF2-40B4-BE49-F238E27FC236}">
                <a16:creationId xmlns:a16="http://schemas.microsoft.com/office/drawing/2014/main" id="{214DB0F0-0400-5106-C42A-D139023E2180}"/>
              </a:ext>
            </a:extLst>
          </p:cNvPr>
          <p:cNvSpPr>
            <a:spLocks noGrp="1"/>
          </p:cNvSpPr>
          <p:nvPr>
            <p:ph idx="1"/>
          </p:nvPr>
        </p:nvSpPr>
        <p:spPr/>
        <p:txBody>
          <a:bodyPr>
            <a:normAutofit lnSpcReduction="10000"/>
          </a:bodyPr>
          <a:lstStyle/>
          <a:p>
            <a:r>
              <a:rPr lang="en-GB" sz="1800" dirty="0">
                <a:effectLst/>
                <a:latin typeface="Helvetica" pitchFamily="2" charset="0"/>
              </a:rPr>
              <a:t>                                                                      Page </a:t>
            </a:r>
          </a:p>
          <a:p>
            <a:pPr lvl="0"/>
            <a:r>
              <a:rPr lang="en-GB" sz="1800" b="0" i="0" dirty="0">
                <a:effectLst/>
                <a:latin typeface="Helvetica" pitchFamily="2" charset="0"/>
              </a:rPr>
              <a:t>Task.1﻿﻿﻿Case-study over view -                           3</a:t>
            </a:r>
            <a:endParaRPr lang="en-GB" sz="1800" dirty="0">
              <a:effectLst/>
              <a:latin typeface="Helvetica" pitchFamily="2" charset="0"/>
            </a:endParaRPr>
          </a:p>
          <a:p>
            <a:pPr lvl="0"/>
            <a:r>
              <a:rPr lang="en-GB" sz="1800" b="0" i="0" dirty="0">
                <a:effectLst/>
                <a:latin typeface="Helvetica" pitchFamily="2" charset="0"/>
              </a:rPr>
              <a:t>﻿﻿﻿Task. 2 Two Proposed Solutions -                     3</a:t>
            </a:r>
            <a:endParaRPr lang="en-GB" sz="1800" dirty="0">
              <a:effectLst/>
              <a:latin typeface="Helvetica" pitchFamily="2" charset="0"/>
            </a:endParaRPr>
          </a:p>
          <a:p>
            <a:pPr lvl="0"/>
            <a:r>
              <a:rPr lang="en-GB" sz="1800" b="0" i="0" dirty="0">
                <a:effectLst/>
                <a:latin typeface="Helvetica" pitchFamily="2" charset="0"/>
              </a:rPr>
              <a:t>Task.3b Evaluation Justification                        3</a:t>
            </a:r>
            <a:endParaRPr lang="en-GB" sz="1800" dirty="0">
              <a:effectLst/>
              <a:latin typeface="Helvetica" pitchFamily="2" charset="0"/>
            </a:endParaRPr>
          </a:p>
          <a:p>
            <a:r>
              <a:rPr lang="en-GB" sz="1800" b="0" i="0" dirty="0">
                <a:effectLst/>
                <a:latin typeface="Helvetica" pitchFamily="2" charset="0"/>
              </a:rPr>
              <a:t>- p3</a:t>
            </a:r>
            <a:endParaRPr lang="en-GB" sz="1800" dirty="0">
              <a:effectLst/>
              <a:latin typeface="Helvetica" pitchFamily="2" charset="0"/>
            </a:endParaRPr>
          </a:p>
          <a:p>
            <a:pPr lvl="0"/>
            <a:r>
              <a:rPr lang="en-GB" sz="1800" b="0" i="0" dirty="0">
                <a:effectLst/>
                <a:latin typeface="Helvetica" pitchFamily="2" charset="0"/>
              </a:rPr>
              <a:t>﻿﻿﻿Task.4b Implementation Plan Justifications </a:t>
            </a:r>
            <a:r>
              <a:rPr lang="en-GB" sz="1800" dirty="0">
                <a:latin typeface="Helvetica" pitchFamily="2" charset="0"/>
              </a:rPr>
              <a:t>     4</a:t>
            </a:r>
            <a:endParaRPr lang="en-GB" sz="1800" dirty="0">
              <a:effectLst/>
              <a:latin typeface="Helvetica" pitchFamily="2" charset="0"/>
            </a:endParaRPr>
          </a:p>
          <a:p>
            <a:pPr lvl="0"/>
            <a:r>
              <a:rPr lang="en-GB" sz="1800" b="0" i="0" dirty="0">
                <a:effectLst/>
                <a:latin typeface="Helvetica" pitchFamily="2" charset="0"/>
              </a:rPr>
              <a:t>Task.5 ﻿﻿﻿KPI and SMART   Justification               4 </a:t>
            </a:r>
            <a:endParaRPr lang="en-GB" sz="1800" dirty="0">
              <a:effectLst/>
              <a:latin typeface="Helvetica" pitchFamily="2" charset="0"/>
            </a:endParaRPr>
          </a:p>
          <a:p>
            <a:pPr lvl="0"/>
            <a:r>
              <a:rPr lang="en-GB" sz="1800" b="0" i="0" dirty="0">
                <a:effectLst/>
                <a:latin typeface="Helvetica" pitchFamily="2" charset="0"/>
              </a:rPr>
              <a:t>﻿﻿﻿Task.6 Key Findings </a:t>
            </a:r>
            <a:r>
              <a:rPr lang="en-GB" sz="1800" dirty="0">
                <a:latin typeface="Helvetica" pitchFamily="2" charset="0"/>
              </a:rPr>
              <a:t>                                         4</a:t>
            </a:r>
            <a:endParaRPr lang="en-GB" sz="1800" dirty="0">
              <a:effectLst/>
              <a:latin typeface="Helvetica" pitchFamily="2" charset="0"/>
            </a:endParaRPr>
          </a:p>
          <a:p>
            <a:pPr lvl="0"/>
            <a:r>
              <a:rPr lang="en-GB" sz="1800" b="0" i="0" dirty="0">
                <a:effectLst/>
                <a:latin typeface="Helvetica" pitchFamily="2" charset="0"/>
              </a:rPr>
              <a:t>﻿﻿﻿Reference List </a:t>
            </a:r>
            <a:r>
              <a:rPr lang="en-GB" sz="1800" dirty="0">
                <a:latin typeface="Helvetica" pitchFamily="2" charset="0"/>
              </a:rPr>
              <a:t>                                                  5</a:t>
            </a:r>
            <a:endParaRPr lang="en-GB" sz="1800" dirty="0">
              <a:effectLst/>
              <a:latin typeface="Helvetica" pitchFamily="2" charset="0"/>
            </a:endParaRPr>
          </a:p>
          <a:p>
            <a:pPr lvl="0"/>
            <a:r>
              <a:rPr lang="en-GB" sz="1800" b="0" i="0" dirty="0">
                <a:effectLst/>
                <a:latin typeface="Helvetica" pitchFamily="2" charset="0"/>
              </a:rPr>
              <a:t>﻿﻿﻿Appendix:1 ; PMI Table                                     7</a:t>
            </a:r>
          </a:p>
          <a:p>
            <a:pPr lvl="0"/>
            <a:r>
              <a:rPr lang="en-GB" sz="1800" dirty="0">
                <a:latin typeface="Helvetica" pitchFamily="2" charset="0"/>
              </a:rPr>
              <a:t>Appendix.2:  Implementation Plan                    9</a:t>
            </a:r>
          </a:p>
          <a:p>
            <a:pPr lvl="0"/>
            <a:r>
              <a:rPr lang="en-GB" sz="1800" dirty="0">
                <a:effectLst/>
                <a:latin typeface="Helvetica" pitchFamily="2" charset="0"/>
              </a:rPr>
              <a:t>Appendix.3; KPI  and Smart Table                   10</a:t>
            </a:r>
          </a:p>
        </p:txBody>
      </p:sp>
      <p:pic>
        <p:nvPicPr>
          <p:cNvPr id="6" name="Picture 5">
            <a:extLst>
              <a:ext uri="{FF2B5EF4-FFF2-40B4-BE49-F238E27FC236}">
                <a16:creationId xmlns:a16="http://schemas.microsoft.com/office/drawing/2014/main" id="{AF2EC73C-7958-0767-E681-612CB414CFED}"/>
              </a:ext>
            </a:extLst>
          </p:cNvPr>
          <p:cNvPicPr>
            <a:picLocks noChangeAspect="1"/>
          </p:cNvPicPr>
          <p:nvPr/>
        </p:nvPicPr>
        <p:blipFill>
          <a:blip r:embed="rId2"/>
          <a:stretch>
            <a:fillRect/>
          </a:stretch>
        </p:blipFill>
        <p:spPr>
          <a:xfrm>
            <a:off x="6555946" y="0"/>
            <a:ext cx="5636053" cy="6858000"/>
          </a:xfrm>
          <a:prstGeom prst="rect">
            <a:avLst/>
          </a:prstGeom>
        </p:spPr>
      </p:pic>
    </p:spTree>
    <p:extLst>
      <p:ext uri="{BB962C8B-B14F-4D97-AF65-F5344CB8AC3E}">
        <p14:creationId xmlns:p14="http://schemas.microsoft.com/office/powerpoint/2010/main" val="365863588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DC6B410-63D5-D590-C031-A44889838AC3}"/>
              </a:ext>
            </a:extLst>
          </p:cNvPr>
          <p:cNvSpPr>
            <a:spLocks noGrp="1"/>
          </p:cNvSpPr>
          <p:nvPr>
            <p:ph idx="1"/>
          </p:nvPr>
        </p:nvSpPr>
        <p:spPr/>
        <p:txBody>
          <a:bodyPr>
            <a:normAutofit fontScale="92500" lnSpcReduction="20000"/>
          </a:bodyPr>
          <a:lstStyle/>
          <a:p>
            <a:r>
              <a:rPr lang="en-GB" sz="1800" b="0" i="0" dirty="0">
                <a:effectLst/>
                <a:latin typeface="Helvetica" pitchFamily="2" charset="0"/>
              </a:rPr>
              <a:t>TASK 1: OVERVIEW</a:t>
            </a:r>
            <a:endParaRPr lang="en-GB" sz="1800" dirty="0">
              <a:effectLst/>
              <a:latin typeface="Helvetica" pitchFamily="2" charset="0"/>
            </a:endParaRPr>
          </a:p>
          <a:p>
            <a:r>
              <a:rPr lang="en-GB" sz="1800" b="0" i="0" dirty="0">
                <a:effectLst/>
                <a:latin typeface="Helvetica" pitchFamily="2" charset="0"/>
              </a:rPr>
              <a:t>Basil's Bakery faces falling sales, rising costs and inconsistent service. The root problem is outdated operations and lack of planning, causing poor stock control, inefficient workflows and no competitive edge. Contributing issues include manual processes, no staff training, limited products and no marketing - all leading to waste, lost revenue and missed opportunities.</a:t>
            </a:r>
          </a:p>
          <a:p>
            <a:endParaRPr lang="en-GB" sz="1800" dirty="0">
              <a:latin typeface="Helvetica" pitchFamily="2" charset="0"/>
            </a:endParaRPr>
          </a:p>
          <a:p>
            <a:r>
              <a:rPr lang="en-GB" sz="1800" b="0" i="0" dirty="0">
                <a:effectLst/>
                <a:latin typeface="Helvetica" pitchFamily="2" charset="0"/>
              </a:rPr>
              <a:t>TASK 2: PROPOSED SOLUTIONS</a:t>
            </a:r>
            <a:endParaRPr lang="en-GB" sz="1800" dirty="0">
              <a:effectLst/>
              <a:latin typeface="Helvetica" pitchFamily="2" charset="0"/>
            </a:endParaRPr>
          </a:p>
          <a:p>
            <a:r>
              <a:rPr lang="en-GB" sz="1800" b="0" i="0" dirty="0">
                <a:effectLst/>
                <a:latin typeface="Helvetica" pitchFamily="2" charset="0"/>
              </a:rPr>
              <a:t>Solution A: Operational Restructuring</a:t>
            </a:r>
            <a:endParaRPr lang="en-GB" sz="1800" dirty="0">
              <a:effectLst/>
              <a:latin typeface="Helvetica" pitchFamily="2" charset="0"/>
            </a:endParaRPr>
          </a:p>
          <a:p>
            <a:r>
              <a:rPr lang="en-GB" sz="1800" b="0" i="0" dirty="0">
                <a:effectLst/>
                <a:latin typeface="Helvetica" pitchFamily="2" charset="0"/>
              </a:rPr>
              <a:t>&amp; Digital Upgrade</a:t>
            </a:r>
            <a:endParaRPr lang="en-GB" sz="1800" dirty="0">
              <a:effectLst/>
              <a:latin typeface="Helvetica" pitchFamily="2" charset="0"/>
            </a:endParaRPr>
          </a:p>
          <a:p>
            <a:r>
              <a:rPr lang="en-GB" sz="1800" b="0" i="0" dirty="0">
                <a:effectLst/>
                <a:latin typeface="Helvetica" pitchFamily="2" charset="0"/>
              </a:rPr>
              <a:t>Replace manual systems with simple digital tools for stock, orders and sales; introduce standard workflows and basic staff training. This cuts waste, speeds up work and improves accuracy, directly fixing the root cause of poor operations.</a:t>
            </a:r>
            <a:endParaRPr lang="en-GB" sz="1800" dirty="0">
              <a:effectLst/>
              <a:latin typeface="Helvetica" pitchFamily="2" charset="0"/>
            </a:endParaRPr>
          </a:p>
          <a:p>
            <a:r>
              <a:rPr lang="en-GB" sz="1800" b="0" i="0" dirty="0">
                <a:effectLst/>
                <a:latin typeface="Helvetica" pitchFamily="2" charset="0"/>
              </a:rPr>
              <a:t>Solution B: Product Expansion &amp; Local</a:t>
            </a:r>
            <a:endParaRPr lang="en-GB" sz="1800" dirty="0">
              <a:effectLst/>
              <a:latin typeface="Helvetica" pitchFamily="2" charset="0"/>
            </a:endParaRPr>
          </a:p>
          <a:p>
            <a:r>
              <a:rPr lang="en-GB" sz="1800" b="0" i="0" dirty="0">
                <a:effectLst/>
                <a:latin typeface="Helvetica" pitchFamily="2" charset="0"/>
              </a:rPr>
              <a:t>Marketing</a:t>
            </a:r>
            <a:endParaRPr lang="en-GB" sz="1800" dirty="0">
              <a:effectLst/>
              <a:latin typeface="Helvetica" pitchFamily="2" charset="0"/>
            </a:endParaRPr>
          </a:p>
          <a:p>
            <a:r>
              <a:rPr lang="en-GB" sz="1800" b="0" i="0" dirty="0">
                <a:effectLst/>
                <a:latin typeface="Helvetica" pitchFamily="2" charset="0"/>
              </a:rPr>
              <a:t>Add popular lines (dietary, seasonal) and run low-cost local promotion (social media, flyers, loyalty cards). This attracts new customers and boosts sales, but does not resolve underlying operational weaknesses.</a:t>
            </a:r>
            <a:endParaRPr lang="en-GB" sz="1800" dirty="0">
              <a:effectLst/>
              <a:latin typeface="Helvetica" pitchFamily="2" charset="0"/>
            </a:endParaRPr>
          </a:p>
          <a:p>
            <a:endParaRPr lang="en-GB" sz="1800" dirty="0">
              <a:effectLst/>
              <a:latin typeface="Helvetica" pitchFamily="2" charset="0"/>
            </a:endParaRPr>
          </a:p>
        </p:txBody>
      </p:sp>
      <p:pic>
        <p:nvPicPr>
          <p:cNvPr id="5" name="Picture 4">
            <a:extLst>
              <a:ext uri="{FF2B5EF4-FFF2-40B4-BE49-F238E27FC236}">
                <a16:creationId xmlns:a16="http://schemas.microsoft.com/office/drawing/2014/main" id="{E2EDFF3E-7385-3E63-FDD2-78A803DA6911}"/>
              </a:ext>
            </a:extLst>
          </p:cNvPr>
          <p:cNvPicPr>
            <a:picLocks noChangeAspect="1"/>
          </p:cNvPicPr>
          <p:nvPr/>
        </p:nvPicPr>
        <p:blipFill>
          <a:blip r:embed="rId2"/>
          <a:stretch>
            <a:fillRect/>
          </a:stretch>
        </p:blipFill>
        <p:spPr>
          <a:xfrm>
            <a:off x="4187568" y="0"/>
            <a:ext cx="8004432" cy="1898337"/>
          </a:xfrm>
          <a:prstGeom prst="rect">
            <a:avLst/>
          </a:prstGeom>
        </p:spPr>
      </p:pic>
    </p:spTree>
    <p:extLst>
      <p:ext uri="{BB962C8B-B14F-4D97-AF65-F5344CB8AC3E}">
        <p14:creationId xmlns:p14="http://schemas.microsoft.com/office/powerpoint/2010/main" val="178919435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388C621-BAC0-ECD4-4A97-C356B08256D4}"/>
              </a:ext>
            </a:extLst>
          </p:cNvPr>
          <p:cNvSpPr>
            <a:spLocks noGrp="1"/>
          </p:cNvSpPr>
          <p:nvPr>
            <p:ph idx="1"/>
          </p:nvPr>
        </p:nvSpPr>
        <p:spPr>
          <a:xfrm>
            <a:off x="0" y="3429000"/>
            <a:ext cx="6830541" cy="4351338"/>
          </a:xfrm>
        </p:spPr>
        <p:txBody>
          <a:bodyPr/>
          <a:lstStyle/>
          <a:p>
            <a:r>
              <a:rPr lang="en-GB" sz="1800" b="0" i="0">
                <a:effectLst/>
                <a:latin typeface="Helvetica" pitchFamily="2" charset="0"/>
              </a:rPr>
              <a:t>Solution B: Product Expansion &amp; Local</a:t>
            </a:r>
            <a:endParaRPr lang="en-GB" sz="1800">
              <a:effectLst/>
              <a:latin typeface="Helvetica" pitchFamily="2" charset="0"/>
            </a:endParaRPr>
          </a:p>
          <a:p>
            <a:r>
              <a:rPr lang="en-GB" sz="1800" b="0" i="0">
                <a:effectLst/>
                <a:latin typeface="Helvetica" pitchFamily="2" charset="0"/>
              </a:rPr>
              <a:t>Marketing</a:t>
            </a:r>
            <a:endParaRPr lang="en-GB" sz="1800">
              <a:effectLst/>
              <a:latin typeface="Helvetica" pitchFamily="2" charset="0"/>
            </a:endParaRPr>
          </a:p>
          <a:p>
            <a:r>
              <a:rPr lang="en-GB" sz="1800" b="0" i="0">
                <a:effectLst/>
                <a:latin typeface="Helvetica" pitchFamily="2" charset="0"/>
              </a:rPr>
              <a:t>Add popular lines (dietary, seasonal) and run low-cost local promotion (social media, flyers, loyalty cards). This attracts new customers and boosts sales, but does not resolve underlying operational weaknesses.</a:t>
            </a:r>
            <a:endParaRPr lang="en-GB" sz="1800">
              <a:effectLst/>
              <a:latin typeface="Helvetica" pitchFamily="2" charset="0"/>
            </a:endParaRPr>
          </a:p>
        </p:txBody>
      </p:sp>
      <p:pic>
        <p:nvPicPr>
          <p:cNvPr id="5" name="Picture 4">
            <a:extLst>
              <a:ext uri="{FF2B5EF4-FFF2-40B4-BE49-F238E27FC236}">
                <a16:creationId xmlns:a16="http://schemas.microsoft.com/office/drawing/2014/main" id="{9170D939-E918-4F91-8203-19B772A7E3C8}"/>
              </a:ext>
            </a:extLst>
          </p:cNvPr>
          <p:cNvPicPr>
            <a:picLocks noChangeAspect="1"/>
          </p:cNvPicPr>
          <p:nvPr/>
        </p:nvPicPr>
        <p:blipFill>
          <a:blip r:embed="rId2"/>
          <a:stretch>
            <a:fillRect/>
          </a:stretch>
        </p:blipFill>
        <p:spPr>
          <a:xfrm>
            <a:off x="6487298" y="0"/>
            <a:ext cx="5704702" cy="6509400"/>
          </a:xfrm>
          <a:prstGeom prst="rect">
            <a:avLst/>
          </a:prstGeom>
        </p:spPr>
      </p:pic>
    </p:spTree>
    <p:extLst>
      <p:ext uri="{BB962C8B-B14F-4D97-AF65-F5344CB8AC3E}">
        <p14:creationId xmlns:p14="http://schemas.microsoft.com/office/powerpoint/2010/main" val="382191933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2508EF7-0A62-BC3A-3DF1-3BC7D28FC227}"/>
              </a:ext>
            </a:extLst>
          </p:cNvPr>
          <p:cNvSpPr>
            <a:spLocks noGrp="1"/>
          </p:cNvSpPr>
          <p:nvPr>
            <p:ph idx="1"/>
          </p:nvPr>
        </p:nvSpPr>
        <p:spPr>
          <a:xfrm>
            <a:off x="0" y="1253331"/>
            <a:ext cx="6404232" cy="4351338"/>
          </a:xfrm>
        </p:spPr>
        <p:txBody>
          <a:bodyPr/>
          <a:lstStyle/>
          <a:p>
            <a:r>
              <a:rPr lang="en-GB" sz="1800" b="0" i="0">
                <a:effectLst/>
                <a:latin typeface="Helvetica" pitchFamily="2" charset="0"/>
              </a:rPr>
              <a:t>TASK 3b: EVALUATION</a:t>
            </a:r>
            <a:endParaRPr lang="en-GB" sz="1800">
              <a:effectLst/>
              <a:latin typeface="Helvetica" pitchFamily="2" charset="0"/>
            </a:endParaRPr>
          </a:p>
          <a:p>
            <a:r>
              <a:rPr lang="en-GB" sz="1800" b="0" i="0">
                <a:effectLst/>
                <a:latin typeface="Helvetica" pitchFamily="2" charset="0"/>
              </a:rPr>
              <a:t>JUSTIFICATION</a:t>
            </a:r>
            <a:endParaRPr lang="en-GB" sz="1800">
              <a:effectLst/>
              <a:latin typeface="Helvetica" pitchFamily="2" charset="0"/>
            </a:endParaRPr>
          </a:p>
          <a:p>
            <a:r>
              <a:rPr lang="en-GB" sz="1800" b="0" i="0">
                <a:effectLst/>
                <a:latin typeface="Helvetica" pitchFamily="2" charset="0"/>
              </a:rPr>
              <a:t>From Appendix 1 PMI results, Solution A is preferred. Criteria: cost, speed of impact, sustainability, root-cause alignment - weighted equally 25% each as all are vital for long-term stability.</a:t>
            </a:r>
            <a:endParaRPr lang="en-GB" sz="1800">
              <a:effectLst/>
              <a:latin typeface="Helvetica" pitchFamily="2" charset="0"/>
            </a:endParaRPr>
          </a:p>
          <a:p>
            <a:r>
              <a:rPr lang="en-GB" sz="1800" b="0" i="0">
                <a:effectLst/>
                <a:latin typeface="Helvetica" pitchFamily="2" charset="0"/>
              </a:rPr>
              <a:t>Solution A scores higher: it fixes core problems, delivers lasting improvement and supports growth. Solution B only treats symptoms, carries higher cost and leaves inefficiencies unaddressed.</a:t>
            </a:r>
            <a:endParaRPr lang="en-GB" sz="1800">
              <a:effectLst/>
              <a:latin typeface="Helvetica" pitchFamily="2" charset="0"/>
            </a:endParaRPr>
          </a:p>
        </p:txBody>
      </p:sp>
      <p:pic>
        <p:nvPicPr>
          <p:cNvPr id="5" name="Picture 4">
            <a:extLst>
              <a:ext uri="{FF2B5EF4-FFF2-40B4-BE49-F238E27FC236}">
                <a16:creationId xmlns:a16="http://schemas.microsoft.com/office/drawing/2014/main" id="{C039F663-6D94-7DDA-F8A7-C4AABE6BF19C}"/>
              </a:ext>
            </a:extLst>
          </p:cNvPr>
          <p:cNvPicPr>
            <a:picLocks noChangeAspect="1"/>
          </p:cNvPicPr>
          <p:nvPr/>
        </p:nvPicPr>
        <p:blipFill>
          <a:blip r:embed="rId2"/>
          <a:stretch>
            <a:fillRect/>
          </a:stretch>
        </p:blipFill>
        <p:spPr>
          <a:xfrm>
            <a:off x="6404232" y="285385"/>
            <a:ext cx="5437660" cy="6381488"/>
          </a:xfrm>
          <a:prstGeom prst="rect">
            <a:avLst/>
          </a:prstGeom>
        </p:spPr>
      </p:pic>
    </p:spTree>
    <p:extLst>
      <p:ext uri="{BB962C8B-B14F-4D97-AF65-F5344CB8AC3E}">
        <p14:creationId xmlns:p14="http://schemas.microsoft.com/office/powerpoint/2010/main" val="168641566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E1CC70E-79A4-B8A2-DBA7-08891B2C1457}"/>
              </a:ext>
            </a:extLst>
          </p:cNvPr>
          <p:cNvSpPr>
            <a:spLocks noGrp="1"/>
          </p:cNvSpPr>
          <p:nvPr>
            <p:ph idx="1"/>
          </p:nvPr>
        </p:nvSpPr>
        <p:spPr>
          <a:xfrm>
            <a:off x="20595" y="1253331"/>
            <a:ext cx="7262341" cy="4351338"/>
          </a:xfrm>
        </p:spPr>
        <p:txBody>
          <a:bodyPr/>
          <a:lstStyle/>
          <a:p>
            <a:r>
              <a:rPr lang="en-GB" sz="1800" b="0" i="0">
                <a:effectLst/>
                <a:latin typeface="Helvetica" pitchFamily="2" charset="0"/>
              </a:rPr>
              <a:t>TASK 4b: IMPLEMENTATION</a:t>
            </a:r>
            <a:endParaRPr lang="en-GB" sz="1800">
              <a:effectLst/>
              <a:latin typeface="Helvetica" pitchFamily="2" charset="0"/>
            </a:endParaRPr>
          </a:p>
          <a:p>
            <a:r>
              <a:rPr lang="en-GB" sz="1800" b="0" i="0">
                <a:effectLst/>
                <a:latin typeface="Helvetica" pitchFamily="2" charset="0"/>
              </a:rPr>
              <a:t>JUSTIFICATION</a:t>
            </a:r>
            <a:endParaRPr lang="en-GB" sz="1800">
              <a:effectLst/>
              <a:latin typeface="Helvetica" pitchFamily="2" charset="0"/>
            </a:endParaRPr>
          </a:p>
          <a:p>
            <a:r>
              <a:rPr lang="en-GB" sz="1800" b="0" i="0">
                <a:effectLst/>
                <a:latin typeface="Helvetica" pitchFamily="2" charset="0"/>
              </a:rPr>
              <a:t>Plan order: Audit → Set up tools →</a:t>
            </a:r>
            <a:endParaRPr lang="en-GB" sz="1800">
              <a:effectLst/>
              <a:latin typeface="Helvetica" pitchFamily="2" charset="0"/>
            </a:endParaRPr>
          </a:p>
          <a:p>
            <a:r>
              <a:rPr lang="en-GB" sz="1800" b="0" i="0">
                <a:effectLst/>
                <a:latin typeface="Helvetica" pitchFamily="2" charset="0"/>
              </a:rPr>
              <a:t>Train → Monitor. This logical flow avoids disruption: auditing sets a baseline, while phased rollout prevents overwhelming staff. Roles are clearly assigned for accountability, with short milestones to keep progress steady.</a:t>
            </a:r>
            <a:endParaRPr lang="en-GB" sz="1800">
              <a:effectLst/>
              <a:latin typeface="Helvetica" pitchFamily="2" charset="0"/>
            </a:endParaRPr>
          </a:p>
          <a:p>
            <a:r>
              <a:rPr lang="en-GB" sz="1800" b="0" i="0">
                <a:effectLst/>
                <a:latin typeface="Helvetica" pitchFamily="2" charset="0"/>
              </a:rPr>
              <a:t>This reduces risk and ensures changes stick.</a:t>
            </a:r>
            <a:endParaRPr lang="en-GB" sz="1800">
              <a:effectLst/>
              <a:latin typeface="Helvetica" pitchFamily="2" charset="0"/>
            </a:endParaRPr>
          </a:p>
        </p:txBody>
      </p:sp>
      <p:pic>
        <p:nvPicPr>
          <p:cNvPr id="5" name="Picture 4">
            <a:extLst>
              <a:ext uri="{FF2B5EF4-FFF2-40B4-BE49-F238E27FC236}">
                <a16:creationId xmlns:a16="http://schemas.microsoft.com/office/drawing/2014/main" id="{FC63DF91-02FD-FA60-DE15-77C167BF6205}"/>
              </a:ext>
            </a:extLst>
          </p:cNvPr>
          <p:cNvPicPr>
            <a:picLocks noChangeAspect="1"/>
          </p:cNvPicPr>
          <p:nvPr/>
        </p:nvPicPr>
        <p:blipFill>
          <a:blip r:embed="rId2"/>
          <a:stretch>
            <a:fillRect/>
          </a:stretch>
        </p:blipFill>
        <p:spPr>
          <a:xfrm>
            <a:off x="7282937" y="1"/>
            <a:ext cx="4627604" cy="6247026"/>
          </a:xfrm>
          <a:prstGeom prst="rect">
            <a:avLst/>
          </a:prstGeom>
        </p:spPr>
      </p:pic>
    </p:spTree>
    <p:extLst>
      <p:ext uri="{BB962C8B-B14F-4D97-AF65-F5344CB8AC3E}">
        <p14:creationId xmlns:p14="http://schemas.microsoft.com/office/powerpoint/2010/main" val="226472348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4F4BC57-4A05-E426-4637-2569A5E143EC}"/>
              </a:ext>
            </a:extLst>
          </p:cNvPr>
          <p:cNvSpPr>
            <a:spLocks noGrp="1"/>
          </p:cNvSpPr>
          <p:nvPr>
            <p:ph idx="1"/>
          </p:nvPr>
        </p:nvSpPr>
        <p:spPr>
          <a:xfrm>
            <a:off x="289011" y="658598"/>
            <a:ext cx="6816124" cy="4351338"/>
          </a:xfrm>
        </p:spPr>
        <p:txBody>
          <a:bodyPr/>
          <a:lstStyle/>
          <a:p>
            <a:r>
              <a:rPr lang="en-GB" sz="1800" b="0" i="0">
                <a:effectLst/>
                <a:latin typeface="Helvetica" pitchFamily="2" charset="0"/>
              </a:rPr>
              <a:t>TASK 5b: KPI &amp; SMART</a:t>
            </a:r>
            <a:endParaRPr lang="en-GB" sz="1800">
              <a:effectLst/>
              <a:latin typeface="Helvetica" pitchFamily="2" charset="0"/>
            </a:endParaRPr>
          </a:p>
          <a:p>
            <a:r>
              <a:rPr lang="en-GB" sz="1800" b="0" i="0">
                <a:effectLst/>
                <a:latin typeface="Helvetica" pitchFamily="2" charset="0"/>
              </a:rPr>
              <a:t>JUSTIFICATION</a:t>
            </a:r>
            <a:endParaRPr lang="en-GB" sz="1800">
              <a:effectLst/>
              <a:latin typeface="Helvetica" pitchFamily="2" charset="0"/>
            </a:endParaRPr>
          </a:p>
          <a:p>
            <a:r>
              <a:rPr lang="en-GB" sz="1800" b="0" i="0">
                <a:effectLst/>
                <a:latin typeface="Helvetica" pitchFamily="2" charset="0"/>
              </a:rPr>
              <a:t>Core KPI: Reduce operational waste by 15% and increase average transaction value by 10% in 3 months. This directly measures efficiency and revenue - the two biggest impacts of the root problem. SMART targets are clear, realistic and time-bound, aligned with the bakery's capacity and the solution's goals.</a:t>
            </a:r>
            <a:endParaRPr lang="en-GB" sz="1800">
              <a:effectLst/>
              <a:latin typeface="Helvetica" pitchFamily="2" charset="0"/>
            </a:endParaRPr>
          </a:p>
        </p:txBody>
      </p:sp>
      <p:pic>
        <p:nvPicPr>
          <p:cNvPr id="5" name="Picture 4">
            <a:extLst>
              <a:ext uri="{FF2B5EF4-FFF2-40B4-BE49-F238E27FC236}">
                <a16:creationId xmlns:a16="http://schemas.microsoft.com/office/drawing/2014/main" id="{9336C1BA-0A47-784B-EF94-6E462383DD97}"/>
              </a:ext>
            </a:extLst>
          </p:cNvPr>
          <p:cNvPicPr>
            <a:picLocks noChangeAspect="1"/>
          </p:cNvPicPr>
          <p:nvPr/>
        </p:nvPicPr>
        <p:blipFill>
          <a:blip r:embed="rId2"/>
          <a:stretch>
            <a:fillRect/>
          </a:stretch>
        </p:blipFill>
        <p:spPr>
          <a:xfrm>
            <a:off x="7105135" y="0"/>
            <a:ext cx="4808152" cy="6199402"/>
          </a:xfrm>
          <a:prstGeom prst="rect">
            <a:avLst/>
          </a:prstGeom>
        </p:spPr>
      </p:pic>
    </p:spTree>
    <p:extLst>
      <p:ext uri="{BB962C8B-B14F-4D97-AF65-F5344CB8AC3E}">
        <p14:creationId xmlns:p14="http://schemas.microsoft.com/office/powerpoint/2010/main" val="425881087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29B5722-6D54-50EE-4787-D9755FE89B99}"/>
              </a:ext>
            </a:extLst>
          </p:cNvPr>
          <p:cNvSpPr>
            <a:spLocks noGrp="1"/>
          </p:cNvSpPr>
          <p:nvPr>
            <p:ph idx="1"/>
          </p:nvPr>
        </p:nvSpPr>
        <p:spPr>
          <a:xfrm>
            <a:off x="0" y="1085034"/>
            <a:ext cx="6491416" cy="4351338"/>
          </a:xfrm>
        </p:spPr>
        <p:txBody>
          <a:bodyPr/>
          <a:lstStyle/>
          <a:p>
            <a:r>
              <a:rPr lang="en-GB" sz="1800" b="0" i="0">
                <a:effectLst/>
                <a:latin typeface="Helvetica" pitchFamily="2" charset="0"/>
              </a:rPr>
              <a:t>TASK 6: KEY FINDINGS</a:t>
            </a:r>
            <a:endParaRPr lang="en-GB" sz="1800">
              <a:effectLst/>
              <a:latin typeface="Helvetica" pitchFamily="2" charset="0"/>
            </a:endParaRPr>
          </a:p>
          <a:p>
            <a:pPr lvl="0"/>
            <a:r>
              <a:rPr lang="en-GB" sz="1800" b="0" i="0">
                <a:effectLst/>
                <a:latin typeface="Helvetica" pitchFamily="2" charset="0"/>
              </a:rPr>
              <a:t>﻿﻿The core issue is poor operations, not just low sales</a:t>
            </a:r>
            <a:endParaRPr lang="en-GB" sz="1800">
              <a:effectLst/>
              <a:latin typeface="Helvetica" pitchFamily="2" charset="0"/>
            </a:endParaRPr>
          </a:p>
          <a:p>
            <a:pPr lvl="0"/>
            <a:r>
              <a:rPr lang="en-GB" sz="1800" b="0" i="0">
                <a:effectLst/>
                <a:latin typeface="Helvetica" pitchFamily="2" charset="0"/>
              </a:rPr>
              <a:t>﻿﻿Fixing internal processes must come before growth or marketing</a:t>
            </a:r>
            <a:endParaRPr lang="en-GB" sz="1800">
              <a:effectLst/>
              <a:latin typeface="Helvetica" pitchFamily="2" charset="0"/>
            </a:endParaRPr>
          </a:p>
          <a:p>
            <a:pPr lvl="0"/>
            <a:r>
              <a:rPr lang="en-GB" sz="1800" b="0" i="0">
                <a:effectLst/>
                <a:latin typeface="Helvetica" pitchFamily="2" charset="0"/>
              </a:rPr>
              <a:t>﻿﻿Balanced evaluation ensures better long-term decisions</a:t>
            </a:r>
            <a:endParaRPr lang="en-GB" sz="1800">
              <a:effectLst/>
              <a:latin typeface="Helvetica" pitchFamily="2" charset="0"/>
            </a:endParaRPr>
          </a:p>
          <a:p>
            <a:pPr lvl="0"/>
            <a:r>
              <a:rPr lang="en-GB" sz="1800" b="0" i="0">
                <a:effectLst/>
                <a:latin typeface="Helvetica" pitchFamily="2" charset="0"/>
              </a:rPr>
              <a:t>﻿﻿Phased rollout reduces risk and supports successful change</a:t>
            </a:r>
            <a:endParaRPr lang="en-GB" sz="1800">
              <a:effectLst/>
              <a:latin typeface="Helvetica" pitchFamily="2" charset="0"/>
            </a:endParaRPr>
          </a:p>
          <a:p>
            <a:pPr lvl="0"/>
            <a:r>
              <a:rPr lang="en-GB" sz="1800" b="0" i="0">
                <a:effectLst/>
                <a:latin typeface="Helvetica" pitchFamily="2" charset="0"/>
              </a:rPr>
              <a:t>﻿﻿Clear measurable targets are essential to track progress</a:t>
            </a:r>
            <a:endParaRPr lang="en-GB" sz="1800">
              <a:effectLst/>
              <a:latin typeface="Helvetica" pitchFamily="2" charset="0"/>
            </a:endParaRPr>
          </a:p>
        </p:txBody>
      </p:sp>
      <p:pic>
        <p:nvPicPr>
          <p:cNvPr id="5" name="Picture 4">
            <a:extLst>
              <a:ext uri="{FF2B5EF4-FFF2-40B4-BE49-F238E27FC236}">
                <a16:creationId xmlns:a16="http://schemas.microsoft.com/office/drawing/2014/main" id="{6999EA65-7C4C-591A-8273-6B895EBA488D}"/>
              </a:ext>
            </a:extLst>
          </p:cNvPr>
          <p:cNvPicPr>
            <a:picLocks noChangeAspect="1"/>
          </p:cNvPicPr>
          <p:nvPr/>
        </p:nvPicPr>
        <p:blipFill>
          <a:blip r:embed="rId2"/>
          <a:stretch>
            <a:fillRect/>
          </a:stretch>
        </p:blipFill>
        <p:spPr>
          <a:xfrm>
            <a:off x="6491416" y="0"/>
            <a:ext cx="5453449" cy="6257925"/>
          </a:xfrm>
          <a:prstGeom prst="rect">
            <a:avLst/>
          </a:prstGeom>
        </p:spPr>
      </p:pic>
    </p:spTree>
    <p:extLst>
      <p:ext uri="{BB962C8B-B14F-4D97-AF65-F5344CB8AC3E}">
        <p14:creationId xmlns:p14="http://schemas.microsoft.com/office/powerpoint/2010/main" val="50472596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D12A06-FCA2-3DE4-4485-C1D11C0FD3EA}"/>
              </a:ext>
            </a:extLst>
          </p:cNvPr>
          <p:cNvSpPr>
            <a:spLocks noGrp="1"/>
          </p:cNvSpPr>
          <p:nvPr>
            <p:ph type="title"/>
          </p:nvPr>
        </p:nvSpPr>
        <p:spPr>
          <a:xfrm>
            <a:off x="-2628900" y="1"/>
            <a:ext cx="10515600" cy="1098378"/>
          </a:xfrm>
        </p:spPr>
        <p:txBody>
          <a:bodyPr/>
          <a:lstStyle/>
          <a:p>
            <a:r>
              <a:rPr lang="en-GB" sz="1800" dirty="0">
                <a:latin typeface="Helvetica" pitchFamily="2" charset="0"/>
              </a:rPr>
              <a:t>                                                  (</a:t>
            </a:r>
            <a:r>
              <a:rPr lang="en-GB" sz="1800" b="0" i="0" dirty="0">
                <a:effectLst/>
                <a:latin typeface="Helvetica" pitchFamily="2" charset="0"/>
              </a:rPr>
              <a:t>APPENDICES)</a:t>
            </a:r>
            <a:br>
              <a:rPr lang="en-GB" sz="1800" dirty="0">
                <a:effectLst/>
                <a:latin typeface="Helvetica" pitchFamily="2" charset="0"/>
              </a:rPr>
            </a:br>
            <a:r>
              <a:rPr lang="en-GB" sz="1800" dirty="0">
                <a:effectLst/>
                <a:latin typeface="Helvetica" pitchFamily="2" charset="0"/>
              </a:rPr>
              <a:t>                                                  </a:t>
            </a:r>
            <a:r>
              <a:rPr lang="en-GB" sz="1800" b="0" i="0" dirty="0">
                <a:effectLst/>
                <a:latin typeface="Helvetica" pitchFamily="2" charset="0"/>
              </a:rPr>
              <a:t>Appendix 1 - PMI TABLE</a:t>
            </a:r>
            <a:br>
              <a:rPr lang="en-GB" sz="1800" dirty="0">
                <a:effectLst/>
                <a:latin typeface="Helvetica" pitchFamily="2" charset="0"/>
              </a:rPr>
            </a:br>
            <a:r>
              <a:rPr lang="en-GB" sz="1800" dirty="0">
                <a:effectLst/>
                <a:latin typeface="Helvetica" pitchFamily="2" charset="0"/>
              </a:rPr>
              <a:t>                                                  </a:t>
            </a:r>
            <a:r>
              <a:rPr lang="en-GB" sz="1800" b="0" i="0" dirty="0">
                <a:effectLst/>
                <a:latin typeface="Helvetica" pitchFamily="2" charset="0"/>
              </a:rPr>
              <a:t>Source: </a:t>
            </a:r>
            <a:r>
              <a:rPr lang="en-GB" sz="1800" b="0" i="0" dirty="0" err="1">
                <a:effectLst/>
                <a:latin typeface="Helvetica" pitchFamily="2" charset="0"/>
              </a:rPr>
              <a:t>Buzan</a:t>
            </a:r>
            <a:r>
              <a:rPr lang="en-GB" sz="1800" b="0" i="0" dirty="0">
                <a:effectLst/>
                <a:latin typeface="Helvetica" pitchFamily="2" charset="0"/>
              </a:rPr>
              <a:t> (2018)</a:t>
            </a:r>
            <a:endParaRPr lang="en-GB" sz="1800" dirty="0">
              <a:effectLst/>
              <a:latin typeface="Helvetica" pitchFamily="2" charset="0"/>
            </a:endParaRPr>
          </a:p>
        </p:txBody>
      </p:sp>
      <p:sp>
        <p:nvSpPr>
          <p:cNvPr id="3" name="Content Placeholder 2">
            <a:extLst>
              <a:ext uri="{FF2B5EF4-FFF2-40B4-BE49-F238E27FC236}">
                <a16:creationId xmlns:a16="http://schemas.microsoft.com/office/drawing/2014/main" id="{F765C843-84DD-7CDD-F080-4AC78C8CAA3F}"/>
              </a:ext>
            </a:extLst>
          </p:cNvPr>
          <p:cNvSpPr>
            <a:spLocks noGrp="1"/>
          </p:cNvSpPr>
          <p:nvPr>
            <p:ph idx="1"/>
          </p:nvPr>
        </p:nvSpPr>
        <p:spPr>
          <a:xfrm>
            <a:off x="-1" y="1098379"/>
            <a:ext cx="10915135" cy="4351338"/>
          </a:xfrm>
        </p:spPr>
        <p:txBody>
          <a:bodyPr>
            <a:normAutofit fontScale="62500" lnSpcReduction="20000"/>
          </a:bodyPr>
          <a:lstStyle/>
          <a:p>
            <a:endParaRPr lang="en-GB" dirty="0"/>
          </a:p>
          <a:p>
            <a:r>
              <a:rPr lang="en-GB" dirty="0"/>
              <a:t>  Table                                    </a:t>
            </a:r>
          </a:p>
          <a:p>
            <a:r>
              <a:rPr lang="en-GB" dirty="0"/>
              <a:t>  Solution A:                    Plus                                Minus                                                              Interesting                                                                         </a:t>
            </a:r>
          </a:p>
          <a:p>
            <a:r>
              <a:rPr lang="en-GB" dirty="0"/>
              <a:t>  Operational          Cuts waste 15-20%         Small upfront cost for soft ware              Reveal customer needs </a:t>
            </a:r>
          </a:p>
          <a:p>
            <a:r>
              <a:rPr lang="en-GB" dirty="0"/>
              <a:t>  Restructuring       Fewer order  errors        Short  adjustment period                          Support future growth </a:t>
            </a:r>
          </a:p>
          <a:p>
            <a:r>
              <a:rPr lang="en-GB" dirty="0"/>
              <a:t>                                 Better stock  accuracy    Minor resistance                                        Data guide improvements</a:t>
            </a:r>
          </a:p>
          <a:p>
            <a:r>
              <a:rPr lang="en-GB" dirty="0"/>
              <a:t>                                 Low running  cost            Set up time                                                 Easy to scale </a:t>
            </a:r>
          </a:p>
          <a:p>
            <a:r>
              <a:rPr lang="en-GB" dirty="0"/>
              <a:t>                                                                             -  2.                                                               +4</a:t>
            </a:r>
          </a:p>
          <a:p>
            <a:r>
              <a:rPr lang="en-GB" dirty="0"/>
              <a:t>                                 +4</a:t>
            </a:r>
          </a:p>
          <a:p>
            <a:endParaRPr lang="en-GB" dirty="0"/>
          </a:p>
          <a:p>
            <a:r>
              <a:rPr lang="en-GB" dirty="0"/>
              <a:t>OVERALL SCORE +6 </a:t>
            </a:r>
          </a:p>
          <a:p>
            <a:endParaRPr lang="en-GB" dirty="0"/>
          </a:p>
          <a:p>
            <a:r>
              <a:rPr lang="en-GB" dirty="0"/>
              <a:t>                                                        </a:t>
            </a:r>
          </a:p>
          <a:p>
            <a:endParaRPr lang="en-GB" dirty="0"/>
          </a:p>
          <a:p>
            <a:endParaRPr lang="en-GB" dirty="0"/>
          </a:p>
          <a:p>
            <a:endParaRPr lang="en-GB" dirty="0"/>
          </a:p>
        </p:txBody>
      </p:sp>
      <p:pic>
        <p:nvPicPr>
          <p:cNvPr id="6" name="Picture 5">
            <a:extLst>
              <a:ext uri="{FF2B5EF4-FFF2-40B4-BE49-F238E27FC236}">
                <a16:creationId xmlns:a16="http://schemas.microsoft.com/office/drawing/2014/main" id="{AD6002AB-C32D-586B-9C39-83E03E3D0F27}"/>
              </a:ext>
            </a:extLst>
          </p:cNvPr>
          <p:cNvPicPr>
            <a:picLocks noChangeAspect="1"/>
          </p:cNvPicPr>
          <p:nvPr/>
        </p:nvPicPr>
        <p:blipFill>
          <a:blip r:embed="rId2"/>
          <a:stretch>
            <a:fillRect/>
          </a:stretch>
        </p:blipFill>
        <p:spPr>
          <a:xfrm flipV="1">
            <a:off x="3747639" y="0"/>
            <a:ext cx="8278121" cy="1706792"/>
          </a:xfrm>
          <a:prstGeom prst="rect">
            <a:avLst/>
          </a:prstGeom>
        </p:spPr>
      </p:pic>
    </p:spTree>
    <p:extLst>
      <p:ext uri="{BB962C8B-B14F-4D97-AF65-F5344CB8AC3E}">
        <p14:creationId xmlns:p14="http://schemas.microsoft.com/office/powerpoint/2010/main" val="403242941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A1C5D0D-ED40-B65C-2303-F5100A2D4D5A}"/>
              </a:ext>
            </a:extLst>
          </p:cNvPr>
          <p:cNvSpPr>
            <a:spLocks noGrp="1"/>
          </p:cNvSpPr>
          <p:nvPr>
            <p:ph idx="1"/>
          </p:nvPr>
        </p:nvSpPr>
        <p:spPr/>
        <p:txBody>
          <a:bodyPr>
            <a:normAutofit/>
          </a:bodyPr>
          <a:lstStyle/>
          <a:p>
            <a:r>
              <a:rPr lang="en-GB" sz="1800" b="0" i="0" dirty="0">
                <a:effectLst/>
                <a:latin typeface="Helvetica" pitchFamily="2" charset="0"/>
              </a:rPr>
              <a:t>Table.                                        Plus                                 Minus                         Interesting </a:t>
            </a:r>
            <a:endParaRPr lang="en-GB" sz="1800" dirty="0">
              <a:effectLst/>
              <a:latin typeface="Helvetica" pitchFamily="2" charset="0"/>
            </a:endParaRPr>
          </a:p>
          <a:p>
            <a:r>
              <a:rPr lang="en-GB" sz="1800" b="0" i="0" dirty="0">
                <a:effectLst/>
                <a:latin typeface="Helvetica" pitchFamily="2" charset="0"/>
              </a:rPr>
              <a:t>SOLUTION B:             Attracts new groups    Higher ingredient cost        Reveal customer needs</a:t>
            </a:r>
            <a:endParaRPr lang="en-GB" sz="1800" dirty="0">
              <a:effectLst/>
              <a:latin typeface="Helvetica" pitchFamily="2" charset="0"/>
            </a:endParaRPr>
          </a:p>
          <a:p>
            <a:r>
              <a:rPr lang="en-GB" sz="1800" b="0" i="0" dirty="0">
                <a:effectLst/>
                <a:latin typeface="Helvetica" pitchFamily="2" charset="0"/>
              </a:rPr>
              <a:t>PRODUCT </a:t>
            </a:r>
          </a:p>
          <a:p>
            <a:r>
              <a:rPr lang="en-GB" sz="1800" b="0" i="0" dirty="0">
                <a:effectLst/>
                <a:latin typeface="Helvetica" pitchFamily="2" charset="0"/>
              </a:rPr>
              <a:t>&amp; MARKETING.          Quick sales boos         More stocks waste risk       Builds local reputation </a:t>
            </a:r>
            <a:endParaRPr lang="en-GB" sz="1800" dirty="0">
              <a:effectLst/>
              <a:latin typeface="Helvetica" pitchFamily="2" charset="0"/>
            </a:endParaRPr>
          </a:p>
          <a:p>
            <a:r>
              <a:rPr lang="en-GB" sz="1800" dirty="0">
                <a:latin typeface="Helvetica" pitchFamily="2" charset="0"/>
              </a:rPr>
              <a:t>                        </a:t>
            </a:r>
            <a:r>
              <a:rPr lang="en-GB" sz="1800" b="0" i="0" dirty="0">
                <a:effectLst/>
                <a:latin typeface="Helvetica" pitchFamily="2" charset="0"/>
              </a:rPr>
              <a:t>            Fast to launch              No workflow flix                  Test product demand </a:t>
            </a:r>
            <a:endParaRPr lang="en-GB" sz="1800" dirty="0">
              <a:effectLst/>
              <a:latin typeface="Helvetica" pitchFamily="2" charset="0"/>
            </a:endParaRPr>
          </a:p>
          <a:p>
            <a:r>
              <a:rPr lang="en-GB" sz="1800" b="0" i="0" dirty="0">
                <a:effectLst/>
                <a:latin typeface="Helvetica" pitchFamily="2" charset="0"/>
              </a:rPr>
              <a:t>Simple to run.              Simple to run               </a:t>
            </a:r>
            <a:r>
              <a:rPr lang="en-GB" sz="1800" dirty="0">
                <a:latin typeface="Helvetica" pitchFamily="2" charset="0"/>
              </a:rPr>
              <a:t>Uncertain uptake                No long- term efficiency </a:t>
            </a:r>
            <a:endParaRPr lang="en-GB" sz="1800" dirty="0">
              <a:effectLst/>
              <a:latin typeface="Helvetica" pitchFamily="2" charset="0"/>
            </a:endParaRPr>
          </a:p>
          <a:p>
            <a:r>
              <a:rPr lang="en-GB" sz="1800" b="0" i="0" dirty="0">
                <a:effectLst/>
                <a:latin typeface="Helvetica" pitchFamily="2" charset="0"/>
              </a:rPr>
              <a:t>                                    +3                                 -4.                                       +2</a:t>
            </a:r>
            <a:endParaRPr lang="en-GB" sz="1800" dirty="0">
              <a:effectLst/>
              <a:latin typeface="Helvetica" pitchFamily="2" charset="0"/>
            </a:endParaRPr>
          </a:p>
          <a:p>
            <a:endParaRPr lang="en-GB" sz="1800" b="0" i="0" dirty="0">
              <a:effectLst/>
              <a:latin typeface="Helvetica" pitchFamily="2" charset="0"/>
            </a:endParaRPr>
          </a:p>
          <a:p>
            <a:r>
              <a:rPr lang="en-GB" sz="1800" b="0" i="0" dirty="0">
                <a:effectLst/>
                <a:latin typeface="Helvetica" pitchFamily="2" charset="0"/>
              </a:rPr>
              <a:t>OVERALL SCORE: -1.   </a:t>
            </a:r>
            <a:endParaRPr lang="en-GB" sz="1800" dirty="0">
              <a:effectLst/>
              <a:latin typeface="Helvetica" pitchFamily="2" charset="0"/>
            </a:endParaRPr>
          </a:p>
        </p:txBody>
      </p:sp>
    </p:spTree>
    <p:extLst>
      <p:ext uri="{BB962C8B-B14F-4D97-AF65-F5344CB8AC3E}">
        <p14:creationId xmlns:p14="http://schemas.microsoft.com/office/powerpoint/2010/main" val="248583127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B6EB21-BAE6-61DD-4A51-D8C440452160}"/>
              </a:ext>
            </a:extLst>
          </p:cNvPr>
          <p:cNvSpPr>
            <a:spLocks noGrp="1"/>
          </p:cNvSpPr>
          <p:nvPr>
            <p:ph type="title"/>
          </p:nvPr>
        </p:nvSpPr>
        <p:spPr>
          <a:xfrm>
            <a:off x="446217" y="-3592776"/>
            <a:ext cx="13035692" cy="8547626"/>
          </a:xfrm>
        </p:spPr>
        <p:txBody>
          <a:bodyPr/>
          <a:lstStyle/>
          <a:p>
            <a:r>
              <a:rPr lang="en-GB" sz="1800" b="0" i="0">
                <a:effectLst/>
                <a:latin typeface="Helvetica" pitchFamily="2" charset="0"/>
              </a:rPr>
              <a:t>Appendix 2 - IMPLEMENTATION PLAN</a:t>
            </a:r>
            <a:br>
              <a:rPr lang="en-GB" sz="1800">
                <a:effectLst/>
                <a:latin typeface="Helvetica" pitchFamily="2" charset="0"/>
              </a:rPr>
            </a:br>
            <a:r>
              <a:rPr lang="en-GB" sz="1800" b="0" i="0">
                <a:effectLst/>
                <a:latin typeface="Helvetica" pitchFamily="2" charset="0"/>
              </a:rPr>
              <a:t>Problem: Operational inefficiency I Solution: Operational Restructuring /</a:t>
            </a:r>
            <a:br>
              <a:rPr lang="en-GB" sz="1800">
                <a:effectLst/>
                <a:latin typeface="Helvetica" pitchFamily="2" charset="0"/>
              </a:rPr>
            </a:br>
            <a:r>
              <a:rPr lang="en-GB" sz="1800" b="0" i="0">
                <a:effectLst/>
                <a:latin typeface="Helvetica" pitchFamily="2" charset="0"/>
              </a:rPr>
              <a:t>Source: Cameron &amp; Green (2020)</a:t>
            </a:r>
            <a:endParaRPr lang="en-GB" sz="1800">
              <a:effectLst/>
              <a:latin typeface="Helvetica" pitchFamily="2" charset="0"/>
            </a:endParaRPr>
          </a:p>
        </p:txBody>
      </p:sp>
      <p:sp>
        <p:nvSpPr>
          <p:cNvPr id="7" name="Content Placeholder 6">
            <a:extLst>
              <a:ext uri="{FF2B5EF4-FFF2-40B4-BE49-F238E27FC236}">
                <a16:creationId xmlns:a16="http://schemas.microsoft.com/office/drawing/2014/main" id="{CC78399D-1BE0-0F8E-3140-B4D29CF06AF0}"/>
              </a:ext>
            </a:extLst>
          </p:cNvPr>
          <p:cNvSpPr>
            <a:spLocks noGrp="1"/>
          </p:cNvSpPr>
          <p:nvPr>
            <p:ph idx="1"/>
          </p:nvPr>
        </p:nvSpPr>
        <p:spPr>
          <a:xfrm>
            <a:off x="83066" y="1253331"/>
            <a:ext cx="10515600" cy="4351338"/>
          </a:xfrm>
        </p:spPr>
        <p:txBody>
          <a:bodyPr>
            <a:normAutofit fontScale="62500" lnSpcReduction="20000"/>
          </a:bodyPr>
          <a:lstStyle/>
          <a:p>
            <a:r>
              <a:rPr lang="en-GB" dirty="0"/>
              <a:t>Table </a:t>
            </a:r>
          </a:p>
          <a:p>
            <a:r>
              <a:rPr lang="en-GB" dirty="0"/>
              <a:t>#.           Task                                  What                                                    </a:t>
            </a:r>
          </a:p>
          <a:p>
            <a:endParaRPr lang="en-GB" dirty="0"/>
          </a:p>
          <a:p>
            <a:r>
              <a:rPr lang="en-GB" dirty="0"/>
              <a:t>1.           Audit processes              Map workflows ,measure waste </a:t>
            </a:r>
          </a:p>
          <a:p>
            <a:r>
              <a:rPr lang="en-GB" dirty="0"/>
              <a:t>2.           Set up digital tools         Install stock/ sales system </a:t>
            </a:r>
          </a:p>
          <a:p>
            <a:r>
              <a:rPr lang="en-GB" dirty="0"/>
              <a:t>3.           Train team                       System use + new procedures </a:t>
            </a:r>
          </a:p>
          <a:p>
            <a:r>
              <a:rPr lang="en-GB" dirty="0"/>
              <a:t>4.            Review &amp;adjust             Track metrics + refine </a:t>
            </a:r>
          </a:p>
          <a:p>
            <a:r>
              <a:rPr lang="en-GB" dirty="0"/>
              <a:t>                                                        </a:t>
            </a:r>
          </a:p>
          <a:p>
            <a:r>
              <a:rPr lang="en-GB" dirty="0"/>
              <a:t>When                     Who.                      Done </a:t>
            </a:r>
          </a:p>
          <a:p>
            <a:r>
              <a:rPr lang="en-GB" dirty="0"/>
              <a:t>Week1.             Basil</a:t>
            </a:r>
          </a:p>
          <a:p>
            <a:r>
              <a:rPr lang="en-GB" dirty="0"/>
              <a:t>Week2.             Basil + Supervisor </a:t>
            </a:r>
          </a:p>
          <a:p>
            <a:r>
              <a:rPr lang="en-GB" dirty="0"/>
              <a:t>Week3.            Supervisor+Staff </a:t>
            </a:r>
          </a:p>
          <a:p>
            <a:r>
              <a:rPr lang="en-GB" dirty="0"/>
              <a:t>Week4-8.         Whole team </a:t>
            </a:r>
          </a:p>
        </p:txBody>
      </p:sp>
      <p:pic>
        <p:nvPicPr>
          <p:cNvPr id="10" name="Picture 9">
            <a:extLst>
              <a:ext uri="{FF2B5EF4-FFF2-40B4-BE49-F238E27FC236}">
                <a16:creationId xmlns:a16="http://schemas.microsoft.com/office/drawing/2014/main" id="{5E802C63-7DF9-D588-9D09-F10A963B6553}"/>
              </a:ext>
            </a:extLst>
          </p:cNvPr>
          <p:cNvPicPr>
            <a:picLocks noChangeAspect="1"/>
          </p:cNvPicPr>
          <p:nvPr/>
        </p:nvPicPr>
        <p:blipFill>
          <a:blip r:embed="rId2"/>
          <a:stretch>
            <a:fillRect/>
          </a:stretch>
        </p:blipFill>
        <p:spPr>
          <a:xfrm>
            <a:off x="6518875" y="1253331"/>
            <a:ext cx="5226908" cy="5604669"/>
          </a:xfrm>
          <a:prstGeom prst="rect">
            <a:avLst/>
          </a:prstGeom>
        </p:spPr>
      </p:pic>
    </p:spTree>
    <p:extLst>
      <p:ext uri="{BB962C8B-B14F-4D97-AF65-F5344CB8AC3E}">
        <p14:creationId xmlns:p14="http://schemas.microsoft.com/office/powerpoint/2010/main" val="183717288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7279B8-3117-3FB6-B915-186DABEF7DBD}"/>
              </a:ext>
            </a:extLst>
          </p:cNvPr>
          <p:cNvSpPr>
            <a:spLocks noGrp="1"/>
          </p:cNvSpPr>
          <p:nvPr>
            <p:ph type="title"/>
          </p:nvPr>
        </p:nvSpPr>
        <p:spPr>
          <a:xfrm>
            <a:off x="391984" y="0"/>
            <a:ext cx="10169612" cy="1620044"/>
          </a:xfrm>
        </p:spPr>
        <p:txBody>
          <a:bodyPr/>
          <a:lstStyle/>
          <a:p>
            <a:r>
              <a:rPr lang="en-GB" sz="1800" b="0" i="0">
                <a:effectLst/>
                <a:latin typeface="Helvetica" pitchFamily="2" charset="0"/>
              </a:rPr>
              <a:t>Appendix 3 - KPI &amp; SMART</a:t>
            </a:r>
            <a:br>
              <a:rPr lang="en-GB" sz="1800">
                <a:effectLst/>
                <a:latin typeface="Helvetica" pitchFamily="2" charset="0"/>
              </a:rPr>
            </a:br>
            <a:r>
              <a:rPr lang="en-GB" sz="1800" b="0" i="0">
                <a:effectLst/>
                <a:latin typeface="Helvetica" pitchFamily="2" charset="0"/>
              </a:rPr>
              <a:t>KPI: Reduce waste 15% + lift transaction value 10% in 3 months /</a:t>
            </a:r>
            <a:br>
              <a:rPr lang="en-GB" sz="1800">
                <a:effectLst/>
                <a:latin typeface="Helvetica" pitchFamily="2" charset="0"/>
              </a:rPr>
            </a:br>
            <a:r>
              <a:rPr lang="en-GB" sz="1800" b="0" i="0">
                <a:effectLst/>
                <a:latin typeface="Helvetica" pitchFamily="2" charset="0"/>
              </a:rPr>
              <a:t>Source: Doran (1981)</a:t>
            </a:r>
            <a:endParaRPr lang="en-GB" sz="1800">
              <a:effectLst/>
              <a:latin typeface="Helvetica" pitchFamily="2" charset="0"/>
            </a:endParaRPr>
          </a:p>
        </p:txBody>
      </p:sp>
      <p:sp>
        <p:nvSpPr>
          <p:cNvPr id="3" name="Content Placeholder 2">
            <a:extLst>
              <a:ext uri="{FF2B5EF4-FFF2-40B4-BE49-F238E27FC236}">
                <a16:creationId xmlns:a16="http://schemas.microsoft.com/office/drawing/2014/main" id="{A3063121-5DA7-DEBE-C748-D2478D1ECD8C}"/>
              </a:ext>
            </a:extLst>
          </p:cNvPr>
          <p:cNvSpPr>
            <a:spLocks noGrp="1"/>
          </p:cNvSpPr>
          <p:nvPr>
            <p:ph idx="1"/>
          </p:nvPr>
        </p:nvSpPr>
        <p:spPr>
          <a:xfrm>
            <a:off x="391984" y="1300892"/>
            <a:ext cx="10515600" cy="4351338"/>
          </a:xfrm>
        </p:spPr>
        <p:txBody>
          <a:bodyPr>
            <a:normAutofit fontScale="85000" lnSpcReduction="20000"/>
          </a:bodyPr>
          <a:lstStyle/>
          <a:p>
            <a:r>
              <a:rPr lang="en-GB" dirty="0"/>
              <a:t>Table                                 </a:t>
            </a:r>
          </a:p>
          <a:p>
            <a:r>
              <a:rPr lang="en-GB" dirty="0"/>
              <a:t>  Specific                          Measurable                            Attainable </a:t>
            </a:r>
          </a:p>
          <a:p>
            <a:r>
              <a:rPr lang="en-GB" dirty="0"/>
              <a:t>                                                                                 </a:t>
            </a:r>
          </a:p>
          <a:p>
            <a:r>
              <a:rPr lang="en-GB" dirty="0"/>
              <a:t>Cut production waste     Weekly waste vs baseline   Better stock control</a:t>
            </a:r>
          </a:p>
          <a:p>
            <a:r>
              <a:rPr lang="en-GB" dirty="0"/>
              <a:t>Lift average spend            Daily vs current £3.80       Simple upselling</a:t>
            </a:r>
          </a:p>
          <a:p>
            <a:r>
              <a:rPr lang="en-GB" dirty="0"/>
              <a:t>95% stock accuracy          Weekly system vs physical Daily checks</a:t>
            </a:r>
          </a:p>
          <a:p>
            <a:endParaRPr lang="en-GB" dirty="0"/>
          </a:p>
          <a:p>
            <a:r>
              <a:rPr lang="en-GB" dirty="0"/>
              <a:t>Relevant                             Time –bound </a:t>
            </a:r>
          </a:p>
          <a:p>
            <a:r>
              <a:rPr lang="en-GB" dirty="0"/>
              <a:t>Protects profit                    3months </a:t>
            </a:r>
          </a:p>
          <a:p>
            <a:r>
              <a:rPr lang="en-GB" dirty="0"/>
              <a:t>Boots revenue                    3months </a:t>
            </a:r>
          </a:p>
          <a:p>
            <a:r>
              <a:rPr lang="en-GB" dirty="0"/>
              <a:t>Prevents shortages            4months </a:t>
            </a:r>
          </a:p>
          <a:p>
            <a:endParaRPr lang="en-US" dirty="0"/>
          </a:p>
        </p:txBody>
      </p:sp>
      <p:pic>
        <p:nvPicPr>
          <p:cNvPr id="6" name="Picture 5">
            <a:extLst>
              <a:ext uri="{FF2B5EF4-FFF2-40B4-BE49-F238E27FC236}">
                <a16:creationId xmlns:a16="http://schemas.microsoft.com/office/drawing/2014/main" id="{E24941AB-11B5-ECF0-5F0B-DAAF08CD157C}"/>
              </a:ext>
            </a:extLst>
          </p:cNvPr>
          <p:cNvPicPr>
            <a:picLocks noChangeAspect="1"/>
          </p:cNvPicPr>
          <p:nvPr/>
        </p:nvPicPr>
        <p:blipFill>
          <a:blip r:embed="rId2"/>
          <a:stretch>
            <a:fillRect/>
          </a:stretch>
        </p:blipFill>
        <p:spPr>
          <a:xfrm>
            <a:off x="5774037" y="3753431"/>
            <a:ext cx="6025979" cy="2665218"/>
          </a:xfrm>
          <a:prstGeom prst="rect">
            <a:avLst/>
          </a:prstGeom>
        </p:spPr>
      </p:pic>
    </p:spTree>
    <p:extLst>
      <p:ext uri="{BB962C8B-B14F-4D97-AF65-F5344CB8AC3E}">
        <p14:creationId xmlns:p14="http://schemas.microsoft.com/office/powerpoint/2010/main" val="6222339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78C4B8B-019A-B56E-F5DB-0F70F879F912}"/>
              </a:ext>
            </a:extLst>
          </p:cNvPr>
          <p:cNvSpPr>
            <a:spLocks noGrp="1"/>
          </p:cNvSpPr>
          <p:nvPr>
            <p:ph idx="1"/>
          </p:nvPr>
        </p:nvSpPr>
        <p:spPr/>
        <p:txBody>
          <a:bodyPr>
            <a:normAutofit fontScale="92500" lnSpcReduction="20000"/>
          </a:bodyPr>
          <a:lstStyle/>
          <a:p>
            <a:r>
              <a:rPr lang="en-GB" sz="1800" b="0" i="0">
                <a:effectLst/>
                <a:latin typeface="Helvetica" pitchFamily="2" charset="0"/>
              </a:rPr>
              <a:t>REFERENCE LIST (LAST</a:t>
            </a:r>
            <a:endParaRPr lang="en-GB" sz="1800">
              <a:effectLst/>
              <a:latin typeface="Helvetica" pitchFamily="2" charset="0"/>
            </a:endParaRPr>
          </a:p>
          <a:p>
            <a:r>
              <a:rPr lang="en-GB" sz="1800" b="0" i="0">
                <a:effectLst/>
                <a:latin typeface="Helvetica" pitchFamily="2" charset="0"/>
              </a:rPr>
              <a:t>BEFORE APPENDICES)</a:t>
            </a:r>
            <a:endParaRPr lang="en-GB" sz="1800">
              <a:effectLst/>
              <a:latin typeface="Helvetica" pitchFamily="2" charset="0"/>
            </a:endParaRPr>
          </a:p>
          <a:p>
            <a:r>
              <a:rPr lang="en-GB" sz="1800" b="0" i="0">
                <a:effectLst/>
                <a:latin typeface="Helvetica" pitchFamily="2" charset="0"/>
              </a:rPr>
              <a:t>Adair, J. (2010) Decision Making and Problem Solving Strategies. 2nd edn.</a:t>
            </a:r>
            <a:endParaRPr lang="en-GB" sz="1800">
              <a:effectLst/>
              <a:latin typeface="Helvetica" pitchFamily="2" charset="0"/>
            </a:endParaRPr>
          </a:p>
          <a:p>
            <a:r>
              <a:rPr lang="en-GB" sz="1800" b="0" i="0">
                <a:effectLst/>
                <a:latin typeface="Helvetica" pitchFamily="2" charset="0"/>
              </a:rPr>
              <a:t>London: Kogan Page.</a:t>
            </a:r>
            <a:endParaRPr lang="en-GB" sz="1800">
              <a:effectLst/>
              <a:latin typeface="Helvetica" pitchFamily="2" charset="0"/>
            </a:endParaRPr>
          </a:p>
          <a:p>
            <a:r>
              <a:rPr lang="en-GB" sz="1800" b="0" i="0">
                <a:effectLst/>
                <a:latin typeface="Helvetica" pitchFamily="2" charset="0"/>
              </a:rPr>
              <a:t>Buzan, T. (2018) Mind Mapping: PMI</a:t>
            </a:r>
            <a:endParaRPr lang="en-GB" sz="1800">
              <a:effectLst/>
              <a:latin typeface="Helvetica" pitchFamily="2" charset="0"/>
            </a:endParaRPr>
          </a:p>
          <a:p>
            <a:r>
              <a:rPr lang="en-GB" sz="1800" b="0" i="0">
                <a:effectLst/>
                <a:latin typeface="Helvetica" pitchFamily="2" charset="0"/>
              </a:rPr>
              <a:t>Analysis. Harlow: Pearson Education.</a:t>
            </a:r>
            <a:endParaRPr lang="en-GB" sz="1800">
              <a:effectLst/>
              <a:latin typeface="Helvetica" pitchFamily="2" charset="0"/>
            </a:endParaRPr>
          </a:p>
          <a:p>
            <a:r>
              <a:rPr lang="en-GB" sz="1800" b="0" i="0">
                <a:effectLst/>
                <a:latin typeface="Helvetica" pitchFamily="2" charset="0"/>
              </a:rPr>
              <a:t>Cameron, E. and Green, M. (2020)</a:t>
            </a:r>
            <a:endParaRPr lang="en-GB" sz="1800">
              <a:effectLst/>
              <a:latin typeface="Helvetica" pitchFamily="2" charset="0"/>
            </a:endParaRPr>
          </a:p>
          <a:p>
            <a:r>
              <a:rPr lang="en-GB" sz="1800" b="0" i="0">
                <a:effectLst/>
                <a:latin typeface="Helvetica" pitchFamily="2" charset="0"/>
              </a:rPr>
              <a:t>Making Sense of Change Management.</a:t>
            </a:r>
            <a:endParaRPr lang="en-GB" sz="1800">
              <a:effectLst/>
              <a:latin typeface="Helvetica" pitchFamily="2" charset="0"/>
            </a:endParaRPr>
          </a:p>
          <a:p>
            <a:r>
              <a:rPr lang="en-GB" sz="1800" b="0" i="0">
                <a:effectLst/>
                <a:latin typeface="Helvetica" pitchFamily="2" charset="0"/>
              </a:rPr>
              <a:t>5th edn. London: Kogan Page.</a:t>
            </a:r>
            <a:endParaRPr lang="en-GB" sz="1800">
              <a:effectLst/>
              <a:latin typeface="Helvetica" pitchFamily="2" charset="0"/>
            </a:endParaRPr>
          </a:p>
          <a:p>
            <a:r>
              <a:rPr lang="en-GB" sz="1800" b="0" i="0">
                <a:effectLst/>
                <a:latin typeface="Helvetica" pitchFamily="2" charset="0"/>
              </a:rPr>
              <a:t>Doran, G.T. (1981) 'There's a S.M.A.R.T. way to write management's goals and objectives', Management Review,</a:t>
            </a:r>
            <a:endParaRPr lang="en-GB" sz="1800">
              <a:effectLst/>
              <a:latin typeface="Helvetica" pitchFamily="2" charset="0"/>
            </a:endParaRPr>
          </a:p>
          <a:p>
            <a:r>
              <a:rPr lang="en-GB" sz="1800" b="0" i="0">
                <a:effectLst/>
                <a:latin typeface="Helvetica" pitchFamily="2" charset="0"/>
              </a:rPr>
              <a:t>70(11), pp. 35-36.</a:t>
            </a:r>
            <a:endParaRPr lang="en-GB" sz="1800">
              <a:effectLst/>
              <a:latin typeface="Helvetica" pitchFamily="2" charset="0"/>
            </a:endParaRPr>
          </a:p>
          <a:p>
            <a:r>
              <a:rPr lang="en-GB" sz="1800" b="0" i="0">
                <a:effectLst/>
                <a:latin typeface="Helvetica" pitchFamily="2" charset="0"/>
              </a:rPr>
              <a:t>Slack, N. et al. (2022) Operations Management. 10th edn. Harlow:</a:t>
            </a:r>
            <a:endParaRPr lang="en-GB" sz="1800">
              <a:effectLst/>
              <a:latin typeface="Helvetica" pitchFamily="2" charset="0"/>
            </a:endParaRPr>
          </a:p>
          <a:p>
            <a:r>
              <a:rPr lang="en-GB" sz="1800" b="0" i="0">
                <a:effectLst/>
                <a:latin typeface="Helvetica" pitchFamily="2" charset="0"/>
              </a:rPr>
              <a:t>Pearson.</a:t>
            </a:r>
            <a:endParaRPr lang="en-GB" sz="1800">
              <a:effectLst/>
              <a:latin typeface="Helvetica" pitchFamily="2" charset="0"/>
            </a:endParaRPr>
          </a:p>
        </p:txBody>
      </p:sp>
      <p:pic>
        <p:nvPicPr>
          <p:cNvPr id="6" name="Picture 5">
            <a:extLst>
              <a:ext uri="{FF2B5EF4-FFF2-40B4-BE49-F238E27FC236}">
                <a16:creationId xmlns:a16="http://schemas.microsoft.com/office/drawing/2014/main" id="{FC148799-05E7-6052-55A3-20566578CB81}"/>
              </a:ext>
            </a:extLst>
          </p:cNvPr>
          <p:cNvPicPr>
            <a:picLocks noChangeAspect="1"/>
          </p:cNvPicPr>
          <p:nvPr/>
        </p:nvPicPr>
        <p:blipFill>
          <a:blip r:embed="rId2"/>
          <a:stretch>
            <a:fillRect/>
          </a:stretch>
        </p:blipFill>
        <p:spPr>
          <a:xfrm>
            <a:off x="4153243" y="0"/>
            <a:ext cx="8038757" cy="2295663"/>
          </a:xfrm>
          <a:prstGeom prst="rect">
            <a:avLst/>
          </a:prstGeom>
        </p:spPr>
      </p:pic>
    </p:spTree>
    <p:extLst>
      <p:ext uri="{BB962C8B-B14F-4D97-AF65-F5344CB8AC3E}">
        <p14:creationId xmlns:p14="http://schemas.microsoft.com/office/powerpoint/2010/main" val="309271335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13</Slides>
  <Notes>0</Notes>
  <HiddenSlides>0</HiddenSlide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Office Theme</vt:lpstr>
      <vt:lpstr>Module Title: Problem Solving and Decision Making Student Name: Michelle Tampos  Student Number:  2519515 Lecture Name: Ann Marie Dufficy Module Code: LCLM 4004 Assessment: Component 2 Report - Basil's Bakery </vt:lpstr>
      <vt:lpstr>Table of contents </vt:lpstr>
      <vt:lpstr>PowerPoint Presentation</vt:lpstr>
      <vt:lpstr>PowerPoint Presentation</vt:lpstr>
      <vt:lpstr>PowerPoint Presentation</vt:lpstr>
      <vt:lpstr>PowerPoint Presentation</vt:lpstr>
      <vt:lpstr>PowerPoint Presentation</vt:lpstr>
      <vt:lpstr>PowerPoint Presentation</vt:lpstr>
      <vt:lpstr>                                                  (APPENDICES)                                                   Appendix 1 - PMI TABLE                                                   Source: Buzan (2018)</vt:lpstr>
      <vt:lpstr>PowerPoint Presentation</vt:lpstr>
      <vt:lpstr>Appendix 2 - IMPLEMENTATION PLAN Problem: Operational inefficiency I Solution: Operational Restructuring / Source: Cameron &amp; Green (2020)</vt:lpstr>
      <vt:lpstr>Appendix 3 - KPI &amp; SMART KPI: Reduce waste 15% + lift transaction value 10% in 3 months / Source: Doran (1981)</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Title: Problem Solving and Decision Making Student Name: Michelle Tampos  Student Number:  2519515 Lecture Name: Ann Marie Dufficy Module Code: LCLM 4004 Assessment: Component 2 Report - Basil's Bakery </dc:title>
  <dc:creator>Michelle Tampos</dc:creator>
  <cp:lastModifiedBy>Michelle Tampos</cp:lastModifiedBy>
  <cp:revision>12</cp:revision>
  <dcterms:created xsi:type="dcterms:W3CDTF">2026-06-28T21:10:25Z</dcterms:created>
  <dcterms:modified xsi:type="dcterms:W3CDTF">2026-07-16T19:08:36Z</dcterms:modified>
</cp:coreProperties>
</file>