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21941A-F9C3-4FF7-B990-FCC4B7BB0F83}" type="datetimeFigureOut">
              <a:rPr lang="en-GB" smtClean="0"/>
              <a:t>12/06/2026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CC80D3-6B5C-4B33-BA32-996317C4D57B}" type="slidenum">
              <a:rPr lang="en-GB" smtClean="0"/>
              <a:t>‹#›</a:t>
            </a:fld>
            <a:endParaRPr lang="en-GB"/>
          </a:p>
        </p:txBody>
      </p:sp>
    </p:spTree>
    <p:extLst>
      <p:ext uri="{BB962C8B-B14F-4D97-AF65-F5344CB8AC3E}">
        <p14:creationId xmlns:p14="http://schemas.microsoft.com/office/powerpoint/2010/main" val="3180174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6CC80D3-6B5C-4B33-BA32-996317C4D57B}" type="slidenum">
              <a:rPr lang="en-GB" smtClean="0"/>
              <a:t>13</a:t>
            </a:fld>
            <a:endParaRPr lang="en-GB"/>
          </a:p>
        </p:txBody>
      </p:sp>
    </p:spTree>
    <p:extLst>
      <p:ext uri="{BB962C8B-B14F-4D97-AF65-F5344CB8AC3E}">
        <p14:creationId xmlns:p14="http://schemas.microsoft.com/office/powerpoint/2010/main" val="3967939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7396D-FD3A-EAD0-DB93-E826675774A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FE73C01-C68D-F983-1A3C-3CD7642961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6857FDE-655F-A7B6-3BBF-51FA98EC8603}"/>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5" name="Footer Placeholder 4">
            <a:extLst>
              <a:ext uri="{FF2B5EF4-FFF2-40B4-BE49-F238E27FC236}">
                <a16:creationId xmlns:a16="http://schemas.microsoft.com/office/drawing/2014/main" id="{FE9E15A0-6534-4608-001D-8E4C42BC5F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3150B4-796B-3044-331F-51E6D0B1AD62}"/>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11753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334C2-D28F-C999-624E-0542B3EB6C5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5E4762-D9AF-F789-CA03-4B67F54E496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FC0241-019E-FBA8-655D-5F0B6D8B2E51}"/>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5" name="Footer Placeholder 4">
            <a:extLst>
              <a:ext uri="{FF2B5EF4-FFF2-40B4-BE49-F238E27FC236}">
                <a16:creationId xmlns:a16="http://schemas.microsoft.com/office/drawing/2014/main" id="{E3696081-00CF-132E-F3F2-08727B98ED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D9A62B-9483-DA8B-5987-A6D2A8D67A12}"/>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2511745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AF581-20C4-5D20-6A69-BD1109ACDE7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06139DC-EBFB-4E75-AFEE-0965CB235A7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9A6460-1187-B88B-02D0-E5AFA4785504}"/>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5" name="Footer Placeholder 4">
            <a:extLst>
              <a:ext uri="{FF2B5EF4-FFF2-40B4-BE49-F238E27FC236}">
                <a16:creationId xmlns:a16="http://schemas.microsoft.com/office/drawing/2014/main" id="{8447974F-45DB-484C-0924-5BE3065E1B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9204FF-96E3-6F46-7DCF-940C4560A33C}"/>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641433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C495-E28F-3336-38E1-B59FC7BA1F0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8DAEBD-9C7F-2B80-A0E3-41147A5D49D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FBEAB08-2434-97FD-AE17-F29108C970C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8DA6C06-9A00-FB0F-22C9-A5F0FE549687}"/>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6" name="Footer Placeholder 5">
            <a:extLst>
              <a:ext uri="{FF2B5EF4-FFF2-40B4-BE49-F238E27FC236}">
                <a16:creationId xmlns:a16="http://schemas.microsoft.com/office/drawing/2014/main" id="{BC102668-DFDE-1009-ACFE-E9C96E2BF4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462B87-1988-F050-9F4A-A03C5E4AB383}"/>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745200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790E9-1DD8-ADF6-C6C0-0E726C01BF5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B08190-635C-5F14-FEF8-EE46EC94A2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10E1ED-68DE-3542-DAA6-358DC86F265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5E4255B-7BE8-043D-3E4C-C1AAB1AA5E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66564AC-6D1C-8284-1ED1-030552C9FD6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E6EFFBB-82FA-A077-F785-06FC18C04A0F}"/>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8" name="Footer Placeholder 7">
            <a:extLst>
              <a:ext uri="{FF2B5EF4-FFF2-40B4-BE49-F238E27FC236}">
                <a16:creationId xmlns:a16="http://schemas.microsoft.com/office/drawing/2014/main" id="{309CAD06-700D-115B-3418-BB61C89D88C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F67BE7-E75A-B622-D0C8-1C6017C74EF6}"/>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4232425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2839F-3AE9-6D1B-CC06-04D840011EA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F9E7DC4-4911-D0E5-353B-8439F2A49F66}"/>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4" name="Footer Placeholder 3">
            <a:extLst>
              <a:ext uri="{FF2B5EF4-FFF2-40B4-BE49-F238E27FC236}">
                <a16:creationId xmlns:a16="http://schemas.microsoft.com/office/drawing/2014/main" id="{8E7B0104-210E-E976-45B5-F24ABD6EAF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EA8F05B-4347-C4E5-641A-9DA81C43085B}"/>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3177308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7CDE-8DB0-78F0-1BA3-AA7794E78721}"/>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3" name="Footer Placeholder 2">
            <a:extLst>
              <a:ext uri="{FF2B5EF4-FFF2-40B4-BE49-F238E27FC236}">
                <a16:creationId xmlns:a16="http://schemas.microsoft.com/office/drawing/2014/main" id="{14A29E12-EE2D-84DF-9E93-85F01ACA77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0A0E223-BF20-CE9E-A6F0-8F5DA51606D8}"/>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394212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2589D-D695-DADD-1D8F-58C5CDC977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B29D220-6B19-D8AA-8FFE-58C6E61BE7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5CCA7C7-1177-1AFB-4D61-CCDC91F857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C7578A-1B9E-53BA-53E3-A0520D739AF3}"/>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6" name="Footer Placeholder 5">
            <a:extLst>
              <a:ext uri="{FF2B5EF4-FFF2-40B4-BE49-F238E27FC236}">
                <a16:creationId xmlns:a16="http://schemas.microsoft.com/office/drawing/2014/main" id="{48D50F25-E887-5BC3-A33E-3E8B7F1EB8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BF27B1-E1E5-D9AF-1F9A-EF179AA1C419}"/>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924609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A5DA4-E60A-3153-A99F-1AF9EEBB22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C9459AB-0AEB-79F5-611E-A022D7C018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237FBF2-D86D-1C50-6A96-48F5CEC133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2BC61B-C5F0-B760-7135-667E47AE8B2E}"/>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6" name="Footer Placeholder 5">
            <a:extLst>
              <a:ext uri="{FF2B5EF4-FFF2-40B4-BE49-F238E27FC236}">
                <a16:creationId xmlns:a16="http://schemas.microsoft.com/office/drawing/2014/main" id="{6A0D4C82-ED37-71AE-B13B-FD69E03C7A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A91C5D-F3C1-F435-FC9B-FF93E9789344}"/>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3727705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F4523-468E-8665-BD47-779DF5E91D9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8725335-90F6-B51B-7EEA-95157D455A1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C75907-E0FD-84D5-7468-985594D03EC1}"/>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5" name="Footer Placeholder 4">
            <a:extLst>
              <a:ext uri="{FF2B5EF4-FFF2-40B4-BE49-F238E27FC236}">
                <a16:creationId xmlns:a16="http://schemas.microsoft.com/office/drawing/2014/main" id="{7EAEC688-0C15-333E-6505-C1D949F8B7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331021-7014-C0DF-F496-2BCB650E793F}"/>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1678514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B4BD42-BDD0-A323-59BA-0E3F79C9D05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EB74F3-0FA7-06DA-84FA-CE95CE113B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64B705-97B5-C39A-38C1-B8AFA10080FA}"/>
              </a:ext>
            </a:extLst>
          </p:cNvPr>
          <p:cNvSpPr>
            <a:spLocks noGrp="1"/>
          </p:cNvSpPr>
          <p:nvPr>
            <p:ph type="dt" sz="half" idx="10"/>
          </p:nvPr>
        </p:nvSpPr>
        <p:spPr/>
        <p:txBody>
          <a:bodyPr/>
          <a:lstStyle/>
          <a:p>
            <a:fld id="{8F7EE2FB-95B9-4A4C-BC34-85E01842663D}" type="datetimeFigureOut">
              <a:rPr lang="en-US" smtClean="0"/>
              <a:t>6/12/2026</a:t>
            </a:fld>
            <a:endParaRPr lang="en-US"/>
          </a:p>
        </p:txBody>
      </p:sp>
      <p:sp>
        <p:nvSpPr>
          <p:cNvPr id="5" name="Footer Placeholder 4">
            <a:extLst>
              <a:ext uri="{FF2B5EF4-FFF2-40B4-BE49-F238E27FC236}">
                <a16:creationId xmlns:a16="http://schemas.microsoft.com/office/drawing/2014/main" id="{0C68C69E-579A-030B-8D56-3BAFA5FCF2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D2C8AA-062A-62F4-37FC-6C5746A5B278}"/>
              </a:ext>
            </a:extLst>
          </p:cNvPr>
          <p:cNvSpPr>
            <a:spLocks noGrp="1"/>
          </p:cNvSpPr>
          <p:nvPr>
            <p:ph type="sldNum" sz="quarter" idx="12"/>
          </p:nvPr>
        </p:nvSpPr>
        <p:spPr/>
        <p:txBody>
          <a:bodyPr/>
          <a:lstStyle/>
          <a:p>
            <a:fld id="{DCC8D132-2727-BB42-97AD-65531F49C2EC}" type="slidenum">
              <a:rPr lang="en-US" smtClean="0"/>
              <a:t>‹#›</a:t>
            </a:fld>
            <a:endParaRPr lang="en-US"/>
          </a:p>
        </p:txBody>
      </p:sp>
    </p:spTree>
    <p:extLst>
      <p:ext uri="{BB962C8B-B14F-4D97-AF65-F5344CB8AC3E}">
        <p14:creationId xmlns:p14="http://schemas.microsoft.com/office/powerpoint/2010/main" val="235816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368CEB-1D4C-2BB3-3D13-97A1D5CD95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6ADF4B-0130-D2C7-13EE-1E24B8B564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E032B0-5899-9D95-2710-54487EC133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7EE2FB-95B9-4A4C-BC34-85E01842663D}" type="datetimeFigureOut">
              <a:rPr lang="en-US" smtClean="0"/>
              <a:t>6/12/2026</a:t>
            </a:fld>
            <a:endParaRPr lang="en-US"/>
          </a:p>
        </p:txBody>
      </p:sp>
      <p:sp>
        <p:nvSpPr>
          <p:cNvPr id="5" name="Footer Placeholder 4">
            <a:extLst>
              <a:ext uri="{FF2B5EF4-FFF2-40B4-BE49-F238E27FC236}">
                <a16:creationId xmlns:a16="http://schemas.microsoft.com/office/drawing/2014/main" id="{71088B6B-AE2E-F5E8-9503-F2A4A4E008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C86C47C-D755-174E-9BB0-FCCB782A6D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CC8D132-2727-BB42-97AD-65531F49C2EC}" type="slidenum">
              <a:rPr lang="en-US" smtClean="0"/>
              <a:t>‹#›</a:t>
            </a:fld>
            <a:endParaRPr lang="en-US"/>
          </a:p>
        </p:txBody>
      </p:sp>
    </p:spTree>
    <p:extLst>
      <p:ext uri="{BB962C8B-B14F-4D97-AF65-F5344CB8AC3E}">
        <p14:creationId xmlns:p14="http://schemas.microsoft.com/office/powerpoint/2010/main" val="11914243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DB901-D0E1-7D4F-90C1-6A7AF8E24496}"/>
              </a:ext>
            </a:extLst>
          </p:cNvPr>
          <p:cNvSpPr>
            <a:spLocks noGrp="1"/>
          </p:cNvSpPr>
          <p:nvPr>
            <p:ph type="ctrTitle"/>
          </p:nvPr>
        </p:nvSpPr>
        <p:spPr>
          <a:xfrm>
            <a:off x="0" y="0"/>
            <a:ext cx="12001500" cy="5829300"/>
          </a:xfrm>
        </p:spPr>
        <p:txBody>
          <a:bodyPr>
            <a:normAutofit/>
          </a:bodyPr>
          <a:lstStyle/>
          <a:p>
            <a:pPr>
              <a:lnSpc>
                <a:spcPct val="150000"/>
              </a:lnSpc>
            </a:pPr>
            <a:r>
              <a:rPr lang="en-GB" sz="3200" b="1" dirty="0">
                <a:latin typeface="Arial" panose="020B0604020202020204" pitchFamily="34" charset="0"/>
                <a:cs typeface="Arial" panose="020B0604020202020204" pitchFamily="34" charset="0"/>
              </a:rPr>
              <a:t>Understanding Isaac’s Development Through Bowlby’s Attachment Theory</a:t>
            </a:r>
          </a:p>
          <a:p>
            <a:pPr>
              <a:lnSpc>
                <a:spcPct val="150000"/>
              </a:lnSpc>
            </a:pPr>
            <a:r>
              <a:rPr lang="en-GB" sz="3200" b="1" dirty="0">
                <a:latin typeface="Arial" panose="020B0604020202020204" pitchFamily="34" charset="0"/>
                <a:cs typeface="Arial" panose="020B0604020202020204" pitchFamily="34" charset="0"/>
              </a:rPr>
              <a:t>Early Years Lifespan Development Presentation</a:t>
            </a:r>
          </a:p>
          <a:p>
            <a:pPr>
              <a:lnSpc>
                <a:spcPct val="150000"/>
              </a:lnSpc>
            </a:pPr>
            <a:r>
              <a:rPr lang="en-GB" sz="2200" b="1" dirty="0">
                <a:latin typeface="Arial" panose="020B0604020202020204" pitchFamily="34" charset="0"/>
                <a:cs typeface="Arial" panose="020B0604020202020204" pitchFamily="34" charset="0"/>
              </a:rPr>
              <a:t>Student Name: </a:t>
            </a:r>
            <a:r>
              <a:rPr lang="en-GB" sz="2200" dirty="0">
                <a:latin typeface="Arial" panose="020B0604020202020204" pitchFamily="34" charset="0"/>
                <a:cs typeface="Arial" panose="020B0604020202020204" pitchFamily="34" charset="0"/>
              </a:rPr>
              <a:t>Jermaine gamble</a:t>
            </a:r>
          </a:p>
          <a:p>
            <a:pPr>
              <a:lnSpc>
                <a:spcPct val="150000"/>
              </a:lnSpc>
            </a:pPr>
            <a:r>
              <a:rPr lang="en-GB" sz="2200" b="1" dirty="0">
                <a:latin typeface="Arial" panose="020B0604020202020204" pitchFamily="34" charset="0"/>
                <a:cs typeface="Arial" panose="020B0604020202020204" pitchFamily="34" charset="0"/>
              </a:rPr>
              <a:t>Student ID: </a:t>
            </a:r>
            <a:r>
              <a:rPr lang="en-GB" sz="2200" dirty="0">
                <a:latin typeface="Arial" panose="020B0604020202020204" pitchFamily="34" charset="0"/>
                <a:cs typeface="Arial" panose="020B0604020202020204" pitchFamily="34" charset="0"/>
              </a:rPr>
              <a:t>2504604</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Module </a:t>
            </a:r>
            <a:r>
              <a:rPr lang="en-GB" sz="2200" b="1">
                <a:latin typeface="Arial" panose="020B0604020202020204" pitchFamily="34" charset="0"/>
                <a:cs typeface="Arial" panose="020B0604020202020204" pitchFamily="34" charset="0"/>
              </a:rPr>
              <a:t>:</a:t>
            </a:r>
            <a:r>
              <a:rPr lang="en-GB" sz="2200">
                <a:latin typeface="Arial" panose="020B0604020202020204" pitchFamily="34" charset="0"/>
                <a:cs typeface="Arial" panose="020B0604020202020204" pitchFamily="34" charset="0"/>
              </a:rPr>
              <a:t> Psychology in Health and </a:t>
            </a:r>
            <a:r>
              <a:rPr lang="en-GB" sz="2200" dirty="0">
                <a:latin typeface="Arial" panose="020B0604020202020204" pitchFamily="34" charset="0"/>
                <a:cs typeface="Arial" panose="020B0604020202020204" pitchFamily="34" charset="0"/>
              </a:rPr>
              <a:t>Social Care</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Module code: LCHS4010</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Lecturer: Kennedy </a:t>
            </a:r>
            <a:r>
              <a:rPr lang="en-GB" sz="2200" b="1" dirty="0" err="1">
                <a:latin typeface="Arial" panose="020B0604020202020204" pitchFamily="34" charset="0"/>
                <a:cs typeface="Arial" panose="020B0604020202020204" pitchFamily="34" charset="0"/>
              </a:rPr>
              <a:t>Obehwemu</a:t>
            </a:r>
            <a:br>
              <a:rPr lang="en-GB" sz="2200" dirty="0">
                <a:latin typeface="Arial" panose="020B0604020202020204" pitchFamily="34" charset="0"/>
                <a:cs typeface="Arial" panose="020B0604020202020204" pitchFamily="34" charset="0"/>
              </a:rPr>
            </a:b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7167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Child toys in a room">
            <a:extLst>
              <a:ext uri="{FF2B5EF4-FFF2-40B4-BE49-F238E27FC236}">
                <a16:creationId xmlns:a16="http://schemas.microsoft.com/office/drawing/2014/main" id="{F95B57ED-CB93-1DD6-67D6-C320BC6F1591}"/>
              </a:ext>
            </a:extLst>
          </p:cNvPr>
          <p:cNvPicPr>
            <a:picLocks noChangeAspect="1"/>
          </p:cNvPicPr>
          <p:nvPr/>
        </p:nvPicPr>
        <p:blipFill>
          <a:blip r:embed="rId2"/>
          <a:srcRect l="16977" r="11092" b="-1"/>
          <a:stretch>
            <a:fillRect/>
          </a:stretch>
        </p:blipFill>
        <p:spPr>
          <a:xfrm>
            <a:off x="20" y="10"/>
            <a:ext cx="3591593"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Rectangle 2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25AA0299-DEC6-8E48-C27B-3AA37127AE2F}"/>
              </a:ext>
            </a:extLst>
          </p:cNvPr>
          <p:cNvSpPr txBox="1"/>
          <p:nvPr/>
        </p:nvSpPr>
        <p:spPr>
          <a:xfrm>
            <a:off x="3591613" y="0"/>
            <a:ext cx="8600368" cy="6858000"/>
          </a:xfrm>
          <a:prstGeom prst="rect">
            <a:avLst/>
          </a:prstGeom>
        </p:spPr>
        <p:txBody>
          <a:bodyPr vert="horz" lIns="91440" tIns="45720" rIns="91440" bIns="45720" rtlCol="0" anchor="t">
            <a:normAutofit/>
          </a:bodyPr>
          <a:lstStyle/>
          <a:p>
            <a:pPr>
              <a:lnSpc>
                <a:spcPct val="170000"/>
              </a:lnSpc>
              <a:spcAft>
                <a:spcPts val="600"/>
              </a:spcAft>
            </a:pPr>
            <a:r>
              <a:rPr lang="en-US" sz="2600" b="1">
                <a:solidFill>
                  <a:srgbClr val="FFC000"/>
                </a:solidFill>
                <a:latin typeface="Arial" panose="020B0604020202020204" pitchFamily="34" charset="0"/>
                <a:cs typeface="Arial" panose="020B0604020202020204" pitchFamily="34" charset="0"/>
              </a:rPr>
              <a:t>Introduction</a:t>
            </a:r>
            <a:endParaRPr lang="en-US" sz="1100">
              <a:solidFill>
                <a:srgbClr val="FFC000"/>
              </a:solidFill>
            </a:endParaRPr>
          </a:p>
          <a:p>
            <a:pPr>
              <a:lnSpc>
                <a:spcPct val="150000"/>
              </a:lnSpc>
              <a:spcAft>
                <a:spcPts val="600"/>
              </a:spcAft>
            </a:pPr>
            <a:r>
              <a:rPr lang="en-US" sz="2200">
                <a:latin typeface="Arial" panose="020B0604020202020204" pitchFamily="34" charset="0"/>
                <a:cs typeface="Arial" panose="020B0604020202020204" pitchFamily="34" charset="0"/>
              </a:rPr>
              <a:t>This presentation critically examines the development of Isaac, a four-year-old child attending a Children’s Centre in London, through the application of Bowlby’s Attachment Theory. Isaac demonstrates emotional, social, and language difficulties, including withdrawal during play, separation anxiety, and delayed communication skills. These difficulties may be connected to disrupted childcare arrangements, maternal post-natal depression, and limited social support. The presentation will explain Bowlby’s theory, apply it to Isaac’s experiences, analyses the influence of nature and nurture, propose evidence-based interventions, and critically evaluate the usefulness of the theory in early years practice (Bowlby, 1969).</a:t>
            </a:r>
          </a:p>
        </p:txBody>
      </p:sp>
    </p:spTree>
    <p:extLst>
      <p:ext uri="{BB962C8B-B14F-4D97-AF65-F5344CB8AC3E}">
        <p14:creationId xmlns:p14="http://schemas.microsoft.com/office/powerpoint/2010/main" val="2475624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Freeform: Shape 14">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Freeform: Shape 16">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TextBox 7">
            <a:extLst>
              <a:ext uri="{FF2B5EF4-FFF2-40B4-BE49-F238E27FC236}">
                <a16:creationId xmlns:a16="http://schemas.microsoft.com/office/drawing/2014/main" id="{C8D994C3-8FE0-9718-9370-CFC3B331EFB1}"/>
              </a:ext>
            </a:extLst>
          </p:cNvPr>
          <p:cNvSpPr txBox="1"/>
          <p:nvPr/>
        </p:nvSpPr>
        <p:spPr>
          <a:xfrm>
            <a:off x="4443178" y="-2"/>
            <a:ext cx="7748822" cy="6718301"/>
          </a:xfrm>
          <a:prstGeom prst="rect">
            <a:avLst/>
          </a:prstGeom>
        </p:spPr>
        <p:txBody>
          <a:bodyPr vert="horz" lIns="91440" tIns="45720" rIns="91440" bIns="45720" rtlCol="0" anchor="ctr">
            <a:normAutofit lnSpcReduction="10000"/>
          </a:bodyPr>
          <a:lstStyle/>
          <a:p>
            <a:pPr>
              <a:lnSpc>
                <a:spcPct val="90000"/>
              </a:lnSpc>
              <a:spcAft>
                <a:spcPts val="600"/>
              </a:spcAft>
            </a:pPr>
            <a:r>
              <a:rPr lang="en-US" sz="2200" b="1">
                <a:solidFill>
                  <a:srgbClr val="C00000"/>
                </a:solidFill>
              </a:rPr>
              <a:t>3 – Bowlby’s Attachment Theory</a:t>
            </a:r>
            <a:br>
              <a:rPr lang="en-US" sz="1700"/>
            </a:br>
            <a:endParaRPr lang="en-US" sz="1700"/>
          </a:p>
          <a:p>
            <a:pPr>
              <a:lnSpc>
                <a:spcPct val="150000"/>
              </a:lnSpc>
              <a:spcAft>
                <a:spcPts val="600"/>
              </a:spcAft>
            </a:pPr>
            <a:r>
              <a:rPr lang="en-US" sz="2000">
                <a:latin typeface="Arial" panose="020B0604020202020204" pitchFamily="34" charset="0"/>
                <a:cs typeface="Arial" panose="020B0604020202020204" pitchFamily="34" charset="0"/>
              </a:rPr>
              <a:t>John Bowlby argued that attachment is an innate biological system that helps children survive by maintaining closeness to caregivers during periods of stress or danger. According to Bowlby, children who receive consistent, sensitive, and emotionally responsive caregiving are more likely to develop secure attachments. Secure attachment supports emotional regulation, confidence, resilience, and positive social relationships. Bowlby also introduced key concepts such as the secure base, internal working model, separation anxiety, and maternal deprivation. He believed that early attachment experiences create a foundation for future emotional development and relationships across the lifespan (Bowlby, 1969; Ainsworth et al.,1978). However, later researchers argued that attachment patterns can change over time through positive relationships and supportive interventions (Rutter, 1995).</a:t>
            </a:r>
          </a:p>
        </p:txBody>
      </p:sp>
      <p:pic>
        <p:nvPicPr>
          <p:cNvPr id="4" name="Picture 3">
            <a:extLst>
              <a:ext uri="{FF2B5EF4-FFF2-40B4-BE49-F238E27FC236}">
                <a16:creationId xmlns:a16="http://schemas.microsoft.com/office/drawing/2014/main" id="{2154E4E5-2FC0-211E-8726-B053549BF8CC}"/>
              </a:ext>
            </a:extLst>
          </p:cNvPr>
          <p:cNvPicPr>
            <a:picLocks noChangeAspect="1"/>
          </p:cNvPicPr>
          <p:nvPr/>
        </p:nvPicPr>
        <p:blipFill>
          <a:blip r:embed="rId2"/>
          <a:stretch>
            <a:fillRect/>
          </a:stretch>
        </p:blipFill>
        <p:spPr>
          <a:xfrm>
            <a:off x="-7410" y="1"/>
            <a:ext cx="4343996" cy="4801220"/>
          </a:xfrm>
          <a:prstGeom prst="rect">
            <a:avLst/>
          </a:prstGeom>
        </p:spPr>
      </p:pic>
      <p:sp>
        <p:nvSpPr>
          <p:cNvPr id="3" name="TextBox 2">
            <a:extLst>
              <a:ext uri="{FF2B5EF4-FFF2-40B4-BE49-F238E27FC236}">
                <a16:creationId xmlns:a16="http://schemas.microsoft.com/office/drawing/2014/main" id="{A892BD52-23AD-6289-5E2B-8796C3682B6D}"/>
              </a:ext>
            </a:extLst>
          </p:cNvPr>
          <p:cNvSpPr txBox="1"/>
          <p:nvPr/>
        </p:nvSpPr>
        <p:spPr>
          <a:xfrm>
            <a:off x="0" y="4871586"/>
            <a:ext cx="4571999" cy="646331"/>
          </a:xfrm>
          <a:prstGeom prst="rect">
            <a:avLst/>
          </a:prstGeom>
          <a:noFill/>
        </p:spPr>
        <p:txBody>
          <a:bodyPr wrap="square">
            <a:spAutoFit/>
          </a:bodyPr>
          <a:lstStyle/>
          <a:p>
            <a:pPr>
              <a:buNone/>
            </a:pPr>
            <a:r>
              <a:rPr lang="en-GB"/>
              <a:t> Figure 1:  (Bowlby, 1969; Ainsworth et al., 1978).</a:t>
            </a:r>
          </a:p>
        </p:txBody>
      </p:sp>
    </p:spTree>
    <p:extLst>
      <p:ext uri="{BB962C8B-B14F-4D97-AF65-F5344CB8AC3E}">
        <p14:creationId xmlns:p14="http://schemas.microsoft.com/office/powerpoint/2010/main" val="1426654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A55540D-B6EE-2A6C-6D8B-950128D11967}"/>
              </a:ext>
            </a:extLst>
          </p:cNvPr>
          <p:cNvSpPr txBox="1"/>
          <p:nvPr/>
        </p:nvSpPr>
        <p:spPr>
          <a:xfrm>
            <a:off x="0" y="177801"/>
            <a:ext cx="12192000" cy="4836645"/>
          </a:xfrm>
          <a:prstGeom prst="rect">
            <a:avLst/>
          </a:prstGeom>
          <a:noFill/>
        </p:spPr>
        <p:txBody>
          <a:bodyPr wrap="square">
            <a:spAutoFit/>
          </a:bodyPr>
          <a:lstStyle/>
          <a:p>
            <a:pPr>
              <a:lnSpc>
                <a:spcPct val="150000"/>
              </a:lnSpc>
              <a:buNone/>
            </a:pPr>
            <a:r>
              <a:rPr lang="en-GB" sz="2400" b="1">
                <a:solidFill>
                  <a:srgbClr val="7030A0"/>
                </a:solidFill>
                <a:latin typeface="Arial" panose="020B0604020202020204" pitchFamily="34" charset="0"/>
                <a:cs typeface="Arial" panose="020B0604020202020204" pitchFamily="34" charset="0"/>
              </a:rPr>
              <a:t>Slide 4 – Developmental Assumptions</a:t>
            </a:r>
          </a:p>
          <a:p>
            <a:pPr>
              <a:buNone/>
            </a:pPr>
            <a:br>
              <a:rPr lang="en-GB"/>
            </a:br>
            <a:endParaRPr lang="en-GB"/>
          </a:p>
          <a:p>
            <a:pPr>
              <a:lnSpc>
                <a:spcPct val="150000"/>
              </a:lnSpc>
              <a:buNone/>
            </a:pPr>
            <a:r>
              <a:rPr lang="en-GB" sz="2000">
                <a:latin typeface="Arial" panose="020B0604020202020204" pitchFamily="34" charset="0"/>
                <a:cs typeface="Arial" panose="020B0604020202020204" pitchFamily="34" charset="0"/>
              </a:rPr>
              <a:t>Bowlby believed that early childhood experiences strongly influence emotional and psychological development throughout life. He argued that children require stable and consistent caregiving during a critical period in early childhood in order to develop emotional security and independence. When attachment relationships are disrupted, children may experience difficulties with emotional regulation, communication, confidence, and social interaction. Bowlby suggested that children who do not experience secure attachment may struggle to trust others and explore their environment confidently (Bowlby, 1988). This theory is particularly relevant to Isaac because his experiences involve disrupted routines, separation difficulties, and inconsistent caregiving experiences.</a:t>
            </a:r>
          </a:p>
        </p:txBody>
      </p:sp>
    </p:spTree>
    <p:extLst>
      <p:ext uri="{BB962C8B-B14F-4D97-AF65-F5344CB8AC3E}">
        <p14:creationId xmlns:p14="http://schemas.microsoft.com/office/powerpoint/2010/main" val="3841593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3A6B7FA5-C189-2421-D824-95DC2AF84E4E}"/>
              </a:ext>
            </a:extLst>
          </p:cNvPr>
          <p:cNvSpPr txBox="1"/>
          <p:nvPr/>
        </p:nvSpPr>
        <p:spPr>
          <a:xfrm>
            <a:off x="165100" y="0"/>
            <a:ext cx="11963400" cy="6629400"/>
          </a:xfrm>
          <a:prstGeom prst="rect">
            <a:avLst/>
          </a:prstGeom>
        </p:spPr>
        <p:txBody>
          <a:bodyPr vert="horz" lIns="91440" tIns="45720" rIns="91440" bIns="45720" rtlCol="0" anchor="ctr">
            <a:normAutofit/>
          </a:bodyPr>
          <a:lstStyle/>
          <a:p>
            <a:pPr>
              <a:lnSpc>
                <a:spcPct val="150000"/>
              </a:lnSpc>
              <a:spcAft>
                <a:spcPts val="600"/>
              </a:spcAft>
            </a:pPr>
            <a:r>
              <a:rPr lang="en-US" sz="2000" b="1">
                <a:solidFill>
                  <a:srgbClr val="0070C0"/>
                </a:solidFill>
                <a:latin typeface="Arial" panose="020B0604020202020204" pitchFamily="34" charset="0"/>
                <a:cs typeface="Arial" panose="020B0604020202020204" pitchFamily="34" charset="0"/>
              </a:rPr>
              <a:t>Slide 5 – Applying the Theory to Isaac</a:t>
            </a:r>
            <a:endParaRPr lang="en-US" sz="2000">
              <a:solidFill>
                <a:srgbClr val="0070C0"/>
              </a:solidFill>
              <a:latin typeface="Arial" panose="020B0604020202020204" pitchFamily="34" charset="0"/>
              <a:cs typeface="Arial" panose="020B0604020202020204" pitchFamily="34" charset="0"/>
            </a:endParaRPr>
          </a:p>
          <a:p>
            <a:pPr>
              <a:lnSpc>
                <a:spcPct val="150000"/>
              </a:lnSpc>
              <a:spcAft>
                <a:spcPts val="600"/>
              </a:spcAft>
            </a:pPr>
            <a:r>
              <a:rPr lang="en-US" sz="2000">
                <a:solidFill>
                  <a:schemeClr val="tx1">
                    <a:lumMod val="85000"/>
                    <a:lumOff val="15000"/>
                  </a:schemeClr>
                </a:solidFill>
                <a:latin typeface="Arial" panose="020B0604020202020204" pitchFamily="34" charset="0"/>
                <a:cs typeface="Arial" panose="020B0604020202020204" pitchFamily="34" charset="0"/>
              </a:rPr>
              <a:t>Isaac’s behavior reflects several characteristics associated with insecure-anxious attachment. He becomes distressed when separated from his mother, avoids group activities, struggles to play independently, and appears withdrawn during free play. These behaviors may suggest that Isaac lacks a strong sense of emotional security. Bowlby proposed that inconsistent caregiving and emotional unavailability can affect a child’s attachment development. Isaac’s disrupted childcare arrangements, combined with his mother’s post-natal depression and social isolation, may therefore have contributed to his emotional dependence and social withdrawal. Furthermore, limited social interaction and repeated environmental transitions may have negatively affected his communication skills and confidence. Research by Ainsworth et al. (1978) supports the idea that insecure attachment can increase the likelihood of anxiety, emotional difficulties, and reduced social competence during childhood.</a:t>
            </a:r>
          </a:p>
        </p:txBody>
      </p:sp>
      <p:sp>
        <p:nvSpPr>
          <p:cNvPr id="17" name="Freeform: Shape 16">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92506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D42FD5FB-2797-308C-A8B8-CE2E86D12A1F}"/>
              </a:ext>
            </a:extLst>
          </p:cNvPr>
          <p:cNvSpPr txBox="1"/>
          <p:nvPr/>
        </p:nvSpPr>
        <p:spPr>
          <a:xfrm>
            <a:off x="88900" y="0"/>
            <a:ext cx="6330097" cy="6959600"/>
          </a:xfrm>
          <a:prstGeom prst="rect">
            <a:avLst/>
          </a:prstGeom>
        </p:spPr>
        <p:txBody>
          <a:bodyPr vert="horz" lIns="91440" tIns="45720" rIns="91440" bIns="45720" rtlCol="0">
            <a:normAutofit/>
          </a:bodyPr>
          <a:lstStyle/>
          <a:p>
            <a:pPr>
              <a:lnSpc>
                <a:spcPct val="90000"/>
              </a:lnSpc>
              <a:spcAft>
                <a:spcPts val="600"/>
              </a:spcAft>
            </a:pPr>
            <a:r>
              <a:rPr lang="en-US" b="1">
                <a:solidFill>
                  <a:srgbClr val="FF0000"/>
                </a:solidFill>
                <a:latin typeface="Arial" panose="020B0604020202020204" pitchFamily="34" charset="0"/>
                <a:cs typeface="Arial" panose="020B0604020202020204" pitchFamily="34" charset="0"/>
              </a:rPr>
              <a:t>Slide 6 – Maternal Mental Health and Attachment</a:t>
            </a:r>
            <a:endParaRPr lang="en-US">
              <a:solidFill>
                <a:srgbClr val="FF0000"/>
              </a:solidFill>
              <a:latin typeface="Arial" panose="020B0604020202020204" pitchFamily="34" charset="0"/>
              <a:cs typeface="Arial" panose="020B0604020202020204" pitchFamily="34" charset="0"/>
            </a:endParaRPr>
          </a:p>
          <a:p>
            <a:pPr>
              <a:lnSpc>
                <a:spcPct val="150000"/>
              </a:lnSpc>
              <a:spcAft>
                <a:spcPts val="600"/>
              </a:spcAft>
            </a:pPr>
            <a:r>
              <a:rPr lang="en-US" sz="1900">
                <a:latin typeface="Arial" panose="020B0604020202020204" pitchFamily="34" charset="0"/>
                <a:cs typeface="Arial" panose="020B0604020202020204" pitchFamily="34" charset="0"/>
              </a:rPr>
              <a:t>Isaac’s mother experiences post-natal depression, low confidence, and limited social support, which may significantly influence Isaac’s emotional development. Research suggests that parental mental health difficulties can affect emotional responsiveness, bonding, communication, and consistency of caregiving. If caregivers are emotionally overwhelmed or unavailable, children may struggle to develop secure attachment relationships. As a result, Isaac may experience increased anxiety, clinginess, emotional dependence, and difficulties regulating emotions. Murray and Cooper (1997) found that maternal depression can negatively affect children’s emotional wellbeing, attachment security, and communication development during early childhood.</a:t>
            </a:r>
          </a:p>
        </p:txBody>
      </p:sp>
      <p:pic>
        <p:nvPicPr>
          <p:cNvPr id="4" name="Picture 3">
            <a:extLst>
              <a:ext uri="{FF2B5EF4-FFF2-40B4-BE49-F238E27FC236}">
                <a16:creationId xmlns:a16="http://schemas.microsoft.com/office/drawing/2014/main" id="{397117A6-3042-6C91-74D1-0672170A4F70}"/>
              </a:ext>
            </a:extLst>
          </p:cNvPr>
          <p:cNvPicPr>
            <a:picLocks noChangeAspect="1"/>
          </p:cNvPicPr>
          <p:nvPr/>
        </p:nvPicPr>
        <p:blipFill>
          <a:blip r:embed="rId2"/>
          <a:stretch>
            <a:fillRect/>
          </a:stretch>
        </p:blipFill>
        <p:spPr>
          <a:xfrm>
            <a:off x="6559288" y="-27970"/>
            <a:ext cx="5580205" cy="4457699"/>
          </a:xfrm>
          <a:prstGeom prst="rect">
            <a:avLst/>
          </a:prstGeom>
        </p:spPr>
      </p:pic>
      <p:sp>
        <p:nvSpPr>
          <p:cNvPr id="3" name="TextBox 2">
            <a:extLst>
              <a:ext uri="{FF2B5EF4-FFF2-40B4-BE49-F238E27FC236}">
                <a16:creationId xmlns:a16="http://schemas.microsoft.com/office/drawing/2014/main" id="{05E630F2-B8F0-E2B1-933D-24ECA62EC9B3}"/>
              </a:ext>
            </a:extLst>
          </p:cNvPr>
          <p:cNvSpPr txBox="1"/>
          <p:nvPr/>
        </p:nvSpPr>
        <p:spPr>
          <a:xfrm rot="10800000" flipV="1">
            <a:off x="6418997" y="4853116"/>
            <a:ext cx="5580205" cy="369332"/>
          </a:xfrm>
          <a:prstGeom prst="rect">
            <a:avLst/>
          </a:prstGeom>
          <a:noFill/>
        </p:spPr>
        <p:txBody>
          <a:bodyPr wrap="square">
            <a:spAutoFit/>
          </a:bodyPr>
          <a:lstStyle/>
          <a:p>
            <a:pPr>
              <a:buNone/>
            </a:pPr>
            <a:r>
              <a:rPr lang="en-GB"/>
              <a:t>   Figure 2 : (Bowlby, 1969; Ainsworth et al., 1978).</a:t>
            </a:r>
          </a:p>
        </p:txBody>
      </p:sp>
    </p:spTree>
    <p:extLst>
      <p:ext uri="{BB962C8B-B14F-4D97-AF65-F5344CB8AC3E}">
        <p14:creationId xmlns:p14="http://schemas.microsoft.com/office/powerpoint/2010/main" val="4167523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5" name="Freeform: Shape 14">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7F9A6B5D-27C9-D629-5D7C-69466009C565}"/>
              </a:ext>
            </a:extLst>
          </p:cNvPr>
          <p:cNvSpPr txBox="1"/>
          <p:nvPr/>
        </p:nvSpPr>
        <p:spPr>
          <a:xfrm>
            <a:off x="838200" y="381378"/>
            <a:ext cx="9913139" cy="5723365"/>
          </a:xfrm>
          <a:prstGeom prst="rect">
            <a:avLst/>
          </a:prstGeom>
        </p:spPr>
        <p:txBody>
          <a:bodyPr vert="horz" lIns="91440" tIns="45720" rIns="91440" bIns="45720" rtlCol="0" anchor="ctr">
            <a:normAutofit/>
          </a:bodyPr>
          <a:lstStyle/>
          <a:p>
            <a:pPr>
              <a:lnSpc>
                <a:spcPct val="150000"/>
              </a:lnSpc>
              <a:spcAft>
                <a:spcPts val="600"/>
              </a:spcAft>
            </a:pPr>
            <a:r>
              <a:rPr lang="en-US" sz="2000" b="1">
                <a:solidFill>
                  <a:srgbClr val="00B050"/>
                </a:solidFill>
                <a:latin typeface="Arial" panose="020B0604020202020204" pitchFamily="34" charset="0"/>
                <a:cs typeface="Arial" panose="020B0604020202020204" pitchFamily="34" charset="0"/>
              </a:rPr>
              <a:t>Slide 7 – Nature and Nurture Influences</a:t>
            </a:r>
            <a:endParaRPr lang="en-US" sz="2000">
              <a:solidFill>
                <a:srgbClr val="00B050"/>
              </a:solidFill>
              <a:latin typeface="Arial" panose="020B0604020202020204" pitchFamily="34" charset="0"/>
              <a:cs typeface="Arial" panose="020B0604020202020204" pitchFamily="34" charset="0"/>
            </a:endParaRPr>
          </a:p>
          <a:p>
            <a:pPr>
              <a:lnSpc>
                <a:spcPct val="150000"/>
              </a:lnSpc>
              <a:spcAft>
                <a:spcPts val="600"/>
              </a:spcAft>
            </a:pPr>
            <a:r>
              <a:rPr lang="en-US" sz="2000">
                <a:solidFill>
                  <a:schemeClr val="tx2"/>
                </a:solidFill>
                <a:latin typeface="Arial" panose="020B0604020202020204" pitchFamily="34" charset="0"/>
                <a:cs typeface="Arial" panose="020B0604020202020204" pitchFamily="34" charset="0"/>
              </a:rPr>
              <a:t>Isaac’s development is likely influenced by both biological and environmental factors. Nature influences may include temperament, biological sensitivity, early brain development, and genetic predispositions towards anxiety or emotional sensitivity. Research suggests that prolonged stress during early childhood may affect neurological development, particularly areas associated with emotional regulation and language processing. However, nurture factors appear highly significant in Isaac’s situation. These include disrupted childcare arrangements, maternal depression, relocation stress, inconsistent routines, and limited opportunities for peer interaction. Bronfenbrenner’s ecological theory also highlights how wider environmental influences, such as housing instability, social isolation, and socioeconomic pressures, can affect child development (Bronfenbrenner, 1979; Berk, 2023).</a:t>
            </a:r>
          </a:p>
        </p:txBody>
      </p:sp>
      <p:grpSp>
        <p:nvGrpSpPr>
          <p:cNvPr id="20" name="Group 19">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21" name="Freeform: Shape 20">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11489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Arc 3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1A142E52-5756-FA37-3D0F-A65B64424FE1}"/>
              </a:ext>
            </a:extLst>
          </p:cNvPr>
          <p:cNvPicPr>
            <a:picLocks noChangeAspect="1"/>
          </p:cNvPicPr>
          <p:nvPr/>
        </p:nvPicPr>
        <p:blipFill>
          <a:blip r:embed="rId2"/>
          <a:stretch>
            <a:fillRect/>
          </a:stretch>
        </p:blipFill>
        <p:spPr>
          <a:xfrm>
            <a:off x="21727" y="13597"/>
            <a:ext cx="4816974" cy="374560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TextBox 4">
            <a:extLst>
              <a:ext uri="{FF2B5EF4-FFF2-40B4-BE49-F238E27FC236}">
                <a16:creationId xmlns:a16="http://schemas.microsoft.com/office/drawing/2014/main" id="{92DE9409-D1E0-0247-CEBE-14D0D405EA1B}"/>
              </a:ext>
            </a:extLst>
          </p:cNvPr>
          <p:cNvSpPr txBox="1"/>
          <p:nvPr/>
        </p:nvSpPr>
        <p:spPr>
          <a:xfrm>
            <a:off x="4838701" y="165100"/>
            <a:ext cx="7375026" cy="6536531"/>
          </a:xfrm>
          <a:prstGeom prst="rect">
            <a:avLst/>
          </a:prstGeom>
        </p:spPr>
        <p:txBody>
          <a:bodyPr vert="horz" lIns="91440" tIns="45720" rIns="91440" bIns="45720" rtlCol="0">
            <a:normAutofit/>
          </a:bodyPr>
          <a:lstStyle/>
          <a:p>
            <a:pPr>
              <a:lnSpc>
                <a:spcPct val="90000"/>
              </a:lnSpc>
              <a:spcAft>
                <a:spcPts val="600"/>
              </a:spcAft>
            </a:pPr>
            <a:r>
              <a:rPr lang="en-US" sz="2000" b="1">
                <a:latin typeface="Arial" panose="020B0604020202020204" pitchFamily="34" charset="0"/>
                <a:cs typeface="Arial" panose="020B0604020202020204" pitchFamily="34" charset="0"/>
              </a:rPr>
              <a:t>Slide 8 – Theory-Informed Support Plan</a:t>
            </a:r>
            <a:br>
              <a:rPr lang="en-US" sz="1500"/>
            </a:br>
            <a:endParaRPr lang="en-US" sz="1500"/>
          </a:p>
          <a:p>
            <a:pPr>
              <a:lnSpc>
                <a:spcPct val="150000"/>
              </a:lnSpc>
              <a:spcAft>
                <a:spcPts val="600"/>
              </a:spcAft>
            </a:pPr>
            <a:r>
              <a:rPr lang="en-US" sz="1700">
                <a:latin typeface="Arial" panose="020B0604020202020204" pitchFamily="34" charset="0"/>
                <a:cs typeface="Arial" panose="020B0604020202020204" pitchFamily="34" charset="0"/>
              </a:rPr>
              <a:t>An attachment-informed support plan should focus on improving Isaac’s emotional security, communication skills, and social confidence. Within the early years setting, assigning Isaac a consistent key worker could help create a secure attachment relationship and provide emotional stability. Predictable routines, emotionally responsive interactions, and gradual separation strategies may also reduce anxiety and support emotional regulation. In addition, language-rich activities such as storytelling, singing, role play, and small-group play sessions could support communication development and encourage peer interaction. Multi-agency collaboration is also essential. Referrals to speech and language therapy, parenting support programmes, and maternal mental health services may provide additional support for both Isaac and his mother. These interventions strongly reflect (Bowlby’, 1969; Ainsworth et al., 1978) concept of the secure base, where children feel safe enough to explore, communicate, and develop independence (Department for Education, 2024).</a:t>
            </a:r>
          </a:p>
        </p:txBody>
      </p:sp>
      <p:sp>
        <p:nvSpPr>
          <p:cNvPr id="7" name="TextBox 6">
            <a:extLst>
              <a:ext uri="{FF2B5EF4-FFF2-40B4-BE49-F238E27FC236}">
                <a16:creationId xmlns:a16="http://schemas.microsoft.com/office/drawing/2014/main" id="{B06FFD1F-FA60-E37B-BE14-8C6DDA32B066}"/>
              </a:ext>
            </a:extLst>
          </p:cNvPr>
          <p:cNvSpPr txBox="1"/>
          <p:nvPr/>
        </p:nvSpPr>
        <p:spPr>
          <a:xfrm>
            <a:off x="95857" y="3875564"/>
            <a:ext cx="4668715" cy="646331"/>
          </a:xfrm>
          <a:prstGeom prst="rect">
            <a:avLst/>
          </a:prstGeom>
          <a:noFill/>
        </p:spPr>
        <p:txBody>
          <a:bodyPr wrap="square">
            <a:spAutoFit/>
          </a:bodyPr>
          <a:lstStyle/>
          <a:p>
            <a:pPr>
              <a:buNone/>
            </a:pPr>
            <a:r>
              <a:rPr lang="en-GB"/>
              <a:t>  Figure 3: (Bowlby, 1969; Ainsworth et al., 1978).</a:t>
            </a:r>
          </a:p>
        </p:txBody>
      </p:sp>
    </p:spTree>
    <p:extLst>
      <p:ext uri="{BB962C8B-B14F-4D97-AF65-F5344CB8AC3E}">
        <p14:creationId xmlns:p14="http://schemas.microsoft.com/office/powerpoint/2010/main" val="2073270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D5C4330-C44A-435E-8E7B-CF183E4CB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6B9FAF4-4B18-4D7E-AF38-5EDDA8A6A0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78CEDB9-7DCA-C064-9AC6-26FAA1B73A7E}"/>
              </a:ext>
            </a:extLst>
          </p:cNvPr>
          <p:cNvSpPr txBox="1"/>
          <p:nvPr/>
        </p:nvSpPr>
        <p:spPr>
          <a:xfrm>
            <a:off x="114300" y="1"/>
            <a:ext cx="12077700" cy="6858000"/>
          </a:xfrm>
          <a:prstGeom prst="rect">
            <a:avLst/>
          </a:prstGeom>
        </p:spPr>
        <p:txBody>
          <a:bodyPr vert="horz" lIns="91440" tIns="45720" rIns="91440" bIns="45720" rtlCol="0" anchor="ctr">
            <a:noAutofit/>
          </a:bodyPr>
          <a:lstStyle/>
          <a:p>
            <a:pPr>
              <a:lnSpc>
                <a:spcPct val="170000"/>
              </a:lnSpc>
              <a:spcAft>
                <a:spcPts val="600"/>
              </a:spcAft>
            </a:pPr>
            <a:r>
              <a:rPr lang="en-US" sz="2000" b="1">
                <a:solidFill>
                  <a:srgbClr val="00B0F0"/>
                </a:solidFill>
                <a:latin typeface="Arial" panose="020B0604020202020204" pitchFamily="34" charset="0"/>
                <a:cs typeface="Arial" panose="020B0604020202020204" pitchFamily="34" charset="0"/>
              </a:rPr>
              <a:t>Slide 9 – Linking Strategies to Bowlby’s Theory</a:t>
            </a:r>
          </a:p>
          <a:p>
            <a:pPr>
              <a:lnSpc>
                <a:spcPct val="150000"/>
              </a:lnSpc>
              <a:spcAft>
                <a:spcPts val="600"/>
              </a:spcAft>
            </a:pPr>
            <a:r>
              <a:rPr lang="en-US" sz="2400">
                <a:solidFill>
                  <a:srgbClr val="595959"/>
                </a:solidFill>
                <a:latin typeface="Arial" panose="020B0604020202020204" pitchFamily="34" charset="0"/>
                <a:cs typeface="Arial" panose="020B0604020202020204" pitchFamily="34" charset="0"/>
              </a:rPr>
              <a:t>The proposed intervention plan directly reflects Bowlby’s Attachment Theory by promoting emotional security, consistency, and trusting relationships. The use of a consistent key worker allows Isaac to develop a secure base within the early year’s environment, helping him feel emotionally safe during transitions and social activities. Emotionally responsive caregiving and predictable routines may reduce separation anxiety and increase confidence in exploration and peer interaction. Over time, these strategies may improve Isaac’s emotional regulation, communication skills, independence, and social development. Bowlby believed that children are more likely to explore and engage positively with the world when they feel emotionally secure within relationships (Bowlby, 1988).</a:t>
            </a:r>
          </a:p>
        </p:txBody>
      </p:sp>
    </p:spTree>
    <p:extLst>
      <p:ext uri="{BB962C8B-B14F-4D97-AF65-F5344CB8AC3E}">
        <p14:creationId xmlns:p14="http://schemas.microsoft.com/office/powerpoint/2010/main" val="185954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28" name="Freeform: Shape 27">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773D71E3-E3F5-E110-0DAC-B5E9C14C2D9C}"/>
              </a:ext>
            </a:extLst>
          </p:cNvPr>
          <p:cNvSpPr txBox="1"/>
          <p:nvPr/>
        </p:nvSpPr>
        <p:spPr>
          <a:xfrm>
            <a:off x="396112" y="393700"/>
            <a:ext cx="11008488" cy="4927600"/>
          </a:xfrm>
          <a:prstGeom prst="rect">
            <a:avLst/>
          </a:prstGeom>
        </p:spPr>
        <p:txBody>
          <a:bodyPr vert="horz" lIns="91440" tIns="45720" rIns="91440" bIns="45720" rtlCol="0" anchor="t">
            <a:normAutofit fontScale="77500" lnSpcReduction="20000"/>
          </a:bodyPr>
          <a:lstStyle/>
          <a:p>
            <a:pPr>
              <a:lnSpc>
                <a:spcPct val="170000"/>
              </a:lnSpc>
              <a:spcAft>
                <a:spcPts val="600"/>
              </a:spcAft>
            </a:pPr>
            <a:r>
              <a:rPr lang="en-US" sz="2600" b="1">
                <a:solidFill>
                  <a:srgbClr val="C00000"/>
                </a:solidFill>
                <a:latin typeface="Arial" panose="020B0604020202020204" pitchFamily="34" charset="0"/>
                <a:cs typeface="Arial" panose="020B0604020202020204" pitchFamily="34" charset="0"/>
              </a:rPr>
              <a:t>Slide 10 – Critical Evaluation</a:t>
            </a:r>
            <a:endParaRPr lang="en-US" sz="2600">
              <a:solidFill>
                <a:srgbClr val="C00000"/>
              </a:solidFill>
              <a:latin typeface="Arial" panose="020B0604020202020204" pitchFamily="34" charset="0"/>
              <a:cs typeface="Arial" panose="020B0604020202020204" pitchFamily="34" charset="0"/>
            </a:endParaRPr>
          </a:p>
          <a:p>
            <a:pPr>
              <a:lnSpc>
                <a:spcPct val="170000"/>
              </a:lnSpc>
              <a:spcAft>
                <a:spcPts val="600"/>
              </a:spcAft>
            </a:pPr>
            <a:r>
              <a:rPr lang="en-US" sz="2200">
                <a:solidFill>
                  <a:schemeClr val="tx2"/>
                </a:solidFill>
                <a:latin typeface="Arial" panose="020B0604020202020204" pitchFamily="34" charset="0"/>
                <a:cs typeface="Arial" panose="020B0604020202020204" pitchFamily="34" charset="0"/>
              </a:rPr>
              <a:t>Bowlby’s Attachment Theory remains highly influential within early years practice because it emphasizes the importance of secure emotional relationships during early childhood. The theory is supported by substantial psychological research and is widely used within safeguarding, intervention planning, and child development services. It is particularly useful for understanding emotional difficulties, anxiety, and behavioral challenges in young children. However, several criticisms exist. Some researchers argue that Bowlby overemphasised the mother’s role in attachment development and underestimated the importance of fathers, grandparents, and wider caregiving networks. Cross-cultural researchers have also suggested that attachment behaviors vary across societies, meaning the theory may reflect Western assumptions about parenting and independence. Furthermore, critics argue that social inequality, poverty, housing instability, and environmental stressors may significantly influence child development alongside attachment experiences. Rutter (1995) also argued that attachment styles are not fixed and may improve through positive relationships and interventions later in life.</a:t>
            </a:r>
          </a:p>
        </p:txBody>
      </p:sp>
      <p:grpSp>
        <p:nvGrpSpPr>
          <p:cNvPr id="33" name="Group 32">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4" name="Freeform: Shape 33">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7" name="Freeform: Shape 36">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23265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E381D74-53E7-9CC5-CC36-D894256E406C}"/>
              </a:ext>
            </a:extLst>
          </p:cNvPr>
          <p:cNvSpPr txBox="1"/>
          <p:nvPr/>
        </p:nvSpPr>
        <p:spPr>
          <a:xfrm>
            <a:off x="101600" y="612844"/>
            <a:ext cx="11849100" cy="4651979"/>
          </a:xfrm>
          <a:prstGeom prst="rect">
            <a:avLst/>
          </a:prstGeom>
          <a:noFill/>
        </p:spPr>
        <p:txBody>
          <a:bodyPr wrap="square">
            <a:spAutoFit/>
          </a:bodyPr>
          <a:lstStyle/>
          <a:p>
            <a:pPr>
              <a:lnSpc>
                <a:spcPct val="150000"/>
              </a:lnSpc>
              <a:buNone/>
            </a:pPr>
            <a:r>
              <a:rPr lang="en-GB" sz="2000" b="1">
                <a:solidFill>
                  <a:srgbClr val="FFC000"/>
                </a:solidFill>
                <a:latin typeface="Arial" panose="020B0604020202020204" pitchFamily="34" charset="0"/>
                <a:cs typeface="Arial" panose="020B0604020202020204" pitchFamily="34" charset="0"/>
              </a:rPr>
              <a:t>Slide 11 – Relevance to London’s Diverse Communities</a:t>
            </a:r>
            <a:endParaRPr lang="en-GB" sz="2000">
              <a:solidFill>
                <a:srgbClr val="FFC000"/>
              </a:solidFill>
              <a:latin typeface="Arial" panose="020B0604020202020204" pitchFamily="34" charset="0"/>
              <a:cs typeface="Arial" panose="020B0604020202020204" pitchFamily="34" charset="0"/>
            </a:endParaRPr>
          </a:p>
          <a:p>
            <a:pPr>
              <a:lnSpc>
                <a:spcPct val="150000"/>
              </a:lnSpc>
              <a:buNone/>
            </a:pPr>
            <a:r>
              <a:rPr lang="en-GB" sz="2000">
                <a:latin typeface="Arial" panose="020B0604020202020204" pitchFamily="34" charset="0"/>
                <a:cs typeface="Arial" panose="020B0604020202020204" pitchFamily="34" charset="0"/>
              </a:rPr>
              <a:t>When applying attachment theory in London’s diverse communities, practitioners must consider the cultural, social, and economic experiences of families. Many families may experience migration stress, financial hardship, overcrowded housing, language barriers, and limited support networks. Parenting styles and caregiving practices may also differ across cultures, with some communities valuing collective caregiving rather than individual independence. Therefore, early years practitioners should avoid making culturally biased assumptions about parenting quality. Inclusive practice requires culturally sensitive communication, anti-discriminatory approaches, and strong partnership working with families. Practitioners should ensure that support services remain accessible, respectful, and responsive to diverse family needs within contemporary London communities (Department for Education, 2024).</a:t>
            </a:r>
          </a:p>
        </p:txBody>
      </p:sp>
    </p:spTree>
    <p:extLst>
      <p:ext uri="{BB962C8B-B14F-4D97-AF65-F5344CB8AC3E}">
        <p14:creationId xmlns:p14="http://schemas.microsoft.com/office/powerpoint/2010/main" val="1754244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040AD2-A859-8448-60F4-22D6AB8D2159}"/>
              </a:ext>
            </a:extLst>
          </p:cNvPr>
          <p:cNvSpPr txBox="1"/>
          <p:nvPr/>
        </p:nvSpPr>
        <p:spPr>
          <a:xfrm>
            <a:off x="406400" y="751344"/>
            <a:ext cx="8740697" cy="5442516"/>
          </a:xfrm>
          <a:prstGeom prst="rect">
            <a:avLst/>
          </a:prstGeom>
          <a:noFill/>
        </p:spPr>
        <p:txBody>
          <a:bodyPr wrap="square">
            <a:spAutoFit/>
          </a:bodyPr>
          <a:lstStyle/>
          <a:p>
            <a:pPr>
              <a:lnSpc>
                <a:spcPct val="150000"/>
              </a:lnSpc>
              <a:buNone/>
            </a:pPr>
            <a:r>
              <a:rPr lang="en-GB" sz="2400" b="1">
                <a:solidFill>
                  <a:srgbClr val="92D050"/>
                </a:solidFill>
                <a:latin typeface="Arial" panose="020B0604020202020204" pitchFamily="34" charset="0"/>
                <a:cs typeface="Arial" panose="020B0604020202020204" pitchFamily="34" charset="0"/>
              </a:rPr>
              <a:t>Slide 12 – Conclusion</a:t>
            </a:r>
          </a:p>
          <a:p>
            <a:pPr>
              <a:buNone/>
            </a:pPr>
            <a:endParaRPr lang="en-GB"/>
          </a:p>
          <a:p>
            <a:pPr>
              <a:lnSpc>
                <a:spcPct val="150000"/>
              </a:lnSpc>
              <a:buNone/>
            </a:pPr>
            <a:r>
              <a:rPr lang="en-GB">
                <a:latin typeface="Arial" panose="020B0604020202020204" pitchFamily="34" charset="0"/>
                <a:cs typeface="Arial" panose="020B0604020202020204" pitchFamily="34" charset="0"/>
              </a:rPr>
              <a:t>In conclusion, Bowlby’s Attachment Theory provides a useful framework for understanding Isaac’s emotional, social, and communication difficulties. His disrupted caregiving experiences, maternal mental health challenges, and environmental instability may have contributed to insecure attachment patterns and delayed development. Both nature and nurture factors influence Isaac’s wellbeing, highlighting the importance of considering biological sensitivity alongside environmental experiences. Attachment-informed interventions, including emotionally responsive caregiving, structured routines, communication support, and multi-agency collaboration, may significantly improve Isaac’s emotional security, confidence, and developmental outcomes. Early intervention is therefore essential in promoting positive long-term wellbeing for Isaac and his family.</a:t>
            </a:r>
          </a:p>
        </p:txBody>
      </p:sp>
    </p:spTree>
    <p:extLst>
      <p:ext uri="{BB962C8B-B14F-4D97-AF65-F5344CB8AC3E}">
        <p14:creationId xmlns:p14="http://schemas.microsoft.com/office/powerpoint/2010/main" val="2955134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2224A6A-9832-692E-1E52-0160DC7CE148}"/>
              </a:ext>
            </a:extLst>
          </p:cNvPr>
          <p:cNvSpPr txBox="1"/>
          <p:nvPr/>
        </p:nvSpPr>
        <p:spPr>
          <a:xfrm>
            <a:off x="0" y="1"/>
            <a:ext cx="12192000" cy="6547370"/>
          </a:xfrm>
          <a:prstGeom prst="rect">
            <a:avLst/>
          </a:prstGeom>
          <a:noFill/>
        </p:spPr>
        <p:txBody>
          <a:bodyPr wrap="square">
            <a:spAutoFit/>
          </a:bodyPr>
          <a:lstStyle/>
          <a:p>
            <a:pPr>
              <a:lnSpc>
                <a:spcPct val="150000"/>
              </a:lnSpc>
              <a:buNone/>
            </a:pPr>
            <a:r>
              <a:rPr lang="en-GB" sz="2000" b="1">
                <a:solidFill>
                  <a:srgbClr val="92D050"/>
                </a:solidFill>
                <a:latin typeface="Arial" panose="020B0604020202020204" pitchFamily="34" charset="0"/>
                <a:cs typeface="Arial" panose="020B0604020202020204" pitchFamily="34" charset="0"/>
              </a:rPr>
              <a:t>Reference </a:t>
            </a:r>
            <a:endParaRPr lang="en-GB" sz="2000">
              <a:solidFill>
                <a:srgbClr val="92D050"/>
              </a:solidFill>
              <a:latin typeface="Arial" panose="020B0604020202020204" pitchFamily="34" charset="0"/>
              <a:cs typeface="Arial" panose="020B0604020202020204" pitchFamily="34" charset="0"/>
            </a:endParaRPr>
          </a:p>
          <a:p>
            <a:pPr>
              <a:lnSpc>
                <a:spcPct val="150000"/>
              </a:lnSpc>
              <a:buNone/>
            </a:pPr>
            <a:endParaRPr lang="en-GB" sz="8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Ainsworth, M.D.S., </a:t>
            </a:r>
            <a:r>
              <a:rPr lang="en-GB" sz="1100" err="1">
                <a:latin typeface="Arial" panose="020B0604020202020204" pitchFamily="34" charset="0"/>
                <a:cs typeface="Arial" panose="020B0604020202020204" pitchFamily="34" charset="0"/>
              </a:rPr>
              <a:t>Blehar</a:t>
            </a:r>
            <a:r>
              <a:rPr lang="en-GB" sz="1100">
                <a:latin typeface="Arial" panose="020B0604020202020204" pitchFamily="34" charset="0"/>
                <a:cs typeface="Arial" panose="020B0604020202020204" pitchFamily="34" charset="0"/>
              </a:rPr>
              <a:t>, M.C., Waters, E. and Wall, S. (1978) Patterns of attachment: A psychological study of the strange situation. Hillsdale, NJ: </a:t>
            </a:r>
            <a:r>
              <a:rPr lang="en-GB" sz="1100" err="1">
                <a:latin typeface="Arial" panose="020B0604020202020204" pitchFamily="34" charset="0"/>
                <a:cs typeface="Arial" panose="020B0604020202020204" pitchFamily="34" charset="0"/>
              </a:rPr>
              <a:t>Erlbaum</a:t>
            </a:r>
            <a:r>
              <a:rPr lang="en-GB" sz="1100">
                <a:latin typeface="Arial" panose="020B0604020202020204" pitchFamily="34" charset="0"/>
                <a:cs typeface="Arial" panose="020B0604020202020204" pitchFamily="34" charset="0"/>
              </a:rPr>
              <a:t>.</a:t>
            </a:r>
          </a:p>
          <a:p>
            <a:pPr>
              <a:lnSpc>
                <a:spcPct val="150000"/>
              </a:lnSpc>
              <a:buNone/>
            </a:pPr>
            <a:endParaRPr lang="en-GB" sz="11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Berk, L.E. (2023) Development through the lifespan. 8th edn. Harlow: Pearson.</a:t>
            </a:r>
          </a:p>
          <a:p>
            <a:pPr>
              <a:lnSpc>
                <a:spcPct val="150000"/>
              </a:lnSpc>
              <a:buNone/>
            </a:pPr>
            <a:endParaRPr lang="en-GB" sz="11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Bowlby, J. (1969) Attachment and loss: Volume 1: Attachment. London: Penguin.</a:t>
            </a:r>
          </a:p>
          <a:p>
            <a:pPr>
              <a:lnSpc>
                <a:spcPct val="150000"/>
              </a:lnSpc>
              <a:buNone/>
            </a:pPr>
            <a:endParaRPr lang="en-GB" sz="11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Bowlby, J. (1988) A secure base: Parent-child attachment and healthy human development. London: Routledge.</a:t>
            </a: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Bronfenbrenner, U. (1979) The ecology of human development: Experiments by nature and design. Cambridge, MA: Harvard University Press.</a:t>
            </a:r>
          </a:p>
          <a:p>
            <a:pPr>
              <a:lnSpc>
                <a:spcPct val="150000"/>
              </a:lnSpc>
              <a:buNone/>
            </a:pPr>
            <a:endParaRPr lang="en-GB" sz="11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Department for Education (2024) Early years foundation stage statutory framework. London: DfE.</a:t>
            </a:r>
          </a:p>
          <a:p>
            <a:pPr>
              <a:lnSpc>
                <a:spcPct val="150000"/>
              </a:lnSpc>
              <a:buNone/>
            </a:pPr>
            <a:endParaRPr lang="en-GB" sz="11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Howe, D. (2011) Attachment across the </a:t>
            </a:r>
            <a:r>
              <a:rPr lang="en-GB" sz="1100" err="1">
                <a:latin typeface="Arial" panose="020B0604020202020204" pitchFamily="34" charset="0"/>
                <a:cs typeface="Arial" panose="020B0604020202020204" pitchFamily="34" charset="0"/>
              </a:rPr>
              <a:t>lifecourse</a:t>
            </a:r>
            <a:r>
              <a:rPr lang="en-GB" sz="1100">
                <a:latin typeface="Arial" panose="020B0604020202020204" pitchFamily="34" charset="0"/>
                <a:cs typeface="Arial" panose="020B0604020202020204" pitchFamily="34" charset="0"/>
              </a:rPr>
              <a:t>: A brief introduction. London: Palgrave Macmillan.</a:t>
            </a:r>
          </a:p>
          <a:p>
            <a:pPr>
              <a:lnSpc>
                <a:spcPct val="150000"/>
              </a:lnSpc>
              <a:buNone/>
            </a:pPr>
            <a:endParaRPr lang="en-GB" sz="11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Murray, L. and Cooper, P. (1997) Postpartum depression and child development. New York: Guilford Press.</a:t>
            </a: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Oates, J. and Grayson, A. (2004) Cognitive and language development in children. Oxford: Blackwell.</a:t>
            </a:r>
          </a:p>
          <a:p>
            <a:pPr>
              <a:lnSpc>
                <a:spcPct val="150000"/>
              </a:lnSpc>
              <a:buNone/>
            </a:pPr>
            <a:endParaRPr lang="en-GB" sz="11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Rutter, M. (1995) ‘Clinical implications of attachment concepts: Retrospect and prospect’, Journal of Child Psychology and Psychiatry, 36(4), pp. 549–571.</a:t>
            </a:r>
          </a:p>
          <a:p>
            <a:pPr>
              <a:lnSpc>
                <a:spcPct val="150000"/>
              </a:lnSpc>
              <a:buNone/>
            </a:pPr>
            <a:endParaRPr lang="en-GB" sz="1100">
              <a:latin typeface="Arial" panose="020B0604020202020204" pitchFamily="34" charset="0"/>
              <a:cs typeface="Arial" panose="020B0604020202020204" pitchFamily="34" charset="0"/>
            </a:endParaRPr>
          </a:p>
          <a:p>
            <a:pPr>
              <a:lnSpc>
                <a:spcPct val="150000"/>
              </a:lnSpc>
              <a:buNone/>
            </a:pPr>
            <a:r>
              <a:rPr lang="en-GB" sz="1100">
                <a:latin typeface="Arial" panose="020B0604020202020204" pitchFamily="34" charset="0"/>
                <a:cs typeface="Arial" panose="020B0604020202020204" pitchFamily="34" charset="0"/>
              </a:rPr>
              <a:t>Schaffer, H.R. (2016) Introducing child psychology. Oxford: Blackwell.</a:t>
            </a:r>
          </a:p>
          <a:p>
            <a:pPr>
              <a:lnSpc>
                <a:spcPct val="150000"/>
              </a:lnSpc>
              <a:buNone/>
            </a:pPr>
            <a:endParaRPr lang="en-GB" sz="1100">
              <a:latin typeface="Arial" panose="020B0604020202020204" pitchFamily="34" charset="0"/>
              <a:cs typeface="Arial" panose="020B0604020202020204" pitchFamily="34" charset="0"/>
            </a:endParaRPr>
          </a:p>
          <a:p>
            <a:pPr>
              <a:lnSpc>
                <a:spcPct val="150000"/>
              </a:lnSpc>
              <a:buNone/>
            </a:pPr>
            <a:r>
              <a:rPr lang="en-GB" sz="1100" err="1">
                <a:latin typeface="Arial" panose="020B0604020202020204" pitchFamily="34" charset="0"/>
                <a:cs typeface="Arial" panose="020B0604020202020204" pitchFamily="34" charset="0"/>
              </a:rPr>
              <a:t>Sroufe</a:t>
            </a:r>
            <a:r>
              <a:rPr lang="en-GB" sz="1100">
                <a:latin typeface="Arial" panose="020B0604020202020204" pitchFamily="34" charset="0"/>
                <a:cs typeface="Arial" panose="020B0604020202020204" pitchFamily="34" charset="0"/>
              </a:rPr>
              <a:t>, L.A. (2005) ‘Attachment and development: A prospective, longitudinal study from birth to adulthood’, Attachment and Human Development, 7(4), pp. 349–367.</a:t>
            </a:r>
          </a:p>
        </p:txBody>
      </p:sp>
    </p:spTree>
    <p:extLst>
      <p:ext uri="{BB962C8B-B14F-4D97-AF65-F5344CB8AC3E}">
        <p14:creationId xmlns:p14="http://schemas.microsoft.com/office/powerpoint/2010/main" val="649343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1880</Words>
  <Application>Microsoft Office PowerPoint</Application>
  <PresentationFormat>Widescreen</PresentationFormat>
  <Paragraphs>55</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Understanding Isaac’s Development Through Bowlby’s Attachment Theory Early Years Lifespan Development Presentation Student Name: Jermaine gamble Student ID: 2504604 Module : Psychology in Health and Social Care Module code: LCHS4010 Lecturer: Kennedy Obehwemu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Isaac’s Development Through Bowlby’s Attachment Theory Early Years Lifespan Development Presentation Student Name Student ID</dc:title>
  <dc:creator>Shamaila Sakhawat (2309140)</dc:creator>
  <cp:lastModifiedBy>Andleeb Saeed</cp:lastModifiedBy>
  <cp:revision>2</cp:revision>
  <dcterms:created xsi:type="dcterms:W3CDTF">2026-06-06T16:51:40Z</dcterms:created>
  <dcterms:modified xsi:type="dcterms:W3CDTF">2026-06-12T14:56:30Z</dcterms:modified>
</cp:coreProperties>
</file>