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2"/>
  </p:notesMasterIdLst>
  <p:sldIdLst>
    <p:sldId id="257" r:id="rId2"/>
    <p:sldId id="259" r:id="rId3"/>
    <p:sldId id="260" r:id="rId4"/>
    <p:sldId id="261" r:id="rId5"/>
    <p:sldId id="262" r:id="rId6"/>
    <p:sldId id="264" r:id="rId7"/>
    <p:sldId id="265" r:id="rId8"/>
    <p:sldId id="266" r:id="rId9"/>
    <p:sldId id="268" r:id="rId10"/>
    <p:sldId id="267" r:id="rId1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062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104B8DD-BB56-48C8-8189-FCFC62BA81FA}" type="datetimeFigureOut">
              <a:rPr lang="en-GB" smtClean="0"/>
              <a:t>04/10/2017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C48EE1-56AD-4619-878C-F6FF74FF3F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84980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2" cstate="print"/>
          <a:srcRect t="33333"/>
          <a:stretch>
            <a:fillRect/>
          </a:stretch>
        </p:blipFill>
        <p:spPr>
          <a:xfrm>
            <a:off x="0" y="0"/>
            <a:ext cx="9144000" cy="4572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C9A4CF-A39B-4C2E-B22B-5E94424739C3}" type="datetime1">
              <a:rPr lang="en-GB" smtClean="0"/>
              <a:t>04/10/2017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3B7BA3-6B96-4973-BBC9-ECC7C7718668}" type="slidenum">
              <a:rPr lang="en-GB" smtClean="0"/>
              <a:t>‹#›</a:t>
            </a:fld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9200" y="3886200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17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07888"/>
            <a:ext cx="7772400" cy="1470025"/>
          </a:xfrm>
        </p:spPr>
        <p:txBody>
          <a:bodyPr/>
          <a:lstStyle>
            <a:lvl1pPr algn="ctr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7B0D53-A3D2-4211-B83D-68471D6784AC}" type="datetime1">
              <a:rPr lang="en-GB" smtClean="0"/>
              <a:t>04/10/2017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3B7BA3-6B96-4973-BBC9-ECC7C7718668}" type="slidenum">
              <a:rPr lang="en-GB" smtClean="0"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7924800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4962525"/>
            <a:ext cx="7885113" cy="1362075"/>
          </a:xfrm>
        </p:spPr>
        <p:txBody>
          <a:bodyPr anchor="t"/>
          <a:lstStyle>
            <a:lvl1pPr algn="l">
              <a:defRPr sz="3200" b="0" i="0" cap="all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3462338"/>
            <a:ext cx="7885113" cy="1500187"/>
          </a:xfrm>
        </p:spPr>
        <p:txBody>
          <a:bodyPr anchor="b">
            <a:normAutofit/>
          </a:bodyPr>
          <a:lstStyle>
            <a:lvl1pPr marL="0" indent="0">
              <a:buNone/>
              <a:defRPr sz="1700" baseline="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F0F171-FD27-400C-A1BE-B60BE5A48A7D}" type="datetime1">
              <a:rPr lang="en-GB" smtClean="0"/>
              <a:t>04/10/2017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3B7BA3-6B96-4973-BBC9-ECC7C771866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3733800" cy="4114800"/>
          </a:xfrm>
        </p:spPr>
        <p:txBody>
          <a:bodyPr/>
          <a:lstStyle>
            <a:lvl5pPr>
              <a:defRPr/>
            </a:lvl5pPr>
            <a:lvl6pPr>
              <a:buClr>
                <a:schemeClr val="tx2"/>
              </a:buClr>
              <a:buFont typeface="Arial" pitchFamily="34" charset="0"/>
              <a:buChar char="•"/>
              <a:defRPr/>
            </a:lvl6pPr>
            <a:lvl7pPr>
              <a:buClr>
                <a:schemeClr val="tx2"/>
              </a:buClr>
              <a:buFont typeface="Arial" pitchFamily="34" charset="0"/>
              <a:buChar char="•"/>
              <a:defRPr/>
            </a:lvl7pPr>
            <a:lvl8pPr>
              <a:buClr>
                <a:schemeClr val="tx2"/>
              </a:buClr>
              <a:buFont typeface="Arial" pitchFamily="34" charset="0"/>
              <a:buChar char="•"/>
              <a:defRPr/>
            </a:lvl8pPr>
            <a:lvl9pPr>
              <a:buClr>
                <a:schemeClr val="tx2"/>
              </a:buClr>
              <a:buFont typeface="Arial" pitchFamily="34" charset="0"/>
              <a:buChar char="•"/>
              <a:defRPr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 smtClean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1600200"/>
            <a:ext cx="3733800" cy="41148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60D568-2CB0-4528-B7DC-03C7761B874E}" type="datetime1">
              <a:rPr lang="en-GB" smtClean="0"/>
              <a:t>04/10/2017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3B7BA3-6B96-4973-BBC9-ECC7C771866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 smtClean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63A4E3-6180-4FD8-B22C-65FFDF275689}" type="datetime1">
              <a:rPr lang="en-GB" smtClean="0"/>
              <a:t>04/10/2017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3B7BA3-6B96-4973-BBC9-ECC7C771866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699CC-061E-4183-B8E2-94F1475CE50E}" type="datetime1">
              <a:rPr lang="en-GB" smtClean="0"/>
              <a:t>04/10/2017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3B7BA3-6B96-4973-BBC9-ECC7C771866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D27F31-A7D9-4E0D-8E84-88A4CECB2EBE}" type="datetime1">
              <a:rPr lang="en-GB" smtClean="0"/>
              <a:t>04/10/2017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3B7BA3-6B96-4973-BBC9-ECC7C771866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962400" y="1447800"/>
            <a:ext cx="4648200" cy="4267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2648" y="2547891"/>
            <a:ext cx="2971800" cy="3167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611A59-44FA-491D-A3D2-25CE72C1CE38}" type="datetime1">
              <a:rPr lang="en-GB" smtClean="0"/>
              <a:t>04/10/2017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3B7BA3-6B96-4973-BBC9-ECC7C771866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orizon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657344" y="1447800"/>
            <a:ext cx="3419856" cy="3474720"/>
          </a:xfrm>
          <a:custGeom>
            <a:avLst/>
            <a:gdLst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74450 w 3419856"/>
              <a:gd name="connsiteY9" fmla="*/ 3429000 h 3429000"/>
              <a:gd name="connsiteX10" fmla="*/ 21806 w 3419856"/>
              <a:gd name="connsiteY10" fmla="*/ 3407194 h 3429000"/>
              <a:gd name="connsiteX11" fmla="*/ 0 w 3419856"/>
              <a:gd name="connsiteY11" fmla="*/ 3354550 h 3429000"/>
              <a:gd name="connsiteX12" fmla="*/ 0 w 3419856"/>
              <a:gd name="connsiteY12" fmla="*/ 74450 h 3429000"/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21806 w 3419856"/>
              <a:gd name="connsiteY9" fmla="*/ 3407194 h 3429000"/>
              <a:gd name="connsiteX10" fmla="*/ 0 w 3419856"/>
              <a:gd name="connsiteY10" fmla="*/ 3354550 h 3429000"/>
              <a:gd name="connsiteX11" fmla="*/ 0 w 3419856"/>
              <a:gd name="connsiteY11" fmla="*/ 74450 h 3429000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8026"/>
              <a:gd name="connsiteY0" fmla="*/ 74450 h 3910007"/>
              <a:gd name="connsiteX1" fmla="*/ 21806 w 3968026"/>
              <a:gd name="connsiteY1" fmla="*/ 21806 h 3910007"/>
              <a:gd name="connsiteX2" fmla="*/ 74450 w 3968026"/>
              <a:gd name="connsiteY2" fmla="*/ 0 h 3910007"/>
              <a:gd name="connsiteX3" fmla="*/ 3345406 w 3968026"/>
              <a:gd name="connsiteY3" fmla="*/ 0 h 3910007"/>
              <a:gd name="connsiteX4" fmla="*/ 3398050 w 3968026"/>
              <a:gd name="connsiteY4" fmla="*/ 21806 h 3910007"/>
              <a:gd name="connsiteX5" fmla="*/ 3419856 w 3968026"/>
              <a:gd name="connsiteY5" fmla="*/ 74450 h 3910007"/>
              <a:gd name="connsiteX6" fmla="*/ 3419856 w 3968026"/>
              <a:gd name="connsiteY6" fmla="*/ 3354550 h 3910007"/>
              <a:gd name="connsiteX7" fmla="*/ 3398050 w 3968026"/>
              <a:gd name="connsiteY7" fmla="*/ 3407194 h 3910007"/>
              <a:gd name="connsiteX8" fmla="*/ 0 w 3968026"/>
              <a:gd name="connsiteY8" fmla="*/ 3354550 h 3910007"/>
              <a:gd name="connsiteX9" fmla="*/ 0 w 3968026"/>
              <a:gd name="connsiteY9" fmla="*/ 74450 h 3910007"/>
              <a:gd name="connsiteX0" fmla="*/ 0 w 3419856"/>
              <a:gd name="connsiteY0" fmla="*/ 74450 h 3901233"/>
              <a:gd name="connsiteX1" fmla="*/ 21806 w 3419856"/>
              <a:gd name="connsiteY1" fmla="*/ 21806 h 3901233"/>
              <a:gd name="connsiteX2" fmla="*/ 74450 w 3419856"/>
              <a:gd name="connsiteY2" fmla="*/ 0 h 3901233"/>
              <a:gd name="connsiteX3" fmla="*/ 3345406 w 3419856"/>
              <a:gd name="connsiteY3" fmla="*/ 0 h 3901233"/>
              <a:gd name="connsiteX4" fmla="*/ 3398050 w 3419856"/>
              <a:gd name="connsiteY4" fmla="*/ 21806 h 3901233"/>
              <a:gd name="connsiteX5" fmla="*/ 3419856 w 3419856"/>
              <a:gd name="connsiteY5" fmla="*/ 74450 h 3901233"/>
              <a:gd name="connsiteX6" fmla="*/ 3419856 w 3419856"/>
              <a:gd name="connsiteY6" fmla="*/ 3354550 h 3901233"/>
              <a:gd name="connsiteX7" fmla="*/ 0 w 3419856"/>
              <a:gd name="connsiteY7" fmla="*/ 3354550 h 3901233"/>
              <a:gd name="connsiteX8" fmla="*/ 0 w 3419856"/>
              <a:gd name="connsiteY8" fmla="*/ 74450 h 3901233"/>
              <a:gd name="connsiteX0" fmla="*/ 0 w 3419856"/>
              <a:gd name="connsiteY0" fmla="*/ 74450 h 3354550"/>
              <a:gd name="connsiteX1" fmla="*/ 21806 w 3419856"/>
              <a:gd name="connsiteY1" fmla="*/ 21806 h 3354550"/>
              <a:gd name="connsiteX2" fmla="*/ 74450 w 3419856"/>
              <a:gd name="connsiteY2" fmla="*/ 0 h 3354550"/>
              <a:gd name="connsiteX3" fmla="*/ 3345406 w 3419856"/>
              <a:gd name="connsiteY3" fmla="*/ 0 h 3354550"/>
              <a:gd name="connsiteX4" fmla="*/ 3398050 w 3419856"/>
              <a:gd name="connsiteY4" fmla="*/ 21806 h 3354550"/>
              <a:gd name="connsiteX5" fmla="*/ 3419856 w 3419856"/>
              <a:gd name="connsiteY5" fmla="*/ 74450 h 3354550"/>
              <a:gd name="connsiteX6" fmla="*/ 3419856 w 3419856"/>
              <a:gd name="connsiteY6" fmla="*/ 3354550 h 3354550"/>
              <a:gd name="connsiteX7" fmla="*/ 0 w 3419856"/>
              <a:gd name="connsiteY7" fmla="*/ 3354550 h 3354550"/>
              <a:gd name="connsiteX8" fmla="*/ 0 w 3419856"/>
              <a:gd name="connsiteY8" fmla="*/ 74450 h 3354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419856" h="3354550">
                <a:moveTo>
                  <a:pt x="0" y="74450"/>
                </a:moveTo>
                <a:cubicBezTo>
                  <a:pt x="0" y="54705"/>
                  <a:pt x="7844" y="35768"/>
                  <a:pt x="21806" y="21806"/>
                </a:cubicBezTo>
                <a:cubicBezTo>
                  <a:pt x="35768" y="7844"/>
                  <a:pt x="54705" y="0"/>
                  <a:pt x="74450" y="0"/>
                </a:cubicBezTo>
                <a:lnTo>
                  <a:pt x="3345406" y="0"/>
                </a:lnTo>
                <a:cubicBezTo>
                  <a:pt x="3365151" y="0"/>
                  <a:pt x="3384088" y="7844"/>
                  <a:pt x="3398050" y="21806"/>
                </a:cubicBezTo>
                <a:cubicBezTo>
                  <a:pt x="3412012" y="35768"/>
                  <a:pt x="3419856" y="54705"/>
                  <a:pt x="3419856" y="74450"/>
                </a:cubicBezTo>
                <a:lnTo>
                  <a:pt x="3419856" y="3354550"/>
                </a:lnTo>
                <a:lnTo>
                  <a:pt x="0" y="3354550"/>
                </a:lnTo>
                <a:lnTo>
                  <a:pt x="0" y="74450"/>
                </a:lnTo>
                <a:close/>
              </a:path>
            </a:pathLst>
          </a:custGeom>
        </p:spPr>
        <p:txBody>
          <a:bodyPr>
            <a:normAutofit/>
          </a:bodyPr>
          <a:lstStyle>
            <a:lvl1pPr marL="0" indent="0" algn="ctr">
              <a:buNone/>
              <a:defRPr sz="2000" baseline="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547890"/>
            <a:ext cx="2971800" cy="2405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EC6EC3-C434-4A77-A2E0-39A53C001717}" type="datetime1">
              <a:rPr lang="en-GB" smtClean="0"/>
              <a:t>04/10/2017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3B7BA3-6B96-4973-BBC9-ECC7C771866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65C418-A57F-4397-A8EF-667749301EF9}" type="datetime1">
              <a:rPr lang="en-GB" smtClean="0"/>
              <a:t>04/10/2017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3B7BA3-6B96-4973-BBC9-ECC7C771866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35ACB-2982-4DFC-87FF-A6A3598C0CAD}" type="datetime1">
              <a:rPr lang="en-GB" smtClean="0"/>
              <a:t>04/10/2017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3B7BA3-6B96-4973-BBC9-ECC7C771866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0"/>
            <a:ext cx="7924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15000" y="6356350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trike="noStrike" spc="60" baseline="0">
                <a:solidFill>
                  <a:schemeClr val="tx1"/>
                </a:solidFill>
              </a:defRPr>
            </a:lvl1pPr>
          </a:lstStyle>
          <a:p>
            <a:fld id="{038834F9-F023-4EBA-A9B5-F2939535763B}" type="datetime1">
              <a:rPr lang="en-GB" smtClean="0"/>
              <a:t>04/10/2017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6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cap="all" spc="60" baseline="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543800" y="6356350"/>
            <a:ext cx="990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aseline="0">
                <a:solidFill>
                  <a:schemeClr val="tx1"/>
                </a:solidFill>
              </a:defRPr>
            </a:lvl1pPr>
          </a:lstStyle>
          <a:p>
            <a:fld id="{223B7BA3-6B96-4973-BBC9-ECC7C7718668}" type="slidenum">
              <a:rPr lang="en-GB" smtClean="0"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hdr="0" ftr="0" dt="0"/>
  <p:txStyles>
    <p:titleStyle>
      <a:lvl1pPr algn="l" defTabSz="914400" rtl="0" eaLnBrk="1" latinLnBrk="0" hangingPunct="1">
        <a:spcBef>
          <a:spcPct val="0"/>
        </a:spcBef>
        <a:buNone/>
        <a:defRPr sz="3000" kern="1200" cap="all" spc="50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5292080" y="1600200"/>
            <a:ext cx="3394720" cy="4525963"/>
          </a:xfrm>
        </p:spPr>
        <p:txBody>
          <a:bodyPr>
            <a:normAutofit/>
          </a:bodyPr>
          <a:lstStyle/>
          <a:p>
            <a:r>
              <a:rPr lang="en-GB" sz="3200" dirty="0" smtClean="0"/>
              <a:t>Free will</a:t>
            </a:r>
          </a:p>
          <a:p>
            <a:r>
              <a:rPr lang="en-GB" sz="3200" dirty="0" smtClean="0"/>
              <a:t>Experience</a:t>
            </a:r>
          </a:p>
          <a:p>
            <a:r>
              <a:rPr lang="en-GB" sz="3200" dirty="0" smtClean="0"/>
              <a:t>Authenticity</a:t>
            </a:r>
          </a:p>
          <a:p>
            <a:r>
              <a:rPr lang="en-GB" sz="3200" dirty="0" smtClean="0"/>
              <a:t>Emotions</a:t>
            </a:r>
          </a:p>
          <a:p>
            <a:r>
              <a:rPr lang="en-GB" sz="3200" dirty="0" smtClean="0"/>
              <a:t>Subjective individual</a:t>
            </a:r>
          </a:p>
          <a:p>
            <a:endParaRPr lang="en-GB" sz="320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850106"/>
          </a:xfrm>
        </p:spPr>
        <p:txBody>
          <a:bodyPr>
            <a:normAutofit/>
          </a:bodyPr>
          <a:lstStyle/>
          <a:p>
            <a:pPr algn="ctr"/>
            <a:r>
              <a:rPr lang="en-GB" sz="4000" dirty="0" smtClean="0"/>
              <a:t>Existentialism</a:t>
            </a:r>
            <a:endParaRPr lang="en-GB" sz="4000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3B7BA3-6B96-4973-BBC9-ECC7C7718668}" type="slidenum">
              <a:rPr lang="en-GB" smtClean="0"/>
              <a:t>1</a:t>
            </a:fld>
            <a:endParaRPr lang="en-GB"/>
          </a:p>
        </p:txBody>
      </p:sp>
      <p:pic>
        <p:nvPicPr>
          <p:cNvPr id="1026" name="Picture 2" descr="U:\existentialism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412776"/>
            <a:ext cx="3600400" cy="49476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720913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908720"/>
            <a:ext cx="8229600" cy="1143000"/>
          </a:xfrm>
        </p:spPr>
        <p:txBody>
          <a:bodyPr/>
          <a:lstStyle/>
          <a:p>
            <a:r>
              <a:rPr lang="en-GB" sz="4000" dirty="0" smtClean="0"/>
              <a:t>The accusation of nihilism</a:t>
            </a:r>
            <a:endParaRPr lang="en-GB" sz="40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3B7BA3-6B96-4973-BBC9-ECC7C7718668}" type="slidenum">
              <a:rPr lang="en-GB" smtClean="0"/>
              <a:t>2</a:t>
            </a:fld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457200" y="3068960"/>
            <a:ext cx="8229600" cy="3057203"/>
          </a:xfrm>
        </p:spPr>
        <p:txBody>
          <a:bodyPr>
            <a:normAutofit/>
          </a:bodyPr>
          <a:lstStyle/>
          <a:p>
            <a:pPr algn="ctr"/>
            <a:r>
              <a:rPr lang="en-GB" sz="3600" u="sng" dirty="0" smtClean="0"/>
              <a:t>Why such an accusation?</a:t>
            </a:r>
            <a:endParaRPr lang="en-GB" sz="3600" u="sng" dirty="0"/>
          </a:p>
        </p:txBody>
      </p:sp>
    </p:spTree>
    <p:extLst>
      <p:ext uri="{BB962C8B-B14F-4D97-AF65-F5344CB8AC3E}">
        <p14:creationId xmlns:p14="http://schemas.microsoft.com/office/powerpoint/2010/main" val="6067255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899592" y="1720442"/>
            <a:ext cx="3456384" cy="4525963"/>
          </a:xfrm>
        </p:spPr>
        <p:txBody>
          <a:bodyPr>
            <a:normAutofit/>
          </a:bodyPr>
          <a:lstStyle/>
          <a:p>
            <a:pPr algn="ctr"/>
            <a:r>
              <a:rPr lang="en-GB" sz="3600" dirty="0" smtClean="0"/>
              <a:t>The world as it appears to the human observer.</a:t>
            </a:r>
            <a:endParaRPr lang="en-GB" sz="360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413792"/>
            <a:ext cx="7996808" cy="782960"/>
          </a:xfrm>
        </p:spPr>
        <p:txBody>
          <a:bodyPr/>
          <a:lstStyle/>
          <a:p>
            <a:pPr algn="ctr"/>
            <a:r>
              <a:rPr lang="en-GB" sz="4000" dirty="0" smtClean="0"/>
              <a:t>Phenomenology</a:t>
            </a:r>
            <a:endParaRPr lang="en-GB" sz="400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3B7BA3-6B96-4973-BBC9-ECC7C7718668}" type="slidenum">
              <a:rPr lang="en-GB" smtClean="0"/>
              <a:t>3</a:t>
            </a:fld>
            <a:endParaRPr lang="en-GB"/>
          </a:p>
        </p:txBody>
      </p:sp>
      <p:pic>
        <p:nvPicPr>
          <p:cNvPr id="2050" name="Picture 2" descr="U:\phenom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1556792"/>
            <a:ext cx="3391813" cy="4759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871215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 smtClean="0"/>
              <a:t>			</a:t>
            </a:r>
            <a:r>
              <a:rPr lang="en-GB" sz="4000" dirty="0" smtClean="0"/>
              <a:t>Husserl</a:t>
            </a:r>
            <a:endParaRPr lang="en-GB" sz="400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3B7BA3-6B96-4973-BBC9-ECC7C7718668}" type="slidenum">
              <a:rPr lang="en-GB" smtClean="0"/>
              <a:t>4</a:t>
            </a:fld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600" i="1" dirty="0" smtClean="0"/>
              <a:t>Idea of Phenomenology</a:t>
            </a:r>
            <a:r>
              <a:rPr lang="en-GB" sz="3600" dirty="0" smtClean="0"/>
              <a:t>, 1907</a:t>
            </a:r>
          </a:p>
          <a:p>
            <a:pPr algn="ctr"/>
            <a:r>
              <a:rPr lang="en-GB" sz="3600" i="1" dirty="0" err="1" smtClean="0"/>
              <a:t>Ideen</a:t>
            </a:r>
            <a:r>
              <a:rPr lang="en-GB" sz="3600" i="1" dirty="0" smtClean="0"/>
              <a:t> (Idea</a:t>
            </a:r>
            <a:r>
              <a:rPr lang="en-GB" sz="3600" dirty="0" smtClean="0"/>
              <a:t>), 1913</a:t>
            </a:r>
            <a:endParaRPr lang="en-GB" sz="3600" dirty="0"/>
          </a:p>
        </p:txBody>
      </p:sp>
      <p:pic>
        <p:nvPicPr>
          <p:cNvPr id="3074" name="Picture 2" descr="U:\husserl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3068960"/>
            <a:ext cx="3096344" cy="3096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108738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pPr algn="ctr"/>
            <a:r>
              <a:rPr lang="en-GB" sz="3600" dirty="0" smtClean="0"/>
              <a:t>Content of consciousness</a:t>
            </a:r>
          </a:p>
          <a:p>
            <a:pPr algn="ctr"/>
            <a:endParaRPr lang="en-GB" sz="3600" dirty="0"/>
          </a:p>
          <a:p>
            <a:pPr algn="ctr"/>
            <a:r>
              <a:rPr lang="en-GB" sz="3600" dirty="0" smtClean="0"/>
              <a:t>Intentionality</a:t>
            </a:r>
          </a:p>
          <a:p>
            <a:pPr algn="ctr"/>
            <a:endParaRPr lang="en-GB" sz="3600" dirty="0"/>
          </a:p>
          <a:p>
            <a:pPr algn="ctr"/>
            <a:r>
              <a:rPr lang="en-GB" sz="3600" dirty="0" smtClean="0"/>
              <a:t>‘of’-ness</a:t>
            </a:r>
            <a:endParaRPr lang="en-GB" sz="3600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4"/>
          </p:nvPr>
        </p:nvSpPr>
        <p:spPr/>
        <p:txBody>
          <a:bodyPr>
            <a:normAutofit/>
          </a:bodyPr>
          <a:lstStyle/>
          <a:p>
            <a:r>
              <a:rPr lang="en-GB" sz="3600" dirty="0" smtClean="0"/>
              <a:t>Essences</a:t>
            </a:r>
          </a:p>
          <a:p>
            <a:pPr marL="0" indent="0">
              <a:buNone/>
            </a:pPr>
            <a:endParaRPr lang="en-GB" sz="3600" dirty="0" smtClean="0"/>
          </a:p>
          <a:p>
            <a:r>
              <a:rPr lang="en-GB" sz="3600" dirty="0" smtClean="0"/>
              <a:t>Reduction </a:t>
            </a:r>
          </a:p>
          <a:p>
            <a:pPr marL="0" indent="0">
              <a:buNone/>
            </a:pPr>
            <a:r>
              <a:rPr lang="en-GB" sz="3600" dirty="0"/>
              <a:t> </a:t>
            </a:r>
            <a:r>
              <a:rPr lang="en-GB" sz="3600" dirty="0" smtClean="0"/>
              <a:t>(‘bracketing’ →</a:t>
            </a:r>
          </a:p>
          <a:p>
            <a:pPr marL="0" indent="0">
              <a:buNone/>
            </a:pPr>
            <a:r>
              <a:rPr lang="en-GB" sz="3600" dirty="0" smtClean="0"/>
              <a:t>    Gr. Suspension)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3B7BA3-6B96-4973-BBC9-ECC7C7718668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55801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en-GB" sz="3200" u="sng" dirty="0" smtClean="0"/>
              <a:t>Discuss…</a:t>
            </a:r>
          </a:p>
          <a:p>
            <a:r>
              <a:rPr lang="en-GB" sz="3200" dirty="0" smtClean="0"/>
              <a:t>Kinship between Descartes’ Method of Doubt and Husserl’s phenomenological technique?</a:t>
            </a:r>
          </a:p>
          <a:p>
            <a:pPr marL="0" indent="0">
              <a:buNone/>
            </a:pPr>
            <a:endParaRPr lang="en-GB" sz="3200" dirty="0" smtClean="0"/>
          </a:p>
          <a:p>
            <a:r>
              <a:rPr lang="en-GB" sz="3200" dirty="0" smtClean="0"/>
              <a:t>Difference?</a:t>
            </a:r>
            <a:endParaRPr lang="en-GB" sz="320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dirty="0" smtClean="0"/>
              <a:t>Descartes &amp; Husserl</a:t>
            </a:r>
            <a:endParaRPr lang="en-GB" sz="400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3B7BA3-6B96-4973-BBC9-ECC7C7718668}" type="slidenum">
              <a:rPr lang="en-GB" smtClean="0"/>
              <a:t>6</a:t>
            </a:fld>
            <a:endParaRPr lang="en-GB"/>
          </a:p>
        </p:txBody>
      </p:sp>
      <p:pic>
        <p:nvPicPr>
          <p:cNvPr id="4098" name="Picture 2" descr="U:\descrarte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1484784"/>
            <a:ext cx="3721100" cy="4546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042972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u="sng" dirty="0" smtClean="0"/>
              <a:t>Discussion</a:t>
            </a:r>
            <a:endParaRPr lang="en-GB" sz="4000" u="sng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3B7BA3-6B96-4973-BBC9-ECC7C7718668}" type="slidenum">
              <a:rPr lang="en-GB" smtClean="0"/>
              <a:t>7</a:t>
            </a:fld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457200" y="2060848"/>
            <a:ext cx="8229600" cy="4065315"/>
          </a:xfrm>
        </p:spPr>
        <p:txBody>
          <a:bodyPr>
            <a:normAutofit/>
          </a:bodyPr>
          <a:lstStyle/>
          <a:p>
            <a:pPr algn="ctr"/>
            <a:r>
              <a:rPr lang="en-GB" sz="4000" dirty="0" smtClean="0"/>
              <a:t>Plausibility?</a:t>
            </a:r>
          </a:p>
          <a:p>
            <a:pPr algn="ctr"/>
            <a:endParaRPr lang="en-GB" sz="4000" dirty="0" smtClean="0"/>
          </a:p>
          <a:p>
            <a:pPr algn="ctr"/>
            <a:r>
              <a:rPr lang="en-GB" sz="4000" dirty="0" smtClean="0"/>
              <a:t>Any criticisms?</a:t>
            </a: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13982072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000" u="sng" dirty="0" smtClean="0"/>
              <a:t>Further Discussions</a:t>
            </a:r>
            <a:endParaRPr lang="en-GB" sz="4000" u="sng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3B7BA3-6B96-4973-BBC9-ECC7C7718668}" type="slidenum">
              <a:rPr lang="en-GB" smtClean="0"/>
              <a:t>8</a:t>
            </a:fld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pPr marL="514350" indent="-514350">
              <a:buAutoNum type="arabicPeriod"/>
            </a:pPr>
            <a:r>
              <a:rPr lang="en-GB" sz="3600" dirty="0" smtClean="0"/>
              <a:t>Is intentionality a characteristic aspect of consciousness?</a:t>
            </a:r>
          </a:p>
          <a:p>
            <a:pPr marL="0" indent="0">
              <a:buNone/>
            </a:pPr>
            <a:endParaRPr lang="en-GB" sz="3600" dirty="0" smtClean="0"/>
          </a:p>
          <a:p>
            <a:pPr marL="514350" indent="-514350">
              <a:buAutoNum type="arabicPeriod"/>
            </a:pPr>
            <a:r>
              <a:rPr lang="en-GB" sz="3600" dirty="0" smtClean="0"/>
              <a:t>Pain and moods – are these intentional? Do they have an object as such? </a:t>
            </a:r>
          </a:p>
          <a:p>
            <a:pPr marL="514350" indent="-514350">
              <a:buAutoNum type="arabicPeriod"/>
            </a:pPr>
            <a:endParaRPr lang="en-GB" sz="3600" dirty="0" smtClean="0"/>
          </a:p>
          <a:p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42621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 smtClean="0"/>
              <a:t>Continued…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3B7BA3-6B96-4973-BBC9-ECC7C7718668}" type="slidenum">
              <a:rPr lang="en-GB" smtClean="0"/>
              <a:t>9</a:t>
            </a:fld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3. </a:t>
            </a:r>
            <a:r>
              <a:rPr lang="en-GB" sz="3600" dirty="0" smtClean="0"/>
              <a:t>Are there really features that are characteristic of certain perceptions? – Is the phenomenologist being too optimistic in assuming we can get to these features?</a:t>
            </a:r>
          </a:p>
          <a:p>
            <a:pPr marL="0" indent="0">
              <a:buNone/>
            </a:pPr>
            <a:endParaRPr lang="en-GB" sz="3600" dirty="0" smtClean="0"/>
          </a:p>
          <a:p>
            <a:pPr marL="0" indent="0">
              <a:buNone/>
            </a:pPr>
            <a:r>
              <a:rPr lang="en-GB" sz="3600" dirty="0" smtClean="0"/>
              <a:t>4. What is the essence of experience? </a:t>
            </a:r>
          </a:p>
          <a:p>
            <a:endParaRPr lang="en-GB" sz="3600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872783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720080"/>
          </a:xfrm>
        </p:spPr>
        <p:txBody>
          <a:bodyPr/>
          <a:lstStyle/>
          <a:p>
            <a:pPr algn="l"/>
            <a:r>
              <a:rPr lang="en-GB" dirty="0" smtClean="0"/>
              <a:t>Continued…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3B7BA3-6B96-4973-BBC9-ECC7C7718668}" type="slidenum">
              <a:rPr lang="en-GB" smtClean="0"/>
              <a:t>10</a:t>
            </a:fld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457200" y="1196752"/>
            <a:ext cx="8229600" cy="540060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3200" dirty="0" smtClean="0"/>
              <a:t>5. Other key themes:</a:t>
            </a:r>
          </a:p>
          <a:p>
            <a:pPr algn="ctr"/>
            <a:r>
              <a:rPr lang="en-GB" sz="3200" dirty="0" smtClean="0"/>
              <a:t>Guilt, alienation, despair, death….</a:t>
            </a:r>
          </a:p>
          <a:p>
            <a:pPr marL="0" indent="0">
              <a:buNone/>
            </a:pPr>
            <a:r>
              <a:rPr lang="en-GB" sz="3200" dirty="0" smtClean="0"/>
              <a:t>Why do you think these themes are not common ones in traditional philosophy?</a:t>
            </a:r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r>
              <a:rPr lang="en-GB" sz="3200" dirty="0" smtClean="0"/>
              <a:t>6. What, if anything, do you think describes or defines human existence? → </a:t>
            </a:r>
          </a:p>
          <a:p>
            <a:pPr marL="0" indent="0">
              <a:buNone/>
            </a:pPr>
            <a:r>
              <a:rPr lang="en-GB" sz="3200" dirty="0" smtClean="0"/>
              <a:t>What comes to your attention when thinking about human existence as it is known directly, by </a:t>
            </a:r>
            <a:r>
              <a:rPr lang="en-GB" sz="3200" i="1" dirty="0" smtClean="0"/>
              <a:t>you</a:t>
            </a:r>
            <a:r>
              <a:rPr lang="en-GB" sz="3200" dirty="0" smtClean="0"/>
              <a:t>? </a:t>
            </a:r>
          </a:p>
          <a:p>
            <a:endParaRPr lang="en-GB" sz="3200" dirty="0" smtClean="0"/>
          </a:p>
        </p:txBody>
      </p:sp>
    </p:spTree>
    <p:extLst>
      <p:ext uri="{BB962C8B-B14F-4D97-AF65-F5344CB8AC3E}">
        <p14:creationId xmlns:p14="http://schemas.microsoft.com/office/powerpoint/2010/main" val="34343283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orizon">
  <a:themeElements>
    <a:clrScheme name="Horizon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Horizon">
      <a:maj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Horizon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hade val="100000"/>
                <a:satMod val="100000"/>
              </a:schemeClr>
            </a:gs>
            <a:gs pos="100000">
              <a:schemeClr val="phClr">
                <a:tint val="61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</a:schemeClr>
            </a:gs>
            <a:gs pos="100000">
              <a:schemeClr val="phClr">
                <a:tint val="90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5240" cap="flat" cmpd="sng" algn="ctr">
          <a:solidFill>
            <a:schemeClr val="phClr">
              <a:tint val="25000"/>
              <a:alpha val="25000"/>
            </a:schemeClr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2924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prstMaterial="flat">
            <a:bevelT w="34925" h="47625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40000"/>
              </a:schemeClr>
            </a:gs>
            <a:gs pos="31000">
              <a:schemeClr val="phClr">
                <a:tint val="100000"/>
                <a:shade val="90000"/>
                <a:alpha val="100000"/>
              </a:schemeClr>
            </a:gs>
            <a:gs pos="100000">
              <a:schemeClr val="phClr">
                <a:tint val="100000"/>
                <a:shade val="80000"/>
                <a:alpha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80000"/>
              </a:schemeClr>
            </a:gs>
            <a:gs pos="41000">
              <a:schemeClr val="phClr">
                <a:tint val="100000"/>
                <a:shade val="100000"/>
                <a:alpha val="100000"/>
                <a:satMod val="150000"/>
              </a:schemeClr>
            </a:gs>
            <a:gs pos="100000">
              <a:schemeClr val="phClr">
                <a:tint val="100000"/>
                <a:shade val="65000"/>
                <a:alpha val="100000"/>
              </a:schemeClr>
            </a:gs>
          </a:gsLst>
          <a:path path="circle">
            <a:fillToRect l="50000" t="8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Horizon</Template>
  <TotalTime>44</TotalTime>
  <Words>225</Words>
  <Application>Microsoft Office PowerPoint</Application>
  <PresentationFormat>On-screen Show (4:3)</PresentationFormat>
  <Paragraphs>59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Horizon</vt:lpstr>
      <vt:lpstr>Existentialism</vt:lpstr>
      <vt:lpstr>The accusation of nihilism</vt:lpstr>
      <vt:lpstr>Phenomenology</vt:lpstr>
      <vt:lpstr>   Husserl</vt:lpstr>
      <vt:lpstr>PowerPoint Presentation</vt:lpstr>
      <vt:lpstr>Descartes &amp; Husserl</vt:lpstr>
      <vt:lpstr>Discussion</vt:lpstr>
      <vt:lpstr>Further Discussions</vt:lpstr>
      <vt:lpstr>Continued…</vt:lpstr>
      <vt:lpstr>Continued…</vt:lpstr>
    </vt:vector>
  </TitlesOfParts>
  <Company>University of Wales Trinity Saint David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Existentialism</dc:title>
  <dc:creator>Rebekah Humphreys</dc:creator>
  <cp:lastModifiedBy>Rebekah Humphreys</cp:lastModifiedBy>
  <cp:revision>6</cp:revision>
  <dcterms:created xsi:type="dcterms:W3CDTF">2017-10-04T16:02:08Z</dcterms:created>
  <dcterms:modified xsi:type="dcterms:W3CDTF">2017-10-04T16:46:23Z</dcterms:modified>
</cp:coreProperties>
</file>