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2" r:id="rId23"/>
    <p:sldId id="283" r:id="rId24"/>
    <p:sldId id="284" r:id="rId25"/>
    <p:sldId id="268" r:id="rId26"/>
    <p:sldId id="281" r:id="rId27"/>
    <p:sldId id="285" r:id="rId28"/>
    <p:sldId id="286" r:id="rId29"/>
    <p:sldId id="287" r:id="rId30"/>
    <p:sldId id="288" r:id="rId3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DECBAABD-1C8B-4AFE-B872-D2E1AE2B3442}"/>
    <pc:docChg chg="delSld">
      <pc:chgData name="Helen A Griffiths" userId="970ac652-efaf-451a-9e9c-3191bf6940a9" providerId="ADAL" clId="{DECBAABD-1C8B-4AFE-B872-D2E1AE2B3442}" dt="2022-09-16T22:04:46.954" v="0" actId="2696"/>
      <pc:docMkLst>
        <pc:docMk/>
      </pc:docMkLst>
      <pc:sldChg chg="del">
        <pc:chgData name="Helen A Griffiths" userId="970ac652-efaf-451a-9e9c-3191bf6940a9" providerId="ADAL" clId="{DECBAABD-1C8B-4AFE-B872-D2E1AE2B3442}" dt="2022-09-16T22:04:46.954" v="0" actId="2696"/>
        <pc:sldMkLst>
          <pc:docMk/>
          <pc:sldMk cId="4020796757" sldId="26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9849C4-748C-4BF6-AF3F-EAC7A3472EB6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FBEA3AB-673B-4286-B133-358985527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272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z2ENxjJxFw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iNZkJXIwT8" TargetMode="External"/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ww.theguardian.com/education/2016/dec/30/no-excuses-inside-britains-strictest-school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https://www.youtube.com/watch?v=kz2ENxjJxFw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BEA3AB-673B-4286-B133-358985527A7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713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Video: </a:t>
            </a:r>
            <a:r>
              <a:rPr lang="en-GB" dirty="0">
                <a:hlinkClick r:id="rId3"/>
              </a:rPr>
              <a:t>https://www.youtube.com/watch?v=TiNZkJXIwT8</a:t>
            </a: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Article:</a:t>
            </a:r>
            <a:r>
              <a:rPr lang="en-GB" baseline="0" dirty="0"/>
              <a:t> </a:t>
            </a:r>
            <a:r>
              <a:rPr lang="en-GB" dirty="0">
                <a:hlinkClick r:id="rId4"/>
              </a:rPr>
              <a:t>https://www.theguardian.com/education/2016/dec/30/no-excuses-inside-britains-strictest-school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FBEA3AB-673B-4286-B133-358985527A70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569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154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275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12818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62024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606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435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772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265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4022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900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025235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5803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77709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51708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60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810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A99495-9E3F-4A67-9A06-8D43A798341C}" type="datetimeFigureOut">
              <a:rPr lang="en-GB" smtClean="0"/>
              <a:t>16/09/2022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2CD48A2B-1EC6-4631-92FA-AF103AFE3C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110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kz2ENxjJxFw" TargetMode="Externa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etwestlondon.co.uk/news/west-london-news/controversial-school-admissions-policy-remains-11159324" TargetMode="External"/><Relationship Id="rId2" Type="http://schemas.openxmlformats.org/officeDocument/2006/relationships/hyperlink" Target="http://www.getwestlondon.co.uk/news/local-news/space-school-aims-put-pupils-6557665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1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TiNZkJXIwT8" TargetMode="External"/><Relationship Id="rId5" Type="http://schemas.openxmlformats.org/officeDocument/2006/relationships/image" Target="../media/image13.png"/><Relationship Id="rId4" Type="http://schemas.openxmlformats.org/officeDocument/2006/relationships/hyperlink" Target="https://www.theguardian.com/education/2016/dec/30/no-excuses-inside-britains-strictest-school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://www.sec-ed.co.uk/best-practice/the-pros-and-cons-of-academy-conversion/" TargetMode="Externa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z2ENxjJxFw" TargetMode="External"/><Relationship Id="rId2" Type="http://schemas.openxmlformats.org/officeDocument/2006/relationships/hyperlink" Target="http://www.sec-ed.co.uk/best-practice/the-pros-and-cons-of-academy-convers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6008" y="2404534"/>
            <a:ext cx="10795462" cy="1646302"/>
          </a:xfrm>
        </p:spPr>
        <p:txBody>
          <a:bodyPr/>
          <a:lstStyle/>
          <a:p>
            <a:pPr algn="l"/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Ddoe</a:t>
            </a:r>
            <a:r>
              <a:rPr lang="en-GB" dirty="0"/>
              <a:t>, </a:t>
            </a:r>
            <a:r>
              <a:rPr lang="en-GB" dirty="0" err="1"/>
              <a:t>Heddiw</a:t>
            </a:r>
            <a:r>
              <a:rPr lang="en-GB" dirty="0"/>
              <a:t>, </a:t>
            </a:r>
            <a:r>
              <a:rPr lang="en-GB" dirty="0" err="1"/>
              <a:t>Yfory</a:t>
            </a:r>
            <a:br>
              <a:rPr lang="en-GB" dirty="0"/>
            </a:br>
            <a:r>
              <a:rPr lang="en-GB" dirty="0"/>
              <a:t>Education Past, Present, Future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ECES4001/C</a:t>
            </a:r>
          </a:p>
          <a:p>
            <a:r>
              <a:rPr lang="en-GB" dirty="0"/>
              <a:t>Darlith 2 / Lecture 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93260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Deall cyfnodau allweddol a diwygiadau allweddol yn hanes addysg yng Nghymru a’r Deyrnas Unedig. 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Understand key periods and reforms in the history of education in Wales and the UK.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1413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sz="3200" dirty="0"/>
              <a:t>Dadansoddi natur ddadleuol safbwyntiau addysgol.</a:t>
            </a:r>
            <a:r>
              <a:rPr lang="en-GB" sz="3200" dirty="0"/>
              <a:t>  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200" dirty="0"/>
              <a:t>Analyse the contested nature of educational perspectives.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4058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br>
              <a:rPr lang="en-GB" dirty="0"/>
            </a:br>
            <a:r>
              <a:rPr lang="en-GB" dirty="0"/>
              <a:t>Learning Outcomes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 sz="3200" dirty="0"/>
              <a:t>Adnabod gwerthoedd sydd wrth wraidd addysg, addysgu a dysgu yng Nghymru, y Deyrnas Unedig a’r byd.</a:t>
            </a:r>
            <a:endParaRPr lang="en-GB" sz="3200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Identify values which underpin education, teaching and learning in Wales, UK and the world.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9101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Rôl y llywodraeth </a:t>
            </a:r>
            <a:br>
              <a:rPr lang="en-GB"/>
            </a:br>
            <a:r>
              <a:rPr lang="en-GB"/>
              <a:t>The government’s role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yn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fel </a:t>
            </a:r>
            <a:r>
              <a:rPr lang="en-GB" dirty="0" err="1"/>
              <a:t>diwygiadau</a:t>
            </a:r>
            <a:r>
              <a:rPr lang="en-GB" dirty="0"/>
              <a:t> </a:t>
            </a:r>
            <a:r>
              <a:rPr lang="en-GB" dirty="0" err="1"/>
              <a:t>oherwydd</a:t>
            </a:r>
            <a:r>
              <a:rPr lang="en-GB" dirty="0"/>
              <a:t> </a:t>
            </a:r>
            <a:r>
              <a:rPr lang="en-GB" dirty="0" err="1"/>
              <a:t>maent</a:t>
            </a:r>
            <a:r>
              <a:rPr lang="en-GB" dirty="0"/>
              <a:t> yn meddwl </a:t>
            </a:r>
            <a:r>
              <a:rPr lang="en-GB" dirty="0" err="1"/>
              <a:t>eu</a:t>
            </a:r>
            <a:r>
              <a:rPr lang="en-GB" dirty="0"/>
              <a:t> bod yn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hyn sydd mewn </a:t>
            </a:r>
            <a:r>
              <a:rPr lang="en-GB" dirty="0" err="1"/>
              <a:t>bodolaeth</a:t>
            </a:r>
            <a:r>
              <a:rPr lang="en-GB" dirty="0"/>
              <a:t> </a:t>
            </a:r>
            <a:r>
              <a:rPr lang="en-GB" dirty="0" err="1"/>
              <a:t>eisoes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Lluniwch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 o </a:t>
            </a:r>
            <a:r>
              <a:rPr lang="en-GB" dirty="0" err="1"/>
              <a:t>ddiwygiadau</a:t>
            </a:r>
            <a:r>
              <a:rPr lang="en-GB" dirty="0"/>
              <a:t> </a:t>
            </a:r>
            <a:r>
              <a:rPr lang="en-GB" dirty="0" err="1"/>
              <a:t>addysgol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ymwybodol</a:t>
            </a:r>
            <a:r>
              <a:rPr lang="en-GB" dirty="0"/>
              <a:t> </a:t>
            </a:r>
            <a:r>
              <a:rPr lang="en-GB" dirty="0" err="1"/>
              <a:t>ohonynt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Each government in power presents educational changes as reform because they believe that they are making improvements on that which is currently in place</a:t>
            </a:r>
          </a:p>
          <a:p>
            <a:r>
              <a:rPr lang="en-GB" dirty="0"/>
              <a:t>Make a list of some educational reforms that you are aware of.</a:t>
            </a:r>
          </a:p>
        </p:txBody>
      </p:sp>
      <p:pic>
        <p:nvPicPr>
          <p:cNvPr id="4098" name="Picture 2" descr="C:\Users\Alison\AppData\Local\Microsoft\Windows\INetCache\IE\8307H8Z8\1_westminster_palace_panorama_2012_dusk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39776" y="318347"/>
            <a:ext cx="2312971" cy="144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Senedd - Wikipedia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2928" y="4957118"/>
            <a:ext cx="2276115" cy="1420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81070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Polisi </a:t>
            </a:r>
            <a:r>
              <a:rPr lang="en-GB" dirty="0" err="1"/>
              <a:t>addysg</a:t>
            </a:r>
            <a:r>
              <a:rPr lang="en-GB" dirty="0"/>
              <a:t>  </a:t>
            </a:r>
            <a:br>
              <a:rPr lang="en-GB" dirty="0"/>
            </a:br>
            <a:r>
              <a:rPr lang="en-GB" dirty="0"/>
              <a:t>Education policy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polisi </a:t>
            </a:r>
            <a:r>
              <a:rPr lang="en-GB" dirty="0" err="1"/>
              <a:t>addysg</a:t>
            </a:r>
            <a:r>
              <a:rPr lang="en-GB" dirty="0"/>
              <a:t> yn </a:t>
            </a:r>
            <a:r>
              <a:rPr lang="en-GB" dirty="0" err="1"/>
              <a:t>adlewyrchiad</a:t>
            </a:r>
            <a:r>
              <a:rPr lang="en-GB" dirty="0"/>
              <a:t> o </a:t>
            </a:r>
            <a:r>
              <a:rPr lang="en-GB" dirty="0" err="1"/>
              <a:t>syniadau’r</a:t>
            </a:r>
            <a:r>
              <a:rPr lang="en-GB" dirty="0"/>
              <a:t> </a:t>
            </a:r>
            <a:r>
              <a:rPr lang="en-GB" dirty="0" err="1"/>
              <a:t>blaid</a:t>
            </a:r>
            <a:r>
              <a:rPr lang="en-GB" dirty="0"/>
              <a:t> </a:t>
            </a:r>
            <a:r>
              <a:rPr lang="en-GB" dirty="0" err="1"/>
              <a:t>wleidyddol</a:t>
            </a:r>
            <a:r>
              <a:rPr lang="en-GB" dirty="0"/>
              <a:t> sydd mewn </a:t>
            </a:r>
            <a:r>
              <a:rPr lang="en-GB" dirty="0" err="1"/>
              <a:t>pŵer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Education policy is a reflection of the ideas of the political party in power</a:t>
            </a:r>
            <a:endParaRPr lang="en-GB" dirty="0"/>
          </a:p>
        </p:txBody>
      </p:sp>
      <p:pic>
        <p:nvPicPr>
          <p:cNvPr id="1026" name="Picture 2" descr="http://media-cache-ak0.pinimg.com/originals/54/9a/46/549a46e5ab37ce0c29e004e5167b67c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7637" y="3325480"/>
            <a:ext cx="6870192" cy="2895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5715000" y="6400800"/>
            <a:ext cx="4572000" cy="33855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800" dirty="0"/>
              <a:t>http://media-cache-ak0.pinimg.com/originals/54/9a/46/549a46e5ab37ce0c29e004e5167b67c2.jpg</a:t>
            </a:r>
          </a:p>
        </p:txBody>
      </p:sp>
    </p:spTree>
    <p:extLst>
      <p:ext uri="{BB962C8B-B14F-4D97-AF65-F5344CB8AC3E}">
        <p14:creationId xmlns:p14="http://schemas.microsoft.com/office/powerpoint/2010/main" val="8059801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752" y="494453"/>
            <a:ext cx="8596668" cy="1320800"/>
          </a:xfrm>
        </p:spPr>
        <p:txBody>
          <a:bodyPr>
            <a:normAutofit/>
          </a:bodyPr>
          <a:lstStyle/>
          <a:p>
            <a:r>
              <a:rPr lang="en-GB" sz="2800" dirty="0" err="1"/>
              <a:t>Ceidwadwyr</a:t>
            </a:r>
            <a:r>
              <a:rPr lang="en-GB" sz="2800" dirty="0"/>
              <a:t> 1979 – 97 / Conservatives 1979 – 97</a:t>
            </a:r>
            <a:br>
              <a:rPr lang="en-GB" sz="2800" dirty="0"/>
            </a:br>
            <a:r>
              <a:rPr lang="en-GB" sz="2800" dirty="0" err="1"/>
              <a:t>Rhyddfrydiaeth</a:t>
            </a:r>
            <a:r>
              <a:rPr lang="en-GB" sz="2800" dirty="0"/>
              <a:t> newydd / Neo - liberalism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Economi</a:t>
            </a:r>
            <a:r>
              <a:rPr lang="en-GB" dirty="0"/>
              <a:t> </a:t>
            </a:r>
            <a:r>
              <a:rPr lang="en-GB" dirty="0" err="1"/>
              <a:t>marchnad</a:t>
            </a:r>
            <a:r>
              <a:rPr lang="en-GB" dirty="0"/>
              <a:t> rhydd</a:t>
            </a:r>
          </a:p>
          <a:p>
            <a:r>
              <a:rPr lang="en-GB" dirty="0" err="1"/>
              <a:t>Rhyddid</a:t>
            </a:r>
            <a:r>
              <a:rPr lang="en-GB" dirty="0"/>
              <a:t> gan y </a:t>
            </a:r>
            <a:r>
              <a:rPr lang="en-GB" dirty="0" err="1"/>
              <a:t>defnyddiwr</a:t>
            </a:r>
            <a:r>
              <a:rPr lang="en-GB" dirty="0"/>
              <a:t> gyda </a:t>
            </a:r>
            <a:r>
              <a:rPr lang="en-GB" dirty="0" err="1"/>
              <a:t>lleiafrif</a:t>
            </a:r>
            <a:r>
              <a:rPr lang="en-GB" dirty="0"/>
              <a:t> o </a:t>
            </a:r>
            <a:r>
              <a:rPr lang="en-GB" dirty="0" err="1"/>
              <a:t>ymyrraeth</a:t>
            </a:r>
            <a:r>
              <a:rPr lang="en-GB" dirty="0"/>
              <a:t> o’r </a:t>
            </a:r>
            <a:r>
              <a:rPr lang="en-GB" dirty="0" err="1"/>
              <a:t>wladwriaeth</a:t>
            </a:r>
            <a:endParaRPr lang="en-GB" dirty="0"/>
          </a:p>
          <a:p>
            <a:r>
              <a:rPr lang="en-GB" dirty="0" err="1"/>
              <a:t>Gwerthu</a:t>
            </a:r>
            <a:r>
              <a:rPr lang="en-GB" dirty="0"/>
              <a:t> </a:t>
            </a:r>
            <a:r>
              <a:rPr lang="en-GB" dirty="0" err="1"/>
              <a:t>cynnyrch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wneud </a:t>
            </a:r>
            <a:r>
              <a:rPr lang="en-GB" dirty="0" err="1"/>
              <a:t>elw</a:t>
            </a:r>
            <a:endParaRPr lang="en-GB" dirty="0"/>
          </a:p>
          <a:p>
            <a:r>
              <a:rPr lang="en-GB" dirty="0"/>
              <a:t>Allan o </a:t>
            </a:r>
            <a:r>
              <a:rPr lang="en-GB" dirty="0" err="1"/>
              <a:t>fusnes</a:t>
            </a:r>
            <a:r>
              <a:rPr lang="en-GB" dirty="0"/>
              <a:t> </a:t>
            </a:r>
            <a:r>
              <a:rPr lang="en-GB" dirty="0" err="1"/>
              <a:t>os</a:t>
            </a:r>
            <a:r>
              <a:rPr lang="en-GB" dirty="0"/>
              <a:t> yn methu cwrdd a </a:t>
            </a:r>
            <a:r>
              <a:rPr lang="en-GB" dirty="0" err="1"/>
              <a:t>gofynion</a:t>
            </a:r>
            <a:r>
              <a:rPr lang="en-GB" dirty="0"/>
              <a:t> y </a:t>
            </a:r>
            <a:r>
              <a:rPr lang="en-GB" dirty="0" err="1"/>
              <a:t>defnyddwyr</a:t>
            </a:r>
            <a:endParaRPr lang="en-GB" dirty="0"/>
          </a:p>
          <a:p>
            <a:r>
              <a:rPr lang="en-GB" dirty="0" err="1"/>
              <a:t>Cystadleuaeth</a:t>
            </a:r>
            <a:r>
              <a:rPr lang="en-GB" dirty="0"/>
              <a:t> yn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ddefnydd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o </a:t>
            </a:r>
            <a:r>
              <a:rPr lang="en-GB" dirty="0" err="1"/>
              <a:t>adnoddau</a:t>
            </a:r>
            <a:endParaRPr lang="en-GB" dirty="0"/>
          </a:p>
          <a:p>
            <a:r>
              <a:rPr lang="en-GB" dirty="0"/>
              <a:t>Gellir </a:t>
            </a:r>
            <a:r>
              <a:rPr lang="en-GB" dirty="0" err="1"/>
              <a:t>cymhwyso’r</a:t>
            </a:r>
            <a:r>
              <a:rPr lang="en-GB" dirty="0"/>
              <a:t> un system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addysg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Free market economy </a:t>
            </a:r>
          </a:p>
          <a:p>
            <a:r>
              <a:rPr lang="en-GB" dirty="0"/>
              <a:t>Freedom of choice for consumers with minimum state interference</a:t>
            </a:r>
          </a:p>
          <a:p>
            <a:r>
              <a:rPr lang="en-GB" dirty="0"/>
              <a:t>Sell products for profit</a:t>
            </a:r>
          </a:p>
          <a:p>
            <a:r>
              <a:rPr lang="en-GB" dirty="0"/>
              <a:t>If they fail to produce what is wanted by consumers they will go out of business</a:t>
            </a:r>
          </a:p>
          <a:p>
            <a:r>
              <a:rPr lang="en-GB" dirty="0"/>
              <a:t>Competition leads to effective use of resources</a:t>
            </a:r>
          </a:p>
          <a:p>
            <a:r>
              <a:rPr lang="en-GB" dirty="0"/>
              <a:t>Same system could be applied to education</a:t>
            </a:r>
          </a:p>
        </p:txBody>
      </p:sp>
      <p:pic>
        <p:nvPicPr>
          <p:cNvPr id="15362" name="Picture 2" descr="C:\Users\Alison\AppData\Local\Microsoft\Windows\INetCache\IE\U6H5WDAK\business-outsourc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62171" y="240453"/>
            <a:ext cx="27432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6029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3787" y="2970350"/>
            <a:ext cx="4184035" cy="3880772"/>
          </a:xfrm>
        </p:spPr>
        <p:txBody>
          <a:bodyPr/>
          <a:lstStyle/>
          <a:p>
            <a:r>
              <a:rPr lang="en-GB" dirty="0" err="1"/>
              <a:t>Pwysigrwydd</a:t>
            </a:r>
            <a:r>
              <a:rPr lang="en-GB" dirty="0"/>
              <a:t> </a:t>
            </a:r>
            <a:r>
              <a:rPr lang="en-GB" dirty="0" err="1"/>
              <a:t>safonau</a:t>
            </a:r>
            <a:r>
              <a:rPr lang="en-GB" dirty="0"/>
              <a:t> a </a:t>
            </a:r>
            <a:r>
              <a:rPr lang="en-GB" dirty="0" err="1"/>
              <a:t>gwerthoedd</a:t>
            </a:r>
            <a:r>
              <a:rPr lang="en-GB" dirty="0"/>
              <a:t> </a:t>
            </a:r>
            <a:r>
              <a:rPr lang="en-GB" dirty="0" err="1"/>
              <a:t>traddodiadol</a:t>
            </a: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pwyslais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werthoedd</a:t>
            </a:r>
            <a:r>
              <a:rPr lang="en-GB" dirty="0"/>
              <a:t> a </a:t>
            </a:r>
            <a:r>
              <a:rPr lang="en-GB" dirty="0" err="1"/>
              <a:t>disgyblaeth</a:t>
            </a:r>
            <a:endParaRPr lang="en-GB" dirty="0"/>
          </a:p>
          <a:p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pynciau</a:t>
            </a:r>
            <a:r>
              <a:rPr lang="en-GB" dirty="0"/>
              <a:t> a </a:t>
            </a:r>
            <a:r>
              <a:rPr lang="en-GB" dirty="0" err="1"/>
              <a:t>dulliau</a:t>
            </a:r>
            <a:r>
              <a:rPr lang="en-GB" dirty="0"/>
              <a:t> dysgu </a:t>
            </a:r>
            <a:r>
              <a:rPr lang="en-GB" dirty="0" err="1"/>
              <a:t>traddodiadol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64189" y="2919202"/>
            <a:ext cx="4184034" cy="3880773"/>
          </a:xfrm>
        </p:spPr>
        <p:txBody>
          <a:bodyPr/>
          <a:lstStyle/>
          <a:p>
            <a:r>
              <a:rPr lang="en-GB" dirty="0"/>
              <a:t>Importance of standards and traditional values</a:t>
            </a:r>
          </a:p>
          <a:p>
            <a:r>
              <a:rPr lang="en-GB" dirty="0"/>
              <a:t>Progressive teaching lacks emphasis on values and discipline</a:t>
            </a:r>
          </a:p>
          <a:p>
            <a:r>
              <a:rPr lang="en-GB" dirty="0"/>
              <a:t>Traditional subject and teaching methods advocated</a:t>
            </a:r>
          </a:p>
        </p:txBody>
      </p:sp>
      <p:pic>
        <p:nvPicPr>
          <p:cNvPr id="5122" name="Picture 2" descr="C:\Users\Alison\AppData\Local\Microsoft\Windows\INetCache\IE\8307H8Z8\teacher-traditional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826" y="5134187"/>
            <a:ext cx="1015710" cy="12158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47990" y="839789"/>
            <a:ext cx="8596668" cy="1320800"/>
          </a:xfrm>
        </p:spPr>
        <p:txBody>
          <a:bodyPr>
            <a:normAutofit/>
          </a:bodyPr>
          <a:lstStyle/>
          <a:p>
            <a:r>
              <a:rPr lang="en-GB" sz="2800" dirty="0" err="1"/>
              <a:t>Ceidwadwyr</a:t>
            </a:r>
            <a:r>
              <a:rPr lang="en-GB" sz="2800" dirty="0"/>
              <a:t> 1979 – 97 / Conservatives 1979 – 97</a:t>
            </a:r>
            <a:br>
              <a:rPr lang="en-GB" sz="2800" dirty="0"/>
            </a:br>
            <a:r>
              <a:rPr lang="en-GB" sz="2800" dirty="0" err="1"/>
              <a:t>Rhyddfrydiaeth</a:t>
            </a:r>
            <a:r>
              <a:rPr lang="en-GB" sz="2800" dirty="0"/>
              <a:t> newydd / Neo - liberalism</a:t>
            </a:r>
          </a:p>
        </p:txBody>
      </p:sp>
      <p:pic>
        <p:nvPicPr>
          <p:cNvPr id="8" name="Picture 7" descr="The Conservative Party's approach to the United Nations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7441" y="1687302"/>
            <a:ext cx="2190044" cy="1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30964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Polisi Ceidwadol 1979 – 97</a:t>
            </a:r>
            <a:br>
              <a:rPr lang="en-GB"/>
            </a:br>
            <a:r>
              <a:rPr lang="en-GB"/>
              <a:t>Conservative policy 1979 - 97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Diwygiadau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</a:t>
            </a:r>
            <a:r>
              <a:rPr lang="en-GB" dirty="0" err="1"/>
              <a:t>marchnad</a:t>
            </a:r>
            <a:r>
              <a:rPr lang="en-GB" dirty="0"/>
              <a:t> </a:t>
            </a:r>
            <a:r>
              <a:rPr lang="en-GB" dirty="0" err="1"/>
              <a:t>ryddfrydol</a:t>
            </a:r>
            <a:r>
              <a:rPr lang="en-GB" dirty="0"/>
              <a:t> newydd</a:t>
            </a:r>
          </a:p>
          <a:p>
            <a:r>
              <a:rPr lang="en-GB" dirty="0"/>
              <a:t>Hefyd eisiau </a:t>
            </a:r>
            <a:r>
              <a:rPr lang="en-GB" dirty="0" err="1"/>
              <a:t>plesio</a:t>
            </a:r>
            <a:r>
              <a:rPr lang="en-GB" dirty="0"/>
              <a:t> </a:t>
            </a:r>
            <a:r>
              <a:rPr lang="en-GB" dirty="0" err="1"/>
              <a:t>cefnogwyr</a:t>
            </a:r>
            <a:r>
              <a:rPr lang="en-GB" dirty="0"/>
              <a:t> </a:t>
            </a:r>
            <a:r>
              <a:rPr lang="en-GB" dirty="0" err="1"/>
              <a:t>ceidwadaeth</a:t>
            </a:r>
            <a:r>
              <a:rPr lang="en-GB" dirty="0"/>
              <a:t> newydd</a:t>
            </a:r>
          </a:p>
          <a:p>
            <a:r>
              <a:rPr lang="en-GB" dirty="0" err="1"/>
              <a:t>Credu</a:t>
            </a:r>
            <a:r>
              <a:rPr lang="en-GB" dirty="0"/>
              <a:t> mewn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cystadleuaeth</a:t>
            </a:r>
            <a:r>
              <a:rPr lang="en-GB" dirty="0"/>
              <a:t> rhwng </a:t>
            </a:r>
            <a:r>
              <a:rPr lang="en-GB" dirty="0" err="1"/>
              <a:t>ysgolion</a:t>
            </a:r>
            <a:r>
              <a:rPr lang="en-GB" dirty="0"/>
              <a:t> fel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busnesau</a:t>
            </a:r>
            <a:r>
              <a:rPr lang="en-GB" dirty="0"/>
              <a:t> yn </a:t>
            </a:r>
            <a:r>
              <a:rPr lang="en-GB" dirty="0" err="1"/>
              <a:t>cystadlu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Reforms designed to create a neo – liberal market</a:t>
            </a:r>
          </a:p>
          <a:p>
            <a:r>
              <a:rPr lang="en-GB" dirty="0"/>
              <a:t>Also wanted to satisfy supporters of neo-conservatism</a:t>
            </a:r>
          </a:p>
          <a:p>
            <a:r>
              <a:rPr lang="en-GB" dirty="0"/>
              <a:t>Believed in introducing competition in the same way as businesses compete.</a:t>
            </a:r>
          </a:p>
        </p:txBody>
      </p:sp>
      <p:pic>
        <p:nvPicPr>
          <p:cNvPr id="6146" name="Picture 2" descr="C:\Users\Alison\AppData\Local\Microsoft\Windows\INetCache\IE\8307H8Z8\turma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6907" y="4883150"/>
            <a:ext cx="2280920" cy="171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he Conservative Party's approach to the United Nations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54614" y="609600"/>
            <a:ext cx="2190044" cy="123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43635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Dewis rhieni</a:t>
            </a:r>
            <a:br>
              <a:rPr lang="en-GB"/>
            </a:br>
            <a:r>
              <a:rPr lang="en-GB"/>
              <a:t>Parental choice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Cyn </a:t>
            </a:r>
            <a:r>
              <a:rPr lang="en-GB" dirty="0" err="1"/>
              <a:t>yr</a:t>
            </a:r>
            <a:r>
              <a:rPr lang="en-GB" dirty="0"/>
              <a:t> 1980au – dim llawer o </a:t>
            </a:r>
            <a:r>
              <a:rPr lang="en-GB" dirty="0" err="1"/>
              <a:t>ddewis</a:t>
            </a:r>
            <a:r>
              <a:rPr lang="en-GB" dirty="0"/>
              <a:t> pa ysgol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fynychu</a:t>
            </a:r>
            <a:endParaRPr lang="en-GB" dirty="0"/>
          </a:p>
          <a:p>
            <a:r>
              <a:rPr lang="en-GB" dirty="0"/>
              <a:t>1980 </a:t>
            </a:r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– </a:t>
            </a:r>
            <a:r>
              <a:rPr lang="en-GB" dirty="0" err="1"/>
              <a:t>rhieni’n</a:t>
            </a:r>
            <a:r>
              <a:rPr lang="en-GB" dirty="0"/>
              <a:t> gallu </a:t>
            </a:r>
            <a:r>
              <a:rPr lang="en-GB" dirty="0" err="1"/>
              <a:t>dewis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yn gorfod </a:t>
            </a:r>
            <a:r>
              <a:rPr lang="en-GB" dirty="0" err="1"/>
              <a:t>denu</a:t>
            </a:r>
            <a:r>
              <a:rPr lang="en-GB" dirty="0"/>
              <a:t> disgyblion</a:t>
            </a:r>
          </a:p>
          <a:p>
            <a:r>
              <a:rPr lang="en-GB" dirty="0" err="1"/>
              <a:t>Llai</a:t>
            </a:r>
            <a:r>
              <a:rPr lang="en-GB" dirty="0"/>
              <a:t> o </a:t>
            </a:r>
            <a:r>
              <a:rPr lang="en-GB" dirty="0" err="1"/>
              <a:t>bŵer</a:t>
            </a:r>
            <a:r>
              <a:rPr lang="en-GB" dirty="0"/>
              <a:t> gyda’r </a:t>
            </a:r>
            <a:r>
              <a:rPr lang="en-GB" dirty="0" err="1"/>
              <a:t>Awdurdodau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Lleol</a:t>
            </a:r>
            <a:endParaRPr lang="en-GB" dirty="0"/>
          </a:p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1988 – Mwy o </a:t>
            </a:r>
            <a:r>
              <a:rPr lang="en-GB" dirty="0" err="1"/>
              <a:t>reolaeth</a:t>
            </a:r>
            <a:r>
              <a:rPr lang="en-GB" dirty="0"/>
              <a:t> gan </a:t>
            </a:r>
            <a:r>
              <a:rPr lang="en-GB" dirty="0" err="1"/>
              <a:t>Benaethiaid</a:t>
            </a:r>
            <a:endParaRPr lang="en-GB" dirty="0"/>
          </a:p>
          <a:p>
            <a:r>
              <a:rPr lang="en-GB" dirty="0" err="1"/>
              <a:t>Cyllid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yn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y disgyblion – hyn yn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cystadleuaeth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Before 1980s – pupils little choice in school to attend</a:t>
            </a:r>
          </a:p>
          <a:p>
            <a:r>
              <a:rPr lang="en-GB" dirty="0"/>
              <a:t>1980 Education Act – parents could choose </a:t>
            </a:r>
          </a:p>
          <a:p>
            <a:r>
              <a:rPr lang="en-GB" dirty="0"/>
              <a:t>Schools had to attract pupils</a:t>
            </a:r>
          </a:p>
          <a:p>
            <a:r>
              <a:rPr lang="en-GB" dirty="0"/>
              <a:t>Local Education Authorities had less power</a:t>
            </a:r>
          </a:p>
          <a:p>
            <a:r>
              <a:rPr lang="en-GB" dirty="0"/>
              <a:t>1988 Education Act – Head teachers had more control</a:t>
            </a:r>
          </a:p>
          <a:p>
            <a:r>
              <a:rPr lang="en-GB" dirty="0"/>
              <a:t>Amount of money a school had from government based on number of pupils – promotes competition</a:t>
            </a:r>
          </a:p>
        </p:txBody>
      </p:sp>
      <p:pic>
        <p:nvPicPr>
          <p:cNvPr id="7171" name="Picture 3" descr="C:\Users\Alison\AppData\Local\Microsoft\Windows\INetCache\IE\U6H5WDAK\handout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1369" y="365761"/>
            <a:ext cx="1611345" cy="156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Alison\AppData\Local\Microsoft\Windows\INetCache\IE\U6H5WDAK\business-outsourcing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742" y="365761"/>
            <a:ext cx="2321561" cy="1547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05116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Deddf ‘diwygio’ addysg 1988</a:t>
            </a:r>
            <a:br>
              <a:rPr lang="en-GB"/>
            </a:br>
            <a:r>
              <a:rPr lang="en-GB"/>
              <a:t>Education ‘reform’act 1988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endParaRPr lang="en-GB" dirty="0"/>
          </a:p>
          <a:p>
            <a:r>
              <a:rPr lang="en-GB" dirty="0" err="1"/>
              <a:t>Profion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safonol</a:t>
            </a:r>
            <a:endParaRPr lang="en-GB" dirty="0"/>
          </a:p>
          <a:p>
            <a:r>
              <a:rPr lang="en-GB" dirty="0" err="1"/>
              <a:t>Cyddid</a:t>
            </a:r>
            <a:r>
              <a:rPr lang="en-GB" dirty="0"/>
              <a:t> yn </a:t>
            </a:r>
            <a:r>
              <a:rPr lang="en-GB" dirty="0" err="1"/>
              <a:t>cael</a:t>
            </a:r>
            <a:r>
              <a:rPr lang="en-GB" dirty="0"/>
              <a:t> ei </a:t>
            </a:r>
            <a:r>
              <a:rPr lang="en-GB" dirty="0" err="1"/>
              <a:t>dynnu</a:t>
            </a:r>
            <a:r>
              <a:rPr lang="en-GB" dirty="0"/>
              <a:t> o </a:t>
            </a:r>
            <a:r>
              <a:rPr lang="en-GB" dirty="0" err="1"/>
              <a:t>Awdurdodau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a rhoi mwy o </a:t>
            </a:r>
            <a:r>
              <a:rPr lang="en-GB" dirty="0" err="1"/>
              <a:t>bŵer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</a:p>
          <a:p>
            <a:r>
              <a:rPr lang="en-GB" dirty="0" err="1"/>
              <a:t>Ysgolion</a:t>
            </a:r>
            <a:r>
              <a:rPr lang="en-GB" dirty="0"/>
              <a:t> yn </a:t>
            </a:r>
            <a:r>
              <a:rPr lang="en-GB" dirty="0" err="1"/>
              <a:t>penderfynu</a:t>
            </a:r>
            <a:r>
              <a:rPr lang="en-GB" dirty="0"/>
              <a:t> sut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wario’r</a:t>
            </a:r>
            <a:r>
              <a:rPr lang="en-GB" dirty="0"/>
              <a:t> </a:t>
            </a:r>
            <a:r>
              <a:rPr lang="en-GB" dirty="0" err="1"/>
              <a:t>arian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National curriculum </a:t>
            </a:r>
          </a:p>
          <a:p>
            <a:r>
              <a:rPr lang="en-GB" dirty="0"/>
              <a:t>National standardised testing</a:t>
            </a:r>
          </a:p>
          <a:p>
            <a:r>
              <a:rPr lang="en-GB" dirty="0"/>
              <a:t>Took control of money from Local Education Authorities and gave this power to schools</a:t>
            </a:r>
          </a:p>
          <a:p>
            <a:r>
              <a:rPr lang="en-GB" dirty="0"/>
              <a:t>Schools decided how they use the money</a:t>
            </a:r>
          </a:p>
        </p:txBody>
      </p:sp>
      <p:pic>
        <p:nvPicPr>
          <p:cNvPr id="8194" name="Picture 2" descr="C:\Users\Alison\AppData\Local\Microsoft\Windows\INetCache\IE\U6H5WDAK\0511-0909-0119-4517_Child_Doing_Math_Homework__clipart_image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9397" y="4917576"/>
            <a:ext cx="1221678" cy="1239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5402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Monitro ysgolion</a:t>
            </a:r>
            <a:br>
              <a:rPr lang="en-GB"/>
            </a:br>
            <a:r>
              <a:rPr lang="en-GB"/>
              <a:t>Monitoring of schools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Cyflwno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plentyn</a:t>
            </a:r>
            <a:r>
              <a:rPr lang="en-GB" dirty="0"/>
              <a:t> 5 – 16 </a:t>
            </a:r>
            <a:r>
              <a:rPr lang="en-GB" dirty="0" err="1"/>
              <a:t>oed</a:t>
            </a:r>
            <a:endParaRPr lang="en-GB" dirty="0"/>
          </a:p>
          <a:p>
            <a:r>
              <a:rPr lang="en-GB" dirty="0" err="1"/>
              <a:t>Canlyniadau</a:t>
            </a:r>
            <a:r>
              <a:rPr lang="en-GB" dirty="0"/>
              <a:t> </a:t>
            </a:r>
            <a:r>
              <a:rPr lang="en-GB" dirty="0" err="1"/>
              <a:t>profion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ddiwedd </a:t>
            </a: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yn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cyhoeddi</a:t>
            </a:r>
            <a:endParaRPr lang="en-GB" dirty="0"/>
          </a:p>
          <a:p>
            <a:r>
              <a:rPr lang="en-GB" dirty="0" err="1"/>
              <a:t>Ymagwedd</a:t>
            </a:r>
            <a:r>
              <a:rPr lang="en-GB" dirty="0"/>
              <a:t> pwnc </a:t>
            </a:r>
            <a:r>
              <a:rPr lang="en-GB" dirty="0" err="1"/>
              <a:t>traddodiadol</a:t>
            </a:r>
            <a:endParaRPr lang="en-GB" dirty="0"/>
          </a:p>
          <a:p>
            <a:r>
              <a:rPr lang="en-GB" dirty="0"/>
              <a:t>1993 ymlaen – </a:t>
            </a:r>
            <a:r>
              <a:rPr lang="en-GB" dirty="0" err="1"/>
              <a:t>arolygiadau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gyda </a:t>
            </a:r>
            <a:r>
              <a:rPr lang="en-GB" dirty="0" err="1"/>
              <a:t>chanlyniadau</a:t>
            </a:r>
            <a:r>
              <a:rPr lang="en-GB" dirty="0"/>
              <a:t> yn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cyhoeddi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64476" y="2763416"/>
            <a:ext cx="4184034" cy="3880773"/>
          </a:xfrm>
        </p:spPr>
        <p:txBody>
          <a:bodyPr/>
          <a:lstStyle/>
          <a:p>
            <a:r>
              <a:rPr lang="en-GB" dirty="0"/>
              <a:t>National curriculum introduced for all pupils 5 – 16 years old</a:t>
            </a:r>
          </a:p>
          <a:p>
            <a:r>
              <a:rPr lang="en-GB" dirty="0"/>
              <a:t>Test results at the end of key stages made public</a:t>
            </a:r>
          </a:p>
          <a:p>
            <a:r>
              <a:rPr lang="en-GB" dirty="0"/>
              <a:t>Traditional subject approach</a:t>
            </a:r>
          </a:p>
          <a:p>
            <a:r>
              <a:rPr lang="en-GB" dirty="0"/>
              <a:t>1993 regular inspection with results published</a:t>
            </a:r>
          </a:p>
        </p:txBody>
      </p:sp>
      <p:pic>
        <p:nvPicPr>
          <p:cNvPr id="5" name="Picture 4" descr="Designed to target the maths curriculum in every UK school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75960" y="854075"/>
            <a:ext cx="3810000" cy="1076325"/>
          </a:xfrm>
          <a:prstGeom prst="rect">
            <a:avLst/>
          </a:prstGeom>
        </p:spPr>
      </p:pic>
      <p:pic>
        <p:nvPicPr>
          <p:cNvPr id="6" name="Picture 5" descr="Estyn Report December 20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9351" y="5172117"/>
            <a:ext cx="2464647" cy="1417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9829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Effaith datganoli yng Nghymru</a:t>
            </a:r>
            <a:br>
              <a:rPr lang="en-GB"/>
            </a:br>
            <a:r>
              <a:rPr lang="en-GB"/>
              <a:t>Effect of devolution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2827" y="2517615"/>
            <a:ext cx="4184035" cy="3880772"/>
          </a:xfrm>
        </p:spPr>
        <p:txBody>
          <a:bodyPr/>
          <a:lstStyle/>
          <a:p>
            <a:r>
              <a:rPr lang="en-GB" dirty="0" err="1"/>
              <a:t>Llywodraeth</a:t>
            </a:r>
            <a:r>
              <a:rPr lang="en-GB" dirty="0"/>
              <a:t> </a:t>
            </a:r>
            <a:r>
              <a:rPr lang="en-GB" dirty="0" err="1"/>
              <a:t>Cynulliad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yn </a:t>
            </a:r>
            <a:r>
              <a:rPr lang="en-GB" dirty="0" err="1"/>
              <a:t>cael</a:t>
            </a:r>
            <a:r>
              <a:rPr lang="en-GB" dirty="0"/>
              <a:t> ei </a:t>
            </a:r>
            <a:r>
              <a:rPr lang="en-GB" dirty="0" err="1"/>
              <a:t>sefydlu</a:t>
            </a:r>
            <a:r>
              <a:rPr lang="en-GB" dirty="0"/>
              <a:t> yn 1999</a:t>
            </a:r>
          </a:p>
          <a:p>
            <a:r>
              <a:rPr lang="en-GB" dirty="0"/>
              <a:t>Polisi </a:t>
            </a:r>
            <a:r>
              <a:rPr lang="en-GB" dirty="0" err="1"/>
              <a:t>addysg</a:t>
            </a:r>
            <a:r>
              <a:rPr lang="en-GB" dirty="0"/>
              <a:t> yn wahanol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Loegr</a:t>
            </a:r>
            <a:endParaRPr lang="en-GB" dirty="0"/>
          </a:p>
          <a:p>
            <a:r>
              <a:rPr lang="en-GB" dirty="0"/>
              <a:t>2011 – dim ond 2% o </a:t>
            </a:r>
            <a:r>
              <a:rPr lang="en-GB" dirty="0" err="1"/>
              <a:t>ddisgyblion</a:t>
            </a:r>
            <a:r>
              <a:rPr lang="en-GB" dirty="0"/>
              <a:t> </a:t>
            </a:r>
            <a:r>
              <a:rPr lang="en-GB" dirty="0" err="1"/>
              <a:t>Cymru</a:t>
            </a:r>
            <a:r>
              <a:rPr lang="en-GB" dirty="0"/>
              <a:t> mewn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annibynnol</a:t>
            </a:r>
            <a:endParaRPr lang="en-GB" dirty="0"/>
          </a:p>
          <a:p>
            <a:r>
              <a:rPr lang="en-GB" dirty="0"/>
              <a:t>Polisi o </a:t>
            </a:r>
            <a:r>
              <a:rPr lang="en-GB" dirty="0" err="1"/>
              <a:t>academ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ï</a:t>
            </a:r>
            <a:r>
              <a:rPr lang="en-GB" dirty="0" err="1"/>
              <a:t>au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hyn o bryd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8" y="2485709"/>
            <a:ext cx="4184034" cy="3880773"/>
          </a:xfrm>
        </p:spPr>
        <p:txBody>
          <a:bodyPr/>
          <a:lstStyle/>
          <a:p>
            <a:r>
              <a:rPr lang="en-GB" dirty="0"/>
              <a:t>Welsh Assembly Government established in 1999</a:t>
            </a:r>
          </a:p>
          <a:p>
            <a:r>
              <a:rPr lang="en-GB" dirty="0"/>
              <a:t>Education policy different to England</a:t>
            </a:r>
          </a:p>
          <a:p>
            <a:r>
              <a:rPr lang="en-GB" dirty="0"/>
              <a:t>2011 – only 2% Welsh pupils in independent schools</a:t>
            </a:r>
          </a:p>
          <a:p>
            <a:r>
              <a:rPr lang="en-GB" dirty="0"/>
              <a:t>Policy of school academies not being considered at the moment</a:t>
            </a:r>
          </a:p>
          <a:p>
            <a:endParaRPr lang="en-GB" dirty="0"/>
          </a:p>
        </p:txBody>
      </p:sp>
      <p:pic>
        <p:nvPicPr>
          <p:cNvPr id="5" name="Picture 4" descr="Welsh Government - Wikipedia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0987" y="354175"/>
            <a:ext cx="1733973" cy="1653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33682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Llafur Newydd 1997 - 2010 </a:t>
            </a:r>
            <a:br>
              <a:rPr lang="en-GB"/>
            </a:br>
            <a:r>
              <a:rPr lang="en-GB"/>
              <a:t>New Labour 1997 - 2010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Gwyliwch</a:t>
            </a:r>
            <a:r>
              <a:rPr lang="en-GB" dirty="0"/>
              <a:t> </a:t>
            </a:r>
            <a:r>
              <a:rPr lang="en-GB" dirty="0" err="1"/>
              <a:t>araith</a:t>
            </a:r>
            <a:r>
              <a:rPr lang="en-GB" dirty="0"/>
              <a:t> Blair (2001)</a:t>
            </a:r>
          </a:p>
          <a:p>
            <a:r>
              <a:rPr lang="en-GB" dirty="0"/>
              <a:t>Beth oedd rhai o </a:t>
            </a:r>
            <a:r>
              <a:rPr lang="en-GB" dirty="0" err="1"/>
              <a:t>flaenoriaethau</a:t>
            </a:r>
            <a:r>
              <a:rPr lang="en-GB" dirty="0"/>
              <a:t> </a:t>
            </a:r>
            <a:r>
              <a:rPr lang="en-GB" dirty="0" err="1"/>
              <a:t>Llafur</a:t>
            </a:r>
            <a:r>
              <a:rPr lang="en-GB" dirty="0"/>
              <a:t> Newydd?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Watch Blair’s speech (2001)</a:t>
            </a:r>
          </a:p>
          <a:p>
            <a:r>
              <a:rPr lang="en-GB" dirty="0"/>
              <a:t>What were some of New Labour’s priorities?</a:t>
            </a:r>
          </a:p>
        </p:txBody>
      </p:sp>
      <p:pic>
        <p:nvPicPr>
          <p:cNvPr id="5" name="kz2ENxjJxFw"/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643668" y="3379893"/>
            <a:ext cx="4892604" cy="2966720"/>
          </a:xfrm>
          <a:prstGeom prst="rect">
            <a:avLst/>
          </a:prstGeom>
        </p:spPr>
      </p:pic>
      <p:pic>
        <p:nvPicPr>
          <p:cNvPr id="6" name="Picture 2" descr="C:\Users\Alison\AppData\Local\Microsoft\Windows\INetCache\IE\8307H8Z8\New_Labour_new_Britain_logo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465" y="173446"/>
            <a:ext cx="2362200" cy="165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31186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Llafur Newydd 1997 - 2010 </a:t>
            </a:r>
            <a:br>
              <a:rPr lang="en-GB"/>
            </a:br>
            <a:r>
              <a:rPr lang="en-GB"/>
              <a:t>New Labour 1997 - 2010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The Learning age: A Renaissance for a New Britain (1998) – </a:t>
            </a:r>
            <a:r>
              <a:rPr lang="en-GB" dirty="0" err="1"/>
              <a:t>adroddiad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yn nodi </a:t>
            </a:r>
            <a:r>
              <a:rPr lang="en-GB" dirty="0" err="1"/>
              <a:t>taw’r</a:t>
            </a:r>
            <a:r>
              <a:rPr lang="en-GB" dirty="0"/>
              <a:t> her </a:t>
            </a:r>
            <a:r>
              <a:rPr lang="en-GB" dirty="0" err="1"/>
              <a:t>mwyaf</a:t>
            </a:r>
            <a:r>
              <a:rPr lang="en-GB" dirty="0"/>
              <a:t> i’r </a:t>
            </a:r>
            <a:r>
              <a:rPr lang="en-GB" dirty="0" err="1"/>
              <a:t>wlad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galluogi</a:t>
            </a:r>
            <a:r>
              <a:rPr lang="en-GB" dirty="0"/>
              <a:t> sgiliau, gwybodaeth a dealltwriaeth newydd.</a:t>
            </a:r>
          </a:p>
          <a:p>
            <a:r>
              <a:rPr lang="en-GB" dirty="0"/>
              <a:t>Excellence in Schools (1997) – dysgu </a:t>
            </a:r>
            <a:r>
              <a:rPr lang="en-GB" dirty="0" err="1"/>
              <a:t>parhaus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economi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eang</a:t>
            </a:r>
          </a:p>
          <a:p>
            <a:r>
              <a:rPr lang="en-GB" dirty="0" err="1"/>
              <a:t>Cyfiawnder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chyfle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bawb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The Learning age: A Renaissance for a New Britain (1998) – Government report stating biggest challenge for the country is need to equip with new skills, knowledge and understanding.</a:t>
            </a:r>
          </a:p>
          <a:p>
            <a:r>
              <a:rPr lang="en-GB" dirty="0"/>
              <a:t>Excellence in Schools (1997) -continuous learning to respond to globalised economy</a:t>
            </a:r>
          </a:p>
          <a:p>
            <a:r>
              <a:rPr lang="en-GB" dirty="0"/>
              <a:t>Social justice and opportunity for all.</a:t>
            </a:r>
          </a:p>
        </p:txBody>
      </p:sp>
      <p:pic>
        <p:nvPicPr>
          <p:cNvPr id="16386" name="Picture 2" descr="C:\Users\Alison\AppData\Local\Microsoft\Windows\INetCache\IE\8307H8Z8\New_Labour_new_Britain_logo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0465" y="173446"/>
            <a:ext cx="2362200" cy="165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68468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Llafur Newydd 1997 - 2010 </a:t>
            </a:r>
            <a:br>
              <a:rPr lang="en-GB"/>
            </a:br>
            <a:r>
              <a:rPr lang="en-GB"/>
              <a:t>New Labour 1997 - 2010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Diwygio’r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endParaRPr lang="en-GB" dirty="0"/>
          </a:p>
          <a:p>
            <a:r>
              <a:rPr lang="en-GB" dirty="0" err="1"/>
              <a:t>Ymgais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ostwng</a:t>
            </a:r>
            <a:r>
              <a:rPr lang="en-GB" dirty="0"/>
              <a:t> </a:t>
            </a:r>
            <a:r>
              <a:rPr lang="en-GB" dirty="0" err="1"/>
              <a:t>maint</a:t>
            </a:r>
            <a:r>
              <a:rPr lang="en-GB" dirty="0"/>
              <a:t> </a:t>
            </a:r>
            <a:r>
              <a:rPr lang="en-GB" dirty="0" err="1"/>
              <a:t>dosbarthiadau</a:t>
            </a:r>
            <a:endParaRPr lang="en-GB" dirty="0"/>
          </a:p>
          <a:p>
            <a:r>
              <a:rPr lang="en-GB" dirty="0"/>
              <a:t>Mwy o </a:t>
            </a:r>
            <a:r>
              <a:rPr lang="en-GB" dirty="0" err="1"/>
              <a:t>bwyslais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sgiliau </a:t>
            </a:r>
            <a:r>
              <a:rPr lang="en-GB" dirty="0" err="1"/>
              <a:t>allweddol</a:t>
            </a:r>
            <a:endParaRPr lang="en-GB" dirty="0"/>
          </a:p>
          <a:p>
            <a:r>
              <a:rPr lang="en-GB" dirty="0"/>
              <a:t>Dysgu </a:t>
            </a:r>
            <a:r>
              <a:rPr lang="en-GB" dirty="0" err="1"/>
              <a:t>dinasyddiaeth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adlewyrchu</a:t>
            </a:r>
            <a:r>
              <a:rPr lang="en-GB" dirty="0"/>
              <a:t> </a:t>
            </a:r>
            <a:r>
              <a:rPr lang="en-GB" dirty="0" err="1"/>
              <a:t>newidadau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cyflym</a:t>
            </a:r>
          </a:p>
          <a:p>
            <a:r>
              <a:rPr lang="en-GB" dirty="0" err="1"/>
              <a:t>Moderneiddio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ôl-16</a:t>
            </a:r>
          </a:p>
          <a:p>
            <a:r>
              <a:rPr lang="en-GB" dirty="0" err="1"/>
              <a:t>Gorgyffwrdd</a:t>
            </a:r>
            <a:r>
              <a:rPr lang="en-GB" dirty="0"/>
              <a:t> rhwng polisi </a:t>
            </a:r>
            <a:r>
              <a:rPr lang="en-GB" dirty="0" err="1"/>
              <a:t>cymdeithasol</a:t>
            </a:r>
            <a:r>
              <a:rPr lang="en-GB" dirty="0"/>
              <a:t>, </a:t>
            </a:r>
            <a:r>
              <a:rPr lang="en-GB" dirty="0" err="1"/>
              <a:t>economaidd</a:t>
            </a:r>
            <a:r>
              <a:rPr lang="en-GB" dirty="0"/>
              <a:t> ac </a:t>
            </a:r>
            <a:r>
              <a:rPr lang="en-GB" dirty="0" err="1"/>
              <a:t>addysgol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National Curriculum reformed</a:t>
            </a:r>
          </a:p>
          <a:p>
            <a:r>
              <a:rPr lang="en-GB" dirty="0"/>
              <a:t>Drive to reduce class sizes</a:t>
            </a:r>
          </a:p>
          <a:p>
            <a:r>
              <a:rPr lang="en-GB" dirty="0"/>
              <a:t>Greater emphasis on essential skills</a:t>
            </a:r>
          </a:p>
          <a:p>
            <a:r>
              <a:rPr lang="en-GB" dirty="0"/>
              <a:t>Teaching of citizenship to reflect rapid social changes</a:t>
            </a:r>
          </a:p>
          <a:p>
            <a:r>
              <a:rPr lang="en-GB" dirty="0"/>
              <a:t>Post-16 provision modernised</a:t>
            </a:r>
          </a:p>
          <a:p>
            <a:r>
              <a:rPr lang="en-GB" dirty="0"/>
              <a:t>Overlap between social, economic and education policy</a:t>
            </a:r>
          </a:p>
        </p:txBody>
      </p:sp>
      <p:pic>
        <p:nvPicPr>
          <p:cNvPr id="17410" name="Picture 2" descr="C:\Users\Alison\AppData\Local\Microsoft\Windows\INetCache\IE\8307H8Z8\ed-news-color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443" y="5322837"/>
            <a:ext cx="2052925" cy="1437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Alison\AppData\Local\Microsoft\Windows\INetCache\IE\8307H8Z8\New_Labour_new_Britain_logo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1802" y="214086"/>
            <a:ext cx="2362200" cy="165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650333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arbenigol</a:t>
            </a:r>
            <a:r>
              <a:rPr lang="en-GB" dirty="0"/>
              <a:t> ac </a:t>
            </a:r>
            <a:r>
              <a:rPr lang="en-GB" dirty="0" err="1"/>
              <a:t>academ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ï</a:t>
            </a:r>
            <a:r>
              <a:rPr lang="en-GB" dirty="0" err="1"/>
              <a:t>au</a:t>
            </a:r>
            <a:br>
              <a:rPr lang="en-GB" dirty="0"/>
            </a:br>
            <a:r>
              <a:rPr lang="en-GB" dirty="0"/>
              <a:t>Specialist schools and academies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553443"/>
            <a:ext cx="4184035" cy="3880772"/>
          </a:xfrm>
        </p:spPr>
        <p:txBody>
          <a:bodyPr/>
          <a:lstStyle/>
          <a:p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arbenigol</a:t>
            </a:r>
            <a:endParaRPr lang="en-GB" dirty="0"/>
          </a:p>
          <a:p>
            <a:r>
              <a:rPr lang="en-GB" dirty="0" err="1"/>
              <a:t>Hawl</a:t>
            </a:r>
            <a:r>
              <a:rPr lang="en-GB" dirty="0"/>
              <a:t> gan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arbenigo</a:t>
            </a:r>
            <a:r>
              <a:rPr lang="en-GB" dirty="0"/>
              <a:t> mewn </a:t>
            </a:r>
            <a:r>
              <a:rPr lang="en-GB" dirty="0" err="1"/>
              <a:t>meysydd</a:t>
            </a:r>
            <a:r>
              <a:rPr lang="en-GB" dirty="0"/>
              <a:t> </a:t>
            </a:r>
            <a:r>
              <a:rPr lang="en-GB" dirty="0" err="1"/>
              <a:t>cwricwlwm</a:t>
            </a:r>
            <a:r>
              <a:rPr lang="en-GB" dirty="0"/>
              <a:t> ond angen </a:t>
            </a:r>
            <a:r>
              <a:rPr lang="en-GB" dirty="0" err="1"/>
              <a:t>nawdd</a:t>
            </a:r>
            <a:r>
              <a:rPr lang="en-GB" dirty="0"/>
              <a:t> wrth </a:t>
            </a:r>
            <a:r>
              <a:rPr lang="en-GB" dirty="0" err="1"/>
              <a:t>busnes</a:t>
            </a:r>
            <a:r>
              <a:rPr lang="en-GB" dirty="0"/>
              <a:t> neu </a:t>
            </a:r>
            <a:r>
              <a:rPr lang="en-GB" dirty="0" err="1"/>
              <a:t>elusen</a:t>
            </a:r>
            <a:endParaRPr lang="en-GB" dirty="0"/>
          </a:p>
          <a:p>
            <a:r>
              <a:rPr lang="en-GB" dirty="0"/>
              <a:t>Nod – byddai mwy o </a:t>
            </a:r>
            <a:r>
              <a:rPr lang="en-GB" dirty="0" err="1"/>
              <a:t>gefnogaeth</a:t>
            </a:r>
            <a:r>
              <a:rPr lang="en-GB" dirty="0"/>
              <a:t> ac </a:t>
            </a:r>
            <a:r>
              <a:rPr lang="en-GB" dirty="0" err="1"/>
              <a:t>arbenigedd</a:t>
            </a:r>
            <a:r>
              <a:rPr lang="en-GB" dirty="0"/>
              <a:t> yn </a:t>
            </a:r>
            <a:r>
              <a:rPr lang="en-GB" dirty="0" err="1"/>
              <a:t>arwain</a:t>
            </a:r>
            <a:r>
              <a:rPr lang="en-GB" dirty="0"/>
              <a:t> at </a:t>
            </a:r>
            <a:r>
              <a:rPr lang="en-GB" dirty="0" err="1"/>
              <a:t>godi</a:t>
            </a:r>
            <a:r>
              <a:rPr lang="en-GB" dirty="0"/>
              <a:t> </a:t>
            </a:r>
            <a:r>
              <a:rPr lang="en-GB" dirty="0" err="1"/>
              <a:t>safonau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11890" y="2485709"/>
            <a:ext cx="4184034" cy="3880773"/>
          </a:xfrm>
        </p:spPr>
        <p:txBody>
          <a:bodyPr/>
          <a:lstStyle/>
          <a:p>
            <a:r>
              <a:rPr lang="en-GB" dirty="0"/>
              <a:t>Specialist schools programme</a:t>
            </a:r>
          </a:p>
          <a:p>
            <a:r>
              <a:rPr lang="en-GB" dirty="0"/>
              <a:t>Secondary schools allowed to specialise in curriculum areas but needed sponsorship from business or charities.</a:t>
            </a:r>
          </a:p>
          <a:p>
            <a:r>
              <a:rPr lang="en-GB" dirty="0"/>
              <a:t>Aim – greater support and expertise would lead to raising standards</a:t>
            </a:r>
          </a:p>
        </p:txBody>
      </p:sp>
      <p:pic>
        <p:nvPicPr>
          <p:cNvPr id="18434" name="Picture 2" descr="C:\Users\Alison\AppData\Local\Microsoft\Windows\INetCache\IE\DJ4LQXPF\1280px-Allsaints_catholic_secondary_school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6956" y="5269072"/>
            <a:ext cx="1838170" cy="1219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There is no Brexit plan in the Tory Manifesto. That's not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5405" y="609600"/>
            <a:ext cx="1845212" cy="1438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5703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Academïau’r</a:t>
            </a:r>
            <a:r>
              <a:rPr lang="en-GB" dirty="0"/>
              <a:t> </a:t>
            </a:r>
            <a:r>
              <a:rPr lang="en-GB" dirty="0" err="1"/>
              <a:t>dinesig</a:t>
            </a:r>
            <a:br>
              <a:rPr lang="en-GB" dirty="0"/>
            </a:br>
            <a:r>
              <a:rPr lang="en-GB" dirty="0"/>
              <a:t>City Academies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634722"/>
            <a:ext cx="4184035" cy="3880772"/>
          </a:xfrm>
        </p:spPr>
        <p:txBody>
          <a:bodyPr/>
          <a:lstStyle/>
          <a:p>
            <a:r>
              <a:rPr lang="en-GB" dirty="0"/>
              <a:t>Math newydd o ysgol wedi </a:t>
            </a:r>
            <a:r>
              <a:rPr lang="en-GB" dirty="0" err="1"/>
              <a:t>creu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gymryd</a:t>
            </a:r>
            <a:r>
              <a:rPr lang="en-GB" dirty="0"/>
              <a:t> lle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cyfun</a:t>
            </a:r>
            <a:r>
              <a:rPr lang="en-GB" dirty="0"/>
              <a:t> oedd yn methu</a:t>
            </a:r>
          </a:p>
          <a:p>
            <a:r>
              <a:rPr lang="en-GB" dirty="0"/>
              <a:t>Dim yn </a:t>
            </a:r>
            <a:r>
              <a:rPr lang="en-GB" dirty="0" err="1"/>
              <a:t>glwm</a:t>
            </a:r>
            <a:r>
              <a:rPr lang="en-GB" dirty="0"/>
              <a:t> i’r </a:t>
            </a:r>
            <a:r>
              <a:rPr lang="en-GB" dirty="0" err="1"/>
              <a:t>Cwricwlwm</a:t>
            </a:r>
            <a:r>
              <a:rPr lang="en-GB" dirty="0"/>
              <a:t> </a:t>
            </a:r>
            <a:r>
              <a:rPr lang="en-GB" dirty="0" err="1"/>
              <a:t>Cenedlaethol</a:t>
            </a:r>
            <a:endParaRPr lang="en-GB" dirty="0"/>
          </a:p>
          <a:p>
            <a:r>
              <a:rPr lang="en-GB" dirty="0" err="1"/>
              <a:t>Rhyddid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apwyntio</a:t>
            </a:r>
            <a:r>
              <a:rPr lang="en-GB" dirty="0"/>
              <a:t> staff </a:t>
            </a:r>
            <a:r>
              <a:rPr lang="en-GB" dirty="0" err="1"/>
              <a:t>dan</a:t>
            </a:r>
            <a:r>
              <a:rPr lang="en-GB" dirty="0"/>
              <a:t> </a:t>
            </a:r>
            <a:r>
              <a:rPr lang="en-GB" dirty="0" err="1"/>
              <a:t>delerau</a:t>
            </a:r>
            <a:r>
              <a:rPr lang="en-GB" dirty="0"/>
              <a:t> </a:t>
            </a:r>
            <a:r>
              <a:rPr lang="en-GB" dirty="0" err="1"/>
              <a:t>cyflog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hunain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05117" y="2634722"/>
            <a:ext cx="4184034" cy="3880773"/>
          </a:xfrm>
        </p:spPr>
        <p:txBody>
          <a:bodyPr/>
          <a:lstStyle/>
          <a:p>
            <a:r>
              <a:rPr lang="en-GB" dirty="0"/>
              <a:t>New type of school designed to replace failing comprehensive schools</a:t>
            </a:r>
          </a:p>
          <a:p>
            <a:r>
              <a:rPr lang="en-GB" dirty="0"/>
              <a:t>Not bound by National Curriculum</a:t>
            </a:r>
          </a:p>
          <a:p>
            <a:r>
              <a:rPr lang="en-GB" dirty="0"/>
              <a:t>Freedom to appoint own staff under own pay conditions</a:t>
            </a:r>
          </a:p>
        </p:txBody>
      </p:sp>
      <p:pic>
        <p:nvPicPr>
          <p:cNvPr id="5" name="Picture 4" descr="There is no Brexit plan in the Tory Manifesto. That's not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1112" y="491711"/>
            <a:ext cx="1845212" cy="1438689"/>
          </a:xfrm>
          <a:prstGeom prst="rect">
            <a:avLst/>
          </a:prstGeom>
        </p:spPr>
      </p:pic>
      <p:pic>
        <p:nvPicPr>
          <p:cNvPr id="6" name="Picture 5" descr="City Academy Bristol - Wikipedia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0187" y="4958503"/>
            <a:ext cx="2113280" cy="1405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5848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Academïau’r</a:t>
            </a:r>
            <a:r>
              <a:rPr lang="en-GB" dirty="0"/>
              <a:t> </a:t>
            </a:r>
            <a:r>
              <a:rPr lang="en-GB" dirty="0" err="1"/>
              <a:t>Glymblaid</a:t>
            </a:r>
            <a:br>
              <a:rPr lang="en-GB" dirty="0"/>
            </a:br>
            <a:r>
              <a:rPr lang="en-GB" dirty="0"/>
              <a:t>Coalition’s academies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ôl</a:t>
            </a:r>
            <a:r>
              <a:rPr lang="en-GB" dirty="0"/>
              <a:t> 2010 </a:t>
            </a:r>
            <a:r>
              <a:rPr lang="en-GB" dirty="0" err="1"/>
              <a:t>ymestynwyd</a:t>
            </a:r>
            <a:r>
              <a:rPr lang="en-GB" dirty="0"/>
              <a:t> </a:t>
            </a:r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academïau</a:t>
            </a:r>
            <a:r>
              <a:rPr lang="en-GB" dirty="0"/>
              <a:t> </a:t>
            </a:r>
            <a:r>
              <a:rPr lang="en-GB" dirty="0" err="1"/>
              <a:t>drwy’r</a:t>
            </a:r>
            <a:r>
              <a:rPr lang="en-GB" dirty="0"/>
              <a:t> </a:t>
            </a:r>
            <a:r>
              <a:rPr lang="en-GB" dirty="0" err="1"/>
              <a:t>Ddeddf</a:t>
            </a:r>
            <a:r>
              <a:rPr lang="en-GB" dirty="0"/>
              <a:t> </a:t>
            </a:r>
            <a:r>
              <a:rPr lang="en-GB" dirty="0" err="1"/>
              <a:t>Academïau</a:t>
            </a:r>
            <a:r>
              <a:rPr lang="en-GB" dirty="0"/>
              <a:t> 2010</a:t>
            </a:r>
          </a:p>
          <a:p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glymblaid</a:t>
            </a:r>
            <a:r>
              <a:rPr lang="en-GB" dirty="0"/>
              <a:t> eisiau </a:t>
            </a:r>
            <a:r>
              <a:rPr lang="en-GB" dirty="0" err="1"/>
              <a:t>i</a:t>
            </a:r>
            <a:r>
              <a:rPr lang="en-GB" dirty="0"/>
              <a:t> bob un o </a:t>
            </a:r>
            <a:r>
              <a:rPr lang="en-GB" dirty="0" err="1"/>
              <a:t>ysgolion</a:t>
            </a:r>
            <a:r>
              <a:rPr lang="en-GB" dirty="0"/>
              <a:t> y </a:t>
            </a:r>
            <a:r>
              <a:rPr lang="en-GB" dirty="0" err="1"/>
              <a:t>wladwriaeth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statws</a:t>
            </a:r>
            <a:r>
              <a:rPr lang="en-GB" dirty="0"/>
              <a:t> </a:t>
            </a:r>
            <a:r>
              <a:rPr lang="en-GB" dirty="0" err="1"/>
              <a:t>academi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5090" y="2485709"/>
            <a:ext cx="4184034" cy="3880773"/>
          </a:xfrm>
        </p:spPr>
        <p:txBody>
          <a:bodyPr/>
          <a:lstStyle/>
          <a:p>
            <a:r>
              <a:rPr lang="en-GB" dirty="0"/>
              <a:t>After 2010 academy programme expanded. Academies Act 2010</a:t>
            </a:r>
          </a:p>
          <a:p>
            <a:r>
              <a:rPr lang="en-GB" dirty="0"/>
              <a:t>They wanted academy status to be the norm for all state schools</a:t>
            </a:r>
          </a:p>
        </p:txBody>
      </p:sp>
      <p:pic>
        <p:nvPicPr>
          <p:cNvPr id="1026" name="Picture 2" descr="C:\Users\Alison\AppData\Local\Microsoft\Windows\INetCache\IE\DJ4LQXPF\Staples_High_School,_Westport,_CT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468" y="4529521"/>
            <a:ext cx="2438400" cy="1742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What a Tory-Lib Dem coalition means for UK motorists | CAR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0008" y="466727"/>
            <a:ext cx="2663332" cy="147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082727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Academïau’r</a:t>
            </a:r>
            <a:r>
              <a:rPr lang="en-GB" dirty="0"/>
              <a:t> </a:t>
            </a:r>
            <a:r>
              <a:rPr lang="en-GB" dirty="0" err="1"/>
              <a:t>Glymblaid</a:t>
            </a:r>
            <a:br>
              <a:rPr lang="en-GB" dirty="0"/>
            </a:br>
            <a:r>
              <a:rPr lang="en-GB" dirty="0"/>
              <a:t>Coalition’s academies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Rhai o’r </a:t>
            </a:r>
            <a:r>
              <a:rPr lang="en-GB" dirty="0" err="1"/>
              <a:t>ysgolion</a:t>
            </a:r>
            <a:r>
              <a:rPr lang="en-GB" dirty="0"/>
              <a:t> sy’n </a:t>
            </a:r>
            <a:r>
              <a:rPr lang="en-GB" dirty="0" err="1"/>
              <a:t>perfformio</a:t>
            </a:r>
            <a:r>
              <a:rPr lang="en-GB" dirty="0"/>
              <a:t> </a:t>
            </a:r>
            <a:r>
              <a:rPr lang="en-GB" dirty="0" err="1"/>
              <a:t>orau</a:t>
            </a:r>
            <a:r>
              <a:rPr lang="en-GB" dirty="0"/>
              <a:t> yn gallu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statws</a:t>
            </a:r>
            <a:r>
              <a:rPr lang="en-GB" dirty="0"/>
              <a:t> </a:t>
            </a:r>
            <a:r>
              <a:rPr lang="en-GB" dirty="0" err="1"/>
              <a:t>academi</a:t>
            </a:r>
            <a:r>
              <a:rPr lang="en-GB" dirty="0"/>
              <a:t> yn </a:t>
            </a:r>
            <a:r>
              <a:rPr lang="en-GB" dirty="0" err="1"/>
              <a:t>syth</a:t>
            </a:r>
            <a:endParaRPr lang="en-GB" dirty="0"/>
          </a:p>
          <a:p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llwybr</a:t>
            </a:r>
            <a:r>
              <a:rPr lang="en-GB" dirty="0"/>
              <a:t> cyflym </a:t>
            </a:r>
            <a:r>
              <a:rPr lang="en-GB" dirty="0" err="1"/>
              <a:t>i</a:t>
            </a:r>
            <a:r>
              <a:rPr lang="en-GB" dirty="0"/>
              <a:t> gefnogi o </a:t>
            </a:r>
            <a:r>
              <a:rPr lang="en-GB" dirty="0" err="1"/>
              <a:t>leiaf</a:t>
            </a:r>
            <a:r>
              <a:rPr lang="en-GB" dirty="0"/>
              <a:t> un ysgol mwy </a:t>
            </a:r>
            <a:r>
              <a:rPr lang="en-GB" dirty="0" err="1"/>
              <a:t>gwan</a:t>
            </a:r>
            <a:endParaRPr lang="en-GB" dirty="0"/>
          </a:p>
          <a:p>
            <a:r>
              <a:rPr lang="en-GB" dirty="0" err="1"/>
              <a:t>Gallai</a:t>
            </a:r>
            <a:r>
              <a:rPr lang="en-GB" dirty="0"/>
              <a:t> rhai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eto</a:t>
            </a:r>
            <a:r>
              <a:rPr lang="en-GB" dirty="0"/>
              <a:t> wedi </a:t>
            </a:r>
            <a:r>
              <a:rPr lang="en-GB" dirty="0" err="1"/>
              <a:t>cyrraedd</a:t>
            </a:r>
            <a:r>
              <a:rPr lang="en-GB" dirty="0"/>
              <a:t> </a:t>
            </a:r>
            <a:r>
              <a:rPr lang="en-GB" dirty="0" err="1"/>
              <a:t>safon</a:t>
            </a:r>
            <a:r>
              <a:rPr lang="en-GB" dirty="0"/>
              <a:t> </a:t>
            </a:r>
            <a:r>
              <a:rPr lang="en-GB" dirty="0" err="1"/>
              <a:t>rhagorol</a:t>
            </a:r>
            <a:r>
              <a:rPr lang="en-GB" dirty="0"/>
              <a:t> fod yn rhan o </a:t>
            </a:r>
            <a:r>
              <a:rPr lang="en-GB" dirty="0" err="1"/>
              <a:t>gadwyn</a:t>
            </a:r>
            <a:r>
              <a:rPr lang="en-GB" dirty="0"/>
              <a:t> gydag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academi</a:t>
            </a:r>
            <a:r>
              <a:rPr lang="en-GB" dirty="0"/>
              <a:t> eraill yn gweithio </a:t>
            </a:r>
            <a:r>
              <a:rPr lang="en-GB" dirty="0" err="1"/>
              <a:t>tuag</a:t>
            </a:r>
            <a:r>
              <a:rPr lang="en-GB" dirty="0"/>
              <a:t> at </a:t>
            </a:r>
            <a:r>
              <a:rPr lang="en-GB" dirty="0" err="1"/>
              <a:t>statws</a:t>
            </a:r>
            <a:r>
              <a:rPr lang="en-GB" dirty="0"/>
              <a:t> </a:t>
            </a:r>
            <a:r>
              <a:rPr lang="en-GB" dirty="0" err="1"/>
              <a:t>academi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Some high performing schools could be fast tracked – automatically given academy school status</a:t>
            </a:r>
          </a:p>
          <a:p>
            <a:r>
              <a:rPr lang="en-GB" dirty="0"/>
              <a:t>Fast tracked schools to support at least one weaker school</a:t>
            </a:r>
          </a:p>
          <a:p>
            <a:r>
              <a:rPr lang="en-GB" dirty="0"/>
              <a:t>Some schools not yet classed as outstanding could be part of a chain with other academy schools working towards academy status</a:t>
            </a:r>
          </a:p>
        </p:txBody>
      </p:sp>
      <p:pic>
        <p:nvPicPr>
          <p:cNvPr id="14338" name="Picture 2" descr="C:\Users\Alison\AppData\Local\Microsoft\Windows\INetCache\IE\8307H8Z8\lgi01a2014021511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5468" y="5134187"/>
            <a:ext cx="1600200" cy="16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What a Tory-Lib Dem coalition means for UK motorists | CAR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0008" y="466727"/>
            <a:ext cx="2663332" cy="147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4332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Academïau’r</a:t>
            </a:r>
            <a:r>
              <a:rPr lang="en-GB" dirty="0"/>
              <a:t> </a:t>
            </a:r>
            <a:r>
              <a:rPr lang="en-GB" dirty="0" err="1"/>
              <a:t>Glymblaid</a:t>
            </a:r>
            <a:br>
              <a:rPr lang="en-GB" dirty="0"/>
            </a:br>
            <a:r>
              <a:rPr lang="en-GB" dirty="0"/>
              <a:t>Coalition’s academies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Tŵf</a:t>
            </a:r>
            <a:r>
              <a:rPr lang="en-GB" dirty="0"/>
              <a:t> </a:t>
            </a:r>
            <a:r>
              <a:rPr lang="en-GB" dirty="0" err="1"/>
              <a:t>enfawr</a:t>
            </a:r>
            <a:r>
              <a:rPr lang="en-GB" dirty="0"/>
              <a:t> – 442 wedi </a:t>
            </a:r>
            <a:r>
              <a:rPr lang="en-GB" dirty="0" err="1"/>
              <a:t>agor</a:t>
            </a:r>
            <a:r>
              <a:rPr lang="en-GB" dirty="0"/>
              <a:t> yn ystod 9 </a:t>
            </a:r>
            <a:r>
              <a:rPr lang="en-GB" dirty="0" err="1"/>
              <a:t>mis</a:t>
            </a:r>
            <a:r>
              <a:rPr lang="en-GB" dirty="0"/>
              <a:t> </a:t>
            </a:r>
            <a:r>
              <a:rPr lang="en-GB" dirty="0" err="1"/>
              <a:t>cyntaf</a:t>
            </a:r>
            <a:r>
              <a:rPr lang="en-GB" dirty="0"/>
              <a:t> y </a:t>
            </a:r>
            <a:r>
              <a:rPr lang="en-GB" dirty="0" err="1"/>
              <a:t>glymblaid</a:t>
            </a:r>
            <a:r>
              <a:rPr lang="en-GB" dirty="0"/>
              <a:t>.</a:t>
            </a:r>
          </a:p>
          <a:p>
            <a:r>
              <a:rPr lang="en-GB" dirty="0"/>
              <a:t>Erbyn 2015 dros </a:t>
            </a:r>
            <a:r>
              <a:rPr lang="en-GB" dirty="0" err="1"/>
              <a:t>hanner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uwchradd</a:t>
            </a:r>
            <a:r>
              <a:rPr lang="en-GB" dirty="0"/>
              <a:t> yn </a:t>
            </a:r>
            <a:r>
              <a:rPr lang="en-GB" dirty="0" err="1"/>
              <a:t>academïau</a:t>
            </a:r>
            <a:endParaRPr lang="en-GB" dirty="0"/>
          </a:p>
          <a:p>
            <a:r>
              <a:rPr lang="en-GB" dirty="0" err="1"/>
              <a:t>Pob</a:t>
            </a:r>
            <a:r>
              <a:rPr lang="en-GB" dirty="0"/>
              <a:t> ysgol newydd </a:t>
            </a:r>
            <a:r>
              <a:rPr lang="en-GB" dirty="0" err="1"/>
              <a:t>i</a:t>
            </a:r>
            <a:r>
              <a:rPr lang="en-GB" dirty="0"/>
              <a:t> fod yn </a:t>
            </a:r>
            <a:r>
              <a:rPr lang="en-GB" dirty="0" err="1"/>
              <a:t>academi</a:t>
            </a:r>
            <a:r>
              <a:rPr lang="en-GB" dirty="0"/>
              <a:t> neu yn ysgol rhydd – dim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Awdurdod</a:t>
            </a:r>
            <a:r>
              <a:rPr lang="en-GB" dirty="0"/>
              <a:t> </a:t>
            </a:r>
            <a:r>
              <a:rPr lang="en-GB" dirty="0" err="1"/>
              <a:t>Lleol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Rapid growth in numbers. 442 opened in coalition’s first 9 months. </a:t>
            </a:r>
          </a:p>
          <a:p>
            <a:r>
              <a:rPr lang="en-GB" dirty="0"/>
              <a:t>By 2015 General election over half of secondary schools – academies.</a:t>
            </a:r>
          </a:p>
          <a:p>
            <a:r>
              <a:rPr lang="en-GB" dirty="0"/>
              <a:t>All new schools to be academies or free schools – no Local Authority run schools</a:t>
            </a:r>
          </a:p>
        </p:txBody>
      </p:sp>
      <p:pic>
        <p:nvPicPr>
          <p:cNvPr id="20482" name="Picture 2" descr="C:\Users\Alison\AppData\Local\Microsoft\Windows\INetCache\IE\8307H8Z8\Mount_St._Joseph_Academy_building_in_West_Hartford,_August_21,_200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453" y="4951307"/>
            <a:ext cx="2159000" cy="1439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What a Tory-Lib Dem coalition means for UK motorists | CAR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0008" y="466727"/>
            <a:ext cx="2663332" cy="1477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25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Effaith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argyfwng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(2008)</a:t>
            </a:r>
            <a:br>
              <a:rPr lang="en-GB" dirty="0"/>
            </a:br>
            <a:r>
              <a:rPr lang="en-GB" dirty="0"/>
              <a:t>Effect of the economic crisis (2008)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Argyfwng</a:t>
            </a:r>
            <a:r>
              <a:rPr lang="en-GB" dirty="0"/>
              <a:t> </a:t>
            </a:r>
            <a:r>
              <a:rPr lang="en-GB" dirty="0" err="1"/>
              <a:t>economaidd</a:t>
            </a:r>
            <a:r>
              <a:rPr lang="en-GB" dirty="0"/>
              <a:t> – </a:t>
            </a:r>
            <a:r>
              <a:rPr lang="en-GB" dirty="0" err="1"/>
              <a:t>toriadau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</a:t>
            </a:r>
            <a:r>
              <a:rPr lang="en-GB" dirty="0" err="1"/>
              <a:t>adrannau</a:t>
            </a:r>
            <a:r>
              <a:rPr lang="en-GB" dirty="0"/>
              <a:t> </a:t>
            </a:r>
            <a:r>
              <a:rPr lang="en-GB" dirty="0" err="1"/>
              <a:t>llywodraethol</a:t>
            </a:r>
            <a:endParaRPr lang="en-GB" dirty="0"/>
          </a:p>
          <a:p>
            <a:r>
              <a:rPr lang="en-GB" dirty="0" err="1"/>
              <a:t>Addewid</a:t>
            </a:r>
            <a:r>
              <a:rPr lang="en-GB" dirty="0"/>
              <a:t> o </a:t>
            </a:r>
            <a:r>
              <a:rPr lang="en-GB" dirty="0" err="1"/>
              <a:t>welliant</a:t>
            </a:r>
            <a:r>
              <a:rPr lang="en-GB" dirty="0"/>
              <a:t> mewn </a:t>
            </a:r>
            <a:r>
              <a:rPr lang="en-GB" dirty="0" err="1"/>
              <a:t>addysg</a:t>
            </a:r>
            <a:endParaRPr lang="en-GB" dirty="0"/>
          </a:p>
          <a:p>
            <a:r>
              <a:rPr lang="en-GB" dirty="0"/>
              <a:t>The </a:t>
            </a:r>
            <a:r>
              <a:rPr lang="en-GB" dirty="0" err="1"/>
              <a:t>Imortance</a:t>
            </a:r>
            <a:r>
              <a:rPr lang="en-GB" dirty="0"/>
              <a:t> of Teaching (</a:t>
            </a:r>
            <a:r>
              <a:rPr lang="en-GB" dirty="0" err="1"/>
              <a:t>Adran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, 2010)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Economic crisis – government departments making cuts</a:t>
            </a:r>
          </a:p>
          <a:p>
            <a:r>
              <a:rPr lang="en-GB" dirty="0"/>
              <a:t>Promise of improvements in education </a:t>
            </a:r>
          </a:p>
          <a:p>
            <a:r>
              <a:rPr lang="en-GB" dirty="0"/>
              <a:t>The Importance of Teaching (Department for Education, 2010)</a:t>
            </a:r>
          </a:p>
          <a:p>
            <a:r>
              <a:rPr lang="en-GB" b="1" i="1" dirty="0">
                <a:solidFill>
                  <a:schemeClr val="accent1">
                    <a:lumMod val="75000"/>
                  </a:schemeClr>
                </a:solidFill>
              </a:rPr>
              <a:t>‘our schools should be engines of social mobility, helping children to overcome the accidents of birth and background to achieve much more than they ever imagined.’</a:t>
            </a:r>
          </a:p>
        </p:txBody>
      </p:sp>
      <p:pic>
        <p:nvPicPr>
          <p:cNvPr id="6" name="Picture 2" descr="C:\Users\Alison\AppData\Local\Microsoft\Windows\INetCache\IE\8307H8Z8\New_Labour_new_Britain_logo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3725" y="609600"/>
            <a:ext cx="2362200" cy="1659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46,724 Gordon Brown Photos and Premium High Res Pictures - Getty Image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5532" y="4500563"/>
            <a:ext cx="2656480" cy="1770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361291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 err="1"/>
              <a:t>Ysgolion</a:t>
            </a:r>
            <a:r>
              <a:rPr lang="en-GB" sz="3200" b="1" dirty="0"/>
              <a:t> Rhydd (2010)   Free Schools (2010)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89744"/>
            <a:ext cx="4184035" cy="38807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Math newydd o </a:t>
            </a:r>
            <a:r>
              <a:rPr lang="en-GB" dirty="0" err="1"/>
              <a:t>academi</a:t>
            </a:r>
            <a:endParaRPr lang="en-GB" dirty="0"/>
          </a:p>
          <a:p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, </a:t>
            </a:r>
            <a:r>
              <a:rPr lang="en-GB" dirty="0" err="1"/>
              <a:t>athrawon</a:t>
            </a:r>
            <a:r>
              <a:rPr lang="en-GB" dirty="0"/>
              <a:t> neu </a:t>
            </a:r>
            <a:r>
              <a:rPr lang="en-GB" dirty="0" err="1"/>
              <a:t>grwpiau</a:t>
            </a:r>
            <a:r>
              <a:rPr lang="en-GB" dirty="0"/>
              <a:t> yn </a:t>
            </a:r>
            <a:r>
              <a:rPr lang="en-GB" dirty="0" err="1"/>
              <a:t>hapus</a:t>
            </a:r>
            <a:r>
              <a:rPr lang="en-GB" dirty="0"/>
              <a:t> gyda’r </a:t>
            </a:r>
            <a:r>
              <a:rPr lang="en-GB" dirty="0" err="1"/>
              <a:t>ddarpariaeth</a:t>
            </a:r>
            <a:r>
              <a:rPr lang="en-GB" dirty="0"/>
              <a:t> yn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hardal</a:t>
            </a:r>
            <a:r>
              <a:rPr lang="en-GB" dirty="0"/>
              <a:t> gallant wneud </a:t>
            </a:r>
            <a:r>
              <a:rPr lang="en-GB" dirty="0" err="1"/>
              <a:t>cais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sefydlu</a:t>
            </a:r>
            <a:r>
              <a:rPr lang="en-GB" dirty="0"/>
              <a:t> ysgol rhydd</a:t>
            </a:r>
          </a:p>
          <a:p>
            <a:r>
              <a:rPr lang="en-GB" dirty="0" err="1"/>
              <a:t>Rhieni</a:t>
            </a:r>
            <a:r>
              <a:rPr lang="en-GB" dirty="0"/>
              <a:t> a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rhannol</a:t>
            </a:r>
            <a:r>
              <a:rPr lang="en-GB" dirty="0"/>
              <a:t> dros staff </a:t>
            </a:r>
            <a:r>
              <a:rPr lang="en-GB" dirty="0" err="1"/>
              <a:t>yr</a:t>
            </a:r>
            <a:r>
              <a:rPr lang="en-GB" dirty="0"/>
              <a:t> ysgol newydd </a:t>
            </a:r>
            <a:r>
              <a:rPr lang="en-GB" dirty="0" err="1"/>
              <a:t>a’i</a:t>
            </a:r>
            <a:r>
              <a:rPr lang="en-GB" dirty="0"/>
              <a:t> </a:t>
            </a:r>
            <a:r>
              <a:rPr lang="en-GB" dirty="0" err="1"/>
              <a:t>hethos</a:t>
            </a:r>
            <a:endParaRPr lang="en-GB" dirty="0"/>
          </a:p>
          <a:p>
            <a:r>
              <a:rPr lang="en-GB" dirty="0"/>
              <a:t>Nod – </a:t>
            </a:r>
            <a:r>
              <a:rPr lang="en-GB" dirty="0" err="1"/>
              <a:t>gwella’r</a:t>
            </a:r>
            <a:r>
              <a:rPr lang="en-GB" dirty="0"/>
              <a:t> </a:t>
            </a:r>
            <a:r>
              <a:rPr lang="en-GB" dirty="0" err="1"/>
              <a:t>ddarpariaeth</a:t>
            </a:r>
            <a:r>
              <a:rPr lang="en-GB" dirty="0"/>
              <a:t> ac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cystadleuaeth</a:t>
            </a:r>
            <a:endParaRPr lang="en-GB" dirty="0"/>
          </a:p>
          <a:p>
            <a:r>
              <a:rPr lang="en-GB" dirty="0" err="1"/>
              <a:t>Serch</a:t>
            </a:r>
            <a:r>
              <a:rPr lang="en-GB" dirty="0"/>
              <a:t> hynny, </a:t>
            </a:r>
            <a:r>
              <a:rPr lang="en-GB" dirty="0" err="1"/>
              <a:t>ychydig</a:t>
            </a:r>
            <a:r>
              <a:rPr lang="en-GB" dirty="0"/>
              <a:t> iawn o effaith gyda mynd i’r </a:t>
            </a:r>
            <a:r>
              <a:rPr lang="en-GB" dirty="0" err="1"/>
              <a:t>afael</a:t>
            </a:r>
            <a:r>
              <a:rPr lang="en-GB" dirty="0"/>
              <a:t> a </a:t>
            </a:r>
            <a:r>
              <a:rPr lang="en-GB" dirty="0" err="1"/>
              <a:t>thangyflanwi</a:t>
            </a:r>
            <a:r>
              <a:rPr lang="en-GB" dirty="0"/>
              <a:t> mewn </a:t>
            </a:r>
            <a:r>
              <a:rPr lang="en-GB" dirty="0" err="1"/>
              <a:t>ardaloedd</a:t>
            </a:r>
            <a:r>
              <a:rPr lang="en-GB" dirty="0"/>
              <a:t> </a:t>
            </a:r>
            <a:r>
              <a:rPr lang="en-GB" dirty="0" err="1"/>
              <a:t>difreintiedig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2314" y="1785846"/>
            <a:ext cx="4184034" cy="388077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New branch of academy</a:t>
            </a:r>
          </a:p>
          <a:p>
            <a:r>
              <a:rPr lang="en-GB" dirty="0"/>
              <a:t>If parents, teachers, groups not happy with provision in area they could apply to set up a free school</a:t>
            </a:r>
          </a:p>
          <a:p>
            <a:r>
              <a:rPr lang="en-GB" dirty="0"/>
              <a:t>Parents with partial control over staff of new school and its ethos.</a:t>
            </a:r>
          </a:p>
          <a:p>
            <a:r>
              <a:rPr lang="en-GB" dirty="0"/>
              <a:t>Aim – to improve standards and encourage competition</a:t>
            </a:r>
          </a:p>
          <a:p>
            <a:r>
              <a:rPr lang="en-GB" dirty="0"/>
              <a:t>However, little impact on tackling underachievement of children from disadvantaged areas.</a:t>
            </a:r>
          </a:p>
        </p:txBody>
      </p:sp>
      <p:pic>
        <p:nvPicPr>
          <p:cNvPr id="11266" name="Picture 2" descr="C:\Users\Alison\AppData\Local\Microsoft\Windows\INetCache\IE\CHEY5274\clip-art00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668" y="5261512"/>
            <a:ext cx="1256613" cy="1307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What a Tory-Lib Dem coalition means for UK motorists by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26322" y="411693"/>
            <a:ext cx="2249816" cy="124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220951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Dylanwad</a:t>
            </a:r>
            <a:r>
              <a:rPr lang="en-GB" dirty="0"/>
              <a:t> </a:t>
            </a:r>
            <a:r>
              <a:rPr lang="en-GB" dirty="0" err="1"/>
              <a:t>Gwleidyddol</a:t>
            </a:r>
            <a:r>
              <a:rPr lang="en-GB" dirty="0"/>
              <a:t> 2015 ymlaen</a:t>
            </a:r>
            <a:br>
              <a:rPr lang="en-GB" dirty="0"/>
            </a:br>
            <a:r>
              <a:rPr lang="en-GB" dirty="0"/>
              <a:t>Political Influence 2015 onwards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Parhau</a:t>
            </a:r>
            <a:r>
              <a:rPr lang="en-GB" dirty="0"/>
              <a:t> ag </a:t>
            </a:r>
            <a:r>
              <a:rPr lang="en-GB" dirty="0" err="1"/>
              <a:t>ysgolion</a:t>
            </a:r>
            <a:r>
              <a:rPr lang="en-GB" dirty="0"/>
              <a:t> rhydd ac </a:t>
            </a:r>
            <a:r>
              <a:rPr lang="en-GB" dirty="0" err="1"/>
              <a:t>adademïau</a:t>
            </a:r>
            <a:endParaRPr lang="en-GB" dirty="0"/>
          </a:p>
          <a:p>
            <a:r>
              <a:rPr lang="en-GB" dirty="0" err="1"/>
              <a:t>Deddf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a </a:t>
            </a:r>
            <a:r>
              <a:rPr lang="en-GB" dirty="0" err="1"/>
              <a:t>Mabwysiadu</a:t>
            </a:r>
            <a:r>
              <a:rPr lang="en-GB" dirty="0"/>
              <a:t> 2016  - nid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rhieni’n</a:t>
            </a:r>
            <a:r>
              <a:rPr lang="en-GB" dirty="0"/>
              <a:t> gallu </a:t>
            </a:r>
            <a:r>
              <a:rPr lang="en-GB" dirty="0" err="1"/>
              <a:t>apelio</a:t>
            </a:r>
            <a:r>
              <a:rPr lang="en-GB" dirty="0"/>
              <a:t> yn erbyn </a:t>
            </a:r>
            <a:r>
              <a:rPr lang="en-GB" dirty="0" err="1"/>
              <a:t>penderfyniad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newid</a:t>
            </a:r>
            <a:r>
              <a:rPr lang="en-GB" dirty="0"/>
              <a:t> ysgol sy’n methu mewn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academi</a:t>
            </a:r>
            <a:endParaRPr lang="en-GB" dirty="0"/>
          </a:p>
          <a:p>
            <a:r>
              <a:rPr lang="en-GB" dirty="0" err="1"/>
              <a:t>Goard</a:t>
            </a:r>
            <a:r>
              <a:rPr lang="en-GB" dirty="0"/>
              <a:t> (2014) yn nodi </a:t>
            </a:r>
            <a:r>
              <a:rPr lang="en-GB" dirty="0" err="1"/>
              <a:t>nad</a:t>
            </a:r>
            <a:r>
              <a:rPr lang="en-GB" dirty="0"/>
              <a:t> oes  tystiolaeth </a:t>
            </a:r>
            <a:r>
              <a:rPr lang="en-GB" dirty="0" err="1"/>
              <a:t>argyhoeddiadol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bod </a:t>
            </a:r>
            <a:r>
              <a:rPr lang="en-GB" dirty="0" err="1"/>
              <a:t>academiau</a:t>
            </a:r>
            <a:r>
              <a:rPr lang="en-GB" dirty="0"/>
              <a:t> yn fwy </a:t>
            </a:r>
            <a:r>
              <a:rPr lang="en-GB" dirty="0" err="1"/>
              <a:t>effeithiol</a:t>
            </a:r>
            <a:r>
              <a:rPr lang="en-GB" dirty="0"/>
              <a:t> </a:t>
            </a:r>
            <a:r>
              <a:rPr lang="en-GB" dirty="0" err="1"/>
              <a:t>na’r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y </a:t>
            </a:r>
            <a:r>
              <a:rPr lang="en-GB" dirty="0" err="1"/>
              <a:t>maent</a:t>
            </a:r>
            <a:r>
              <a:rPr lang="en-GB" dirty="0"/>
              <a:t> wedi </a:t>
            </a:r>
            <a:r>
              <a:rPr lang="en-GB" dirty="0" err="1"/>
              <a:t>disodli</a:t>
            </a:r>
            <a:r>
              <a:rPr lang="en-GB" dirty="0"/>
              <a:t> neu mewn </a:t>
            </a:r>
            <a:r>
              <a:rPr lang="en-GB" dirty="0" err="1"/>
              <a:t>cystadleuaeth</a:t>
            </a:r>
            <a:r>
              <a:rPr lang="en-GB" dirty="0"/>
              <a:t> gyda.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Committed to free schools and academies</a:t>
            </a:r>
          </a:p>
          <a:p>
            <a:r>
              <a:rPr lang="en-GB" dirty="0"/>
              <a:t>Education and Adoption Act 2016 – parents are unable to appeal against the decision to turn a failing school into an academy</a:t>
            </a:r>
          </a:p>
          <a:p>
            <a:r>
              <a:rPr lang="en-GB" dirty="0" err="1"/>
              <a:t>Goard</a:t>
            </a:r>
            <a:r>
              <a:rPr lang="en-GB" dirty="0"/>
              <a:t> (2014) states that there is no convincing evidence to show that academies are more effective than schools they have replaced or are in competition with.</a:t>
            </a:r>
          </a:p>
        </p:txBody>
      </p:sp>
      <p:pic>
        <p:nvPicPr>
          <p:cNvPr id="2052" name="Picture 4" descr="Election 2015: When political logos are altered - BBC New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103" y="723898"/>
            <a:ext cx="3245073" cy="1206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02584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grŵp</a:t>
            </a:r>
            <a:br>
              <a:rPr lang="en-GB" dirty="0"/>
            </a:br>
            <a:r>
              <a:rPr lang="en-GB" dirty="0"/>
              <a:t>Group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675362"/>
            <a:ext cx="4184035" cy="3880772"/>
          </a:xfrm>
        </p:spPr>
        <p:txBody>
          <a:bodyPr/>
          <a:lstStyle/>
          <a:p>
            <a:r>
              <a:rPr lang="en-GB" dirty="0"/>
              <a:t>Chi sy’n </a:t>
            </a:r>
            <a:r>
              <a:rPr lang="en-GB" dirty="0" err="1"/>
              <a:t>gyfrifol</a:t>
            </a:r>
            <a:r>
              <a:rPr lang="en-GB" dirty="0"/>
              <a:t> am Ysgol </a:t>
            </a:r>
            <a:r>
              <a:rPr lang="en-GB" dirty="0" err="1"/>
              <a:t>Gynradd</a:t>
            </a:r>
            <a:r>
              <a:rPr lang="en-GB" dirty="0"/>
              <a:t> </a:t>
            </a:r>
            <a:r>
              <a:rPr lang="en-GB" dirty="0" err="1"/>
              <a:t>Cwmysgol</a:t>
            </a:r>
            <a:r>
              <a:rPr lang="en-GB" dirty="0"/>
              <a:t>.</a:t>
            </a:r>
          </a:p>
          <a:p>
            <a:r>
              <a:rPr lang="en-GB" dirty="0"/>
              <a:t>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hinsawdd</a:t>
            </a:r>
            <a:r>
              <a:rPr lang="en-GB" dirty="0"/>
              <a:t> </a:t>
            </a:r>
            <a:r>
              <a:rPr lang="en-GB" dirty="0" err="1"/>
              <a:t>gystadleuol</a:t>
            </a:r>
            <a:r>
              <a:rPr lang="en-GB" dirty="0"/>
              <a:t> </a:t>
            </a:r>
            <a:r>
              <a:rPr lang="en-GB" dirty="0" err="1"/>
              <a:t>rydym</a:t>
            </a:r>
            <a:r>
              <a:rPr lang="en-GB" dirty="0"/>
              <a:t> yn rhan </a:t>
            </a:r>
            <a:r>
              <a:rPr lang="en-GB" dirty="0" err="1"/>
              <a:t>ohoni</a:t>
            </a:r>
            <a:r>
              <a:rPr lang="en-GB" dirty="0"/>
              <a:t>, </a:t>
            </a:r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ddarn</a:t>
            </a:r>
            <a:r>
              <a:rPr lang="en-GB" dirty="0"/>
              <a:t> o </a:t>
            </a:r>
            <a:r>
              <a:rPr lang="en-GB" dirty="0" err="1"/>
              <a:t>bapur</a:t>
            </a:r>
            <a:r>
              <a:rPr lang="en-GB" dirty="0"/>
              <a:t> A4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farchnata</a:t>
            </a:r>
            <a:r>
              <a:rPr lang="en-GB" dirty="0"/>
              <a:t> eich ysgol </a:t>
            </a:r>
            <a:r>
              <a:rPr lang="en-GB" dirty="0" err="1"/>
              <a:t>ddychmygol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64477" y="2675362"/>
            <a:ext cx="4184034" cy="3880773"/>
          </a:xfrm>
        </p:spPr>
        <p:txBody>
          <a:bodyPr/>
          <a:lstStyle/>
          <a:p>
            <a:r>
              <a:rPr lang="en-GB" dirty="0"/>
              <a:t>You are in charge of </a:t>
            </a:r>
            <a:r>
              <a:rPr lang="en-GB" dirty="0" err="1"/>
              <a:t>Cwmysgol</a:t>
            </a:r>
            <a:r>
              <a:rPr lang="en-GB" dirty="0"/>
              <a:t> Primary School.</a:t>
            </a:r>
          </a:p>
          <a:p>
            <a:r>
              <a:rPr lang="en-GB" dirty="0"/>
              <a:t>In this climate of competition on a piece of A4 paper market your imaginary school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9143" y="236837"/>
            <a:ext cx="2425793" cy="1808657"/>
          </a:xfrm>
          <a:prstGeom prst="rect">
            <a:avLst/>
          </a:prstGeom>
        </p:spPr>
      </p:pic>
      <p:pic>
        <p:nvPicPr>
          <p:cNvPr id="6" name="Picture 5" descr="Asking Defining Questions - Excelsior College OW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0796" y="4365985"/>
            <a:ext cx="2858347" cy="19055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4453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Tasg /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fyddai’r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a’r </a:t>
            </a:r>
            <a:r>
              <a:rPr lang="en-GB" dirty="0" err="1"/>
              <a:t>heriau</a:t>
            </a:r>
            <a:r>
              <a:rPr lang="en-GB" dirty="0"/>
              <a:t> o </a:t>
            </a:r>
            <a:r>
              <a:rPr lang="en-GB" dirty="0" err="1"/>
              <a:t>gwmni</a:t>
            </a:r>
            <a:r>
              <a:rPr lang="en-GB" dirty="0"/>
              <a:t> fel Ford Motors, McDonald’s neu Manchester United yn </a:t>
            </a:r>
            <a:r>
              <a:rPr lang="en-GB" dirty="0" err="1"/>
              <a:t>noddi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academïau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draws y </a:t>
            </a:r>
            <a:r>
              <a:rPr lang="en-GB" dirty="0" err="1"/>
              <a:t>wlad</a:t>
            </a:r>
            <a:r>
              <a:rPr lang="en-GB" dirty="0"/>
              <a:t>?</a:t>
            </a:r>
          </a:p>
          <a:p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effaith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ysgolion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a’r disgyblion a’r system yn </a:t>
            </a:r>
            <a:r>
              <a:rPr lang="en-GB" dirty="0" err="1"/>
              <a:t>gyffredinol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What do you think the benefits and issues would be if a company such as Ford Motors, McDonald’s or Manchester United sponsoring several academies across the country would be?</a:t>
            </a:r>
          </a:p>
          <a:p>
            <a:r>
              <a:rPr lang="en-GB" dirty="0"/>
              <a:t>Think of the effects on individual schools and pupils and also the system in general</a:t>
            </a:r>
          </a:p>
        </p:txBody>
      </p:sp>
      <p:pic>
        <p:nvPicPr>
          <p:cNvPr id="13314" name="Picture 2" descr="C:\Users\Alison\AppData\Local\Microsoft\Windows\INetCache\IE\8307H8Z8\thinking-children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0135" y="267953"/>
            <a:ext cx="2390567" cy="1479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sking Defining Questions - Excelsior College OWL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1813" y="4876235"/>
            <a:ext cx="1842347" cy="12282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579052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: Mater </a:t>
            </a:r>
            <a:r>
              <a:rPr lang="en-GB" dirty="0" err="1"/>
              <a:t>dadleuol</a:t>
            </a:r>
            <a:br>
              <a:rPr lang="en-GB" dirty="0"/>
            </a:br>
            <a:r>
              <a:rPr lang="en-GB" dirty="0"/>
              <a:t>Task: Contested issue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erthyglau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 am </a:t>
            </a:r>
            <a:r>
              <a:rPr lang="en-GB" dirty="0" err="1"/>
              <a:t>Academi</a:t>
            </a:r>
            <a:r>
              <a:rPr lang="en-GB" dirty="0"/>
              <a:t> Rivers </a:t>
            </a:r>
            <a:r>
              <a:rPr lang="en-GB" dirty="0">
                <a:hlinkClick r:id="rId2"/>
              </a:rPr>
              <a:t>http://www.getwestlondon.co.uk/news/local-news/space-school-aims-put-pupils-6557665</a:t>
            </a:r>
            <a:endParaRPr lang="en-GB" dirty="0"/>
          </a:p>
          <a:p>
            <a:r>
              <a:rPr lang="en-GB" dirty="0">
                <a:hlinkClick r:id="rId3"/>
              </a:rPr>
              <a:t>http://www.getwestlondon.co.uk/news/west-london-news/controversial-school-admissions-policy-remains-11159324</a:t>
            </a:r>
            <a:endParaRPr lang="en-GB" dirty="0"/>
          </a:p>
          <a:p>
            <a:endParaRPr lang="en-GB" dirty="0"/>
          </a:p>
          <a:p>
            <a:r>
              <a:rPr lang="en-GB" dirty="0"/>
              <a:t>Beth yw’r </a:t>
            </a:r>
            <a:r>
              <a:rPr lang="en-GB" dirty="0" err="1"/>
              <a:t>atynfa</a:t>
            </a:r>
            <a:r>
              <a:rPr lang="en-GB" dirty="0"/>
              <a:t> am y </a:t>
            </a:r>
            <a:r>
              <a:rPr lang="en-GB" dirty="0" err="1"/>
              <a:t>fath</a:t>
            </a:r>
            <a:r>
              <a:rPr lang="en-GB" dirty="0"/>
              <a:t> yma o ysgol?</a:t>
            </a:r>
          </a:p>
          <a:p>
            <a:r>
              <a:rPr lang="en-GB" dirty="0"/>
              <a:t>Pa </a:t>
            </a:r>
            <a:r>
              <a:rPr lang="en-GB" dirty="0" err="1"/>
              <a:t>broblemau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rhieni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yn </a:t>
            </a:r>
            <a:r>
              <a:rPr lang="en-GB" dirty="0" err="1"/>
              <a:t>wynebu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Look at the following articles on Rivers academy </a:t>
            </a:r>
            <a:r>
              <a:rPr lang="en-GB" dirty="0">
                <a:hlinkClick r:id="rId2"/>
              </a:rPr>
              <a:t>http://www.getwestlondon.co.uk/news/local-news/space-school-aims-put-pupils-6557665</a:t>
            </a:r>
            <a:endParaRPr lang="en-GB" dirty="0"/>
          </a:p>
          <a:p>
            <a:r>
              <a:rPr lang="en-GB" dirty="0">
                <a:hlinkClick r:id="rId3"/>
              </a:rPr>
              <a:t>http://www.getwestlondon.co.uk/news/west-london-news/controversial-school-admissions-policy-remains-11159324</a:t>
            </a:r>
            <a:endParaRPr lang="en-GB" dirty="0"/>
          </a:p>
          <a:p>
            <a:r>
              <a:rPr lang="en-GB" dirty="0"/>
              <a:t>What are the attractions of this school?</a:t>
            </a:r>
          </a:p>
          <a:p>
            <a:r>
              <a:rPr lang="en-GB" dirty="0"/>
              <a:t>What problems do local parents face?</a:t>
            </a:r>
          </a:p>
          <a:p>
            <a:endParaRPr lang="en-GB" dirty="0"/>
          </a:p>
        </p:txBody>
      </p:sp>
      <p:pic>
        <p:nvPicPr>
          <p:cNvPr id="5" name="Picture 4" descr="EdTechSandyK: Easily Add Emoji to Google Docs &amp; Slides to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493" y="203412"/>
            <a:ext cx="1726988" cy="1726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0072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Mater </a:t>
            </a:r>
            <a:r>
              <a:rPr lang="en-GB" dirty="0" err="1"/>
              <a:t>dadleuol</a:t>
            </a:r>
            <a:r>
              <a:rPr lang="en-GB" dirty="0"/>
              <a:t>: Ysgol </a:t>
            </a:r>
            <a:r>
              <a:rPr lang="en-GB" dirty="0" err="1"/>
              <a:t>Gymunedol</a:t>
            </a:r>
            <a:r>
              <a:rPr lang="en-GB" dirty="0"/>
              <a:t> Michaela</a:t>
            </a:r>
            <a:br>
              <a:rPr lang="en-GB" dirty="0"/>
            </a:br>
            <a:r>
              <a:rPr lang="en-GB" dirty="0"/>
              <a:t>Contested issue: Michaela Community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815253"/>
            <a:ext cx="4184035" cy="4863254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Gwyliwch</a:t>
            </a:r>
            <a:r>
              <a:rPr lang="en-GB" dirty="0"/>
              <a:t> y clip </a:t>
            </a:r>
            <a:r>
              <a:rPr lang="en-GB" dirty="0" err="1"/>
              <a:t>canlynol</a:t>
            </a:r>
            <a:r>
              <a:rPr lang="en-GB" dirty="0"/>
              <a:t> a </a:t>
            </a:r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https://www.theguardian.com/education/2016/dec/30/no-excuses-inside-britains-strictest-school</a:t>
            </a:r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eich barn am ysgol rhydd Michaela?</a:t>
            </a:r>
          </a:p>
          <a:p>
            <a:r>
              <a:rPr lang="en-GB" dirty="0"/>
              <a:t>Pam bod </a:t>
            </a:r>
            <a:r>
              <a:rPr lang="en-GB" dirty="0" err="1"/>
              <a:t>yr</a:t>
            </a:r>
            <a:r>
              <a:rPr lang="en-GB" dirty="0"/>
              <a:t> ysgol yn </a:t>
            </a:r>
            <a:r>
              <a:rPr lang="en-GB" dirty="0" err="1"/>
              <a:t>cael</a:t>
            </a:r>
            <a:r>
              <a:rPr lang="en-GB" dirty="0"/>
              <a:t> ei </a:t>
            </a:r>
            <a:r>
              <a:rPr lang="en-GB" dirty="0" err="1"/>
              <a:t>beirniadu</a:t>
            </a:r>
            <a:r>
              <a:rPr lang="en-GB" dirty="0"/>
              <a:t> </a:t>
            </a:r>
            <a:r>
              <a:rPr lang="en-GB" dirty="0" err="1"/>
              <a:t>cymaint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815253"/>
            <a:ext cx="4184034" cy="474810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Watch the following video clip and read the following article:</a:t>
            </a: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endParaRPr lang="en-GB" dirty="0">
              <a:hlinkClick r:id="rId4"/>
            </a:endParaRPr>
          </a:p>
          <a:p>
            <a:r>
              <a:rPr lang="en-GB" dirty="0">
                <a:hlinkClick r:id="rId4"/>
              </a:rPr>
              <a:t>https://www.theguardian.com/education/2016/dec/30/no-excuses-inside-britains-strictest-school</a:t>
            </a:r>
            <a:endParaRPr lang="en-GB" dirty="0"/>
          </a:p>
          <a:p>
            <a:r>
              <a:rPr lang="en-GB" dirty="0"/>
              <a:t>What is your view of the Michaela free school?</a:t>
            </a:r>
          </a:p>
          <a:p>
            <a:r>
              <a:rPr lang="en-GB" dirty="0"/>
              <a:t>Why does the school attract so much criticism?</a:t>
            </a:r>
          </a:p>
        </p:txBody>
      </p:sp>
      <p:pic>
        <p:nvPicPr>
          <p:cNvPr id="5" name="TiNZkJXIwT8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3129280" y="2474806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9919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/ 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:</a:t>
            </a:r>
          </a:p>
          <a:p>
            <a:r>
              <a:rPr lang="en-GB" dirty="0"/>
              <a:t>I </a:t>
            </a:r>
            <a:r>
              <a:rPr lang="en-GB" dirty="0" err="1"/>
              <a:t>ba</a:t>
            </a:r>
            <a:r>
              <a:rPr lang="en-GB" dirty="0"/>
              <a:t> </a:t>
            </a:r>
            <a:r>
              <a:rPr lang="en-GB" dirty="0" err="1"/>
              <a:t>raddau</a:t>
            </a:r>
            <a:r>
              <a:rPr lang="en-GB" dirty="0"/>
              <a:t> </a:t>
            </a:r>
            <a:r>
              <a:rPr lang="en-GB" dirty="0" err="1"/>
              <a:t>dylai’r</a:t>
            </a:r>
            <a:r>
              <a:rPr lang="en-GB" dirty="0"/>
              <a:t> </a:t>
            </a:r>
            <a:r>
              <a:rPr lang="en-GB" dirty="0" err="1"/>
              <a:t>llywodraeth</a:t>
            </a:r>
            <a:r>
              <a:rPr lang="en-GB" dirty="0"/>
              <a:t> fod </a:t>
            </a:r>
            <a:r>
              <a:rPr lang="en-GB" dirty="0" err="1"/>
              <a:t>ynghlwm</a:t>
            </a:r>
            <a:r>
              <a:rPr lang="en-GB" dirty="0"/>
              <a:t> gydag </a:t>
            </a:r>
            <a:r>
              <a:rPr lang="en-GB" dirty="0" err="1"/>
              <a:t>addysg</a:t>
            </a:r>
            <a:r>
              <a:rPr lang="en-GB" dirty="0"/>
              <a:t>?</a:t>
            </a:r>
          </a:p>
          <a:p>
            <a:r>
              <a:rPr lang="en-GB" dirty="0"/>
              <a:t>Ai </a:t>
            </a:r>
            <a:r>
              <a:rPr lang="en-GB" dirty="0" err="1"/>
              <a:t>gwasanaeth</a:t>
            </a:r>
            <a:r>
              <a:rPr lang="en-GB" dirty="0"/>
              <a:t> </a:t>
            </a:r>
            <a:r>
              <a:rPr lang="en-GB" dirty="0" err="1"/>
              <a:t>cyhoeddus</a:t>
            </a:r>
            <a:r>
              <a:rPr lang="en-GB" dirty="0"/>
              <a:t> </a:t>
            </a:r>
            <a:r>
              <a:rPr lang="en-GB" dirty="0" err="1"/>
              <a:t>ddylai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fod neu a </a:t>
            </a:r>
            <a:r>
              <a:rPr lang="en-GB" dirty="0" err="1"/>
              <a:t>ddylai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ei </a:t>
            </a:r>
            <a:r>
              <a:rPr lang="en-GB" dirty="0" err="1"/>
              <a:t>dylanwadu</a:t>
            </a:r>
            <a:r>
              <a:rPr lang="en-GB" dirty="0"/>
              <a:t> gan </a:t>
            </a:r>
            <a:r>
              <a:rPr lang="en-GB" dirty="0" err="1"/>
              <a:t>rymoedd</a:t>
            </a:r>
            <a:r>
              <a:rPr lang="en-GB" dirty="0"/>
              <a:t> </a:t>
            </a:r>
            <a:r>
              <a:rPr lang="en-GB" dirty="0" err="1"/>
              <a:t>marchnad</a:t>
            </a:r>
            <a:r>
              <a:rPr lang="en-GB" dirty="0"/>
              <a:t>?</a:t>
            </a:r>
          </a:p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manteision</a:t>
            </a:r>
            <a:r>
              <a:rPr lang="en-GB" dirty="0"/>
              <a:t> ac </a:t>
            </a:r>
            <a:r>
              <a:rPr lang="en-GB" dirty="0" err="1"/>
              <a:t>anfanteision</a:t>
            </a:r>
            <a:r>
              <a:rPr lang="en-GB" dirty="0"/>
              <a:t> </a:t>
            </a:r>
            <a:r>
              <a:rPr lang="en-GB" dirty="0" err="1"/>
              <a:t>academïau</a:t>
            </a:r>
            <a:r>
              <a:rPr lang="en-GB" dirty="0"/>
              <a:t> ac </a:t>
            </a:r>
            <a:r>
              <a:rPr lang="en-GB" dirty="0" err="1"/>
              <a:t>ysgolion</a:t>
            </a:r>
            <a:r>
              <a:rPr lang="en-GB" dirty="0"/>
              <a:t> rhydd? </a:t>
            </a:r>
            <a:r>
              <a:rPr lang="en-GB" dirty="0" err="1"/>
              <a:t>Dechreuwch</a:t>
            </a:r>
            <a:r>
              <a:rPr lang="en-GB" dirty="0"/>
              <a:t> yma: </a:t>
            </a:r>
            <a:r>
              <a:rPr lang="en-GB" dirty="0">
                <a:hlinkClick r:id="rId2"/>
              </a:rPr>
              <a:t>http://www.sec-ed.co.uk/best-practice/the-pros-and-cons-of-academy-conversion/</a:t>
            </a:r>
            <a:endParaRPr lang="en-GB" dirty="0"/>
          </a:p>
          <a:p>
            <a:r>
              <a:rPr lang="en-GB" dirty="0" err="1"/>
              <a:t>Ymchwiliwch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mwyn </a:t>
            </a:r>
            <a:r>
              <a:rPr lang="en-GB" dirty="0" err="1"/>
              <a:t>adrodd</a:t>
            </a:r>
            <a:r>
              <a:rPr lang="en-GB" dirty="0"/>
              <a:t> yn </a:t>
            </a:r>
            <a:r>
              <a:rPr lang="en-GB" dirty="0" err="1"/>
              <a:t>ôl</a:t>
            </a:r>
            <a:r>
              <a:rPr lang="en-GB" dirty="0"/>
              <a:t> yn y sesiwn </a:t>
            </a:r>
            <a:r>
              <a:rPr lang="en-GB" dirty="0" err="1"/>
              <a:t>nesaf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Consider the following:</a:t>
            </a:r>
          </a:p>
          <a:p>
            <a:r>
              <a:rPr lang="en-GB" dirty="0"/>
              <a:t>How far should governments be involved in education?</a:t>
            </a:r>
          </a:p>
          <a:p>
            <a:r>
              <a:rPr lang="en-GB" dirty="0"/>
              <a:t>Should education be a public service or be left to market forces?</a:t>
            </a:r>
          </a:p>
          <a:p>
            <a:r>
              <a:rPr lang="en-GB" dirty="0"/>
              <a:t>What are the advantages and disadvantages of academies and free schools? Start here: </a:t>
            </a:r>
            <a:r>
              <a:rPr lang="en-GB" dirty="0">
                <a:hlinkClick r:id="rId2"/>
              </a:rPr>
              <a:t>http://www.sec-ed.co.uk/best-practice/the-pros-and-cons-of-academy-conversion/</a:t>
            </a:r>
            <a:endParaRPr lang="en-GB" dirty="0"/>
          </a:p>
          <a:p>
            <a:r>
              <a:rPr lang="en-GB" dirty="0"/>
              <a:t>Research and prepare to feedback in the next session.</a:t>
            </a:r>
          </a:p>
        </p:txBody>
      </p:sp>
      <p:pic>
        <p:nvPicPr>
          <p:cNvPr id="5" name="Picture 4" descr="Icons of people vector clipart image - Free stock photo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9970" y="650623"/>
            <a:ext cx="1861492" cy="1279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38417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Rhestr Gyfeirnodi</a:t>
            </a:r>
            <a:br>
              <a:rPr lang="en-GB" dirty="0"/>
            </a:br>
            <a:r>
              <a:rPr lang="en-GB" dirty="0"/>
              <a:t>Reference List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Bartlett, S. and Burton, D. (2016) Introduction to Education Studies. Sage: London</a:t>
            </a:r>
          </a:p>
          <a:p>
            <a:r>
              <a:rPr lang="en-GB" dirty="0"/>
              <a:t>Chambers, P. (2013) </a:t>
            </a:r>
            <a:r>
              <a:rPr lang="en-GB" dirty="0" err="1"/>
              <a:t>SecEd</a:t>
            </a:r>
            <a:r>
              <a:rPr lang="en-GB" dirty="0"/>
              <a:t>: The Pros and Cons of Academy Conversion. Available online: </a:t>
            </a:r>
            <a:r>
              <a:rPr lang="en-GB" dirty="0">
                <a:hlinkClick r:id="rId2"/>
              </a:rPr>
              <a:t>http://www.sec-ed.co.uk/best-practice/the-pros-and-cons-of-academy-conversion/</a:t>
            </a:r>
            <a:r>
              <a:rPr lang="en-GB" dirty="0"/>
              <a:t> (Accessed 26/10/20)</a:t>
            </a:r>
          </a:p>
          <a:p>
            <a:r>
              <a:rPr lang="en-GB" dirty="0" err="1"/>
              <a:t>Youtube</a:t>
            </a:r>
            <a:r>
              <a:rPr lang="en-GB" dirty="0"/>
              <a:t> video. Available at: </a:t>
            </a:r>
            <a:r>
              <a:rPr lang="en-GB" dirty="0">
                <a:hlinkClick r:id="rId3"/>
              </a:rPr>
              <a:t>https://www.youtube.com/watch?v=kz2ENxjJxFw</a:t>
            </a:r>
            <a:r>
              <a:rPr lang="en-GB" dirty="0"/>
              <a:t>  (Accessed 26/10/20)</a:t>
            </a:r>
          </a:p>
        </p:txBody>
      </p:sp>
    </p:spTree>
    <p:extLst>
      <p:ext uri="{BB962C8B-B14F-4D97-AF65-F5344CB8AC3E}">
        <p14:creationId xmlns:p14="http://schemas.microsoft.com/office/powerpoint/2010/main" val="26582283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203</TotalTime>
  <Words>2364</Words>
  <Application>Microsoft Office PowerPoint</Application>
  <PresentationFormat>Widescreen</PresentationFormat>
  <Paragraphs>232</Paragraphs>
  <Slides>30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5" baseType="lpstr">
      <vt:lpstr>Arial</vt:lpstr>
      <vt:lpstr>Calibri</vt:lpstr>
      <vt:lpstr>Trebuchet MS</vt:lpstr>
      <vt:lpstr>Wingdings 3</vt:lpstr>
      <vt:lpstr>Facet</vt:lpstr>
      <vt:lpstr>Addysg Ddoe, Heddiw, Yfory Education Past, Present, Future</vt:lpstr>
      <vt:lpstr>Deilliannau Dysgu Learning Outcomes</vt:lpstr>
      <vt:lpstr>Deilliannau Dysgu Learning Outcomes</vt:lpstr>
      <vt:lpstr>Deilliannau Dysgu Learning Outcomes</vt:lpstr>
      <vt:lpstr>Rôl y llywodraeth  The government’s role</vt:lpstr>
      <vt:lpstr>Polisi addysg   Education policy</vt:lpstr>
      <vt:lpstr>Ceidwadwyr 1979 – 97 / Conservatives 1979 – 97 Rhyddfrydiaeth newydd / Neo - liberalism</vt:lpstr>
      <vt:lpstr>Ceidwadwyr 1979 – 97 / Conservatives 1979 – 97 Rhyddfrydiaeth newydd / Neo - liberalism</vt:lpstr>
      <vt:lpstr>Polisi Ceidwadol 1979 – 97 Conservative policy 1979 - 97</vt:lpstr>
      <vt:lpstr>Dewis rhieni Parental choice</vt:lpstr>
      <vt:lpstr>Deddf ‘diwygio’ addysg 1988 Education ‘reform’act 1988</vt:lpstr>
      <vt:lpstr>Monitro ysgolion Monitoring of schools</vt:lpstr>
      <vt:lpstr>Effaith datganoli yng Nghymru Effect of devolution in Wales</vt:lpstr>
      <vt:lpstr>Llafur Newydd 1997 - 2010  New Labour 1997 - 2010</vt:lpstr>
      <vt:lpstr>Llafur Newydd 1997 - 2010  New Labour 1997 - 2010</vt:lpstr>
      <vt:lpstr>Llafur Newydd 1997 - 2010  New Labour 1997 - 2010</vt:lpstr>
      <vt:lpstr>Ysgolion arbenigol ac academïau Specialist schools and academies</vt:lpstr>
      <vt:lpstr>Academïau’r dinesig City Academies</vt:lpstr>
      <vt:lpstr>Academïau’r Glymblaid Coalition’s academies</vt:lpstr>
      <vt:lpstr>Academïau’r Glymblaid Coalition’s academies</vt:lpstr>
      <vt:lpstr>Academïau’r Glymblaid Coalition’s academies</vt:lpstr>
      <vt:lpstr>Effaith yr argyfwng economaidd (2008) Effect of the economic crisis (2008)</vt:lpstr>
      <vt:lpstr>Ysgolion Rhydd (2010)   Free Schools (2010)</vt:lpstr>
      <vt:lpstr>Dylanwad Gwleidyddol 2015 ymlaen Political Influence 2015 onwards</vt:lpstr>
      <vt:lpstr>Tasg grŵp Group task</vt:lpstr>
      <vt:lpstr>Tasg / Task</vt:lpstr>
      <vt:lpstr>Tasg: Mater dadleuol Task: Contested issue</vt:lpstr>
      <vt:lpstr>Mater dadleuol: Ysgol Gymunedol Michaela Contested issue: Michaela Community School</vt:lpstr>
      <vt:lpstr>Tasg / Task</vt:lpstr>
      <vt:lpstr>Rhestr Gyfeirnodi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Addysg Ddoe, Heddiw, Yfory Education Past, Present, Future</dc:title>
  <dc:creator>Alison Baggott</dc:creator>
  <cp:lastModifiedBy>Helen A Griffiths</cp:lastModifiedBy>
  <cp:revision>20</cp:revision>
  <dcterms:created xsi:type="dcterms:W3CDTF">2019-06-11T15:19:39Z</dcterms:created>
  <dcterms:modified xsi:type="dcterms:W3CDTF">2022-09-16T22:04:50Z</dcterms:modified>
</cp:coreProperties>
</file>