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handoutMasterIdLst>
    <p:handoutMasterId r:id="rId14"/>
  </p:handoutMasterIdLst>
  <p:sldIdLst>
    <p:sldId id="277" r:id="rId2"/>
    <p:sldId id="455" r:id="rId3"/>
    <p:sldId id="456" r:id="rId4"/>
    <p:sldId id="442" r:id="rId5"/>
    <p:sldId id="458" r:id="rId6"/>
    <p:sldId id="457" r:id="rId7"/>
    <p:sldId id="460" r:id="rId8"/>
    <p:sldId id="452" r:id="rId9"/>
    <p:sldId id="459" r:id="rId10"/>
    <p:sldId id="454" r:id="rId11"/>
    <p:sldId id="450" r:id="rId1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63F663-A990-47C8-8E22-1883C1070DC3}" v="108" dt="2026-04-16T11:07:59.1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4261" autoAdjust="0"/>
    <p:restoredTop sz="94576" autoAdjust="0"/>
  </p:normalViewPr>
  <p:slideViewPr>
    <p:cSldViewPr>
      <p:cViewPr varScale="1">
        <p:scale>
          <a:sx n="98" d="100"/>
          <a:sy n="98" d="100"/>
        </p:scale>
        <p:origin x="512" y="2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son Silva" userId="6d33b668a28fee84" providerId="LiveId" clId="{3FDCC15F-0E73-4508-B8EE-4675F4A9871B}"/>
    <pc:docChg chg="undo redo custSel modSld sldOrd">
      <pc:chgData name="Robson Silva" userId="6d33b668a28fee84" providerId="LiveId" clId="{3FDCC15F-0E73-4508-B8EE-4675F4A9871B}" dt="2026-04-16T11:07:59.183" v="1314" actId="1076"/>
      <pc:docMkLst>
        <pc:docMk/>
      </pc:docMkLst>
      <pc:sldChg chg="delSp modSp mod delAnim">
        <pc:chgData name="Robson Silva" userId="6d33b668a28fee84" providerId="LiveId" clId="{3FDCC15F-0E73-4508-B8EE-4675F4A9871B}" dt="2026-04-15T07:54:52.258" v="1301" actId="1076"/>
        <pc:sldMkLst>
          <pc:docMk/>
          <pc:sldMk cId="0" sldId="277"/>
        </pc:sldMkLst>
        <pc:picChg chg="mod">
          <ac:chgData name="Robson Silva" userId="6d33b668a28fee84" providerId="LiveId" clId="{3FDCC15F-0E73-4508-B8EE-4675F4A9871B}" dt="2026-04-15T07:54:52.258" v="1301" actId="1076"/>
          <ac:picMkLst>
            <pc:docMk/>
            <pc:sldMk cId="0" sldId="277"/>
            <ac:picMk id="2" creationId="{BF1B2804-B39E-CEC9-CA59-5C69D5383CEC}"/>
          </ac:picMkLst>
        </pc:picChg>
      </pc:sldChg>
      <pc:sldChg chg="addSp modSp mod modClrScheme chgLayout">
        <pc:chgData name="Robson Silva" userId="6d33b668a28fee84" providerId="LiveId" clId="{3FDCC15F-0E73-4508-B8EE-4675F4A9871B}" dt="2026-04-15T08:10:36.280" v="1305" actId="1076"/>
        <pc:sldMkLst>
          <pc:docMk/>
          <pc:sldMk cId="711734170" sldId="442"/>
        </pc:sldMkLst>
        <pc:spChg chg="mod">
          <ac:chgData name="Robson Silva" userId="6d33b668a28fee84" providerId="LiveId" clId="{3FDCC15F-0E73-4508-B8EE-4675F4A9871B}" dt="2026-04-12T20:46:25.609" v="1258" actId="123"/>
          <ac:spMkLst>
            <pc:docMk/>
            <pc:sldMk cId="711734170" sldId="442"/>
            <ac:spMk id="2" creationId="{41C35443-F263-7B57-2247-B900E4E8B74E}"/>
          </ac:spMkLst>
        </pc:spChg>
        <pc:spChg chg="mod">
          <ac:chgData name="Robson Silva" userId="6d33b668a28fee84" providerId="LiveId" clId="{3FDCC15F-0E73-4508-B8EE-4675F4A9871B}" dt="2026-04-12T20:45:57.703" v="1255" actId="26606"/>
          <ac:spMkLst>
            <pc:docMk/>
            <pc:sldMk cId="711734170" sldId="442"/>
            <ac:spMk id="3" creationId="{00000000-0000-0000-0000-000000000000}"/>
          </ac:spMkLst>
        </pc:spChg>
        <pc:spChg chg="add mod">
          <ac:chgData name="Robson Silva" userId="6d33b668a28fee84" providerId="LiveId" clId="{3FDCC15F-0E73-4508-B8EE-4675F4A9871B}" dt="2026-04-12T20:45:57.703" v="1255" actId="26606"/>
          <ac:spMkLst>
            <pc:docMk/>
            <pc:sldMk cId="711734170" sldId="442"/>
            <ac:spMk id="10" creationId="{14081C68-3D76-DF3B-932A-30A09AD1B887}"/>
          </ac:spMkLst>
        </pc:spChg>
        <pc:spChg chg="add mod">
          <ac:chgData name="Robson Silva" userId="6d33b668a28fee84" providerId="LiveId" clId="{3FDCC15F-0E73-4508-B8EE-4675F4A9871B}" dt="2026-04-12T20:45:57.703" v="1255" actId="26606"/>
          <ac:spMkLst>
            <pc:docMk/>
            <pc:sldMk cId="711734170" sldId="442"/>
            <ac:spMk id="12" creationId="{4FA93B46-1ECB-B37C-2419-B7DB95A0AC37}"/>
          </ac:spMkLst>
        </pc:spChg>
        <pc:picChg chg="mod">
          <ac:chgData name="Robson Silva" userId="6d33b668a28fee84" providerId="LiveId" clId="{3FDCC15F-0E73-4508-B8EE-4675F4A9871B}" dt="2026-04-15T08:10:36.280" v="1305" actId="1076"/>
          <ac:picMkLst>
            <pc:docMk/>
            <pc:sldMk cId="711734170" sldId="442"/>
            <ac:picMk id="4" creationId="{8F341FE0-2E8E-14B3-0EDC-485C405FE106}"/>
          </ac:picMkLst>
        </pc:picChg>
        <pc:picChg chg="add mod">
          <ac:chgData name="Robson Silva" userId="6d33b668a28fee84" providerId="LiveId" clId="{3FDCC15F-0E73-4508-B8EE-4675F4A9871B}" dt="2026-04-12T20:46:30.868" v="1259" actId="1076"/>
          <ac:picMkLst>
            <pc:docMk/>
            <pc:sldMk cId="711734170" sldId="442"/>
            <ac:picMk id="5" creationId="{C791030F-9896-090D-0D58-3725D2478E31}"/>
          </ac:picMkLst>
        </pc:picChg>
      </pc:sldChg>
      <pc:sldChg chg="modSp mod ord">
        <pc:chgData name="Robson Silva" userId="6d33b668a28fee84" providerId="LiveId" clId="{3FDCC15F-0E73-4508-B8EE-4675F4A9871B}" dt="2026-04-16T09:03:12.086" v="1313" actId="1076"/>
        <pc:sldMkLst>
          <pc:docMk/>
          <pc:sldMk cId="3521001056" sldId="450"/>
        </pc:sldMkLst>
        <pc:spChg chg="mod">
          <ac:chgData name="Robson Silva" userId="6d33b668a28fee84" providerId="LiveId" clId="{3FDCC15F-0E73-4508-B8EE-4675F4A9871B}" dt="2026-04-10T09:17:03.940" v="1073" actId="255"/>
          <ac:spMkLst>
            <pc:docMk/>
            <pc:sldMk cId="3521001056" sldId="450"/>
            <ac:spMk id="2" creationId="{00000000-0000-0000-0000-000000000000}"/>
          </ac:spMkLst>
        </pc:spChg>
        <pc:spChg chg="mod">
          <ac:chgData name="Robson Silva" userId="6d33b668a28fee84" providerId="LiveId" clId="{3FDCC15F-0E73-4508-B8EE-4675F4A9871B}" dt="2026-04-16T09:03:12.086" v="1313" actId="1076"/>
          <ac:spMkLst>
            <pc:docMk/>
            <pc:sldMk cId="3521001056" sldId="450"/>
            <ac:spMk id="6" creationId="{A4085575-4426-A9AB-0F8A-7A51209EE3B6}"/>
          </ac:spMkLst>
        </pc:spChg>
      </pc:sldChg>
      <pc:sldChg chg="addSp delSp modSp mod modClrScheme chgLayout">
        <pc:chgData name="Robson Silva" userId="6d33b668a28fee84" providerId="LiveId" clId="{3FDCC15F-0E73-4508-B8EE-4675F4A9871B}" dt="2026-04-15T08:36:50.448" v="1309" actId="1076"/>
        <pc:sldMkLst>
          <pc:docMk/>
          <pc:sldMk cId="1688727333" sldId="452"/>
        </pc:sldMkLst>
        <pc:spChg chg="mod ord">
          <ac:chgData name="Robson Silva" userId="6d33b668a28fee84" providerId="LiveId" clId="{3FDCC15F-0E73-4508-B8EE-4675F4A9871B}" dt="2026-04-12T20:54:59.688" v="1290" actId="14100"/>
          <ac:spMkLst>
            <pc:docMk/>
            <pc:sldMk cId="1688727333" sldId="452"/>
            <ac:spMk id="2" creationId="{B6307EA7-00DA-7750-8609-7051118EDC20}"/>
          </ac:spMkLst>
        </pc:spChg>
        <pc:spChg chg="mod">
          <ac:chgData name="Robson Silva" userId="6d33b668a28fee84" providerId="LiveId" clId="{3FDCC15F-0E73-4508-B8EE-4675F4A9871B}" dt="2026-04-12T20:53:46.135" v="1284" actId="26606"/>
          <ac:spMkLst>
            <pc:docMk/>
            <pc:sldMk cId="1688727333" sldId="452"/>
            <ac:spMk id="3" creationId="{00000000-0000-0000-0000-000000000000}"/>
          </ac:spMkLst>
        </pc:spChg>
        <pc:spChg chg="add mod">
          <ac:chgData name="Robson Silva" userId="6d33b668a28fee84" providerId="LiveId" clId="{3FDCC15F-0E73-4508-B8EE-4675F4A9871B}" dt="2026-04-12T20:53:46.135" v="1284" actId="26606"/>
          <ac:spMkLst>
            <pc:docMk/>
            <pc:sldMk cId="1688727333" sldId="452"/>
            <ac:spMk id="26" creationId="{B50BA15C-DF7E-12CF-EA74-823D9B6B3311}"/>
          </ac:spMkLst>
        </pc:spChg>
        <pc:spChg chg="add mod">
          <ac:chgData name="Robson Silva" userId="6d33b668a28fee84" providerId="LiveId" clId="{3FDCC15F-0E73-4508-B8EE-4675F4A9871B}" dt="2026-04-12T20:53:46.135" v="1284" actId="26606"/>
          <ac:spMkLst>
            <pc:docMk/>
            <pc:sldMk cId="1688727333" sldId="452"/>
            <ac:spMk id="27" creationId="{9A81BC18-2F52-3389-3538-4CE1BD4C9DC1}"/>
          </ac:spMkLst>
        </pc:spChg>
        <pc:picChg chg="mod">
          <ac:chgData name="Robson Silva" userId="6d33b668a28fee84" providerId="LiveId" clId="{3FDCC15F-0E73-4508-B8EE-4675F4A9871B}" dt="2026-04-15T08:36:50.448" v="1309" actId="1076"/>
          <ac:picMkLst>
            <pc:docMk/>
            <pc:sldMk cId="1688727333" sldId="452"/>
            <ac:picMk id="4" creationId="{12EB3E95-1BA4-C21B-3D1C-D2C22E2322E1}"/>
          </ac:picMkLst>
        </pc:picChg>
        <pc:picChg chg="add mod ord">
          <ac:chgData name="Robson Silva" userId="6d33b668a28fee84" providerId="LiveId" clId="{3FDCC15F-0E73-4508-B8EE-4675F4A9871B}" dt="2026-04-12T20:54:40.767" v="1287" actId="1076"/>
          <ac:picMkLst>
            <pc:docMk/>
            <pc:sldMk cId="1688727333" sldId="452"/>
            <ac:picMk id="7" creationId="{0B791E5C-24ED-F73A-3A48-A111BC73E95F}"/>
          </ac:picMkLst>
        </pc:picChg>
      </pc:sldChg>
      <pc:sldChg chg="modSp mod">
        <pc:chgData name="Robson Silva" userId="6d33b668a28fee84" providerId="LiveId" clId="{3FDCC15F-0E73-4508-B8EE-4675F4A9871B}" dt="2026-04-15T08:55:53.727" v="1312" actId="1076"/>
        <pc:sldMkLst>
          <pc:docMk/>
          <pc:sldMk cId="1278544363" sldId="454"/>
        </pc:sldMkLst>
        <pc:spChg chg="mod">
          <ac:chgData name="Robson Silva" userId="6d33b668a28fee84" providerId="LiveId" clId="{3FDCC15F-0E73-4508-B8EE-4675F4A9871B}" dt="2026-04-15T08:55:53.727" v="1312" actId="1076"/>
          <ac:spMkLst>
            <pc:docMk/>
            <pc:sldMk cId="1278544363" sldId="454"/>
            <ac:spMk id="2" creationId="{6D68604B-AC6B-0846-C825-2BEC86565B25}"/>
          </ac:spMkLst>
        </pc:spChg>
        <pc:spChg chg="mod">
          <ac:chgData name="Robson Silva" userId="6d33b668a28fee84" providerId="LiveId" clId="{3FDCC15F-0E73-4508-B8EE-4675F4A9871B}" dt="2026-04-12T19:32:32.259" v="1122" actId="123"/>
          <ac:spMkLst>
            <pc:docMk/>
            <pc:sldMk cId="1278544363" sldId="454"/>
            <ac:spMk id="6" creationId="{C68C4224-F958-CB66-7629-688D5AD53A53}"/>
          </ac:spMkLst>
        </pc:spChg>
        <pc:picChg chg="mod">
          <ac:chgData name="Robson Silva" userId="6d33b668a28fee84" providerId="LiveId" clId="{3FDCC15F-0E73-4508-B8EE-4675F4A9871B}" dt="2026-04-15T08:45:28.047" v="1311" actId="1076"/>
          <ac:picMkLst>
            <pc:docMk/>
            <pc:sldMk cId="1278544363" sldId="454"/>
            <ac:picMk id="3" creationId="{B5B370C3-8823-BF69-7365-6C191DEFC111}"/>
          </ac:picMkLst>
        </pc:picChg>
      </pc:sldChg>
      <pc:sldChg chg="delSp modSp mod ord delAnim">
        <pc:chgData name="Robson Silva" userId="6d33b668a28fee84" providerId="LiveId" clId="{3FDCC15F-0E73-4508-B8EE-4675F4A9871B}" dt="2026-04-16T11:07:59.183" v="1314" actId="1076"/>
        <pc:sldMkLst>
          <pc:docMk/>
          <pc:sldMk cId="1044028000" sldId="455"/>
        </pc:sldMkLst>
        <pc:spChg chg="mod">
          <ac:chgData name="Robson Silva" userId="6d33b668a28fee84" providerId="LiveId" clId="{3FDCC15F-0E73-4508-B8EE-4675F4A9871B}" dt="2026-04-10T09:19:24.446" v="1092" actId="255"/>
          <ac:spMkLst>
            <pc:docMk/>
            <pc:sldMk cId="1044028000" sldId="455"/>
            <ac:spMk id="2" creationId="{C79C3CB7-D278-A2A4-CAD1-A290CF81F7AE}"/>
          </ac:spMkLst>
        </pc:spChg>
        <pc:spChg chg="mod">
          <ac:chgData name="Robson Silva" userId="6d33b668a28fee84" providerId="LiveId" clId="{3FDCC15F-0E73-4508-B8EE-4675F4A9871B}" dt="2026-04-16T11:07:59.183" v="1314" actId="1076"/>
          <ac:spMkLst>
            <pc:docMk/>
            <pc:sldMk cId="1044028000" sldId="455"/>
            <ac:spMk id="3" creationId="{0F63D4A8-101E-12D0-65B2-FF0482C77A7B}"/>
          </ac:spMkLst>
        </pc:spChg>
        <pc:picChg chg="mod">
          <ac:chgData name="Robson Silva" userId="6d33b668a28fee84" providerId="LiveId" clId="{3FDCC15F-0E73-4508-B8EE-4675F4A9871B}" dt="2026-04-15T07:57:52.623" v="1303" actId="1076"/>
          <ac:picMkLst>
            <pc:docMk/>
            <pc:sldMk cId="1044028000" sldId="455"/>
            <ac:picMk id="6" creationId="{5B1389E7-0E24-2FDF-A3ED-7A7A2D00CE8F}"/>
          </ac:picMkLst>
        </pc:picChg>
      </pc:sldChg>
      <pc:sldChg chg="modSp mod">
        <pc:chgData name="Robson Silva" userId="6d33b668a28fee84" providerId="LiveId" clId="{3FDCC15F-0E73-4508-B8EE-4675F4A9871B}" dt="2026-04-15T08:04:41.775" v="1304" actId="1076"/>
        <pc:sldMkLst>
          <pc:docMk/>
          <pc:sldMk cId="1196154705" sldId="456"/>
        </pc:sldMkLst>
        <pc:spChg chg="mod">
          <ac:chgData name="Robson Silva" userId="6d33b668a28fee84" providerId="LiveId" clId="{3FDCC15F-0E73-4508-B8EE-4675F4A9871B}" dt="2026-04-10T09:19:13.445" v="1091" actId="255"/>
          <ac:spMkLst>
            <pc:docMk/>
            <pc:sldMk cId="1196154705" sldId="456"/>
            <ac:spMk id="2" creationId="{A821B7D8-FAFA-459E-E97E-26762F0675AB}"/>
          </ac:spMkLst>
        </pc:spChg>
        <pc:picChg chg="mod">
          <ac:chgData name="Robson Silva" userId="6d33b668a28fee84" providerId="LiveId" clId="{3FDCC15F-0E73-4508-B8EE-4675F4A9871B}" dt="2026-04-15T08:04:41.775" v="1304" actId="1076"/>
          <ac:picMkLst>
            <pc:docMk/>
            <pc:sldMk cId="1196154705" sldId="456"/>
            <ac:picMk id="6" creationId="{FE2A759F-5410-D34A-0D50-52B4D5C37164}"/>
          </ac:picMkLst>
        </pc:picChg>
      </pc:sldChg>
      <pc:sldChg chg="addSp delSp modSp mod ord modClrScheme chgLayout">
        <pc:chgData name="Robson Silva" userId="6d33b668a28fee84" providerId="LiveId" clId="{3FDCC15F-0E73-4508-B8EE-4675F4A9871B}" dt="2026-04-15T08:20:13.369" v="1307" actId="1076"/>
        <pc:sldMkLst>
          <pc:docMk/>
          <pc:sldMk cId="425489401" sldId="457"/>
        </pc:sldMkLst>
        <pc:spChg chg="mod">
          <ac:chgData name="Robson Silva" userId="6d33b668a28fee84" providerId="LiveId" clId="{3FDCC15F-0E73-4508-B8EE-4675F4A9871B}" dt="2026-04-12T20:08:29.649" v="1158" actId="26606"/>
          <ac:spMkLst>
            <pc:docMk/>
            <pc:sldMk cId="425489401" sldId="457"/>
            <ac:spMk id="2" creationId="{9569B926-B65F-3EB5-92BB-DC40BD793F0D}"/>
          </ac:spMkLst>
        </pc:spChg>
        <pc:spChg chg="mod">
          <ac:chgData name="Robson Silva" userId="6d33b668a28fee84" providerId="LiveId" clId="{3FDCC15F-0E73-4508-B8EE-4675F4A9871B}" dt="2026-04-12T20:08:29.649" v="1158" actId="26606"/>
          <ac:spMkLst>
            <pc:docMk/>
            <pc:sldMk cId="425489401" sldId="457"/>
            <ac:spMk id="3" creationId="{D8D4FB70-B25A-602C-D334-08F645D206D5}"/>
          </ac:spMkLst>
        </pc:spChg>
        <pc:spChg chg="mod">
          <ac:chgData name="Robson Silva" userId="6d33b668a28fee84" providerId="LiveId" clId="{3FDCC15F-0E73-4508-B8EE-4675F4A9871B}" dt="2026-04-12T20:08:29.649" v="1158" actId="26606"/>
          <ac:spMkLst>
            <pc:docMk/>
            <pc:sldMk cId="425489401" sldId="457"/>
            <ac:spMk id="4" creationId="{28290F66-9B7A-D4EF-7AC0-B0C0F1F98F5B}"/>
          </ac:spMkLst>
        </pc:spChg>
        <pc:spChg chg="mod">
          <ac:chgData name="Robson Silva" userId="6d33b668a28fee84" providerId="LiveId" clId="{3FDCC15F-0E73-4508-B8EE-4675F4A9871B}" dt="2026-04-12T20:08:29.649" v="1158" actId="26606"/>
          <ac:spMkLst>
            <pc:docMk/>
            <pc:sldMk cId="425489401" sldId="457"/>
            <ac:spMk id="5" creationId="{B0F15D2E-B843-1BFC-9C28-E4C39C9B066C}"/>
          </ac:spMkLst>
        </pc:spChg>
        <pc:picChg chg="mod">
          <ac:chgData name="Robson Silva" userId="6d33b668a28fee84" providerId="LiveId" clId="{3FDCC15F-0E73-4508-B8EE-4675F4A9871B}" dt="2026-04-15T08:20:13.369" v="1307" actId="1076"/>
          <ac:picMkLst>
            <pc:docMk/>
            <pc:sldMk cId="425489401" sldId="457"/>
            <ac:picMk id="6" creationId="{2E08B5C4-A6F0-AEC4-1E5A-D3B1E3B183E8}"/>
          </ac:picMkLst>
        </pc:picChg>
        <pc:picChg chg="add mod ord">
          <ac:chgData name="Robson Silva" userId="6d33b668a28fee84" providerId="LiveId" clId="{3FDCC15F-0E73-4508-B8EE-4675F4A9871B}" dt="2026-04-12T20:32:01.212" v="1245" actId="1076"/>
          <ac:picMkLst>
            <pc:docMk/>
            <pc:sldMk cId="425489401" sldId="457"/>
            <ac:picMk id="9" creationId="{D0E6E337-74A5-388A-805E-F24A500AA4FF}"/>
          </ac:picMkLst>
        </pc:picChg>
      </pc:sldChg>
      <pc:sldChg chg="addSp delSp modSp mod ord modClrScheme chgLayout">
        <pc:chgData name="Robson Silva" userId="6d33b668a28fee84" providerId="LiveId" clId="{3FDCC15F-0E73-4508-B8EE-4675F4A9871B}" dt="2026-04-15T08:15:32.821" v="1306" actId="1076"/>
        <pc:sldMkLst>
          <pc:docMk/>
          <pc:sldMk cId="2070946817" sldId="458"/>
        </pc:sldMkLst>
        <pc:spChg chg="mod">
          <ac:chgData name="Robson Silva" userId="6d33b668a28fee84" providerId="LiveId" clId="{3FDCC15F-0E73-4508-B8EE-4675F4A9871B}" dt="2026-04-12T20:04:42.270" v="1138" actId="26606"/>
          <ac:spMkLst>
            <pc:docMk/>
            <pc:sldMk cId="2070946817" sldId="458"/>
            <ac:spMk id="2" creationId="{33B924A3-1440-EE2D-BFA7-E4E87ED0695F}"/>
          </ac:spMkLst>
        </pc:spChg>
        <pc:spChg chg="mod ord">
          <ac:chgData name="Robson Silva" userId="6d33b668a28fee84" providerId="LiveId" clId="{3FDCC15F-0E73-4508-B8EE-4675F4A9871B}" dt="2026-04-12T20:02:56.062" v="1130" actId="26606"/>
          <ac:spMkLst>
            <pc:docMk/>
            <pc:sldMk cId="2070946817" sldId="458"/>
            <ac:spMk id="3" creationId="{6434F549-6873-A292-8A34-6B47A514022A}"/>
          </ac:spMkLst>
        </pc:spChg>
        <pc:spChg chg="mod">
          <ac:chgData name="Robson Silva" userId="6d33b668a28fee84" providerId="LiveId" clId="{3FDCC15F-0E73-4508-B8EE-4675F4A9871B}" dt="2026-04-12T20:02:41.776" v="1127" actId="26606"/>
          <ac:spMkLst>
            <pc:docMk/>
            <pc:sldMk cId="2070946817" sldId="458"/>
            <ac:spMk id="4" creationId="{9FCEB692-B9B5-A7EC-175D-C55FD2A656B5}"/>
          </ac:spMkLst>
        </pc:spChg>
        <pc:spChg chg="mod">
          <ac:chgData name="Robson Silva" userId="6d33b668a28fee84" providerId="LiveId" clId="{3FDCC15F-0E73-4508-B8EE-4675F4A9871B}" dt="2026-04-12T20:02:41.776" v="1127" actId="26606"/>
          <ac:spMkLst>
            <pc:docMk/>
            <pc:sldMk cId="2070946817" sldId="458"/>
            <ac:spMk id="5" creationId="{4E6DEE0F-0A02-6D68-23C0-0B77EC1F3087}"/>
          </ac:spMkLst>
        </pc:spChg>
        <pc:picChg chg="mod">
          <ac:chgData name="Robson Silva" userId="6d33b668a28fee84" providerId="LiveId" clId="{3FDCC15F-0E73-4508-B8EE-4675F4A9871B}" dt="2026-04-15T08:15:32.821" v="1306" actId="1076"/>
          <ac:picMkLst>
            <pc:docMk/>
            <pc:sldMk cId="2070946817" sldId="458"/>
            <ac:picMk id="6" creationId="{71DC8C8A-925A-84CF-7B26-54236DA668D8}"/>
          </ac:picMkLst>
        </pc:picChg>
        <pc:picChg chg="add mod ord">
          <ac:chgData name="Robson Silva" userId="6d33b668a28fee84" providerId="LiveId" clId="{3FDCC15F-0E73-4508-B8EE-4675F4A9871B}" dt="2026-04-12T20:17:40.605" v="1174" actId="14100"/>
          <ac:picMkLst>
            <pc:docMk/>
            <pc:sldMk cId="2070946817" sldId="458"/>
            <ac:picMk id="9" creationId="{796634B7-1120-3B48-40D6-194964E12572}"/>
          </ac:picMkLst>
        </pc:picChg>
      </pc:sldChg>
      <pc:sldChg chg="modSp mod">
        <pc:chgData name="Robson Silva" userId="6d33b668a28fee84" providerId="LiveId" clId="{3FDCC15F-0E73-4508-B8EE-4675F4A9871B}" dt="2026-04-15T08:40:03.684" v="1310" actId="1076"/>
        <pc:sldMkLst>
          <pc:docMk/>
          <pc:sldMk cId="872766868" sldId="459"/>
        </pc:sldMkLst>
        <pc:spChg chg="mod">
          <ac:chgData name="Robson Silva" userId="6d33b668a28fee84" providerId="LiveId" clId="{3FDCC15F-0E73-4508-B8EE-4675F4A9871B}" dt="2026-04-10T09:17:28.302" v="1077" actId="255"/>
          <ac:spMkLst>
            <pc:docMk/>
            <pc:sldMk cId="872766868" sldId="459"/>
            <ac:spMk id="2" creationId="{77E0FCB6-E8B5-E668-6859-562592213C24}"/>
          </ac:spMkLst>
        </pc:spChg>
        <pc:picChg chg="mod">
          <ac:chgData name="Robson Silva" userId="6d33b668a28fee84" providerId="LiveId" clId="{3FDCC15F-0E73-4508-B8EE-4675F4A9871B}" dt="2026-04-15T08:40:03.684" v="1310" actId="1076"/>
          <ac:picMkLst>
            <pc:docMk/>
            <pc:sldMk cId="872766868" sldId="459"/>
            <ac:picMk id="6" creationId="{5882BBB2-C475-604E-9F2F-D46DC8EA84A6}"/>
          </ac:picMkLst>
        </pc:picChg>
      </pc:sldChg>
      <pc:sldChg chg="addSp delSp modSp mod modClrScheme chgLayout">
        <pc:chgData name="Robson Silva" userId="6d33b668a28fee84" providerId="LiveId" clId="{3FDCC15F-0E73-4508-B8EE-4675F4A9871B}" dt="2026-04-15T08:30:41.694" v="1308" actId="1076"/>
        <pc:sldMkLst>
          <pc:docMk/>
          <pc:sldMk cId="3418309274" sldId="460"/>
        </pc:sldMkLst>
        <pc:spChg chg="mod">
          <ac:chgData name="Robson Silva" userId="6d33b668a28fee84" providerId="LiveId" clId="{3FDCC15F-0E73-4508-B8EE-4675F4A9871B}" dt="2026-04-12T20:23:28.090" v="1202" actId="26606"/>
          <ac:spMkLst>
            <pc:docMk/>
            <pc:sldMk cId="3418309274" sldId="460"/>
            <ac:spMk id="2" creationId="{9DFE0124-C10B-2C22-8E26-7781C9788DBB}"/>
          </ac:spMkLst>
        </pc:spChg>
        <pc:spChg chg="mod ord">
          <ac:chgData name="Robson Silva" userId="6d33b668a28fee84" providerId="LiveId" clId="{3FDCC15F-0E73-4508-B8EE-4675F4A9871B}" dt="2026-04-12T20:28:23.768" v="1239" actId="1076"/>
          <ac:spMkLst>
            <pc:docMk/>
            <pc:sldMk cId="3418309274" sldId="460"/>
            <ac:spMk id="3" creationId="{CB8DB334-A7AC-B263-B902-D885AE203F43}"/>
          </ac:spMkLst>
        </pc:spChg>
        <pc:spChg chg="mod">
          <ac:chgData name="Robson Silva" userId="6d33b668a28fee84" providerId="LiveId" clId="{3FDCC15F-0E73-4508-B8EE-4675F4A9871B}" dt="2026-04-12T20:23:28.090" v="1202" actId="26606"/>
          <ac:spMkLst>
            <pc:docMk/>
            <pc:sldMk cId="3418309274" sldId="460"/>
            <ac:spMk id="4" creationId="{DB4193C0-9C37-D32B-C845-058D81A0063B}"/>
          </ac:spMkLst>
        </pc:spChg>
        <pc:spChg chg="mod">
          <ac:chgData name="Robson Silva" userId="6d33b668a28fee84" providerId="LiveId" clId="{3FDCC15F-0E73-4508-B8EE-4675F4A9871B}" dt="2026-04-12T20:23:28.090" v="1202" actId="26606"/>
          <ac:spMkLst>
            <pc:docMk/>
            <pc:sldMk cId="3418309274" sldId="460"/>
            <ac:spMk id="5" creationId="{332ED7D4-D58E-B110-D734-7BC6B273144D}"/>
          </ac:spMkLst>
        </pc:spChg>
        <pc:picChg chg="mod">
          <ac:chgData name="Robson Silva" userId="6d33b668a28fee84" providerId="LiveId" clId="{3FDCC15F-0E73-4508-B8EE-4675F4A9871B}" dt="2026-04-15T08:30:41.694" v="1308" actId="1076"/>
          <ac:picMkLst>
            <pc:docMk/>
            <pc:sldMk cId="3418309274" sldId="460"/>
            <ac:picMk id="6" creationId="{1FE78C2D-A95E-D89F-5931-18CD4FC26255}"/>
          </ac:picMkLst>
        </pc:picChg>
        <pc:picChg chg="add mod ord">
          <ac:chgData name="Robson Silva" userId="6d33b668a28fee84" providerId="LiveId" clId="{3FDCC15F-0E73-4508-B8EE-4675F4A9871B}" dt="2026-04-12T20:28:25.514" v="1240" actId="1076"/>
          <ac:picMkLst>
            <pc:docMk/>
            <pc:sldMk cId="3418309274" sldId="460"/>
            <ac:picMk id="11" creationId="{348B5C9D-FA79-2FB5-4EFD-1C7ACFDE5FF1}"/>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txBody>
          <a:bodyPr/>
          <a:lstStyle/>
          <a:p>
            <a:endParaRPr lang="en-GB"/>
          </a:p>
        </p:txBody>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16/04/2026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16/04/2026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16/04/2026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16/04/2026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16/04/2026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16/04/2026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16/04/2026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16/04/2026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16/04/2026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16/04/2026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16/04/2026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16/04/2026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 </a:t>
            </a:r>
            <a:r>
              <a:rPr lang="en-GB" sz="2800" b="1" dirty="0">
                <a:solidFill>
                  <a:schemeClr val="bg1"/>
                </a:solidFill>
              </a:rPr>
              <a:t>Cardiovascular Diseases, including Stroke </a:t>
            </a:r>
            <a:endParaRPr lang="en-GB" altLang="en-US" sz="2800" b="1" dirty="0">
              <a:solidFill>
                <a:schemeClr val="bg1"/>
              </a:solidFill>
            </a:endParaRP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2426585</a:t>
            </a:r>
          </a:p>
          <a:p>
            <a:pPr algn="l" eaLnBrk="1" hangingPunct="1"/>
            <a:r>
              <a:rPr lang="en-GB" altLang="en-US" sz="2800" b="1" dirty="0">
                <a:solidFill>
                  <a:schemeClr val="bg1"/>
                </a:solidFill>
              </a:rPr>
              <a:t>Student name: Robson De Souza Silva</a:t>
            </a:r>
          </a:p>
          <a:p>
            <a:pPr algn="l" eaLnBrk="1" hangingPunct="1"/>
            <a:r>
              <a:rPr lang="en-GB" altLang="en-US" sz="2800" b="1" dirty="0">
                <a:solidFill>
                  <a:schemeClr val="bg1"/>
                </a:solidFill>
              </a:rPr>
              <a:t>Lecturer Name: 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2" name="Robson">
            <a:hlinkClick r:id="" action="ppaction://media"/>
            <a:extLst>
              <a:ext uri="{FF2B5EF4-FFF2-40B4-BE49-F238E27FC236}">
                <a16:creationId xmlns:a16="http://schemas.microsoft.com/office/drawing/2014/main" id="{BF1B2804-B39E-CEC9-CA59-5C69D5383CE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860032" y="260648"/>
            <a:ext cx="406400" cy="4064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38"/>
    </mc:Choice>
    <mc:Fallback xmlns="">
      <p:transition spd="slow" advTm="7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86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24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323528" y="1196752"/>
            <a:ext cx="8229600" cy="3917032"/>
          </a:xfrm>
        </p:spPr>
        <p:txBody>
          <a:bodyPr/>
          <a:lstStyle/>
          <a:p>
            <a:pPr marL="0" indent="0">
              <a:buNone/>
            </a:pPr>
            <a:r>
              <a:rPr lang="en-GB" sz="1400" b="1" dirty="0">
                <a:solidFill>
                  <a:srgbClr val="0070C0"/>
                </a:solidFill>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      Patient Overview:</a:t>
            </a: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Name</a:t>
            </a:r>
            <a:r>
              <a:rPr lang="en-GB" sz="1400" dirty="0">
                <a:latin typeface="Arial" panose="020B0604020202020204" pitchFamily="34" charset="0"/>
                <a:cs typeface="Arial" panose="020B0604020202020204" pitchFamily="34" charset="0"/>
              </a:rPr>
              <a:t>: Margaret “Maggie” Thompson</a:t>
            </a:r>
          </a:p>
          <a:p>
            <a:pPr marL="0" indent="0">
              <a:buNone/>
            </a:pPr>
            <a:r>
              <a:rPr lang="en-GB" sz="1400" b="1" dirty="0">
                <a:latin typeface="Arial" panose="020B0604020202020204" pitchFamily="34" charset="0"/>
                <a:cs typeface="Arial" panose="020B0604020202020204" pitchFamily="34" charset="0"/>
              </a:rPr>
              <a:t>Age: </a:t>
            </a:r>
            <a:r>
              <a:rPr lang="en-GB" sz="1400" dirty="0">
                <a:latin typeface="Arial" panose="020B0604020202020204" pitchFamily="34" charset="0"/>
                <a:cs typeface="Arial" panose="020B0604020202020204" pitchFamily="34" charset="0"/>
              </a:rPr>
              <a:t>68</a:t>
            </a:r>
          </a:p>
          <a:p>
            <a:pPr marL="0" indent="0">
              <a:buNone/>
            </a:pPr>
            <a:r>
              <a:rPr lang="en-GB" sz="1400" dirty="0">
                <a:latin typeface="Arial" panose="020B0604020202020204" pitchFamily="34" charset="0"/>
                <a:cs typeface="Arial" panose="020B0604020202020204" pitchFamily="34" charset="0"/>
              </a:rPr>
              <a:t>Bac</a:t>
            </a:r>
            <a:r>
              <a:rPr lang="en-GB" sz="1400" b="1" dirty="0">
                <a:latin typeface="Arial" panose="020B0604020202020204" pitchFamily="34" charset="0"/>
                <a:cs typeface="Arial" panose="020B0604020202020204" pitchFamily="34" charset="0"/>
              </a:rPr>
              <a:t>kground: </a:t>
            </a:r>
            <a:r>
              <a:rPr lang="en-GB" sz="1400" dirty="0">
                <a:latin typeface="Arial" panose="020B0604020202020204" pitchFamily="34" charset="0"/>
                <a:cs typeface="Arial" panose="020B0604020202020204" pitchFamily="34" charset="0"/>
              </a:rPr>
              <a:t>Retired primary school teacher, widowed, lives alone in a small flat near her daughter.</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Medical History:</a:t>
            </a:r>
          </a:p>
          <a:p>
            <a:pPr marL="0" indent="0">
              <a:buNone/>
            </a:pPr>
            <a:r>
              <a:rPr lang="en-GB" sz="1400" dirty="0">
                <a:latin typeface="Arial" panose="020B0604020202020204" pitchFamily="34" charset="0"/>
                <a:cs typeface="Arial" panose="020B0604020202020204" pitchFamily="34" charset="0"/>
              </a:rPr>
              <a:t>	Long‑standing hypertension</a:t>
            </a:r>
          </a:p>
          <a:p>
            <a:pPr marL="0" indent="0">
              <a:buNone/>
            </a:pPr>
            <a:r>
              <a:rPr lang="en-GB" sz="1400" dirty="0">
                <a:latin typeface="Arial" panose="020B0604020202020204" pitchFamily="34" charset="0"/>
                <a:cs typeface="Arial" panose="020B0604020202020204" pitchFamily="34" charset="0"/>
              </a:rPr>
              <a:t> 	Type 2 diabetes (diagnosed 8 years ago)</a:t>
            </a:r>
          </a:p>
          <a:p>
            <a:pPr marL="0" indent="0">
              <a:buNone/>
            </a:pPr>
            <a:r>
              <a:rPr lang="en-GB" sz="1400" dirty="0">
                <a:latin typeface="Arial" panose="020B0604020202020204" pitchFamily="34" charset="0"/>
                <a:cs typeface="Arial" panose="020B0604020202020204" pitchFamily="34" charset="0"/>
              </a:rPr>
              <a:t> 	Hight LDL cholesterol</a:t>
            </a:r>
          </a:p>
          <a:p>
            <a:pPr marL="0" indent="0">
              <a:buNone/>
            </a:pPr>
            <a:r>
              <a:rPr lang="en-GB" sz="1400" dirty="0">
                <a:latin typeface="Arial" panose="020B0604020202020204" pitchFamily="34" charset="0"/>
                <a:cs typeface="Arial" panose="020B0604020202020204" pitchFamily="34" charset="0"/>
              </a:rPr>
              <a:t> 	Former smoker (quit 10 years ago)</a:t>
            </a:r>
          </a:p>
          <a:p>
            <a:pPr marL="0" indent="0">
              <a:buNone/>
            </a:pPr>
            <a:r>
              <a:rPr lang="en-GB" sz="1400" dirty="0">
                <a:latin typeface="Arial" panose="020B0604020202020204" pitchFamily="34" charset="0"/>
                <a:cs typeface="Arial" panose="020B0604020202020204" pitchFamily="34" charset="0"/>
              </a:rPr>
              <a:t> 	Sedentary lifestyle since retirement  (Public Health England, 2020).</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6" name="Robson">
            <a:hlinkClick r:id="" action="ppaction://media"/>
            <a:extLst>
              <a:ext uri="{FF2B5EF4-FFF2-40B4-BE49-F238E27FC236}">
                <a16:creationId xmlns:a16="http://schemas.microsoft.com/office/drawing/2014/main" id="{5B1389E7-0E24-2FDF-A3ED-7A7A2D00CE8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084168" y="724962"/>
            <a:ext cx="406400" cy="406400"/>
          </a:xfrm>
          <a:prstGeom prst="rect">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xmlns:p14="http://schemas.microsoft.com/office/powerpoint/2010/main">
    <mc:Choice Requires="p14">
      <p:transition spd="slow" p14:dur="2000" advTm="16683"/>
    </mc:Choice>
    <mc:Fallback xmlns="">
      <p:transition spd="slow" advTm="166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96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2400" b="1" dirty="0">
                <a:latin typeface="Arial" panose="020B0604020202020204" pitchFamily="34" charset="0"/>
                <a:cs typeface="Arial" panose="020B0604020202020204" pitchFamily="34" charset="0"/>
              </a:rPr>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p:txBody>
          <a:bodyPr/>
          <a:lstStyle/>
          <a:p>
            <a:pPr marL="0" indent="0">
              <a:buNone/>
            </a:pPr>
            <a:endParaRPr lang="en-GB" sz="1200" dirty="0">
              <a:solidFill>
                <a:srgbClr val="0070C0"/>
              </a:solidFill>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Margaret “Maggie” Thompson, 68‑year‑old White British woman, widowed and living alone in a ground‑floor flat near her daughter.</a:t>
            </a:r>
          </a:p>
          <a:p>
            <a:r>
              <a:rPr lang="en-GB" sz="1600" dirty="0">
                <a:latin typeface="Arial" panose="020B0604020202020204" pitchFamily="34" charset="0"/>
                <a:cs typeface="Arial" panose="020B0604020202020204" pitchFamily="34" charset="0"/>
              </a:rPr>
              <a:t>Retired primary school teacher with a low‑activity lifestyle and a past smoking history (20‑pack‑years; quit 10 years ago).</a:t>
            </a:r>
          </a:p>
          <a:p>
            <a:r>
              <a:rPr lang="en-GB" sz="1600" dirty="0">
                <a:latin typeface="Arial" panose="020B0604020202020204" pitchFamily="34" charset="0"/>
                <a:cs typeface="Arial" panose="020B0604020202020204" pitchFamily="34" charset="0"/>
              </a:rPr>
              <a:t>Long‑standing health conditions include hypertension, Type 2 diabetes, high LDL cholesterol, and obesity (BMI 31.2).</a:t>
            </a:r>
          </a:p>
          <a:p>
            <a:r>
              <a:rPr lang="en-GB" sz="1600" dirty="0">
                <a:latin typeface="Arial" panose="020B0604020202020204" pitchFamily="34" charset="0"/>
                <a:cs typeface="Arial" panose="020B0604020202020204" pitchFamily="34" charset="0"/>
              </a:rPr>
              <a:t>Vital signs on admission: blood pressure 182/104 mmHg, heart rate 96 bpm, respiratory rate 20, temperature 36.8°C, oxygen saturation 95%.</a:t>
            </a:r>
          </a:p>
          <a:p>
            <a:r>
              <a:rPr lang="en-GB" sz="1600" dirty="0">
                <a:latin typeface="Arial" panose="020B0604020202020204" pitchFamily="34" charset="0"/>
                <a:cs typeface="Arial" panose="020B0604020202020204" pitchFamily="34" charset="0"/>
              </a:rPr>
              <a:t>Key blood results: HbA1c 60 mmol/mol, LDL cholesterol 4.2 mmol/L, total cholesterol 6.8 mmol/L, fasting glucose 9.4 mmol/L. (NHS, 2023).</a:t>
            </a:r>
          </a:p>
          <a:p>
            <a:endParaRPr lang="en-GB" sz="16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6" name="Robson">
            <a:hlinkClick r:id="" action="ppaction://media"/>
            <a:extLst>
              <a:ext uri="{FF2B5EF4-FFF2-40B4-BE49-F238E27FC236}">
                <a16:creationId xmlns:a16="http://schemas.microsoft.com/office/drawing/2014/main" id="{FE2A759F-5410-D34A-0D50-52B4D5C3716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164288" y="444602"/>
            <a:ext cx="406400" cy="406400"/>
          </a:xfrm>
          <a:prstGeom prst="rect">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xmlns:p14="http://schemas.microsoft.com/office/powerpoint/2010/main">
    <mc:Choice Requires="p14">
      <p:transition spd="slow" p14:dur="2000" advTm="108631"/>
    </mc:Choice>
    <mc:Fallback xmlns="">
      <p:transition spd="slow" advTm="1086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863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wrap="square" anchor="ctr">
            <a:normAutofit/>
          </a:bodyPr>
          <a:lstStyle/>
          <a:p>
            <a:r>
              <a:rPr lang="en-GB" b="1" dirty="0"/>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sz="half" idx="1"/>
          </p:nvPr>
        </p:nvSpPr>
        <p:spPr>
          <a:xfrm>
            <a:off x="457200" y="1600201"/>
            <a:ext cx="4038600" cy="3989040"/>
          </a:xfrm>
        </p:spPr>
        <p:txBody>
          <a:bodyPr wrap="square" anchor="t">
            <a:normAutofit/>
          </a:bodyPr>
          <a:lstStyle/>
          <a:p>
            <a:pPr algn="just">
              <a:lnSpc>
                <a:spcPct val="90000"/>
              </a:lnSpc>
            </a:pPr>
            <a:r>
              <a:rPr lang="en-GB" sz="1200" dirty="0"/>
              <a:t>Maggie’s stroke involves the middle cerebral artery (MCA), a major vessel supplying the motor cortex, speech centres, and sensory regions; blockage here directly explains her right‑sided weakness and slurred speech (NHS England, n.d.).</a:t>
            </a:r>
          </a:p>
          <a:p>
            <a:pPr algn="just">
              <a:lnSpc>
                <a:spcPct val="90000"/>
              </a:lnSpc>
            </a:pPr>
            <a:r>
              <a:rPr lang="en-GB" sz="1200" dirty="0"/>
              <a:t>Her ischaemic stroke was caused by an arterial obstruction, most likely linked to her hypertension, diabetes, and high LDL cholesterol, which significantly increase the risk of thrombus or embolus formation (Philadelphia University, n.d.).</a:t>
            </a:r>
          </a:p>
          <a:p>
            <a:pPr algn="just">
              <a:lnSpc>
                <a:spcPct val="90000"/>
              </a:lnSpc>
            </a:pPr>
            <a:r>
              <a:rPr lang="en-GB" sz="1200" dirty="0"/>
              <a:t>The sudden loss of blood flow triggered the ischaemic cascade, leading to ATP depletion, ion pump failure, and neuronal injury—processes that rapidly damage brain cells in the infarcted MCA territory (Stroke Manual, 2026).</a:t>
            </a:r>
          </a:p>
          <a:p>
            <a:pPr algn="just">
              <a:lnSpc>
                <a:spcPct val="90000"/>
              </a:lnSpc>
            </a:pPr>
            <a:r>
              <a:rPr lang="en-GB" sz="1200" dirty="0"/>
              <a:t>Because the brain has high metabolic demand and minimal oxygen reserves, Maggie’s MCA blockage caused rapid neurological decline, consistent with her FAST‑positive symptoms and moderate NIHSS score (NHS England, n.d.).</a:t>
            </a:r>
          </a:p>
        </p:txBody>
      </p:sp>
      <p:pic>
        <p:nvPicPr>
          <p:cNvPr id="5" name="Picture 4">
            <a:extLst>
              <a:ext uri="{FF2B5EF4-FFF2-40B4-BE49-F238E27FC236}">
                <a16:creationId xmlns:a16="http://schemas.microsoft.com/office/drawing/2014/main" id="{C791030F-9896-090D-0D58-3725D2478E31}"/>
              </a:ext>
            </a:extLst>
          </p:cNvPr>
          <p:cNvPicPr>
            <a:picLocks noChangeAspect="1"/>
          </p:cNvPicPr>
          <p:nvPr/>
        </p:nvPicPr>
        <p:blipFill>
          <a:blip r:embed="rId4"/>
          <a:stretch>
            <a:fillRect/>
          </a:stretch>
        </p:blipFill>
        <p:spPr>
          <a:xfrm>
            <a:off x="4786142" y="1556792"/>
            <a:ext cx="3490409" cy="3989040"/>
          </a:xfrm>
          <a:prstGeom prst="rect">
            <a:avLst/>
          </a:prstGeom>
          <a:noFill/>
        </p:spPr>
      </p:pic>
      <p:sp>
        <p:nvSpPr>
          <p:cNvPr id="10" name="Date Placeholder 4">
            <a:extLst>
              <a:ext uri="{FF2B5EF4-FFF2-40B4-BE49-F238E27FC236}">
                <a16:creationId xmlns:a16="http://schemas.microsoft.com/office/drawing/2014/main" id="{14081C68-3D76-DF3B-932A-30A09AD1B887}"/>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16/04/2026</a:t>
            </a:fld>
            <a:endParaRPr lang="en-GB" altLang="en-US"/>
          </a:p>
        </p:txBody>
      </p:sp>
      <p:sp>
        <p:nvSpPr>
          <p:cNvPr id="12" name="Slide Number Placeholder 5">
            <a:extLst>
              <a:ext uri="{FF2B5EF4-FFF2-40B4-BE49-F238E27FC236}">
                <a16:creationId xmlns:a16="http://schemas.microsoft.com/office/drawing/2014/main" id="{4FA93B46-1ECB-B37C-2419-B7DB95A0AC37}"/>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4</a:t>
            </a:fld>
            <a:endParaRPr lang="en-GB" altLang="en-US"/>
          </a:p>
        </p:txBody>
      </p:sp>
      <p:pic>
        <p:nvPicPr>
          <p:cNvPr id="4" name="Robson">
            <a:hlinkClick r:id="" action="ppaction://media"/>
            <a:extLst>
              <a:ext uri="{FF2B5EF4-FFF2-40B4-BE49-F238E27FC236}">
                <a16:creationId xmlns:a16="http://schemas.microsoft.com/office/drawing/2014/main" id="{8F341FE0-2E8E-14B3-0EDC-485C405FE10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68144" y="314474"/>
            <a:ext cx="406400" cy="406400"/>
          </a:xfrm>
          <a:prstGeom prst="rect">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xmlns:p14="http://schemas.microsoft.com/office/powerpoint/2010/main">
    <mc:Choice Requires="p14">
      <p:transition spd="slow" p14:dur="2000" advTm="148477"/>
    </mc:Choice>
    <mc:Fallback xmlns="">
      <p:transition spd="slow" advTm="1484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84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1143000"/>
          </a:xfrm>
        </p:spPr>
        <p:txBody>
          <a:bodyPr wrap="square" anchor="ctr">
            <a:normAutofit/>
          </a:bodyPr>
          <a:lstStyle/>
          <a:p>
            <a:r>
              <a:rPr lang="en-GB" b="1" dirty="0"/>
              <a:t>Care Plan (1/3)</a:t>
            </a:r>
          </a:p>
        </p:txBody>
      </p:sp>
      <p:pic>
        <p:nvPicPr>
          <p:cNvPr id="9" name="Picture 8">
            <a:extLst>
              <a:ext uri="{FF2B5EF4-FFF2-40B4-BE49-F238E27FC236}">
                <a16:creationId xmlns:a16="http://schemas.microsoft.com/office/drawing/2014/main" id="{796634B7-1120-3B48-40D6-194964E12572}"/>
              </a:ext>
            </a:extLst>
          </p:cNvPr>
          <p:cNvPicPr>
            <a:picLocks noChangeAspect="1"/>
          </p:cNvPicPr>
          <p:nvPr/>
        </p:nvPicPr>
        <p:blipFill>
          <a:blip r:embed="rId4"/>
          <a:stretch>
            <a:fillRect/>
          </a:stretch>
        </p:blipFill>
        <p:spPr>
          <a:xfrm>
            <a:off x="395536" y="2276872"/>
            <a:ext cx="4252664" cy="2499421"/>
          </a:xfrm>
          <a:prstGeom prst="rect">
            <a:avLst/>
          </a:prstGeom>
          <a:noFill/>
        </p:spPr>
      </p:pic>
      <p:sp>
        <p:nvSpPr>
          <p:cNvPr id="3" name="Content Placeholder 2">
            <a:extLst>
              <a:ext uri="{FF2B5EF4-FFF2-40B4-BE49-F238E27FC236}">
                <a16:creationId xmlns:a16="http://schemas.microsoft.com/office/drawing/2014/main" id="{6434F549-6873-A292-8A34-6B47A514022A}"/>
              </a:ext>
            </a:extLst>
          </p:cNvPr>
          <p:cNvSpPr>
            <a:spLocks noGrp="1"/>
          </p:cNvSpPr>
          <p:nvPr>
            <p:ph sz="half" idx="2"/>
          </p:nvPr>
        </p:nvSpPr>
        <p:spPr>
          <a:xfrm>
            <a:off x="4648200" y="1600201"/>
            <a:ext cx="4038600" cy="3989040"/>
          </a:xfrm>
        </p:spPr>
        <p:txBody>
          <a:bodyPr wrap="square" anchor="t">
            <a:normAutofit/>
          </a:bodyPr>
          <a:lstStyle/>
          <a:p>
            <a:pPr marL="0" lvl="0" indent="0">
              <a:lnSpc>
                <a:spcPct val="90000"/>
              </a:lnSpc>
              <a:spcBef>
                <a:spcPct val="0"/>
              </a:spcBef>
              <a:buNone/>
            </a:pPr>
            <a:endParaRPr lang="en-GB" altLang="en-US" sz="1500" dirty="0"/>
          </a:p>
          <a:p>
            <a:pPr>
              <a:lnSpc>
                <a:spcPct val="90000"/>
              </a:lnSpc>
              <a:spcBef>
                <a:spcPct val="0"/>
              </a:spcBef>
            </a:pPr>
            <a:r>
              <a:rPr lang="en-US" altLang="en-US" sz="1500" dirty="0"/>
              <a:t>Maggie leads a </a:t>
            </a:r>
            <a:r>
              <a:rPr lang="en-US" altLang="en-US" sz="1500" b="1" dirty="0"/>
              <a:t>low‑activity lifestyle</a:t>
            </a:r>
            <a:r>
              <a:rPr lang="en-US" altLang="en-US" sz="1500" dirty="0"/>
              <a:t>, spending most of her day indoors since retiring, which contributes to reduced cardiovascular fitness and increased stroke risk (Public Health England, 2020). </a:t>
            </a:r>
          </a:p>
          <a:p>
            <a:pPr>
              <a:lnSpc>
                <a:spcPct val="90000"/>
              </a:lnSpc>
              <a:spcBef>
                <a:spcPct val="0"/>
              </a:spcBef>
            </a:pPr>
            <a:r>
              <a:rPr lang="en-US" altLang="en-US" sz="1500" dirty="0"/>
              <a:t>Her diet is </a:t>
            </a:r>
            <a:r>
              <a:rPr lang="en-US" altLang="en-US" sz="1500" b="1" dirty="0"/>
              <a:t>high in processed foods, saturated fats, and salt</a:t>
            </a:r>
            <a:r>
              <a:rPr lang="en-US" altLang="en-US" sz="1500" dirty="0"/>
              <a:t>, which has contributed to her hypertension, high LDL cholesterol, and poor diabetes control (NHS, 2023). </a:t>
            </a:r>
          </a:p>
          <a:p>
            <a:pPr>
              <a:lnSpc>
                <a:spcPct val="90000"/>
              </a:lnSpc>
              <a:spcBef>
                <a:spcPct val="0"/>
              </a:spcBef>
            </a:pPr>
            <a:r>
              <a:rPr lang="en-US" altLang="en-US" sz="1500" dirty="0"/>
              <a:t>Although she quit smoking 10 years ago, her </a:t>
            </a:r>
            <a:r>
              <a:rPr lang="en-US" altLang="en-US" sz="1500" b="1" dirty="0"/>
              <a:t>20‑pack‑year history</a:t>
            </a:r>
            <a:r>
              <a:rPr lang="en-US" altLang="en-US" sz="1500" dirty="0"/>
              <a:t> and limited engagement in preventive health behaviors (e.g., regular exercise, weight management) continue to influence her overall cardiovascular risk (British Heart Foundation, 2023). </a:t>
            </a:r>
          </a:p>
          <a:p>
            <a:pPr marL="0" indent="0">
              <a:lnSpc>
                <a:spcPct val="90000"/>
              </a:lnSpc>
              <a:buNone/>
            </a:pPr>
            <a:endParaRPr lang="en-GB" sz="1500" dirty="0"/>
          </a:p>
          <a:p>
            <a:pPr>
              <a:lnSpc>
                <a:spcPct val="90000"/>
              </a:lnSpc>
            </a:pPr>
            <a:endParaRPr lang="en-GB" sz="1500" dirty="0"/>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16/04/2026</a:t>
            </a:fld>
            <a:endParaRPr lang="en-GB" altLang="en-US" sz="90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pic>
        <p:nvPicPr>
          <p:cNvPr id="6" name="ROBSON">
            <a:hlinkClick r:id="" action="ppaction://media"/>
            <a:extLst>
              <a:ext uri="{FF2B5EF4-FFF2-40B4-BE49-F238E27FC236}">
                <a16:creationId xmlns:a16="http://schemas.microsoft.com/office/drawing/2014/main" id="{71DC8C8A-925A-84CF-7B26-54236DA668D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020272" y="642938"/>
            <a:ext cx="406400" cy="406400"/>
          </a:xfrm>
          <a:prstGeom prst="rect">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xmlns:p14="http://schemas.microsoft.com/office/powerpoint/2010/main">
    <mc:Choice Requires="p14">
      <p:transition spd="slow" p14:dur="2000" advTm="130275"/>
    </mc:Choice>
    <mc:Fallback xmlns="">
      <p:transition spd="slow" advTm="1302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027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1143000"/>
          </a:xfrm>
        </p:spPr>
        <p:txBody>
          <a:bodyPr wrap="square" anchor="ctr">
            <a:normAutofit/>
          </a:bodyPr>
          <a:lstStyle/>
          <a:p>
            <a:r>
              <a:rPr lang="en-GB" b="1"/>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1500" dirty="0"/>
              <a:t> Maggie spends most of her day sitting for long periods, engaging in low‑energy       activities such as watching television or reading, which contributes to sedentary behaviour and increased cardiovascular risk (Public Health England, 2020).</a:t>
            </a:r>
          </a:p>
          <a:p>
            <a:pPr>
              <a:lnSpc>
                <a:spcPct val="90000"/>
              </a:lnSpc>
            </a:pPr>
            <a:r>
              <a:rPr lang="en-GB" sz="1500" dirty="0"/>
              <a:t>Her meals typically consist of ready‑made or processed foods, often high in salt and saturated fats, which can worsen hypertension and cholesterol levels (NHS, 2023).</a:t>
            </a:r>
          </a:p>
          <a:p>
            <a:pPr>
              <a:lnSpc>
                <a:spcPct val="90000"/>
              </a:lnSpc>
            </a:pPr>
            <a:r>
              <a:rPr lang="en-GB" sz="1500" dirty="0"/>
              <a:t>She has limited daily social interaction, aside from occasional visits from her daughter, which may reduce motivation for physical activity and healthy routines (British Heart Foundation, 2023).</a:t>
            </a:r>
          </a:p>
        </p:txBody>
      </p:sp>
      <p:pic>
        <p:nvPicPr>
          <p:cNvPr id="9" name="Picture 8">
            <a:extLst>
              <a:ext uri="{FF2B5EF4-FFF2-40B4-BE49-F238E27FC236}">
                <a16:creationId xmlns:a16="http://schemas.microsoft.com/office/drawing/2014/main" id="{D0E6E337-74A5-388A-805E-F24A500AA4FF}"/>
              </a:ext>
            </a:extLst>
          </p:cNvPr>
          <p:cNvPicPr>
            <a:picLocks noChangeAspect="1"/>
          </p:cNvPicPr>
          <p:nvPr/>
        </p:nvPicPr>
        <p:blipFill>
          <a:blip r:embed="rId4"/>
          <a:stretch>
            <a:fillRect/>
          </a:stretch>
        </p:blipFill>
        <p:spPr>
          <a:xfrm>
            <a:off x="4665670" y="1628318"/>
            <a:ext cx="4388294" cy="3456384"/>
          </a:xfrm>
          <a:prstGeom prst="rect">
            <a:avLst/>
          </a:prstGeom>
          <a:noFill/>
        </p:spPr>
      </p:pic>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16/04/2026</a:t>
            </a:fld>
            <a:endParaRPr lang="en-GB" altLang="en-US" sz="900"/>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pic>
        <p:nvPicPr>
          <p:cNvPr id="6" name="Robson">
            <a:hlinkClick r:id="" action="ppaction://media"/>
            <a:extLst>
              <a:ext uri="{FF2B5EF4-FFF2-40B4-BE49-F238E27FC236}">
                <a16:creationId xmlns:a16="http://schemas.microsoft.com/office/drawing/2014/main" id="{2E08B5C4-A6F0-AEC4-1E5A-D3B1E3B183E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812360" y="439738"/>
            <a:ext cx="406400" cy="406400"/>
          </a:xfrm>
          <a:prstGeom prst="rect">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xmlns:p14="http://schemas.microsoft.com/office/powerpoint/2010/main">
    <mc:Choice Requires="p14">
      <p:transition spd="slow" p14:dur="2000" advTm="92447"/>
    </mc:Choice>
    <mc:Fallback xmlns="">
      <p:transition spd="slow" advTm="924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244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391715" y="-62107"/>
            <a:ext cx="8229600" cy="1143000"/>
          </a:xfrm>
        </p:spPr>
        <p:txBody>
          <a:bodyPr wrap="square" anchor="ctr">
            <a:normAutofit/>
          </a:bodyPr>
          <a:lstStyle/>
          <a:p>
            <a:r>
              <a:rPr lang="en-GB" b="1" dirty="0"/>
              <a:t>Care Plan (3/3) </a:t>
            </a:r>
          </a:p>
        </p:txBody>
      </p:sp>
      <p:pic>
        <p:nvPicPr>
          <p:cNvPr id="11" name="Picture 10">
            <a:extLst>
              <a:ext uri="{FF2B5EF4-FFF2-40B4-BE49-F238E27FC236}">
                <a16:creationId xmlns:a16="http://schemas.microsoft.com/office/drawing/2014/main" id="{348B5C9D-FA79-2FB5-4EFD-1C7ACFDE5FF1}"/>
              </a:ext>
            </a:extLst>
          </p:cNvPr>
          <p:cNvPicPr>
            <a:picLocks noChangeAspect="1"/>
          </p:cNvPicPr>
          <p:nvPr/>
        </p:nvPicPr>
        <p:blipFill>
          <a:blip r:embed="rId4"/>
          <a:srcRect r="-5" b="4773"/>
          <a:stretch>
            <a:fillRect/>
          </a:stretch>
        </p:blipFill>
        <p:spPr>
          <a:xfrm>
            <a:off x="446450" y="1556792"/>
            <a:ext cx="4040188" cy="3414365"/>
          </a:xfrm>
          <a:prstGeom prst="rect">
            <a:avLst/>
          </a:prstGeom>
          <a:noFill/>
        </p:spPr>
      </p:pic>
      <p:sp>
        <p:nvSpPr>
          <p:cNvPr id="3" name="Content Placeholder 2">
            <a:extLst>
              <a:ext uri="{FF2B5EF4-FFF2-40B4-BE49-F238E27FC236}">
                <a16:creationId xmlns:a16="http://schemas.microsoft.com/office/drawing/2014/main" id="{CB8DB334-A7AC-B263-B902-D885AE203F43}"/>
              </a:ext>
            </a:extLst>
          </p:cNvPr>
          <p:cNvSpPr>
            <a:spLocks noGrp="1"/>
          </p:cNvSpPr>
          <p:nvPr>
            <p:ph sz="quarter" idx="4"/>
          </p:nvPr>
        </p:nvSpPr>
        <p:spPr>
          <a:xfrm>
            <a:off x="4533089" y="1054751"/>
            <a:ext cx="4041775" cy="5326999"/>
          </a:xfrm>
        </p:spPr>
        <p:txBody>
          <a:bodyPr wrap="square" anchor="t">
            <a:normAutofit/>
          </a:bodyPr>
          <a:lstStyle/>
          <a:p>
            <a:pPr algn="just">
              <a:lnSpc>
                <a:spcPct val="90000"/>
              </a:lnSpc>
            </a:pPr>
            <a:r>
              <a:rPr lang="en-US" altLang="en-US" sz="1400" dirty="0"/>
              <a:t>Maggie may experience speech difficulties due to her MCA stroke, so communication should use </a:t>
            </a:r>
            <a:r>
              <a:rPr lang="en-US" altLang="en-US" sz="1400" b="1" dirty="0"/>
              <a:t>clear, simple language</a:t>
            </a:r>
            <a:r>
              <a:rPr lang="en-US" altLang="en-US" sz="1400" dirty="0"/>
              <a:t>, supported by visual cues or written prompts, ensuring she can participate in decisions about her care (NHS, 2023). </a:t>
            </a:r>
          </a:p>
          <a:p>
            <a:pPr algn="just">
              <a:lnSpc>
                <a:spcPct val="90000"/>
              </a:lnSpc>
              <a:spcBef>
                <a:spcPct val="0"/>
              </a:spcBef>
            </a:pPr>
            <a:r>
              <a:rPr lang="en-US" altLang="en-US" sz="1400" dirty="0"/>
              <a:t>Care staff must uphold </a:t>
            </a:r>
            <a:r>
              <a:rPr lang="en-US" altLang="en-US" sz="1400" b="1" dirty="0"/>
              <a:t>patient autonomy</a:t>
            </a:r>
            <a:r>
              <a:rPr lang="en-US" altLang="en-US" sz="1400" dirty="0"/>
              <a:t>, involving Maggie in all discussions about treatment and rehabilitation, in line with ethical principles and NHS person‑</a:t>
            </a:r>
            <a:r>
              <a:rPr lang="en-US" altLang="en-US" sz="1400" dirty="0" err="1"/>
              <a:t>centred</a:t>
            </a:r>
            <a:r>
              <a:rPr lang="en-US" altLang="en-US" sz="1400" dirty="0"/>
              <a:t> care standards (NICE, 2019). </a:t>
            </a:r>
          </a:p>
          <a:p>
            <a:pPr algn="just">
              <a:lnSpc>
                <a:spcPct val="90000"/>
              </a:lnSpc>
              <a:spcBef>
                <a:spcPct val="0"/>
              </a:spcBef>
            </a:pPr>
            <a:r>
              <a:rPr lang="en-US" altLang="en-US" sz="1400" dirty="0"/>
              <a:t>Confidentiality must be maintained at all times, with information shared only on a </a:t>
            </a:r>
            <a:r>
              <a:rPr lang="en-US" altLang="en-US" sz="1400" b="1" dirty="0"/>
              <a:t>need‑to‑know basis</a:t>
            </a:r>
            <a:r>
              <a:rPr lang="en-US" altLang="en-US" sz="1400" dirty="0"/>
              <a:t>, respecting Maggie’s privacy and dignity during personal care and communication (NHS, 2023). </a:t>
            </a:r>
          </a:p>
          <a:p>
            <a:pPr algn="just">
              <a:lnSpc>
                <a:spcPct val="90000"/>
              </a:lnSpc>
              <a:spcBef>
                <a:spcPct val="0"/>
              </a:spcBef>
            </a:pPr>
            <a:r>
              <a:rPr lang="en-US" altLang="en-US" sz="1400" dirty="0"/>
              <a:t>Staff should adopt a </a:t>
            </a:r>
            <a:r>
              <a:rPr lang="en-US" altLang="en-US" sz="1400" b="1" dirty="0"/>
              <a:t>compassionate, respectful approach</a:t>
            </a:r>
            <a:r>
              <a:rPr lang="en-US" altLang="en-US" sz="1400" dirty="0"/>
              <a:t>, being mindful of potential emotional distress after stroke, and ensuring culturally sensitive communication that supports Maggie’s wellbeing (British Heart Foundation, 2023). </a:t>
            </a:r>
          </a:p>
          <a:p>
            <a:pPr>
              <a:lnSpc>
                <a:spcPct val="90000"/>
              </a:lnSpc>
            </a:pPr>
            <a:endParaRPr lang="en-GB" sz="1100" dirty="0"/>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16/04/2026</a:t>
            </a:fld>
            <a:endParaRPr lang="en-GB" altLang="en-US" sz="900"/>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pic>
        <p:nvPicPr>
          <p:cNvPr id="6" name="Robson">
            <a:hlinkClick r:id="" action="ppaction://media"/>
            <a:extLst>
              <a:ext uri="{FF2B5EF4-FFF2-40B4-BE49-F238E27FC236}">
                <a16:creationId xmlns:a16="http://schemas.microsoft.com/office/drawing/2014/main" id="{1FE78C2D-A95E-D89F-5931-18CD4FC2625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380312" y="468815"/>
            <a:ext cx="406400" cy="406400"/>
          </a:xfrm>
          <a:prstGeom prst="rect">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xmlns:p14="http://schemas.microsoft.com/office/powerpoint/2010/main">
    <mc:Choice Requires="p14">
      <p:transition spd="slow" p14:dur="2000" advTm="86772"/>
    </mc:Choice>
    <mc:Fallback xmlns="">
      <p:transition spd="slow" advTm="867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77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wrap="square" anchor="ctr">
            <a:normAutofit/>
          </a:bodyPr>
          <a:lstStyle/>
          <a:p>
            <a:r>
              <a:rPr lang="en-GB" b="1"/>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sz="half" idx="1"/>
          </p:nvPr>
        </p:nvSpPr>
        <p:spPr>
          <a:xfrm>
            <a:off x="457200" y="1600201"/>
            <a:ext cx="4402832" cy="3989040"/>
          </a:xfrm>
        </p:spPr>
        <p:txBody>
          <a:bodyPr wrap="square" anchor="t">
            <a:normAutofit/>
          </a:bodyPr>
          <a:lstStyle/>
          <a:p>
            <a:pPr algn="just">
              <a:lnSpc>
                <a:spcPct val="90000"/>
              </a:lnSpc>
            </a:pPr>
            <a:r>
              <a:rPr lang="en-GB" sz="1200" dirty="0"/>
              <a:t>Maggie’s long‑standing hypertension, combined with a diet high in salt and processed foods, significantly increases her risk of stroke because high blood pressure damages arterial walls and accelerates atherosclerosis (NHS, 2023).</a:t>
            </a:r>
          </a:p>
          <a:p>
            <a:pPr algn="just">
              <a:lnSpc>
                <a:spcPct val="90000"/>
              </a:lnSpc>
            </a:pPr>
            <a:r>
              <a:rPr lang="en-GB" sz="1200" dirty="0"/>
              <a:t>Her poorly controlled Type 2 diabetes contributes to vascular inflammation and impaired blood flow, making her more vulnerable to ischaemic stroke and other cardiovascular complications. (World Health Organization, 2023).</a:t>
            </a:r>
          </a:p>
          <a:p>
            <a:pPr algn="just">
              <a:lnSpc>
                <a:spcPct val="90000"/>
              </a:lnSpc>
            </a:pPr>
            <a:r>
              <a:rPr lang="en-GB" sz="1200" dirty="0"/>
              <a:t>A sedentary lifestyle and obesity (BMI 31.2) further elevate her cardiovascular risk by reducing metabolic efficiency and increasing strain on the heart and blood vessels (NICE, 2023).</a:t>
            </a:r>
          </a:p>
          <a:p>
            <a:pPr algn="just">
              <a:lnSpc>
                <a:spcPct val="90000"/>
              </a:lnSpc>
            </a:pPr>
            <a:r>
              <a:rPr lang="en-GB" sz="1200" dirty="0"/>
              <a:t>Her history as a former smoker (20‑pack‑years) continues to influence her vascular health, as smoking causes long‑term endothelial damage and increases the likelihood of clot formation (British Heart Foundation, 2023).</a:t>
            </a:r>
          </a:p>
        </p:txBody>
      </p:sp>
      <p:pic>
        <p:nvPicPr>
          <p:cNvPr id="7" name="Picture 6">
            <a:extLst>
              <a:ext uri="{FF2B5EF4-FFF2-40B4-BE49-F238E27FC236}">
                <a16:creationId xmlns:a16="http://schemas.microsoft.com/office/drawing/2014/main" id="{0B791E5C-24ED-F73A-3A48-A111BC73E95F}"/>
              </a:ext>
            </a:extLst>
          </p:cNvPr>
          <p:cNvPicPr>
            <a:picLocks noChangeAspect="1"/>
          </p:cNvPicPr>
          <p:nvPr/>
        </p:nvPicPr>
        <p:blipFill>
          <a:blip r:embed="rId4"/>
          <a:stretch>
            <a:fillRect/>
          </a:stretch>
        </p:blipFill>
        <p:spPr>
          <a:xfrm>
            <a:off x="5206566" y="1417638"/>
            <a:ext cx="3480234" cy="3989040"/>
          </a:xfrm>
          <a:prstGeom prst="rect">
            <a:avLst/>
          </a:prstGeom>
          <a:noFill/>
        </p:spPr>
      </p:pic>
      <p:sp>
        <p:nvSpPr>
          <p:cNvPr id="26" name="Date Placeholder 4">
            <a:extLst>
              <a:ext uri="{FF2B5EF4-FFF2-40B4-BE49-F238E27FC236}">
                <a16:creationId xmlns:a16="http://schemas.microsoft.com/office/drawing/2014/main" id="{B50BA15C-DF7E-12CF-EA74-823D9B6B331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16/04/2026</a:t>
            </a:fld>
            <a:endParaRPr lang="en-GB" altLang="en-US" sz="900"/>
          </a:p>
        </p:txBody>
      </p:sp>
      <p:sp>
        <p:nvSpPr>
          <p:cNvPr id="27" name="Slide Number Placeholder 5">
            <a:extLst>
              <a:ext uri="{FF2B5EF4-FFF2-40B4-BE49-F238E27FC236}">
                <a16:creationId xmlns:a16="http://schemas.microsoft.com/office/drawing/2014/main" id="{9A81BC18-2F52-3389-3538-4CE1BD4C9DC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8</a:t>
            </a:fld>
            <a:endParaRPr lang="en-GB" altLang="en-US"/>
          </a:p>
        </p:txBody>
      </p:sp>
      <p:pic>
        <p:nvPicPr>
          <p:cNvPr id="4" name="ROBSON">
            <a:hlinkClick r:id="" action="ppaction://media"/>
            <a:extLst>
              <a:ext uri="{FF2B5EF4-FFF2-40B4-BE49-F238E27FC236}">
                <a16:creationId xmlns:a16="http://schemas.microsoft.com/office/drawing/2014/main" id="{12EB3E95-1BA4-C21B-3D1C-D2C22E2322E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876256" y="642938"/>
            <a:ext cx="406400" cy="406400"/>
          </a:xfrm>
          <a:prstGeom prst="rect">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xmlns:p14="http://schemas.microsoft.com/office/powerpoint/2010/main">
    <mc:Choice Requires="p14">
      <p:transition spd="slow" p14:dur="2000" advTm="68956"/>
    </mc:Choice>
    <mc:Fallback xmlns="">
      <p:transition spd="slow" advTm="689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9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274638"/>
            <a:ext cx="7715200" cy="490066"/>
          </a:xfrm>
        </p:spPr>
        <p:txBody>
          <a:bodyPr/>
          <a:lstStyle/>
          <a:p>
            <a:r>
              <a:rPr lang="en-GB" sz="2400" b="1"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764704"/>
            <a:ext cx="8229600" cy="4752529"/>
          </a:xfrm>
        </p:spPr>
        <p:txBody>
          <a:bodyPr/>
          <a:lstStyle/>
          <a:p>
            <a:pPr marL="0" indent="0">
              <a:buNone/>
            </a:pPr>
            <a:r>
              <a:rPr lang="en-GB" sz="1100" dirty="0">
                <a:solidFill>
                  <a:srgbClr val="0070C0"/>
                </a:solidFill>
              </a:rPr>
              <a:t>	</a:t>
            </a:r>
          </a:p>
          <a:p>
            <a:pPr>
              <a:lnSpc>
                <a:spcPct val="150000"/>
              </a:lnSpc>
            </a:pPr>
            <a:r>
              <a:rPr lang="en-GB" sz="1600" dirty="0">
                <a:latin typeface="Arial" panose="020B0604020202020204" pitchFamily="34" charset="0"/>
                <a:cs typeface="Arial" panose="020B0604020202020204" pitchFamily="34" charset="0"/>
              </a:rPr>
              <a:t>Maggie should receive care within a specialist stroke unit led by a multidisciplinary team, ensuring coordinated rehabilitation, physiotherapy, speech therapy, and occupational therapy support (NICE, 2023). </a:t>
            </a:r>
          </a:p>
          <a:p>
            <a:pPr>
              <a:lnSpc>
                <a:spcPct val="150000"/>
              </a:lnSpc>
            </a:pPr>
            <a:r>
              <a:rPr lang="en-GB" sz="1600" dirty="0">
                <a:latin typeface="Arial" panose="020B0604020202020204" pitchFamily="34" charset="0"/>
                <a:cs typeface="Arial" panose="020B0604020202020204" pitchFamily="34" charset="0"/>
              </a:rPr>
              <a:t>Ongoing assessment of movement, cognition, fatigue, and psychological wellbeing should be part of her rehabilitation plan, as recommended in NICE stroke rehabilitation guidance (NICE, 2023). Care planning must be person‑centred, involving Maggie in decisions about her rehabilitation goals, discharge planning, and home‑based support, in line with NICE’s emphasis on shared decision‑making (NICE, 2023).</a:t>
            </a:r>
          </a:p>
          <a:p>
            <a:pPr>
              <a:lnSpc>
                <a:spcPct val="150000"/>
              </a:lnSpc>
            </a:pPr>
            <a:r>
              <a:rPr lang="en-GB" sz="1600" dirty="0">
                <a:latin typeface="Arial" panose="020B0604020202020204" pitchFamily="34" charset="0"/>
                <a:cs typeface="Arial" panose="020B0604020202020204" pitchFamily="34" charset="0"/>
              </a:rPr>
              <a:t>Emotional and psychological support is essential, as post‑stroke depression and anxiety are common; referrals to counselling or clinical psychology should be considered.</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6" name="ROBSON">
            <a:hlinkClick r:id="" action="ppaction://media"/>
            <a:extLst>
              <a:ext uri="{FF2B5EF4-FFF2-40B4-BE49-F238E27FC236}">
                <a16:creationId xmlns:a16="http://schemas.microsoft.com/office/drawing/2014/main" id="{5882BBB2-C475-604E-9F2F-D46DC8EA84A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516216" y="519671"/>
            <a:ext cx="406400" cy="406400"/>
          </a:xfrm>
          <a:prstGeom prst="rect">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xmlns:p14="http://schemas.microsoft.com/office/powerpoint/2010/main">
    <mc:Choice Requires="p14">
      <p:transition spd="slow" p14:dur="2000" advTm="89470"/>
    </mc:Choice>
    <mc:Fallback xmlns="">
      <p:transition spd="slow" advTm="894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947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457200" y="238987"/>
            <a:ext cx="8229600" cy="706090"/>
          </a:xfrm>
        </p:spPr>
        <p:txBody>
          <a:bodyPr/>
          <a:lstStyle/>
          <a:p>
            <a:r>
              <a:rPr lang="en-GB" sz="2400" b="1" dirty="0">
                <a:latin typeface="Arial" panose="020B0604020202020204" pitchFamily="34" charset="0"/>
                <a:cs typeface="Arial" panose="020B0604020202020204" pitchFamily="34" charset="0"/>
              </a:rPr>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57200" y="980728"/>
            <a:ext cx="8229600" cy="4536505"/>
          </a:xfrm>
        </p:spPr>
        <p:txBody>
          <a:bodyPr/>
          <a:lstStyle/>
          <a:p>
            <a:pPr marL="0" indent="0" algn="just">
              <a:lnSpc>
                <a:spcPct val="150000"/>
              </a:lnSpc>
              <a:buNone/>
            </a:pPr>
            <a:r>
              <a:rPr lang="en-GB" sz="1600" dirty="0">
                <a:latin typeface="Arial" panose="020B0604020202020204" pitchFamily="34" charset="0"/>
                <a:cs typeface="Arial" panose="020B0604020202020204" pitchFamily="34" charset="0"/>
              </a:rPr>
              <a:t>In summary, Maggie’s case highlights how an ischaemic stroke results from a blockage within the cerebrovascular system, particularly affecting the middle cerebral artery, which supplies essential regions responsible for movement, speech, and sensory processing. The disruption of blood flow triggers the ischaemic cascade, leading to rapid neuronal injury and functional impairment. Her lifestyle factors—such as a sedentary routine, poor diet, and previous smoking—combined with long‑standing hypertension, Type 2 diabetes, and high cholesterol, significantly increase her vulnerability to stroke and future cardiovascular events. Evidence‑based care for Maggie requires coordinated multidisciplinary support, regular monitoring of neurological and physiological status, and person‑centred rehabilitation aligned with NHS and NICE guidelines. Ethical, respectful communication and shared decision‑making remain central to ensuring her dignity, autonomy, and long‑term recovery.</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3" name="Recorded Sound">
            <a:hlinkClick r:id="" action="ppaction://media"/>
            <a:extLst>
              <a:ext uri="{FF2B5EF4-FFF2-40B4-BE49-F238E27FC236}">
                <a16:creationId xmlns:a16="http://schemas.microsoft.com/office/drawing/2014/main" id="{B5B370C3-8823-BF69-7365-6C191DEFC11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444208" y="468257"/>
            <a:ext cx="406400" cy="406400"/>
          </a:xfrm>
          <a:prstGeom prst="rect">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xmlns:p14="http://schemas.microsoft.com/office/powerpoint/2010/main">
    <mc:Choice Requires="p14">
      <p:transition spd="slow" p14:dur="2000" advTm="108469"/>
    </mc:Choice>
    <mc:Fallback xmlns="">
      <p:transition spd="slow" advTm="1084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846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814"/>
            <a:ext cx="7931224" cy="648494"/>
          </a:xfrm>
        </p:spPr>
        <p:txBody>
          <a:bodyPr/>
          <a:lstStyle/>
          <a:p>
            <a:r>
              <a:rPr lang="en-GB" sz="2400" b="1" dirty="0">
                <a:latin typeface="Arial" panose="020B0604020202020204" pitchFamily="34" charset="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568324"/>
            <a:ext cx="8424936" cy="5400601"/>
          </a:xfrm>
        </p:spPr>
        <p:txBody>
          <a:bodyPr/>
          <a:lstStyle/>
          <a:p>
            <a:pPr marL="0" indent="0" algn="just">
              <a:lnSpc>
                <a:spcPct val="150000"/>
              </a:lnSpc>
              <a:spcBef>
                <a:spcPct val="0"/>
              </a:spcBef>
              <a:buNone/>
            </a:pPr>
            <a:r>
              <a:rPr lang="en-GB" sz="800" dirty="0">
                <a:latin typeface="Arial" panose="020B0604020202020204" pitchFamily="34" charset="0"/>
                <a:cs typeface="Arial" panose="020B0604020202020204" pitchFamily="34" charset="0"/>
              </a:rPr>
              <a:t>Act 2014 (2014) Act 2014. London: The Stationery Office. Available at: legislation.gov.uk (Accessed: 10 April 2026).</a:t>
            </a:r>
          </a:p>
          <a:p>
            <a:pPr marL="0" indent="0" algn="just">
              <a:lnSpc>
                <a:spcPct val="150000"/>
              </a:lnSpc>
              <a:spcBef>
                <a:spcPct val="0"/>
              </a:spcBef>
              <a:buNone/>
            </a:pPr>
            <a:r>
              <a:rPr lang="en-GB" sz="800" dirty="0">
                <a:latin typeface="Arial" panose="020B0604020202020204" pitchFamily="34" charset="0"/>
                <a:cs typeface="Arial" panose="020B0604020202020204" pitchFamily="34" charset="0"/>
              </a:rPr>
              <a:t>Bate, P. and Robert, G. (2006) ‘Experience‑based design: from redesigning the system around the patient to co‑designing services with the patient’, Quality and Safety in Health Care, 15(5), pp. 307–310.</a:t>
            </a:r>
          </a:p>
          <a:p>
            <a:pPr marL="0" indent="0" algn="just">
              <a:lnSpc>
                <a:spcPct val="150000"/>
              </a:lnSpc>
              <a:spcBef>
                <a:spcPct val="0"/>
              </a:spcBef>
              <a:buNone/>
            </a:pPr>
            <a:r>
              <a:rPr lang="en-GB" sz="800" dirty="0">
                <a:latin typeface="Arial" panose="020B0604020202020204" pitchFamily="34" charset="0"/>
                <a:cs typeface="Arial" panose="020B0604020202020204" pitchFamily="34" charset="0"/>
              </a:rPr>
              <a:t>Brady, G., Lowe, P. and Lauritzen, S. (2020) ‘Children and families’ experiences of transitions in early years settings’, Children &amp; Society, 34(3), pp. 215–229.</a:t>
            </a:r>
          </a:p>
          <a:p>
            <a:pPr marL="0" indent="0" algn="just">
              <a:lnSpc>
                <a:spcPct val="150000"/>
              </a:lnSpc>
              <a:spcBef>
                <a:spcPct val="0"/>
              </a:spcBef>
              <a:buNone/>
            </a:pPr>
            <a:r>
              <a:rPr lang="en-GB" sz="800" dirty="0">
                <a:latin typeface="Arial" panose="020B0604020202020204" pitchFamily="34" charset="0"/>
                <a:cs typeface="Arial" panose="020B0604020202020204" pitchFamily="34" charset="0"/>
              </a:rPr>
              <a:t>Care Act (2014) Care Act 2014. London: UK Government. Available at: legislation.gov.uk (Accessed: 10 April 2026).</a:t>
            </a:r>
          </a:p>
          <a:p>
            <a:pPr marL="0" indent="0" algn="just">
              <a:lnSpc>
                <a:spcPct val="150000"/>
              </a:lnSpc>
              <a:spcBef>
                <a:spcPct val="0"/>
              </a:spcBef>
              <a:buNone/>
            </a:pPr>
            <a:r>
              <a:rPr lang="en-GB" sz="800" dirty="0">
                <a:latin typeface="Arial" panose="020B0604020202020204" pitchFamily="34" charset="0"/>
                <a:cs typeface="Arial" panose="020B0604020202020204" pitchFamily="34" charset="0"/>
              </a:rPr>
              <a:t>Equality Act (2010) Equality Act 2010. London: UK Government. Available at: legislation.gov.uk (Accessed: 10 April 2026).</a:t>
            </a:r>
          </a:p>
          <a:p>
            <a:pPr marL="0" indent="0" algn="just">
              <a:lnSpc>
                <a:spcPct val="150000"/>
              </a:lnSpc>
              <a:spcBef>
                <a:spcPct val="0"/>
              </a:spcBef>
              <a:buNone/>
            </a:pPr>
            <a:r>
              <a:rPr lang="en-GB" sz="800" dirty="0">
                <a:latin typeface="Arial" panose="020B0604020202020204" pitchFamily="34" charset="0"/>
                <a:cs typeface="Arial" panose="020B0604020202020204" pitchFamily="34" charset="0"/>
              </a:rPr>
              <a:t>Farr, M., Banks, J., Edwards, H. and </a:t>
            </a:r>
            <a:r>
              <a:rPr lang="en-GB" sz="800" dirty="0" err="1">
                <a:latin typeface="Arial" panose="020B0604020202020204" pitchFamily="34" charset="0"/>
                <a:cs typeface="Arial" panose="020B0604020202020204" pitchFamily="34" charset="0"/>
              </a:rPr>
              <a:t>Northstone</a:t>
            </a:r>
            <a:r>
              <a:rPr lang="en-GB" sz="800" dirty="0">
                <a:latin typeface="Arial" panose="020B0604020202020204" pitchFamily="34" charset="0"/>
                <a:cs typeface="Arial" panose="020B0604020202020204" pitchFamily="34" charset="0"/>
              </a:rPr>
              <a:t>, K. (2021) ‘Experience‑based co‑design in mental health services: impacts and mechanisms’, Health Expectations, 24(5), pp. 1738–1750.</a:t>
            </a:r>
          </a:p>
          <a:p>
            <a:pPr marL="0" indent="0" algn="just">
              <a:lnSpc>
                <a:spcPct val="150000"/>
              </a:lnSpc>
              <a:spcBef>
                <a:spcPct val="0"/>
              </a:spcBef>
              <a:buNone/>
            </a:pPr>
            <a:r>
              <a:rPr lang="en-GB" sz="800" dirty="0">
                <a:latin typeface="Arial" panose="020B0604020202020204" pitchFamily="34" charset="0"/>
                <a:cs typeface="Arial" panose="020B0604020202020204" pitchFamily="34" charset="0"/>
              </a:rPr>
              <a:t>Glasby, J. and Dickinson, H. (2014) Partnership working in health and social care. Bristol: Policy Press.</a:t>
            </a:r>
          </a:p>
          <a:p>
            <a:pPr marL="0" indent="0" algn="just">
              <a:lnSpc>
                <a:spcPct val="150000"/>
              </a:lnSpc>
              <a:spcBef>
                <a:spcPct val="0"/>
              </a:spcBef>
              <a:buNone/>
            </a:pPr>
            <a:r>
              <a:rPr lang="en-GB" sz="800" dirty="0">
                <a:latin typeface="Arial" panose="020B0604020202020204" pitchFamily="34" charset="0"/>
                <a:cs typeface="Arial" panose="020B0604020202020204" pitchFamily="34" charset="0"/>
              </a:rPr>
              <a:t>Health and Care Act 2022 (2022) Health and Care Act 2022. London: The Stationery Office. Available at: legislation.gov.uk (Accessed: 10 April 2026).</a:t>
            </a:r>
          </a:p>
          <a:p>
            <a:pPr marL="0" indent="0" algn="just">
              <a:lnSpc>
                <a:spcPct val="150000"/>
              </a:lnSpc>
              <a:spcBef>
                <a:spcPct val="0"/>
              </a:spcBef>
              <a:buNone/>
            </a:pPr>
            <a:r>
              <a:rPr lang="en-GB" sz="800" dirty="0">
                <a:latin typeface="Arial" panose="020B0604020202020204" pitchFamily="34" charset="0"/>
                <a:cs typeface="Arial" panose="020B0604020202020204" pitchFamily="34" charset="0"/>
              </a:rPr>
              <a:t>Health and Care Professions Council (HCPC) (2016) Standards of conduct, performance and ethics. London: HCPC. Available at: https://www.hcpc‑uk.org (Accessed: 10 April 2026).</a:t>
            </a:r>
          </a:p>
          <a:p>
            <a:pPr marL="0" indent="0" algn="just">
              <a:lnSpc>
                <a:spcPct val="150000"/>
              </a:lnSpc>
              <a:spcBef>
                <a:spcPct val="0"/>
              </a:spcBef>
              <a:buNone/>
            </a:pPr>
            <a:r>
              <a:rPr lang="en-GB" sz="800" dirty="0">
                <a:latin typeface="Arial" panose="020B0604020202020204" pitchFamily="34" charset="0"/>
                <a:cs typeface="Arial" panose="020B0604020202020204" pitchFamily="34" charset="0"/>
              </a:rPr>
              <a:t>Health Foundation (2016) Person‑centred care made simple. London: The Health Foundation. Available at: health.org.uk (Accessed: 10 April 2026).</a:t>
            </a:r>
          </a:p>
          <a:p>
            <a:pPr marL="0" indent="0" algn="just">
              <a:lnSpc>
                <a:spcPct val="150000"/>
              </a:lnSpc>
              <a:spcBef>
                <a:spcPct val="0"/>
              </a:spcBef>
              <a:buNone/>
            </a:pPr>
            <a:r>
              <a:rPr lang="en-GB" sz="800" dirty="0">
                <a:latin typeface="Arial" panose="020B0604020202020204" pitchFamily="34" charset="0"/>
                <a:cs typeface="Arial" panose="020B0604020202020204" pitchFamily="34" charset="0"/>
              </a:rPr>
              <a:t>Human Rights Act (1998) Human Rights Act 1998. London: UK Government. Available at: legislation.gov.uk (Accessed: 10 April 2026).</a:t>
            </a:r>
          </a:p>
          <a:p>
            <a:pPr marL="0" indent="0" algn="just">
              <a:lnSpc>
                <a:spcPct val="150000"/>
              </a:lnSpc>
              <a:spcBef>
                <a:spcPct val="0"/>
              </a:spcBef>
              <a:buNone/>
            </a:pPr>
            <a:r>
              <a:rPr lang="en-GB" sz="800" dirty="0">
                <a:latin typeface="Arial" panose="020B0604020202020204" pitchFamily="34" charset="0"/>
                <a:cs typeface="Arial" panose="020B0604020202020204" pitchFamily="34" charset="0"/>
              </a:rPr>
              <a:t>King’s College London (2013) Experience‑Based Co‑Design in Head and Neck Cancer Services: Final Report. London: King’s College London. Available at: https://www.kcl.ac.uk (Accessed: 10 April 2026).</a:t>
            </a:r>
          </a:p>
          <a:p>
            <a:pPr marL="0" indent="0" algn="just">
              <a:lnSpc>
                <a:spcPct val="150000"/>
              </a:lnSpc>
              <a:spcBef>
                <a:spcPct val="0"/>
              </a:spcBef>
              <a:buNone/>
            </a:pPr>
            <a:r>
              <a:rPr lang="en-GB" sz="800" dirty="0">
                <a:latin typeface="Arial" panose="020B0604020202020204" pitchFamily="34" charset="0"/>
                <a:cs typeface="Arial" panose="020B0604020202020204" pitchFamily="34" charset="0"/>
              </a:rPr>
              <a:t>Maslow, A. (1943) ‘A theory of human motivation’, Psychological Review, 50(4), pp. 370–396. Available at: psychclassics.yorku.ca (Accessed: 10 April 2026).</a:t>
            </a:r>
          </a:p>
          <a:p>
            <a:pPr marL="0" indent="0" algn="just">
              <a:lnSpc>
                <a:spcPct val="150000"/>
              </a:lnSpc>
              <a:spcBef>
                <a:spcPct val="0"/>
              </a:spcBef>
              <a:buNone/>
            </a:pPr>
            <a:r>
              <a:rPr lang="en-GB" sz="800" dirty="0">
                <a:latin typeface="Arial" panose="020B0604020202020204" pitchFamily="34" charset="0"/>
                <a:cs typeface="Arial" panose="020B0604020202020204" pitchFamily="34" charset="0"/>
              </a:rPr>
              <a:t>Mental Capacity Act 2005 (2005) Mental Capacity Act 2005. London: The Stationery Office. Available at: legislation.gov.uk (Accessed: 10 April 2026).</a:t>
            </a:r>
          </a:p>
          <a:p>
            <a:pPr marL="0" indent="0" algn="just">
              <a:lnSpc>
                <a:spcPct val="150000"/>
              </a:lnSpc>
              <a:spcBef>
                <a:spcPct val="0"/>
              </a:spcBef>
              <a:buNone/>
            </a:pPr>
            <a:r>
              <a:rPr lang="en-GB" sz="800" dirty="0">
                <a:latin typeface="Arial" panose="020B0604020202020204" pitchFamily="34" charset="0"/>
                <a:cs typeface="Arial" panose="020B0604020202020204" pitchFamily="34" charset="0"/>
              </a:rPr>
              <a:t>NHS (2021) The NHS Constitution for England. London: Department of Health and Social Care. Available at: gov.uk (Accessed: 10 April 2026).</a:t>
            </a:r>
          </a:p>
          <a:p>
            <a:pPr marL="0" indent="0" algn="just">
              <a:lnSpc>
                <a:spcPct val="150000"/>
              </a:lnSpc>
              <a:spcBef>
                <a:spcPct val="0"/>
              </a:spcBef>
              <a:buNone/>
            </a:pPr>
            <a:r>
              <a:rPr lang="en-GB" sz="800" dirty="0">
                <a:latin typeface="Arial" panose="020B0604020202020204" pitchFamily="34" charset="0"/>
                <a:cs typeface="Arial" panose="020B0604020202020204" pitchFamily="34" charset="0"/>
              </a:rPr>
              <a:t>Knapp, H. (2026). Paediatric Stroke Rehabilitation, Treatment, and Awareness - NAPA. [online] NAPA. Available at: https://napacentre.co.uk/paediatric-stroke/ [Accessed 12 Apr. 2026].</a:t>
            </a:r>
          </a:p>
          <a:p>
            <a:pPr marL="0" indent="0" algn="just">
              <a:lnSpc>
                <a:spcPct val="150000"/>
              </a:lnSpc>
              <a:spcBef>
                <a:spcPct val="0"/>
              </a:spcBef>
              <a:buNone/>
            </a:pPr>
            <a:r>
              <a:rPr lang="en-GB" sz="800" dirty="0">
                <a:latin typeface="Arial" panose="020B0604020202020204" pitchFamily="34" charset="0"/>
                <a:cs typeface="Arial" panose="020B0604020202020204" pitchFamily="34" charset="0"/>
              </a:rPr>
              <a:t>Public Health England (2026). Health matters: Getting Every Adult Active Every Day. [online] GOV.UK. Available at: https://www.gov.uk/government/publications/health-matters-getting-every-adult-active-every-day/health-matters-getting-every-adult-active-every-day [Accessed 12 Apr. 2026].</a:t>
            </a:r>
          </a:p>
          <a:p>
            <a:pPr marL="0" indent="0" algn="just">
              <a:lnSpc>
                <a:spcPct val="150000"/>
              </a:lnSpc>
              <a:spcBef>
                <a:spcPct val="0"/>
              </a:spcBef>
              <a:buNone/>
            </a:pPr>
            <a:r>
              <a:rPr lang="en-GB" sz="800" dirty="0">
                <a:latin typeface="Arial" panose="020B0604020202020204" pitchFamily="34" charset="0"/>
                <a:cs typeface="Arial" panose="020B0604020202020204" pitchFamily="34" charset="0"/>
              </a:rPr>
              <a:t>Thomas-Whittingham, J. (2026). The Impact Of Strokes In The UK. [online] </a:t>
            </a:r>
            <a:r>
              <a:rPr lang="en-GB" sz="800" dirty="0" err="1">
                <a:latin typeface="Arial" panose="020B0604020202020204" pitchFamily="34" charset="0"/>
                <a:cs typeface="Arial" panose="020B0604020202020204" pitchFamily="34" charset="0"/>
              </a:rPr>
              <a:t>Stephensons</a:t>
            </a:r>
            <a:r>
              <a:rPr lang="en-GB" sz="800" dirty="0">
                <a:latin typeface="Arial" panose="020B0604020202020204" pitchFamily="34" charset="0"/>
                <a:cs typeface="Arial" panose="020B0604020202020204" pitchFamily="34" charset="0"/>
              </a:rPr>
              <a:t> Solicitors LLP. Available at: https://www.stephensons.co.uk/site/blog/clin-neg-blog/the-impact-of-strokes-in-the-uk [Accessed 12 Apr. 2026].</a:t>
            </a:r>
          </a:p>
          <a:p>
            <a:pPr marL="0" indent="0" algn="just">
              <a:lnSpc>
                <a:spcPct val="150000"/>
              </a:lnSpc>
              <a:spcBef>
                <a:spcPct val="0"/>
              </a:spcBef>
              <a:buNone/>
            </a:pPr>
            <a:r>
              <a:rPr lang="en-GB" sz="800" dirty="0">
                <a:latin typeface="Arial" panose="020B0604020202020204" pitchFamily="34" charset="0"/>
                <a:cs typeface="Arial" panose="020B0604020202020204" pitchFamily="34" charset="0"/>
              </a:rPr>
              <a:t>Thomas-Whittingham, J. (2026). The Impact Of Strokes In The UK. [online] </a:t>
            </a:r>
            <a:r>
              <a:rPr lang="en-GB" sz="800" dirty="0" err="1">
                <a:latin typeface="Arial" panose="020B0604020202020204" pitchFamily="34" charset="0"/>
                <a:cs typeface="Arial" panose="020B0604020202020204" pitchFamily="34" charset="0"/>
              </a:rPr>
              <a:t>Stephensons</a:t>
            </a:r>
            <a:r>
              <a:rPr lang="en-GB" sz="800" dirty="0">
                <a:latin typeface="Arial" panose="020B0604020202020204" pitchFamily="34" charset="0"/>
                <a:cs typeface="Arial" panose="020B0604020202020204" pitchFamily="34" charset="0"/>
              </a:rPr>
              <a:t> Solicitors LLP. Available at: https://www.stephensons.co.uk/site/blog/clin-neg-blog/the-impact-of-strokes-in-the-uk [Accessed 12 Apr. 2026].</a:t>
            </a:r>
          </a:p>
          <a:p>
            <a:pPr marL="0" indent="0" algn="just">
              <a:lnSpc>
                <a:spcPct val="150000"/>
              </a:lnSpc>
              <a:spcBef>
                <a:spcPct val="0"/>
              </a:spcBef>
              <a:buNone/>
            </a:pPr>
            <a:endParaRPr lang="en-GB" sz="1100" dirty="0">
              <a:latin typeface="Arial" panose="020B0604020202020204" pitchFamily="34" charset="0"/>
              <a:cs typeface="Arial" panose="020B0604020202020204" pitchFamily="34" charset="0"/>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3" name="Rectangle 1">
            <a:extLst>
              <a:ext uri="{FF2B5EF4-FFF2-40B4-BE49-F238E27FC236}">
                <a16:creationId xmlns:a16="http://schemas.microsoft.com/office/drawing/2014/main" id="{16B6D230-7E99-93D9-E057-57E111894E6E}"/>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210010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1866</TotalTime>
  <Words>1996</Words>
  <Application>Microsoft Office PowerPoint</Application>
  <PresentationFormat>On-screen Show (4:3)</PresentationFormat>
  <Paragraphs>100</Paragraphs>
  <Slides>11</Slides>
  <Notes>0</Notes>
  <HiddenSlides>0</HiddenSlides>
  <MMClips>10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Myriad Pro</vt:lpstr>
      <vt:lpstr>Arial</vt:lpstr>
      <vt:lpstr>Verdana</vt:lpstr>
      <vt:lpstr>20140311PresentationUWTSDTemplate</vt:lpstr>
      <vt:lpstr>PowerPoint Presentation</vt:lpstr>
      <vt:lpstr>Introduction</vt:lpstr>
      <vt:lpstr>Information about the person</vt:lpstr>
      <vt:lpstr>Anatomy and Physiology</vt:lpstr>
      <vt:lpstr>Care Plan (1/3)</vt:lpstr>
      <vt:lpstr>Care Plan (2/3)</vt:lpstr>
      <vt:lpstr>Care Plan (3/3)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Robson Silva</cp:lastModifiedBy>
  <cp:revision>226</cp:revision>
  <cp:lastPrinted>2018-07-09T15:27:01Z</cp:lastPrinted>
  <dcterms:created xsi:type="dcterms:W3CDTF">2002-10-07T19:43:58Z</dcterms:created>
  <dcterms:modified xsi:type="dcterms:W3CDTF">2026-04-16T11:08:43Z</dcterms:modified>
</cp:coreProperties>
</file>