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6" d="100"/>
          <a:sy n="76" d="100"/>
        </p:scale>
        <p:origin x="62" y="10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shrat nasar" userId="81ff68315961b494" providerId="LiveId" clId="{05ECE01D-9054-48F2-A2F6-F822C7DFB551}"/>
    <pc:docChg chg="undo custSel modSld">
      <pc:chgData name="ishrat nasar" userId="81ff68315961b494" providerId="LiveId" clId="{05ECE01D-9054-48F2-A2F6-F822C7DFB551}" dt="2026-06-21T20:13:48.618" v="35" actId="20577"/>
      <pc:docMkLst>
        <pc:docMk/>
      </pc:docMkLst>
      <pc:sldChg chg="addSp delSp modSp mod setBg">
        <pc:chgData name="ishrat nasar" userId="81ff68315961b494" providerId="LiveId" clId="{05ECE01D-9054-48F2-A2F6-F822C7DFB551}" dt="2026-06-21T20:13:48.618" v="35" actId="20577"/>
        <pc:sldMkLst>
          <pc:docMk/>
          <pc:sldMk cId="2524501501" sldId="256"/>
        </pc:sldMkLst>
        <pc:spChg chg="mod">
          <ac:chgData name="ishrat nasar" userId="81ff68315961b494" providerId="LiveId" clId="{05ECE01D-9054-48F2-A2F6-F822C7DFB551}" dt="2026-06-21T20:13:06.859" v="4" actId="26606"/>
          <ac:spMkLst>
            <pc:docMk/>
            <pc:sldMk cId="2524501501" sldId="256"/>
            <ac:spMk id="2" creationId="{8168521A-5A8A-9684-678D-02325F88A085}"/>
          </ac:spMkLst>
        </pc:spChg>
        <pc:spChg chg="mod">
          <ac:chgData name="ishrat nasar" userId="81ff68315961b494" providerId="LiveId" clId="{05ECE01D-9054-48F2-A2F6-F822C7DFB551}" dt="2026-06-21T20:13:48.618" v="35" actId="20577"/>
          <ac:spMkLst>
            <pc:docMk/>
            <pc:sldMk cId="2524501501" sldId="256"/>
            <ac:spMk id="3" creationId="{1BD0052F-EA18-F999-707C-C0F7101C5458}"/>
          </ac:spMkLst>
        </pc:spChg>
        <pc:spChg chg="add del">
          <ac:chgData name="ishrat nasar" userId="81ff68315961b494" providerId="LiveId" clId="{05ECE01D-9054-48F2-A2F6-F822C7DFB551}" dt="2026-06-21T20:13:06.818" v="3" actId="26606"/>
          <ac:spMkLst>
            <pc:docMk/>
            <pc:sldMk cId="2524501501" sldId="256"/>
            <ac:spMk id="8" creationId="{1709F1D5-B0F1-4714-A239-E5B61C161915}"/>
          </ac:spMkLst>
        </pc:spChg>
        <pc:spChg chg="add del">
          <ac:chgData name="ishrat nasar" userId="81ff68315961b494" providerId="LiveId" clId="{05ECE01D-9054-48F2-A2F6-F822C7DFB551}" dt="2026-06-21T20:13:06.818" v="3" actId="26606"/>
          <ac:spMkLst>
            <pc:docMk/>
            <pc:sldMk cId="2524501501" sldId="256"/>
            <ac:spMk id="10" creationId="{228FB460-D3FF-4440-A020-05982A09E517}"/>
          </ac:spMkLst>
        </pc:spChg>
        <pc:spChg chg="add del">
          <ac:chgData name="ishrat nasar" userId="81ff68315961b494" providerId="LiveId" clId="{05ECE01D-9054-48F2-A2F6-F822C7DFB551}" dt="2026-06-21T20:13:01.398" v="1" actId="26606"/>
          <ac:spMkLst>
            <pc:docMk/>
            <pc:sldMk cId="2524501501" sldId="256"/>
            <ac:spMk id="12" creationId="{74751229-0244-4FBB-BED1-407467F4C951}"/>
          </ac:spMkLst>
        </pc:spChg>
        <pc:spChg chg="add del">
          <ac:chgData name="ishrat nasar" userId="81ff68315961b494" providerId="LiveId" clId="{05ECE01D-9054-48F2-A2F6-F822C7DFB551}" dt="2026-06-21T20:13:06.818" v="3" actId="26606"/>
          <ac:spMkLst>
            <pc:docMk/>
            <pc:sldMk cId="2524501501" sldId="256"/>
            <ac:spMk id="14" creationId="{5566D6E1-03A1-4D73-A4E0-35D74D568A04}"/>
          </ac:spMkLst>
        </pc:spChg>
        <pc:spChg chg="add del">
          <ac:chgData name="ishrat nasar" userId="81ff68315961b494" providerId="LiveId" clId="{05ECE01D-9054-48F2-A2F6-F822C7DFB551}" dt="2026-06-21T20:13:06.818" v="3" actId="26606"/>
          <ac:spMkLst>
            <pc:docMk/>
            <pc:sldMk cId="2524501501" sldId="256"/>
            <ac:spMk id="15" creationId="{14847E93-7DC1-4D4B-8829-B19AA7137C50}"/>
          </ac:spMkLst>
        </pc:spChg>
        <pc:spChg chg="add del">
          <ac:chgData name="ishrat nasar" userId="81ff68315961b494" providerId="LiveId" clId="{05ECE01D-9054-48F2-A2F6-F822C7DFB551}" dt="2026-06-21T20:13:06.818" v="3" actId="26606"/>
          <ac:spMkLst>
            <pc:docMk/>
            <pc:sldMk cId="2524501501" sldId="256"/>
            <ac:spMk id="16" creationId="{9F835A99-04AC-494A-A572-AFE8413CC938}"/>
          </ac:spMkLst>
        </pc:spChg>
        <pc:spChg chg="add del">
          <ac:chgData name="ishrat nasar" userId="81ff68315961b494" providerId="LiveId" clId="{05ECE01D-9054-48F2-A2F6-F822C7DFB551}" dt="2026-06-21T20:13:06.818" v="3" actId="26606"/>
          <ac:spMkLst>
            <pc:docMk/>
            <pc:sldMk cId="2524501501" sldId="256"/>
            <ac:spMk id="18" creationId="{7B786209-1B0B-4CA9-9BDD-F7327066A84D}"/>
          </ac:spMkLst>
        </pc:spChg>
        <pc:spChg chg="add del">
          <ac:chgData name="ishrat nasar" userId="81ff68315961b494" providerId="LiveId" clId="{05ECE01D-9054-48F2-A2F6-F822C7DFB551}" dt="2026-06-21T20:13:06.818" v="3" actId="26606"/>
          <ac:spMkLst>
            <pc:docMk/>
            <pc:sldMk cId="2524501501" sldId="256"/>
            <ac:spMk id="20" creationId="{2D2964BB-484D-45AE-AD66-D407D0629652}"/>
          </ac:spMkLst>
        </pc:spChg>
        <pc:spChg chg="add del">
          <ac:chgData name="ishrat nasar" userId="81ff68315961b494" providerId="LiveId" clId="{05ECE01D-9054-48F2-A2F6-F822C7DFB551}" dt="2026-06-21T20:13:06.818" v="3" actId="26606"/>
          <ac:spMkLst>
            <pc:docMk/>
            <pc:sldMk cId="2524501501" sldId="256"/>
            <ac:spMk id="22" creationId="{6691AC69-A76E-4DAB-B565-468B6B87ACF3}"/>
          </ac:spMkLst>
        </pc:spChg>
        <pc:spChg chg="add">
          <ac:chgData name="ishrat nasar" userId="81ff68315961b494" providerId="LiveId" clId="{05ECE01D-9054-48F2-A2F6-F822C7DFB551}" dt="2026-06-21T20:13:06.859" v="4" actId="26606"/>
          <ac:spMkLst>
            <pc:docMk/>
            <pc:sldMk cId="2524501501" sldId="256"/>
            <ac:spMk id="24" creationId="{74751229-0244-4FBB-BED1-407467F4C951}"/>
          </ac:spMkLst>
        </pc:spChg>
        <pc:picChg chg="add del">
          <ac:chgData name="ishrat nasar" userId="81ff68315961b494" providerId="LiveId" clId="{05ECE01D-9054-48F2-A2F6-F822C7DFB551}" dt="2026-06-21T20:13:01.398" v="1" actId="26606"/>
          <ac:picMkLst>
            <pc:docMk/>
            <pc:sldMk cId="2524501501" sldId="256"/>
            <ac:picMk id="7" creationId="{77DB0555-A6DF-EBD6-9621-C09BEDAE0E82}"/>
          </ac:picMkLst>
        </pc:picChg>
        <pc:picChg chg="add del">
          <ac:chgData name="ishrat nasar" userId="81ff68315961b494" providerId="LiveId" clId="{05ECE01D-9054-48F2-A2F6-F822C7DFB551}" dt="2026-06-21T20:13:01.398" v="1" actId="26606"/>
          <ac:picMkLst>
            <pc:docMk/>
            <pc:sldMk cId="2524501501" sldId="256"/>
            <ac:picMk id="9" creationId="{C5A42FEA-CD98-4719-B087-C4013B523F3A}"/>
          </ac:picMkLst>
        </pc:picChg>
        <pc:picChg chg="add">
          <ac:chgData name="ishrat nasar" userId="81ff68315961b494" providerId="LiveId" clId="{05ECE01D-9054-48F2-A2F6-F822C7DFB551}" dt="2026-06-21T20:13:06.859" v="4" actId="26606"/>
          <ac:picMkLst>
            <pc:docMk/>
            <pc:sldMk cId="2524501501" sldId="256"/>
            <ac:picMk id="25" creationId="{77DB0555-A6DF-EBD6-9621-C09BEDAE0E82}"/>
          </ac:picMkLst>
        </pc:picChg>
        <pc:picChg chg="add">
          <ac:chgData name="ishrat nasar" userId="81ff68315961b494" providerId="LiveId" clId="{05ECE01D-9054-48F2-A2F6-F822C7DFB551}" dt="2026-06-21T20:13:06.859" v="4" actId="26606"/>
          <ac:picMkLst>
            <pc:docMk/>
            <pc:sldMk cId="2524501501" sldId="256"/>
            <ac:picMk id="26" creationId="{C5A42FEA-CD98-4719-B087-C4013B523F3A}"/>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240C79-0087-448F-9296-A649241F53B9}" type="datetimeFigureOut">
              <a:rPr lang="en-US" smtClean="0"/>
              <a:t>6/21/2026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5D7841B-6F74-4E8D-96E1-E3E95D348479}" type="slidenum">
              <a:rPr lang="en-US" smtClean="0"/>
              <a:t>‹#›</a:t>
            </a:fld>
            <a:endParaRPr lang="en-US"/>
          </a:p>
        </p:txBody>
      </p:sp>
    </p:spTree>
    <p:extLst>
      <p:ext uri="{BB962C8B-B14F-4D97-AF65-F5344CB8AC3E}">
        <p14:creationId xmlns:p14="http://schemas.microsoft.com/office/powerpoint/2010/main" val="14238501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5D7841B-6F74-4E8D-96E1-E3E95D348479}" type="slidenum">
              <a:rPr lang="en-US" smtClean="0"/>
              <a:t>6</a:t>
            </a:fld>
            <a:endParaRPr lang="en-US"/>
          </a:p>
        </p:txBody>
      </p:sp>
    </p:spTree>
    <p:extLst>
      <p:ext uri="{BB962C8B-B14F-4D97-AF65-F5344CB8AC3E}">
        <p14:creationId xmlns:p14="http://schemas.microsoft.com/office/powerpoint/2010/main" val="27007953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02C57-D063-AFA8-633B-78E7AE851A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D95FED3-8D4D-4BEE-87B6-62DDB083419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222ED41-FF9A-3039-A12A-351994EC81D8}"/>
              </a:ext>
            </a:extLst>
          </p:cNvPr>
          <p:cNvSpPr>
            <a:spLocks noGrp="1"/>
          </p:cNvSpPr>
          <p:nvPr>
            <p:ph type="dt" sz="half" idx="10"/>
          </p:nvPr>
        </p:nvSpPr>
        <p:spPr/>
        <p:txBody>
          <a:bodyPr/>
          <a:lstStyle/>
          <a:p>
            <a:fld id="{D0CA3CDA-BD5B-49E5-B0EC-704CE2770C08}" type="datetimeFigureOut">
              <a:rPr lang="en-US" smtClean="0"/>
              <a:t>6/21/2026</a:t>
            </a:fld>
            <a:endParaRPr lang="en-US"/>
          </a:p>
        </p:txBody>
      </p:sp>
      <p:sp>
        <p:nvSpPr>
          <p:cNvPr id="5" name="Footer Placeholder 4">
            <a:extLst>
              <a:ext uri="{FF2B5EF4-FFF2-40B4-BE49-F238E27FC236}">
                <a16:creationId xmlns:a16="http://schemas.microsoft.com/office/drawing/2014/main" id="{9678E1E3-2215-BCF9-E9A1-63F2439D47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53CFF-1F39-4D98-2494-6BE21A57AAD3}"/>
              </a:ext>
            </a:extLst>
          </p:cNvPr>
          <p:cNvSpPr>
            <a:spLocks noGrp="1"/>
          </p:cNvSpPr>
          <p:nvPr>
            <p:ph type="sldNum" sz="quarter" idx="12"/>
          </p:nvPr>
        </p:nvSpPr>
        <p:spPr/>
        <p:txBody>
          <a:bodyPr/>
          <a:lstStyle/>
          <a:p>
            <a:fld id="{8B50F84E-5310-45A6-ADCD-DE42F3BC95DA}" type="slidenum">
              <a:rPr lang="en-US" smtClean="0"/>
              <a:t>‹#›</a:t>
            </a:fld>
            <a:endParaRPr lang="en-US"/>
          </a:p>
        </p:txBody>
      </p:sp>
    </p:spTree>
    <p:extLst>
      <p:ext uri="{BB962C8B-B14F-4D97-AF65-F5344CB8AC3E}">
        <p14:creationId xmlns:p14="http://schemas.microsoft.com/office/powerpoint/2010/main" val="1893689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60327-D959-3BEF-1D20-F6C7DB12E31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7E3237F-51A7-B7CF-3131-4ABC59B7901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2C49FBC-D179-DA58-1C49-FEDC8DA4B610}"/>
              </a:ext>
            </a:extLst>
          </p:cNvPr>
          <p:cNvSpPr>
            <a:spLocks noGrp="1"/>
          </p:cNvSpPr>
          <p:nvPr>
            <p:ph type="dt" sz="half" idx="10"/>
          </p:nvPr>
        </p:nvSpPr>
        <p:spPr/>
        <p:txBody>
          <a:bodyPr/>
          <a:lstStyle/>
          <a:p>
            <a:fld id="{D0CA3CDA-BD5B-49E5-B0EC-704CE2770C08}" type="datetimeFigureOut">
              <a:rPr lang="en-US" smtClean="0"/>
              <a:t>6/21/2026</a:t>
            </a:fld>
            <a:endParaRPr lang="en-US"/>
          </a:p>
        </p:txBody>
      </p:sp>
      <p:sp>
        <p:nvSpPr>
          <p:cNvPr id="5" name="Footer Placeholder 4">
            <a:extLst>
              <a:ext uri="{FF2B5EF4-FFF2-40B4-BE49-F238E27FC236}">
                <a16:creationId xmlns:a16="http://schemas.microsoft.com/office/drawing/2014/main" id="{5FECEC31-B244-CB26-7BE3-ED5B310E0C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D4B910-1FB1-3B4C-CA4A-CFE7E7924FA1}"/>
              </a:ext>
            </a:extLst>
          </p:cNvPr>
          <p:cNvSpPr>
            <a:spLocks noGrp="1"/>
          </p:cNvSpPr>
          <p:nvPr>
            <p:ph type="sldNum" sz="quarter" idx="12"/>
          </p:nvPr>
        </p:nvSpPr>
        <p:spPr/>
        <p:txBody>
          <a:bodyPr/>
          <a:lstStyle/>
          <a:p>
            <a:fld id="{8B50F84E-5310-45A6-ADCD-DE42F3BC95DA}" type="slidenum">
              <a:rPr lang="en-US" smtClean="0"/>
              <a:t>‹#›</a:t>
            </a:fld>
            <a:endParaRPr lang="en-US"/>
          </a:p>
        </p:txBody>
      </p:sp>
    </p:spTree>
    <p:extLst>
      <p:ext uri="{BB962C8B-B14F-4D97-AF65-F5344CB8AC3E}">
        <p14:creationId xmlns:p14="http://schemas.microsoft.com/office/powerpoint/2010/main" val="28176409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84CDB-1238-1D06-3800-7C78000CEEC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847510FF-59E6-737E-6847-A809CEDA8D1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30F0B21-3CE2-9C9C-04A2-63BCE24CD7E0}"/>
              </a:ext>
            </a:extLst>
          </p:cNvPr>
          <p:cNvSpPr>
            <a:spLocks noGrp="1"/>
          </p:cNvSpPr>
          <p:nvPr>
            <p:ph type="dt" sz="half" idx="10"/>
          </p:nvPr>
        </p:nvSpPr>
        <p:spPr/>
        <p:txBody>
          <a:bodyPr/>
          <a:lstStyle/>
          <a:p>
            <a:fld id="{D0CA3CDA-BD5B-49E5-B0EC-704CE2770C08}" type="datetimeFigureOut">
              <a:rPr lang="en-US" smtClean="0"/>
              <a:t>6/21/2026</a:t>
            </a:fld>
            <a:endParaRPr lang="en-US"/>
          </a:p>
        </p:txBody>
      </p:sp>
      <p:sp>
        <p:nvSpPr>
          <p:cNvPr id="5" name="Footer Placeholder 4">
            <a:extLst>
              <a:ext uri="{FF2B5EF4-FFF2-40B4-BE49-F238E27FC236}">
                <a16:creationId xmlns:a16="http://schemas.microsoft.com/office/drawing/2014/main" id="{7583910D-4E90-F1FE-A98D-E13F52B2D3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1C2EFA-E39C-CD32-CA77-1DA8F8A5B27E}"/>
              </a:ext>
            </a:extLst>
          </p:cNvPr>
          <p:cNvSpPr>
            <a:spLocks noGrp="1"/>
          </p:cNvSpPr>
          <p:nvPr>
            <p:ph type="sldNum" sz="quarter" idx="12"/>
          </p:nvPr>
        </p:nvSpPr>
        <p:spPr/>
        <p:txBody>
          <a:bodyPr/>
          <a:lstStyle/>
          <a:p>
            <a:fld id="{8B50F84E-5310-45A6-ADCD-DE42F3BC95DA}" type="slidenum">
              <a:rPr lang="en-US" smtClean="0"/>
              <a:t>‹#›</a:t>
            </a:fld>
            <a:endParaRPr lang="en-US"/>
          </a:p>
        </p:txBody>
      </p:sp>
    </p:spTree>
    <p:extLst>
      <p:ext uri="{BB962C8B-B14F-4D97-AF65-F5344CB8AC3E}">
        <p14:creationId xmlns:p14="http://schemas.microsoft.com/office/powerpoint/2010/main" val="21473314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98DC9-3F95-0F32-FA3F-55C623A0BFE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B12171A-B47F-367C-B811-0D95D80079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F472B49-BC82-F143-972A-91A83984E71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923781D-050F-F2DD-57F2-A82F903496ED}"/>
              </a:ext>
            </a:extLst>
          </p:cNvPr>
          <p:cNvSpPr>
            <a:spLocks noGrp="1"/>
          </p:cNvSpPr>
          <p:nvPr>
            <p:ph type="dt" sz="half" idx="10"/>
          </p:nvPr>
        </p:nvSpPr>
        <p:spPr/>
        <p:txBody>
          <a:bodyPr/>
          <a:lstStyle/>
          <a:p>
            <a:fld id="{D0CA3CDA-BD5B-49E5-B0EC-704CE2770C08}" type="datetimeFigureOut">
              <a:rPr lang="en-US" smtClean="0"/>
              <a:t>6/21/2026</a:t>
            </a:fld>
            <a:endParaRPr lang="en-US"/>
          </a:p>
        </p:txBody>
      </p:sp>
      <p:sp>
        <p:nvSpPr>
          <p:cNvPr id="6" name="Footer Placeholder 5">
            <a:extLst>
              <a:ext uri="{FF2B5EF4-FFF2-40B4-BE49-F238E27FC236}">
                <a16:creationId xmlns:a16="http://schemas.microsoft.com/office/drawing/2014/main" id="{7FF2BC28-D1EA-6250-1A2D-C0CC51B6BC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FC2961B-BD21-06C6-0B79-E927F798CF10}"/>
              </a:ext>
            </a:extLst>
          </p:cNvPr>
          <p:cNvSpPr>
            <a:spLocks noGrp="1"/>
          </p:cNvSpPr>
          <p:nvPr>
            <p:ph type="sldNum" sz="quarter" idx="12"/>
          </p:nvPr>
        </p:nvSpPr>
        <p:spPr/>
        <p:txBody>
          <a:bodyPr/>
          <a:lstStyle/>
          <a:p>
            <a:fld id="{8B50F84E-5310-45A6-ADCD-DE42F3BC95DA}" type="slidenum">
              <a:rPr lang="en-US" smtClean="0"/>
              <a:t>‹#›</a:t>
            </a:fld>
            <a:endParaRPr lang="en-US"/>
          </a:p>
        </p:txBody>
      </p:sp>
    </p:spTree>
    <p:extLst>
      <p:ext uri="{BB962C8B-B14F-4D97-AF65-F5344CB8AC3E}">
        <p14:creationId xmlns:p14="http://schemas.microsoft.com/office/powerpoint/2010/main" val="29938656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849FD-0789-6083-E3D8-D9EE4B79201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9A6A114E-EAFA-0665-2651-22FC0A8037D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08BAAF6-D52B-F601-0485-BDCBD329A7E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DAB85B1-A692-D34F-527A-129DC350703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01716B5-0437-02F4-4952-DC65C5D2BAC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D0891FD-56E3-4F7B-6271-BBA68F3D977F}"/>
              </a:ext>
            </a:extLst>
          </p:cNvPr>
          <p:cNvSpPr>
            <a:spLocks noGrp="1"/>
          </p:cNvSpPr>
          <p:nvPr>
            <p:ph type="dt" sz="half" idx="10"/>
          </p:nvPr>
        </p:nvSpPr>
        <p:spPr/>
        <p:txBody>
          <a:bodyPr/>
          <a:lstStyle/>
          <a:p>
            <a:fld id="{D0CA3CDA-BD5B-49E5-B0EC-704CE2770C08}" type="datetimeFigureOut">
              <a:rPr lang="en-US" smtClean="0"/>
              <a:t>6/21/2026</a:t>
            </a:fld>
            <a:endParaRPr lang="en-US"/>
          </a:p>
        </p:txBody>
      </p:sp>
      <p:sp>
        <p:nvSpPr>
          <p:cNvPr id="8" name="Footer Placeholder 7">
            <a:extLst>
              <a:ext uri="{FF2B5EF4-FFF2-40B4-BE49-F238E27FC236}">
                <a16:creationId xmlns:a16="http://schemas.microsoft.com/office/drawing/2014/main" id="{6486F02E-DB8F-44A1-73B3-F8B615454AC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E4B48FC-A4CD-1747-8DBF-12893783A5DF}"/>
              </a:ext>
            </a:extLst>
          </p:cNvPr>
          <p:cNvSpPr>
            <a:spLocks noGrp="1"/>
          </p:cNvSpPr>
          <p:nvPr>
            <p:ph type="sldNum" sz="quarter" idx="12"/>
          </p:nvPr>
        </p:nvSpPr>
        <p:spPr/>
        <p:txBody>
          <a:bodyPr/>
          <a:lstStyle/>
          <a:p>
            <a:fld id="{8B50F84E-5310-45A6-ADCD-DE42F3BC95DA}" type="slidenum">
              <a:rPr lang="en-US" smtClean="0"/>
              <a:t>‹#›</a:t>
            </a:fld>
            <a:endParaRPr lang="en-US"/>
          </a:p>
        </p:txBody>
      </p:sp>
    </p:spTree>
    <p:extLst>
      <p:ext uri="{BB962C8B-B14F-4D97-AF65-F5344CB8AC3E}">
        <p14:creationId xmlns:p14="http://schemas.microsoft.com/office/powerpoint/2010/main" val="4936904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17FE2-3C5C-30C6-21CF-3E84873FB6B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DD10CC24-11B5-BB51-3E80-B7EB86A8A3F2}"/>
              </a:ext>
            </a:extLst>
          </p:cNvPr>
          <p:cNvSpPr>
            <a:spLocks noGrp="1"/>
          </p:cNvSpPr>
          <p:nvPr>
            <p:ph type="dt" sz="half" idx="10"/>
          </p:nvPr>
        </p:nvSpPr>
        <p:spPr/>
        <p:txBody>
          <a:bodyPr/>
          <a:lstStyle/>
          <a:p>
            <a:fld id="{D0CA3CDA-BD5B-49E5-B0EC-704CE2770C08}" type="datetimeFigureOut">
              <a:rPr lang="en-US" smtClean="0"/>
              <a:t>6/21/2026</a:t>
            </a:fld>
            <a:endParaRPr lang="en-US"/>
          </a:p>
        </p:txBody>
      </p:sp>
      <p:sp>
        <p:nvSpPr>
          <p:cNvPr id="4" name="Footer Placeholder 3">
            <a:extLst>
              <a:ext uri="{FF2B5EF4-FFF2-40B4-BE49-F238E27FC236}">
                <a16:creationId xmlns:a16="http://schemas.microsoft.com/office/drawing/2014/main" id="{603071D3-8723-7317-FD02-A1EAEF27DD5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AFBF57C-CF08-3F82-8684-402C7D922278}"/>
              </a:ext>
            </a:extLst>
          </p:cNvPr>
          <p:cNvSpPr>
            <a:spLocks noGrp="1"/>
          </p:cNvSpPr>
          <p:nvPr>
            <p:ph type="sldNum" sz="quarter" idx="12"/>
          </p:nvPr>
        </p:nvSpPr>
        <p:spPr/>
        <p:txBody>
          <a:bodyPr/>
          <a:lstStyle/>
          <a:p>
            <a:fld id="{8B50F84E-5310-45A6-ADCD-DE42F3BC95DA}" type="slidenum">
              <a:rPr lang="en-US" smtClean="0"/>
              <a:t>‹#›</a:t>
            </a:fld>
            <a:endParaRPr lang="en-US"/>
          </a:p>
        </p:txBody>
      </p:sp>
    </p:spTree>
    <p:extLst>
      <p:ext uri="{BB962C8B-B14F-4D97-AF65-F5344CB8AC3E}">
        <p14:creationId xmlns:p14="http://schemas.microsoft.com/office/powerpoint/2010/main" val="33669661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CBE6B77-79E1-DD40-FAE6-D1A9D02FE3D8}"/>
              </a:ext>
            </a:extLst>
          </p:cNvPr>
          <p:cNvSpPr>
            <a:spLocks noGrp="1"/>
          </p:cNvSpPr>
          <p:nvPr>
            <p:ph type="dt" sz="half" idx="10"/>
          </p:nvPr>
        </p:nvSpPr>
        <p:spPr/>
        <p:txBody>
          <a:bodyPr/>
          <a:lstStyle/>
          <a:p>
            <a:fld id="{D0CA3CDA-BD5B-49E5-B0EC-704CE2770C08}" type="datetimeFigureOut">
              <a:rPr lang="en-US" smtClean="0"/>
              <a:t>6/21/2026</a:t>
            </a:fld>
            <a:endParaRPr lang="en-US"/>
          </a:p>
        </p:txBody>
      </p:sp>
      <p:sp>
        <p:nvSpPr>
          <p:cNvPr id="3" name="Footer Placeholder 2">
            <a:extLst>
              <a:ext uri="{FF2B5EF4-FFF2-40B4-BE49-F238E27FC236}">
                <a16:creationId xmlns:a16="http://schemas.microsoft.com/office/drawing/2014/main" id="{C9F6D743-5F80-DF93-ACD9-C6CD517AA6A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B8E478A-B2C7-CB7C-A661-AD80ED88E932}"/>
              </a:ext>
            </a:extLst>
          </p:cNvPr>
          <p:cNvSpPr>
            <a:spLocks noGrp="1"/>
          </p:cNvSpPr>
          <p:nvPr>
            <p:ph type="sldNum" sz="quarter" idx="12"/>
          </p:nvPr>
        </p:nvSpPr>
        <p:spPr/>
        <p:txBody>
          <a:bodyPr/>
          <a:lstStyle/>
          <a:p>
            <a:fld id="{8B50F84E-5310-45A6-ADCD-DE42F3BC95DA}" type="slidenum">
              <a:rPr lang="en-US" smtClean="0"/>
              <a:t>‹#›</a:t>
            </a:fld>
            <a:endParaRPr lang="en-US"/>
          </a:p>
        </p:txBody>
      </p:sp>
    </p:spTree>
    <p:extLst>
      <p:ext uri="{BB962C8B-B14F-4D97-AF65-F5344CB8AC3E}">
        <p14:creationId xmlns:p14="http://schemas.microsoft.com/office/powerpoint/2010/main" val="12274071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30F86-50C7-70D3-0395-D7C1051E656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873C946-5550-6B59-B8BC-AEBD2861AC0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CE378D9-04CD-FC56-FA31-4527608638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F6530E-B4D6-9065-3782-6EBEF5343888}"/>
              </a:ext>
            </a:extLst>
          </p:cNvPr>
          <p:cNvSpPr>
            <a:spLocks noGrp="1"/>
          </p:cNvSpPr>
          <p:nvPr>
            <p:ph type="dt" sz="half" idx="10"/>
          </p:nvPr>
        </p:nvSpPr>
        <p:spPr/>
        <p:txBody>
          <a:bodyPr/>
          <a:lstStyle/>
          <a:p>
            <a:fld id="{D0CA3CDA-BD5B-49E5-B0EC-704CE2770C08}" type="datetimeFigureOut">
              <a:rPr lang="en-US" smtClean="0"/>
              <a:t>6/21/2026</a:t>
            </a:fld>
            <a:endParaRPr lang="en-US"/>
          </a:p>
        </p:txBody>
      </p:sp>
      <p:sp>
        <p:nvSpPr>
          <p:cNvPr id="6" name="Footer Placeholder 5">
            <a:extLst>
              <a:ext uri="{FF2B5EF4-FFF2-40B4-BE49-F238E27FC236}">
                <a16:creationId xmlns:a16="http://schemas.microsoft.com/office/drawing/2014/main" id="{4E6D3B03-88E5-46C7-5FA9-3790A686203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745DF47-2061-B995-0DA0-87F5B82EEAAD}"/>
              </a:ext>
            </a:extLst>
          </p:cNvPr>
          <p:cNvSpPr>
            <a:spLocks noGrp="1"/>
          </p:cNvSpPr>
          <p:nvPr>
            <p:ph type="sldNum" sz="quarter" idx="12"/>
          </p:nvPr>
        </p:nvSpPr>
        <p:spPr/>
        <p:txBody>
          <a:bodyPr/>
          <a:lstStyle/>
          <a:p>
            <a:fld id="{8B50F84E-5310-45A6-ADCD-DE42F3BC95DA}" type="slidenum">
              <a:rPr lang="en-US" smtClean="0"/>
              <a:t>‹#›</a:t>
            </a:fld>
            <a:endParaRPr lang="en-US"/>
          </a:p>
        </p:txBody>
      </p:sp>
    </p:spTree>
    <p:extLst>
      <p:ext uri="{BB962C8B-B14F-4D97-AF65-F5344CB8AC3E}">
        <p14:creationId xmlns:p14="http://schemas.microsoft.com/office/powerpoint/2010/main" val="8755128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CEC06-7774-0AFC-A747-12F8753D8E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3D037D1-CDAB-7A2D-08A3-090372DCCB2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0B9E098-AB2B-D57E-0119-F35541D474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749A3F-49CC-9F87-5A4C-81FAD4A9C7EB}"/>
              </a:ext>
            </a:extLst>
          </p:cNvPr>
          <p:cNvSpPr>
            <a:spLocks noGrp="1"/>
          </p:cNvSpPr>
          <p:nvPr>
            <p:ph type="dt" sz="half" idx="10"/>
          </p:nvPr>
        </p:nvSpPr>
        <p:spPr/>
        <p:txBody>
          <a:bodyPr/>
          <a:lstStyle/>
          <a:p>
            <a:fld id="{D0CA3CDA-BD5B-49E5-B0EC-704CE2770C08}" type="datetimeFigureOut">
              <a:rPr lang="en-US" smtClean="0"/>
              <a:t>6/21/2026</a:t>
            </a:fld>
            <a:endParaRPr lang="en-US"/>
          </a:p>
        </p:txBody>
      </p:sp>
      <p:sp>
        <p:nvSpPr>
          <p:cNvPr id="6" name="Footer Placeholder 5">
            <a:extLst>
              <a:ext uri="{FF2B5EF4-FFF2-40B4-BE49-F238E27FC236}">
                <a16:creationId xmlns:a16="http://schemas.microsoft.com/office/drawing/2014/main" id="{EFA4EE39-6DF3-C169-A914-AAE3591D64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F61EBA3-49CB-CC7E-260F-DE5EF8198142}"/>
              </a:ext>
            </a:extLst>
          </p:cNvPr>
          <p:cNvSpPr>
            <a:spLocks noGrp="1"/>
          </p:cNvSpPr>
          <p:nvPr>
            <p:ph type="sldNum" sz="quarter" idx="12"/>
          </p:nvPr>
        </p:nvSpPr>
        <p:spPr/>
        <p:txBody>
          <a:bodyPr/>
          <a:lstStyle/>
          <a:p>
            <a:fld id="{8B50F84E-5310-45A6-ADCD-DE42F3BC95DA}" type="slidenum">
              <a:rPr lang="en-US" smtClean="0"/>
              <a:t>‹#›</a:t>
            </a:fld>
            <a:endParaRPr lang="en-US"/>
          </a:p>
        </p:txBody>
      </p:sp>
    </p:spTree>
    <p:extLst>
      <p:ext uri="{BB962C8B-B14F-4D97-AF65-F5344CB8AC3E}">
        <p14:creationId xmlns:p14="http://schemas.microsoft.com/office/powerpoint/2010/main" val="20773484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C9C68-C9E6-12FC-5CFF-BFD9CAA6257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2C312D6-F82A-58A8-41AC-E61D37ED4F2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43DFE2B-BC43-F95D-E6AB-53FE06374E67}"/>
              </a:ext>
            </a:extLst>
          </p:cNvPr>
          <p:cNvSpPr>
            <a:spLocks noGrp="1"/>
          </p:cNvSpPr>
          <p:nvPr>
            <p:ph type="dt" sz="half" idx="10"/>
          </p:nvPr>
        </p:nvSpPr>
        <p:spPr/>
        <p:txBody>
          <a:bodyPr/>
          <a:lstStyle/>
          <a:p>
            <a:fld id="{D0CA3CDA-BD5B-49E5-B0EC-704CE2770C08}" type="datetimeFigureOut">
              <a:rPr lang="en-US" smtClean="0"/>
              <a:t>6/21/2026</a:t>
            </a:fld>
            <a:endParaRPr lang="en-US"/>
          </a:p>
        </p:txBody>
      </p:sp>
      <p:sp>
        <p:nvSpPr>
          <p:cNvPr id="5" name="Footer Placeholder 4">
            <a:extLst>
              <a:ext uri="{FF2B5EF4-FFF2-40B4-BE49-F238E27FC236}">
                <a16:creationId xmlns:a16="http://schemas.microsoft.com/office/drawing/2014/main" id="{8369C04F-7BAD-0D2E-68A4-828E4FF34DA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339F7F-B564-F912-D86B-11A6D291B0B6}"/>
              </a:ext>
            </a:extLst>
          </p:cNvPr>
          <p:cNvSpPr>
            <a:spLocks noGrp="1"/>
          </p:cNvSpPr>
          <p:nvPr>
            <p:ph type="sldNum" sz="quarter" idx="12"/>
          </p:nvPr>
        </p:nvSpPr>
        <p:spPr/>
        <p:txBody>
          <a:bodyPr/>
          <a:lstStyle/>
          <a:p>
            <a:fld id="{8B50F84E-5310-45A6-ADCD-DE42F3BC95DA}" type="slidenum">
              <a:rPr lang="en-US" smtClean="0"/>
              <a:t>‹#›</a:t>
            </a:fld>
            <a:endParaRPr lang="en-US"/>
          </a:p>
        </p:txBody>
      </p:sp>
    </p:spTree>
    <p:extLst>
      <p:ext uri="{BB962C8B-B14F-4D97-AF65-F5344CB8AC3E}">
        <p14:creationId xmlns:p14="http://schemas.microsoft.com/office/powerpoint/2010/main" val="38244817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9BEFC7F-5EF6-BD7A-0957-5E0A27E458A4}"/>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F6F5796-5A76-F32A-8E29-A4EA5E5C754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DE8D114-1E5F-0E42-BFE8-F2EA70559017}"/>
              </a:ext>
            </a:extLst>
          </p:cNvPr>
          <p:cNvSpPr>
            <a:spLocks noGrp="1"/>
          </p:cNvSpPr>
          <p:nvPr>
            <p:ph type="dt" sz="half" idx="10"/>
          </p:nvPr>
        </p:nvSpPr>
        <p:spPr/>
        <p:txBody>
          <a:bodyPr/>
          <a:lstStyle/>
          <a:p>
            <a:fld id="{D0CA3CDA-BD5B-49E5-B0EC-704CE2770C08}" type="datetimeFigureOut">
              <a:rPr lang="en-US" smtClean="0"/>
              <a:t>6/21/2026</a:t>
            </a:fld>
            <a:endParaRPr lang="en-US"/>
          </a:p>
        </p:txBody>
      </p:sp>
      <p:sp>
        <p:nvSpPr>
          <p:cNvPr id="5" name="Footer Placeholder 4">
            <a:extLst>
              <a:ext uri="{FF2B5EF4-FFF2-40B4-BE49-F238E27FC236}">
                <a16:creationId xmlns:a16="http://schemas.microsoft.com/office/drawing/2014/main" id="{EE204F8B-6769-34D5-804E-2705F5D59A4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56CDB93-E846-C367-0DF5-F6C296F0BA4E}"/>
              </a:ext>
            </a:extLst>
          </p:cNvPr>
          <p:cNvSpPr>
            <a:spLocks noGrp="1"/>
          </p:cNvSpPr>
          <p:nvPr>
            <p:ph type="sldNum" sz="quarter" idx="12"/>
          </p:nvPr>
        </p:nvSpPr>
        <p:spPr/>
        <p:txBody>
          <a:bodyPr/>
          <a:lstStyle/>
          <a:p>
            <a:fld id="{8B50F84E-5310-45A6-ADCD-DE42F3BC95DA}" type="slidenum">
              <a:rPr lang="en-US" smtClean="0"/>
              <a:t>‹#›</a:t>
            </a:fld>
            <a:endParaRPr lang="en-US"/>
          </a:p>
        </p:txBody>
      </p:sp>
    </p:spTree>
    <p:extLst>
      <p:ext uri="{BB962C8B-B14F-4D97-AF65-F5344CB8AC3E}">
        <p14:creationId xmlns:p14="http://schemas.microsoft.com/office/powerpoint/2010/main" val="21735589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D9AD9EC-3C94-3700-3C89-96695EC6447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4EE3356-ECCC-72D0-5CA0-E82038964B6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7E99316-9184-2918-DE23-432975AF820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0CA3CDA-BD5B-49E5-B0EC-704CE2770C08}" type="datetimeFigureOut">
              <a:rPr lang="en-US" smtClean="0"/>
              <a:t>6/21/2026</a:t>
            </a:fld>
            <a:endParaRPr lang="en-US"/>
          </a:p>
        </p:txBody>
      </p:sp>
      <p:sp>
        <p:nvSpPr>
          <p:cNvPr id="5" name="Footer Placeholder 4">
            <a:extLst>
              <a:ext uri="{FF2B5EF4-FFF2-40B4-BE49-F238E27FC236}">
                <a16:creationId xmlns:a16="http://schemas.microsoft.com/office/drawing/2014/main" id="{CEB1E2E8-9BF3-AABB-84E4-43FC876515E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5A7D2407-43B0-0DA7-1D7A-4C55B740B21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B50F84E-5310-45A6-ADCD-DE42F3BC95DA}" type="slidenum">
              <a:rPr lang="en-US" smtClean="0"/>
              <a:t>‹#›</a:t>
            </a:fld>
            <a:endParaRPr lang="en-US"/>
          </a:p>
        </p:txBody>
      </p:sp>
    </p:spTree>
    <p:extLst>
      <p:ext uri="{BB962C8B-B14F-4D97-AF65-F5344CB8AC3E}">
        <p14:creationId xmlns:p14="http://schemas.microsoft.com/office/powerpoint/2010/main" val="26108571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uk.hfonline.org/the-role-of-teamwork-in-delivering-effective-health-and-social-care-services/" TargetMode="External"/><Relationship Id="rId2" Type="http://schemas.openxmlformats.org/officeDocument/2006/relationships/hyperlink" Target="https://www.gov.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68521A-5A8A-9684-678D-02325F88A085}"/>
              </a:ext>
            </a:extLst>
          </p:cNvPr>
          <p:cNvSpPr>
            <a:spLocks noGrp="1"/>
          </p:cNvSpPr>
          <p:nvPr>
            <p:ph type="ctrTitle"/>
          </p:nvPr>
        </p:nvSpPr>
        <p:spPr>
          <a:xfrm>
            <a:off x="2197101" y="735283"/>
            <a:ext cx="4978399" cy="3165045"/>
          </a:xfrm>
        </p:spPr>
        <p:txBody>
          <a:bodyPr anchor="b">
            <a:normAutofit/>
          </a:bodyPr>
          <a:lstStyle/>
          <a:p>
            <a:pPr algn="l"/>
            <a:r>
              <a:rPr lang="en-GB" sz="5200" b="1"/>
              <a:t>Professional Development within Health and Social Care</a:t>
            </a:r>
            <a:endParaRPr lang="en-US" sz="5200"/>
          </a:p>
        </p:txBody>
      </p:sp>
      <p:sp>
        <p:nvSpPr>
          <p:cNvPr id="3" name="Subtitle 2">
            <a:extLst>
              <a:ext uri="{FF2B5EF4-FFF2-40B4-BE49-F238E27FC236}">
                <a16:creationId xmlns:a16="http://schemas.microsoft.com/office/drawing/2014/main" id="{1BD0052F-EA18-F999-707C-C0F7101C5458}"/>
              </a:ext>
            </a:extLst>
          </p:cNvPr>
          <p:cNvSpPr>
            <a:spLocks noGrp="1"/>
          </p:cNvSpPr>
          <p:nvPr>
            <p:ph type="subTitle" idx="1"/>
          </p:nvPr>
        </p:nvSpPr>
        <p:spPr>
          <a:xfrm>
            <a:off x="2197101" y="4078423"/>
            <a:ext cx="4978399" cy="2058657"/>
          </a:xfrm>
        </p:spPr>
        <p:txBody>
          <a:bodyPr>
            <a:normAutofit/>
          </a:bodyPr>
          <a:lstStyle/>
          <a:p>
            <a:pPr algn="l"/>
            <a:r>
              <a:rPr lang="en-US" dirty="0"/>
              <a:t>Module </a:t>
            </a:r>
            <a:r>
              <a:rPr lang="en-US"/>
              <a:t>Code: LCH4009</a:t>
            </a:r>
            <a:endParaRPr lang="en-US" dirty="0"/>
          </a:p>
          <a:p>
            <a:pPr algn="l"/>
            <a:r>
              <a:rPr lang="en-US" dirty="0"/>
              <a:t>Student Name: Ishrat Nasar</a:t>
            </a:r>
          </a:p>
          <a:p>
            <a:pPr algn="l"/>
            <a:r>
              <a:rPr lang="en-US" dirty="0"/>
              <a:t>Student Number: 2508113</a:t>
            </a:r>
          </a:p>
          <a:p>
            <a:pPr algn="l"/>
            <a:endParaRPr lang="en-US" dirty="0"/>
          </a:p>
        </p:txBody>
      </p:sp>
      <p:pic>
        <p:nvPicPr>
          <p:cNvPr id="25" name="Graphic 24" descr="Stethoscope">
            <a:extLst>
              <a:ext uri="{FF2B5EF4-FFF2-40B4-BE49-F238E27FC236}">
                <a16:creationId xmlns:a16="http://schemas.microsoft.com/office/drawing/2014/main" id="{77DB0555-A6DF-EBD6-9621-C09BEDAE0E8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17549" y="2776619"/>
            <a:ext cx="1289051" cy="1289051"/>
          </a:xfrm>
          <a:prstGeom prst="rect">
            <a:avLst/>
          </a:prstGeom>
        </p:spPr>
      </p:pic>
      <p:pic>
        <p:nvPicPr>
          <p:cNvPr id="26" name="Graphic 25" descr="Stethoscope">
            <a:extLst>
              <a:ext uri="{FF2B5EF4-FFF2-40B4-BE49-F238E27FC236}">
                <a16:creationId xmlns:a16="http://schemas.microsoft.com/office/drawing/2014/main" id="{C5A42FEA-CD98-4719-B087-C4013B523F3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a:alphaModFix amt="15000"/>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607815" y="716407"/>
            <a:ext cx="5411343" cy="5411343"/>
          </a:xfrm>
          <a:prstGeom prst="rect">
            <a:avLst/>
          </a:prstGeom>
        </p:spPr>
      </p:pic>
    </p:spTree>
    <p:extLst>
      <p:ext uri="{BB962C8B-B14F-4D97-AF65-F5344CB8AC3E}">
        <p14:creationId xmlns:p14="http://schemas.microsoft.com/office/powerpoint/2010/main" val="25245015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0DD5D2-25D2-1783-2A79-96E83B3277B7}"/>
              </a:ext>
            </a:extLst>
          </p:cNvPr>
          <p:cNvSpPr>
            <a:spLocks noGrp="1"/>
          </p:cNvSpPr>
          <p:nvPr>
            <p:ph type="title"/>
          </p:nvPr>
        </p:nvSpPr>
        <p:spPr>
          <a:xfrm>
            <a:off x="956826" y="1112969"/>
            <a:ext cx="3937298" cy="4166010"/>
          </a:xfrm>
        </p:spPr>
        <p:txBody>
          <a:bodyPr>
            <a:normAutofit/>
          </a:bodyPr>
          <a:lstStyle/>
          <a:p>
            <a:r>
              <a:rPr lang="en-US">
                <a:solidFill>
                  <a:srgbClr val="FFFFFF"/>
                </a:solidFill>
              </a:rPr>
              <a:t>Working In Teams : Health &amp; Social Care</a:t>
            </a:r>
          </a:p>
        </p:txBody>
      </p:sp>
      <p:sp>
        <p:nvSpPr>
          <p:cNvPr id="27" name="Freeform: Shape 26">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E22E337-10C7-C7BB-3DBF-968B7116646D}"/>
              </a:ext>
            </a:extLst>
          </p:cNvPr>
          <p:cNvSpPr>
            <a:spLocks noGrp="1"/>
          </p:cNvSpPr>
          <p:nvPr>
            <p:ph idx="1"/>
          </p:nvPr>
        </p:nvSpPr>
        <p:spPr>
          <a:xfrm>
            <a:off x="5326685" y="959534"/>
            <a:ext cx="6660999" cy="5602039"/>
          </a:xfrm>
        </p:spPr>
        <p:txBody>
          <a:bodyPr anchor="t">
            <a:normAutofit lnSpcReduction="10000"/>
          </a:bodyPr>
          <a:lstStyle/>
          <a:p>
            <a:pPr marL="0" indent="0">
              <a:buNone/>
            </a:pPr>
            <a:r>
              <a:rPr lang="en-US" sz="1400" dirty="0">
                <a:latin typeface="Arial" panose="020B0604020202020204" pitchFamily="34" charset="0"/>
                <a:cs typeface="Arial" panose="020B0604020202020204" pitchFamily="34" charset="0"/>
              </a:rPr>
              <a:t>In this presentation I have chosen to discuss the importance of working in teams.</a:t>
            </a:r>
          </a:p>
          <a:p>
            <a:pPr marL="0" indent="0">
              <a:buNone/>
            </a:pPr>
            <a:endParaRPr lang="en-US" sz="1400" dirty="0">
              <a:latin typeface="Arial" panose="020B0604020202020204" pitchFamily="34" charset="0"/>
              <a:cs typeface="Arial" panose="020B0604020202020204" pitchFamily="34" charset="0"/>
            </a:endParaRPr>
          </a:p>
          <a:p>
            <a:pPr marL="0" indent="0">
              <a:buNone/>
            </a:pPr>
            <a:r>
              <a:rPr lang="en-US" sz="1400" dirty="0">
                <a:latin typeface="Arial" panose="020B0604020202020204" pitchFamily="34" charset="0"/>
                <a:cs typeface="Arial" panose="020B0604020202020204" pitchFamily="34" charset="0"/>
              </a:rPr>
              <a:t>Working in teams within health and social care is very important as it allows us to build a multi agency network to help support and safeguard children , young people and adults. </a:t>
            </a:r>
          </a:p>
          <a:p>
            <a:pPr marL="0" indent="0">
              <a:buNone/>
            </a:pPr>
            <a:endParaRPr lang="en-US" sz="1400" dirty="0">
              <a:latin typeface="Arial" panose="020B0604020202020204" pitchFamily="34" charset="0"/>
              <a:cs typeface="Arial" panose="020B0604020202020204" pitchFamily="34" charset="0"/>
            </a:endParaRPr>
          </a:p>
          <a:p>
            <a:pPr marL="0" indent="0">
              <a:buNone/>
            </a:pPr>
            <a:r>
              <a:rPr lang="en-US" sz="1400" b="1" dirty="0">
                <a:latin typeface="Arial" panose="020B0604020202020204" pitchFamily="34" charset="0"/>
                <a:cs typeface="Arial" panose="020B0604020202020204" pitchFamily="34" charset="0"/>
              </a:rPr>
              <a:t>Why is working in teams important within health and social care?</a:t>
            </a:r>
          </a:p>
          <a:p>
            <a:pPr marL="0" indent="0">
              <a:buNone/>
            </a:pPr>
            <a:endParaRPr lang="en-US" sz="1400" dirty="0">
              <a:latin typeface="Arial" panose="020B0604020202020204" pitchFamily="34" charset="0"/>
              <a:cs typeface="Arial" panose="020B0604020202020204" pitchFamily="34" charset="0"/>
            </a:endParaRPr>
          </a:p>
          <a:p>
            <a:pPr marL="0" indent="0">
              <a:buNone/>
            </a:pPr>
            <a:r>
              <a:rPr lang="en-US" sz="1400" b="1" dirty="0">
                <a:latin typeface="Arial" panose="020B0604020202020204" pitchFamily="34" charset="0"/>
                <a:cs typeface="Arial" panose="020B0604020202020204" pitchFamily="34" charset="0"/>
              </a:rPr>
              <a:t>Safeguarding and Protecting</a:t>
            </a:r>
          </a:p>
          <a:p>
            <a:pPr marL="0" indent="0">
              <a:buNone/>
            </a:pPr>
            <a:endParaRPr lang="en-US" sz="1400" b="1" dirty="0">
              <a:latin typeface="Arial" panose="020B0604020202020204" pitchFamily="34" charset="0"/>
              <a:cs typeface="Arial" panose="020B0604020202020204" pitchFamily="34" charset="0"/>
            </a:endParaRPr>
          </a:p>
          <a:p>
            <a:r>
              <a:rPr lang="en-US" sz="1400" dirty="0">
                <a:effectLst/>
                <a:latin typeface="Arial" panose="020B0604020202020204" pitchFamily="34" charset="0"/>
                <a:cs typeface="Arial" panose="020B0604020202020204" pitchFamily="34" charset="0"/>
              </a:rPr>
              <a:t>Working in teams helps improve safeguarding practices. For example, collaborating closely with social services allows professionals to assess individuals’ needs and protect their safety and wellbeing.</a:t>
            </a:r>
            <a:r>
              <a:rPr lang="en-US" sz="1400" dirty="0">
                <a:latin typeface="Arial" panose="020B0604020202020204" pitchFamily="34" charset="0"/>
                <a:cs typeface="Arial" panose="020B0604020202020204" pitchFamily="34" charset="0"/>
              </a:rPr>
              <a:t> </a:t>
            </a:r>
            <a:r>
              <a:rPr lang="en-US" sz="1400" b="1" dirty="0">
                <a:effectLst/>
                <a:latin typeface="Arial" panose="020B0604020202020204" pitchFamily="34" charset="0"/>
                <a:cs typeface="Arial" panose="020B0604020202020204" pitchFamily="34" charset="0"/>
              </a:rPr>
              <a:t>“Social services are programs that help individuals and communities meet their basic needs and improve their quality of life.” (UK Government, 2024)</a:t>
            </a:r>
          </a:p>
          <a:p>
            <a:pPr marL="0" indent="0">
              <a:buNone/>
            </a:pPr>
            <a:endParaRPr lang="en-US" sz="1400" dirty="0">
              <a:latin typeface="Arial" panose="020B0604020202020204" pitchFamily="34" charset="0"/>
              <a:cs typeface="Arial" panose="020B0604020202020204" pitchFamily="34" charset="0"/>
            </a:endParaRPr>
          </a:p>
          <a:p>
            <a:pPr marL="0" indent="0">
              <a:buNone/>
            </a:pPr>
            <a:r>
              <a:rPr lang="en-US" sz="1400" b="1" dirty="0">
                <a:latin typeface="Arial" panose="020B0604020202020204" pitchFamily="34" charset="0"/>
                <a:cs typeface="Arial" panose="020B0604020202020204" pitchFamily="34" charset="0"/>
              </a:rPr>
              <a:t>Improving Safety</a:t>
            </a:r>
          </a:p>
          <a:p>
            <a:pPr marL="0" indent="0">
              <a:buNone/>
            </a:pPr>
            <a:endParaRPr lang="en-US" sz="1400" b="1" dirty="0">
              <a:latin typeface="Arial" panose="020B0604020202020204" pitchFamily="34" charset="0"/>
              <a:cs typeface="Arial" panose="020B0604020202020204" pitchFamily="34" charset="0"/>
            </a:endParaRPr>
          </a:p>
          <a:p>
            <a:r>
              <a:rPr lang="en-US" sz="1400" dirty="0">
                <a:effectLst/>
                <a:latin typeface="Arial" panose="020B0604020202020204" pitchFamily="34" charset="0"/>
                <a:cs typeface="Arial" panose="020B0604020202020204" pitchFamily="34" charset="0"/>
              </a:rPr>
              <a:t>Key workers and practitioners receive various types of training to conduct audits and risk assessments, ensuring that all risks are identified and addressed. For example, care homes are regularly monitored by the Care Quality Commission (CQC).</a:t>
            </a:r>
            <a:endParaRPr lang="en-US" sz="1400" dirty="0">
              <a:latin typeface="Arial" panose="020B0604020202020204" pitchFamily="34" charset="0"/>
              <a:cs typeface="Arial" panose="020B0604020202020204" pitchFamily="34" charset="0"/>
            </a:endParaRPr>
          </a:p>
          <a:p>
            <a:endParaRPr lang="en-US" sz="1100" dirty="0"/>
          </a:p>
        </p:txBody>
      </p:sp>
      <p:sp>
        <p:nvSpPr>
          <p:cNvPr id="33" name="Freeform: Shape 32">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8699632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eam communication vector illustration set Meeting and brainstorm ...">
            <a:extLst>
              <a:ext uri="{FF2B5EF4-FFF2-40B4-BE49-F238E27FC236}">
                <a16:creationId xmlns:a16="http://schemas.microsoft.com/office/drawing/2014/main" id="{B19C74A2-3810-F744-10FE-451A8929E8E2}"/>
              </a:ext>
            </a:extLst>
          </p:cNvPr>
          <p:cNvPicPr>
            <a:picLocks noChangeAspect="1"/>
          </p:cNvPicPr>
          <p:nvPr/>
        </p:nvPicPr>
        <p:blipFill>
          <a:blip r:embed="rId2"/>
          <a:srcRect l="13693" r="2879" b="-3"/>
          <a:stretch>
            <a:fillRect/>
          </a:stretch>
        </p:blipFill>
        <p:spPr>
          <a:xfrm>
            <a:off x="279143" y="299509"/>
            <a:ext cx="5221625" cy="6258983"/>
          </a:xfrm>
          <a:prstGeom prst="rect">
            <a:avLst/>
          </a:prstGeom>
        </p:spPr>
      </p:pic>
      <p:sp>
        <p:nvSpPr>
          <p:cNvPr id="3" name="Content Placeholder 2">
            <a:extLst>
              <a:ext uri="{FF2B5EF4-FFF2-40B4-BE49-F238E27FC236}">
                <a16:creationId xmlns:a16="http://schemas.microsoft.com/office/drawing/2014/main" id="{A653B06C-C4C9-ED3A-E163-14B25B72EEB9}"/>
              </a:ext>
            </a:extLst>
          </p:cNvPr>
          <p:cNvSpPr>
            <a:spLocks noGrp="1"/>
          </p:cNvSpPr>
          <p:nvPr>
            <p:ph idx="1"/>
          </p:nvPr>
        </p:nvSpPr>
        <p:spPr>
          <a:xfrm>
            <a:off x="6059054" y="224269"/>
            <a:ext cx="5024278" cy="6334223"/>
          </a:xfrm>
        </p:spPr>
        <p:txBody>
          <a:bodyPr anchor="t">
            <a:normAutofit lnSpcReduction="10000"/>
          </a:bodyPr>
          <a:lstStyle/>
          <a:p>
            <a:pPr marL="0" indent="0">
              <a:buNone/>
            </a:pPr>
            <a:r>
              <a:rPr lang="en-US" sz="2000" dirty="0">
                <a:solidFill>
                  <a:schemeClr val="tx1">
                    <a:alpha val="80000"/>
                  </a:schemeClr>
                </a:solidFill>
                <a:effectLst/>
              </a:rPr>
              <a:t>The Care Quality Commission works closely with residential care homes to ensure high‑quality and safe care. As part of its regulatory role, the CQC monitors how medication is managed, reviews food standards, and identifies areas where improvements are needed. </a:t>
            </a:r>
          </a:p>
          <a:p>
            <a:pPr marL="0" indent="0">
              <a:buNone/>
            </a:pPr>
            <a:r>
              <a:rPr lang="en-US" sz="2000" dirty="0">
                <a:solidFill>
                  <a:schemeClr val="tx1">
                    <a:alpha val="80000"/>
                  </a:schemeClr>
                </a:solidFill>
                <a:effectLst/>
              </a:rPr>
              <a:t>To carry out this work effectively, the CQC collaborates with a wide range of multi‑agency partners, including health care workers, the police, and key workers, ensuring that residents receive safe, consistent, and well coordinated support.</a:t>
            </a:r>
            <a:endParaRPr lang="en-US" sz="2000" dirty="0">
              <a:solidFill>
                <a:schemeClr val="tx1">
                  <a:alpha val="80000"/>
                </a:schemeClr>
              </a:solidFill>
            </a:endParaRPr>
          </a:p>
          <a:p>
            <a:pPr marL="0" indent="0">
              <a:buNone/>
            </a:pPr>
            <a:endParaRPr lang="en-US" sz="2000" b="1" dirty="0">
              <a:solidFill>
                <a:schemeClr val="tx1">
                  <a:alpha val="80000"/>
                </a:schemeClr>
              </a:solidFill>
              <a:effectLst/>
            </a:endParaRPr>
          </a:p>
          <a:p>
            <a:pPr marL="0" indent="0">
              <a:buNone/>
            </a:pPr>
            <a:r>
              <a:rPr lang="en-US" sz="2000" b="1" dirty="0">
                <a:solidFill>
                  <a:schemeClr val="tx1">
                    <a:alpha val="80000"/>
                  </a:schemeClr>
                </a:solidFill>
              </a:rPr>
              <a:t>Team Communication</a:t>
            </a:r>
          </a:p>
          <a:p>
            <a:pPr marL="0" indent="0">
              <a:buNone/>
            </a:pPr>
            <a:r>
              <a:rPr lang="en-US" sz="2000" dirty="0">
                <a:solidFill>
                  <a:schemeClr val="tx1">
                    <a:alpha val="80000"/>
                  </a:schemeClr>
                </a:solidFill>
                <a:effectLst/>
              </a:rPr>
              <a:t>Within the social care sector, effective communication is built around </a:t>
            </a:r>
            <a:r>
              <a:rPr lang="en-US" sz="2000" b="1" dirty="0">
                <a:solidFill>
                  <a:schemeClr val="tx1">
                    <a:alpha val="80000"/>
                  </a:schemeClr>
                </a:solidFill>
                <a:effectLst/>
              </a:rPr>
              <a:t>care plans</a:t>
            </a:r>
            <a:r>
              <a:rPr lang="en-US" sz="2000" dirty="0">
                <a:solidFill>
                  <a:schemeClr val="tx1">
                    <a:alpha val="80000"/>
                  </a:schemeClr>
                </a:solidFill>
                <a:effectLst/>
              </a:rPr>
              <a:t>. Key workers collaborate with a wide range of services to ensure that individuals receive coordinated, consistent, and person-centered support.</a:t>
            </a:r>
            <a:endParaRPr lang="en-US" sz="2000" dirty="0">
              <a:solidFill>
                <a:schemeClr val="tx1">
                  <a:alpha val="80000"/>
                </a:schemeClr>
              </a:solidFill>
            </a:endParaRPr>
          </a:p>
          <a:p>
            <a:pPr marL="0" indent="0">
              <a:buNone/>
            </a:pPr>
            <a:endParaRPr lang="en-US" sz="1300" dirty="0">
              <a:solidFill>
                <a:schemeClr val="tx1">
                  <a:alpha val="80000"/>
                </a:schemeClr>
              </a:solidFill>
            </a:endParaRPr>
          </a:p>
          <a:p>
            <a:pPr marL="0" indent="0">
              <a:buNone/>
            </a:pPr>
            <a:endParaRPr lang="en-US" sz="1300" dirty="0">
              <a:solidFill>
                <a:schemeClr val="tx1">
                  <a:alpha val="80000"/>
                </a:schemeClr>
              </a:solidFill>
            </a:endParaRPr>
          </a:p>
        </p:txBody>
      </p:sp>
      <p:cxnSp>
        <p:nvCxnSpPr>
          <p:cNvPr id="24" name="Straight Connector 23">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5165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0167A3-283F-B70A-E549-2510E5533E50}"/>
              </a:ext>
            </a:extLst>
          </p:cNvPr>
          <p:cNvSpPr>
            <a:spLocks noGrp="1"/>
          </p:cNvSpPr>
          <p:nvPr>
            <p:ph type="title"/>
          </p:nvPr>
        </p:nvSpPr>
        <p:spPr>
          <a:xfrm>
            <a:off x="6059063" y="492369"/>
            <a:ext cx="4748368" cy="1725537"/>
          </a:xfrm>
        </p:spPr>
        <p:txBody>
          <a:bodyPr anchor="b">
            <a:normAutofit/>
          </a:bodyPr>
          <a:lstStyle/>
          <a:p>
            <a:r>
              <a:rPr lang="en-US" sz="5600" dirty="0"/>
              <a:t>TEAM WORKING </a:t>
            </a:r>
          </a:p>
        </p:txBody>
      </p:sp>
      <p:sp>
        <p:nvSpPr>
          <p:cNvPr id="20" name="Rectangle 1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orking Together Clip Art - Cliparts.co">
            <a:extLst>
              <a:ext uri="{FF2B5EF4-FFF2-40B4-BE49-F238E27FC236}">
                <a16:creationId xmlns:a16="http://schemas.microsoft.com/office/drawing/2014/main" id="{DF48A609-49AC-8CF9-E757-C7E307DBC066}"/>
              </a:ext>
            </a:extLst>
          </p:cNvPr>
          <p:cNvPicPr>
            <a:picLocks noChangeAspect="1"/>
          </p:cNvPicPr>
          <p:nvPr/>
        </p:nvPicPr>
        <p:blipFill>
          <a:blip r:embed="rId2"/>
          <a:srcRect l="14667" r="22763" b="-1"/>
          <a:stretch>
            <a:fillRect/>
          </a:stretch>
        </p:blipFill>
        <p:spPr>
          <a:xfrm>
            <a:off x="279152" y="299509"/>
            <a:ext cx="5221606" cy="6258983"/>
          </a:xfrm>
          <a:prstGeom prst="rect">
            <a:avLst/>
          </a:prstGeom>
        </p:spPr>
      </p:pic>
      <p:sp>
        <p:nvSpPr>
          <p:cNvPr id="3" name="Content Placeholder 2">
            <a:extLst>
              <a:ext uri="{FF2B5EF4-FFF2-40B4-BE49-F238E27FC236}">
                <a16:creationId xmlns:a16="http://schemas.microsoft.com/office/drawing/2014/main" id="{0E79AE29-15C0-1495-679D-B3E95729879A}"/>
              </a:ext>
            </a:extLst>
          </p:cNvPr>
          <p:cNvSpPr>
            <a:spLocks noGrp="1"/>
          </p:cNvSpPr>
          <p:nvPr>
            <p:ph idx="1"/>
          </p:nvPr>
        </p:nvSpPr>
        <p:spPr>
          <a:xfrm>
            <a:off x="5908432" y="2291025"/>
            <a:ext cx="5263411" cy="4212504"/>
          </a:xfrm>
        </p:spPr>
        <p:txBody>
          <a:bodyPr anchor="t">
            <a:normAutofit/>
          </a:bodyPr>
          <a:lstStyle/>
          <a:p>
            <a:r>
              <a:rPr lang="en-US" sz="1800" dirty="0">
                <a:solidFill>
                  <a:schemeClr val="tx1">
                    <a:alpha val="80000"/>
                  </a:schemeClr>
                </a:solidFill>
              </a:rPr>
              <a:t>Team work in social care is essential because key workers collaborate to communicate the needs of each patient or resident, ensuring their health and wellbeing are fully supported. By sharing the workload, staff can reduce stress, prevent burnout, and provide more consistent. </a:t>
            </a:r>
          </a:p>
          <a:p>
            <a:r>
              <a:rPr lang="en-US" sz="1800" dirty="0">
                <a:solidFill>
                  <a:schemeClr val="tx1">
                    <a:alpha val="80000"/>
                  </a:schemeClr>
                </a:solidFill>
              </a:rPr>
              <a:t>Working together also helps create a valued environment where both residents and staff feel respected, supported, and listened to, improving the overall quality of care. </a:t>
            </a:r>
            <a:r>
              <a:rPr lang="en-US" sz="1800" b="1" dirty="0">
                <a:solidFill>
                  <a:schemeClr val="tx1">
                    <a:alpha val="80000"/>
                  </a:schemeClr>
                </a:solidFill>
              </a:rPr>
              <a:t>“Teamwork in healthcare is about people working together to support someone’s health and well-being. It includes doctors, nurses, carers, therapists, and social workers. Everyone plays a different role, but they all aim for the same goal better care.” (Haven, 2025)</a:t>
            </a:r>
          </a:p>
        </p:txBody>
      </p:sp>
      <p:cxnSp>
        <p:nvCxnSpPr>
          <p:cNvPr id="22" name="Straight Connector 21">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87407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D35BA1-8505-2B39-376E-055652F04D4C}"/>
              </a:ext>
            </a:extLst>
          </p:cNvPr>
          <p:cNvSpPr>
            <a:spLocks noGrp="1"/>
          </p:cNvSpPr>
          <p:nvPr>
            <p:ph type="title"/>
          </p:nvPr>
        </p:nvSpPr>
        <p:spPr>
          <a:xfrm>
            <a:off x="572493" y="238539"/>
            <a:ext cx="11018520" cy="1434415"/>
          </a:xfrm>
        </p:spPr>
        <p:txBody>
          <a:bodyPr anchor="b">
            <a:normAutofit/>
          </a:bodyPr>
          <a:lstStyle/>
          <a:p>
            <a:r>
              <a:rPr lang="en-US" sz="5400"/>
              <a:t>TEAM-WORK IN ACTION </a:t>
            </a:r>
          </a:p>
        </p:txBody>
      </p:sp>
      <p:sp>
        <p:nvSpPr>
          <p:cNvPr id="1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0FF9461-0DB3-431D-4FC7-ED9AB663A0F3}"/>
              </a:ext>
            </a:extLst>
          </p:cNvPr>
          <p:cNvSpPr>
            <a:spLocks noGrp="1"/>
          </p:cNvSpPr>
          <p:nvPr>
            <p:ph idx="1"/>
          </p:nvPr>
        </p:nvSpPr>
        <p:spPr>
          <a:xfrm>
            <a:off x="572493" y="2071316"/>
            <a:ext cx="6713552" cy="4119172"/>
          </a:xfrm>
        </p:spPr>
        <p:txBody>
          <a:bodyPr anchor="t">
            <a:normAutofit/>
          </a:bodyPr>
          <a:lstStyle/>
          <a:p>
            <a:pPr marL="0" indent="0">
              <a:buNone/>
            </a:pPr>
            <a:r>
              <a:rPr lang="en-US" sz="1900" dirty="0"/>
              <a:t>Example: </a:t>
            </a:r>
            <a:r>
              <a:rPr lang="en-US" sz="1900" dirty="0">
                <a:effectLst/>
              </a:rPr>
              <a:t>A family support worker visited a family with a child who has autism, ADHD, and moderate learning difficulties. </a:t>
            </a:r>
          </a:p>
          <a:p>
            <a:pPr marL="0" indent="0">
              <a:buNone/>
            </a:pPr>
            <a:r>
              <a:rPr lang="en-US" sz="1900" dirty="0"/>
              <a:t>The child is still undergoing various assessments, and a family support worker has been advised to visit the home.</a:t>
            </a:r>
            <a:endParaRPr lang="en-US" sz="1900" dirty="0">
              <a:effectLst/>
            </a:endParaRPr>
          </a:p>
          <a:p>
            <a:pPr marL="0" indent="0">
              <a:buNone/>
            </a:pPr>
            <a:r>
              <a:rPr lang="en-US" sz="1900" dirty="0">
                <a:effectLst/>
              </a:rPr>
              <a:t>The carer is struggling because the child experiences frequent behavioral outbursts, avoids social interaction, and shows signs of anxiety such as sweaty palms and hot flushes.</a:t>
            </a:r>
            <a:endParaRPr lang="en-US" sz="1900" dirty="0"/>
          </a:p>
          <a:p>
            <a:r>
              <a:rPr lang="en-US" sz="1900" dirty="0">
                <a:effectLst/>
              </a:rPr>
              <a:t>Working together in this situation is essential, as the whole family unit is under significant strain.</a:t>
            </a:r>
          </a:p>
          <a:p>
            <a:r>
              <a:rPr lang="en-US" sz="1900" dirty="0"/>
              <a:t>It is important to work closely with the family to understand what support needs to be in place.</a:t>
            </a:r>
          </a:p>
          <a:p>
            <a:endParaRPr lang="en-US" sz="1900" dirty="0"/>
          </a:p>
        </p:txBody>
      </p:sp>
      <p:pic>
        <p:nvPicPr>
          <p:cNvPr id="9" name="Picture 8">
            <a:extLst>
              <a:ext uri="{FF2B5EF4-FFF2-40B4-BE49-F238E27FC236}">
                <a16:creationId xmlns:a16="http://schemas.microsoft.com/office/drawing/2014/main" id="{08B391C4-20A5-FF18-CF36-60907C2B8D29}"/>
              </a:ext>
            </a:extLst>
          </p:cNvPr>
          <p:cNvPicPr>
            <a:picLocks noChangeAspect="1"/>
          </p:cNvPicPr>
          <p:nvPr/>
        </p:nvPicPr>
        <p:blipFill>
          <a:blip r:embed="rId2"/>
          <a:stretch>
            <a:fillRect/>
          </a:stretch>
        </p:blipFill>
        <p:spPr>
          <a:xfrm>
            <a:off x="6892657" y="2420987"/>
            <a:ext cx="4652636" cy="3180513"/>
          </a:xfrm>
          <a:prstGeom prst="rect">
            <a:avLst/>
          </a:prstGeom>
        </p:spPr>
      </p:pic>
    </p:spTree>
    <p:extLst>
      <p:ext uri="{BB962C8B-B14F-4D97-AF65-F5344CB8AC3E}">
        <p14:creationId xmlns:p14="http://schemas.microsoft.com/office/powerpoint/2010/main" val="35723725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6EBE11-0AE5-19A0-5D10-13ED06949252}"/>
              </a:ext>
            </a:extLst>
          </p:cNvPr>
          <p:cNvSpPr>
            <a:spLocks noGrp="1"/>
          </p:cNvSpPr>
          <p:nvPr>
            <p:ph type="title"/>
          </p:nvPr>
        </p:nvSpPr>
        <p:spPr>
          <a:xfrm>
            <a:off x="572493" y="238539"/>
            <a:ext cx="11018520" cy="1434415"/>
          </a:xfrm>
        </p:spPr>
        <p:txBody>
          <a:bodyPr anchor="b">
            <a:normAutofit/>
          </a:bodyPr>
          <a:lstStyle/>
          <a:p>
            <a:r>
              <a:rPr lang="en-US" sz="4600" b="1"/>
              <a:t>Key areas of multi‑agency working</a:t>
            </a:r>
            <a:br>
              <a:rPr lang="en-US" sz="4600" b="1"/>
            </a:br>
            <a:endParaRPr lang="en-US" sz="4600"/>
          </a:p>
        </p:txBody>
      </p:sp>
      <p:sp>
        <p:nvSpPr>
          <p:cNvPr id="2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B6D1217-F13E-A6FF-3285-7ACE4AFB7ABB}"/>
              </a:ext>
            </a:extLst>
          </p:cNvPr>
          <p:cNvSpPr>
            <a:spLocks noGrp="1"/>
          </p:cNvSpPr>
          <p:nvPr>
            <p:ph idx="1"/>
          </p:nvPr>
        </p:nvSpPr>
        <p:spPr>
          <a:xfrm>
            <a:off x="572493" y="2071316"/>
            <a:ext cx="6713552" cy="4432712"/>
          </a:xfrm>
        </p:spPr>
        <p:txBody>
          <a:bodyPr anchor="t">
            <a:normAutofit fontScale="92500" lnSpcReduction="10000"/>
          </a:bodyPr>
          <a:lstStyle/>
          <a:p>
            <a:r>
              <a:rPr lang="en-US" sz="1700" b="1" dirty="0">
                <a:effectLst/>
              </a:rPr>
              <a:t>Family support worker documentation: </a:t>
            </a:r>
            <a:r>
              <a:rPr lang="en-US" sz="1700" dirty="0">
                <a:effectLst/>
              </a:rPr>
              <a:t>The family support worker must record all visits to identify emerging risks and patterns of behavior.</a:t>
            </a:r>
            <a:endParaRPr lang="en-US" sz="1700" dirty="0"/>
          </a:p>
          <a:p>
            <a:r>
              <a:rPr lang="en-US" sz="1700" b="1" dirty="0">
                <a:effectLst/>
              </a:rPr>
              <a:t>Risk identification</a:t>
            </a:r>
            <a:r>
              <a:rPr lang="en-US" sz="1700" b="1" dirty="0"/>
              <a:t>:</a:t>
            </a:r>
            <a:r>
              <a:rPr lang="en-US" sz="1700" dirty="0">
                <a:effectLst/>
              </a:rPr>
              <a:t> These risks must be clearly identified so that appropriate support can be planned.</a:t>
            </a:r>
            <a:endParaRPr lang="en-US" sz="1700" dirty="0"/>
          </a:p>
          <a:p>
            <a:r>
              <a:rPr lang="en-US" sz="1700" b="1" dirty="0">
                <a:effectLst/>
              </a:rPr>
              <a:t>GP involvement</a:t>
            </a:r>
            <a:r>
              <a:rPr lang="en-US" sz="1700" b="1" dirty="0"/>
              <a:t>: </a:t>
            </a:r>
            <a:r>
              <a:rPr lang="en-US" sz="1700" dirty="0">
                <a:effectLst/>
              </a:rPr>
              <a:t>The GP should be contacted to review the child’s anxiety, ensure medication is appropriate, and arrange regular reviews for both the child and the carer.</a:t>
            </a:r>
            <a:endParaRPr lang="en-US" sz="1700" dirty="0"/>
          </a:p>
          <a:p>
            <a:r>
              <a:rPr lang="en-US" sz="1700" b="1" dirty="0">
                <a:effectLst/>
              </a:rPr>
              <a:t>Neurodivergent support services</a:t>
            </a:r>
            <a:r>
              <a:rPr lang="en-US" sz="1700" b="1" dirty="0"/>
              <a:t>: </a:t>
            </a:r>
            <a:r>
              <a:rPr lang="en-US" sz="1700" dirty="0">
                <a:effectLst/>
              </a:rPr>
              <a:t>Specialist teams should be involved to provide tailored support for the child and family.</a:t>
            </a:r>
            <a:endParaRPr lang="en-US" sz="1700" dirty="0"/>
          </a:p>
          <a:p>
            <a:r>
              <a:rPr lang="en-US" sz="1700" b="1" dirty="0">
                <a:effectLst/>
              </a:rPr>
              <a:t>Long‑term care planning</a:t>
            </a:r>
            <a:r>
              <a:rPr lang="en-US" sz="1700" b="1" dirty="0"/>
              <a:t>:</a:t>
            </a:r>
            <a:r>
              <a:rPr lang="en-US" sz="1700" dirty="0">
                <a:effectLst/>
              </a:rPr>
              <a:t> Agencies must work collaboratively to develop a long‑term care plan that supports both the child and the caregiver</a:t>
            </a:r>
            <a:endParaRPr lang="en-US" sz="1700" dirty="0"/>
          </a:p>
          <a:p>
            <a:r>
              <a:rPr lang="en-US" sz="1800" dirty="0"/>
              <a:t>This example demonstrates how the family support worker can identify and observe risks, communicate them to the wider team, and contribute to developing a coordinated plan around the child. It also highlights the importance of ensuring all safeguarding requirements are met to protect the child and support the family effectively.</a:t>
            </a:r>
            <a:endParaRPr lang="en-US" sz="1700" dirty="0"/>
          </a:p>
        </p:txBody>
      </p:sp>
      <p:pic>
        <p:nvPicPr>
          <p:cNvPr id="7" name="Picture 6">
            <a:extLst>
              <a:ext uri="{FF2B5EF4-FFF2-40B4-BE49-F238E27FC236}">
                <a16:creationId xmlns:a16="http://schemas.microsoft.com/office/drawing/2014/main" id="{079E6FCA-5C21-443D-95E8-F08480247359}"/>
              </a:ext>
            </a:extLst>
          </p:cNvPr>
          <p:cNvPicPr>
            <a:picLocks noChangeAspect="1"/>
          </p:cNvPicPr>
          <p:nvPr/>
        </p:nvPicPr>
        <p:blipFill>
          <a:blip r:embed="rId3"/>
          <a:srcRect t="2552" r="5" b="5"/>
          <a:stretch>
            <a:fillRect/>
          </a:stretch>
        </p:blipFill>
        <p:spPr>
          <a:xfrm>
            <a:off x="7286045" y="1809561"/>
            <a:ext cx="4330677" cy="4785907"/>
          </a:xfrm>
          <a:prstGeom prst="rect">
            <a:avLst/>
          </a:prstGeom>
        </p:spPr>
      </p:pic>
    </p:spTree>
    <p:extLst>
      <p:ext uri="{BB962C8B-B14F-4D97-AF65-F5344CB8AC3E}">
        <p14:creationId xmlns:p14="http://schemas.microsoft.com/office/powerpoint/2010/main" val="39091641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8661F-8FF5-0EF8-904D-2814A58DD651}"/>
              </a:ext>
            </a:extLst>
          </p:cNvPr>
          <p:cNvSpPr>
            <a:spLocks noGrp="1"/>
          </p:cNvSpPr>
          <p:nvPr>
            <p:ph type="title"/>
          </p:nvPr>
        </p:nvSpPr>
        <p:spPr/>
        <p:txBody>
          <a:bodyPr/>
          <a:lstStyle/>
          <a:p>
            <a:r>
              <a:rPr lang="en-US" dirty="0"/>
              <a:t>Reference </a:t>
            </a:r>
          </a:p>
        </p:txBody>
      </p:sp>
      <p:sp>
        <p:nvSpPr>
          <p:cNvPr id="3" name="Content Placeholder 2">
            <a:extLst>
              <a:ext uri="{FF2B5EF4-FFF2-40B4-BE49-F238E27FC236}">
                <a16:creationId xmlns:a16="http://schemas.microsoft.com/office/drawing/2014/main" id="{F6439546-A22F-742C-C125-1F3FA5678A2D}"/>
              </a:ext>
            </a:extLst>
          </p:cNvPr>
          <p:cNvSpPr>
            <a:spLocks noGrp="1"/>
          </p:cNvSpPr>
          <p:nvPr>
            <p:ph idx="1"/>
          </p:nvPr>
        </p:nvSpPr>
        <p:spPr/>
        <p:txBody>
          <a:bodyPr>
            <a:normAutofit/>
          </a:bodyPr>
          <a:lstStyle/>
          <a:p>
            <a:r>
              <a:rPr lang="en-US" sz="2000" dirty="0"/>
              <a:t>UK Government (2024) </a:t>
            </a:r>
            <a:r>
              <a:rPr lang="en-US" sz="2000" i="1" dirty="0"/>
              <a:t>Social services</a:t>
            </a:r>
            <a:r>
              <a:rPr lang="en-US" sz="2000" dirty="0"/>
              <a:t>. Available at: </a:t>
            </a:r>
            <a:r>
              <a:rPr lang="en-US" sz="2000" dirty="0">
                <a:hlinkClick r:id="rId2"/>
              </a:rPr>
              <a:t>https://www.gov.uk/</a:t>
            </a:r>
            <a:r>
              <a:rPr lang="en-US" sz="2000" dirty="0"/>
              <a:t> (Accessed: 20 June 2026).</a:t>
            </a:r>
          </a:p>
          <a:p>
            <a:endParaRPr lang="en-US" sz="2000" dirty="0"/>
          </a:p>
          <a:p>
            <a:r>
              <a:rPr lang="en-US" sz="2000" dirty="0"/>
              <a:t>Haven, A. (2025) </a:t>
            </a:r>
            <a:r>
              <a:rPr lang="en-US" sz="2000" i="1" dirty="0"/>
              <a:t>The role of teamwork in delivering effective health and social care services</a:t>
            </a:r>
            <a:r>
              <a:rPr lang="en-US" sz="2000" dirty="0"/>
              <a:t>. HF Online UK. Available at: </a:t>
            </a:r>
            <a:r>
              <a:rPr lang="en-US" sz="2000" dirty="0">
                <a:hlinkClick r:id="rId3"/>
              </a:rPr>
              <a:t>https://uk.hfonline.org/the-role-of-teamwork-in-delivering-effective-health-and-social-care-services/</a:t>
            </a:r>
            <a:r>
              <a:rPr lang="en-US" sz="2000" dirty="0"/>
              <a:t> (Accessed: 15 June 2026).</a:t>
            </a:r>
          </a:p>
          <a:p>
            <a:endParaRPr lang="en-US" sz="2000" dirty="0"/>
          </a:p>
        </p:txBody>
      </p:sp>
    </p:spTree>
    <p:extLst>
      <p:ext uri="{BB962C8B-B14F-4D97-AF65-F5344CB8AC3E}">
        <p14:creationId xmlns:p14="http://schemas.microsoft.com/office/powerpoint/2010/main" val="30838605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113</TotalTime>
  <Words>813</Words>
  <Application>Microsoft Office PowerPoint</Application>
  <PresentationFormat>Widescreen</PresentationFormat>
  <Paragraphs>44</Paragraphs>
  <Slides>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Aptos</vt:lpstr>
      <vt:lpstr>Aptos Display</vt:lpstr>
      <vt:lpstr>Arial</vt:lpstr>
      <vt:lpstr>Office Theme</vt:lpstr>
      <vt:lpstr>Professional Development within Health and Social Care</vt:lpstr>
      <vt:lpstr>Working In Teams : Health &amp; Social Care</vt:lpstr>
      <vt:lpstr>PowerPoint Presentation</vt:lpstr>
      <vt:lpstr>TEAM WORKING </vt:lpstr>
      <vt:lpstr>TEAM-WORK IN ACTION </vt:lpstr>
      <vt:lpstr>Key areas of multi‑agency working </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ishrat nasar</dc:creator>
  <cp:lastModifiedBy>ishrat nasar</cp:lastModifiedBy>
  <cp:revision>1</cp:revision>
  <dcterms:created xsi:type="dcterms:W3CDTF">2026-06-20T13:45:24Z</dcterms:created>
  <dcterms:modified xsi:type="dcterms:W3CDTF">2026-06-21T20:13:55Z</dcterms:modified>
</cp:coreProperties>
</file>