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0" r:id="rId3"/>
    <p:sldId id="257" r:id="rId4"/>
    <p:sldId id="258" r:id="rId5"/>
    <p:sldId id="259" r:id="rId6"/>
    <p:sldId id="262" r:id="rId7"/>
    <p:sldId id="263" r:id="rId8"/>
    <p:sldId id="264" r:id="rId9"/>
    <p:sldId id="265" r:id="rId10"/>
    <p:sldId id="266" r:id="rId11"/>
    <p:sldId id="267" r:id="rId12"/>
    <p:sldId id="268" r:id="rId13"/>
    <p:sldId id="269"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F7AFFB9B-9FB8-469E-96F9-4D32314110B6}" type="datetimeFigureOut">
              <a:rPr lang="en-US" dirty="0"/>
              <a:t>7/22/2018</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7/22/2018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F7F47CF-67C9-420C-80A5-E2069FF0C2DF}" type="datetimeFigureOut">
              <a:rPr lang="en-US" dirty="0"/>
              <a:t>7/22/2018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22DC73-F065-42F5-A9F2-D90B2E42A0B3}" type="datetimeFigureOut">
              <a:rPr lang="en-US" dirty="0"/>
              <a:t>7/22/2018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BEA702-9B29-41CC-9BCC-3DF8A0D379FE}" type="datetimeFigureOut">
              <a:rPr lang="en-US" dirty="0"/>
              <a:t>7/22/2018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dirty="0"/>
              <a:t>7/22/2018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dirty="0"/>
              <a:t>7/22/2018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0C3BFE2-83B7-4B0A-B9D3-AB28331082B3}" type="datetimeFigureOut">
              <a:rPr lang="en-US" dirty="0"/>
              <a:t>7/22/2018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2EF78E3-FDA3-4D28-AAA2-0B81F349A39D}" type="datetimeFigureOut">
              <a:rPr lang="en-US" dirty="0"/>
              <a:t>7/22/2018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41D2AC3-6A0B-4169-B1EA-E3AE8B351BDD}" type="datetimeFigureOut">
              <a:rPr lang="en-US" dirty="0"/>
              <a:t>7/22/2018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7/22/2018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AEF5746-5284-4951-9F37-7AE924EDBCB7}" type="datetimeFigureOut">
              <a:rPr lang="en-US" dirty="0"/>
              <a:t>7/22/2018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2398B29-7265-4A65-A2A4-6703C057B7C1}" type="datetimeFigureOut">
              <a:rPr lang="en-US" dirty="0"/>
              <a:t>7/22/2018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8FBA082-94DF-4C4B-A041-6624924AB0A8}" type="datetimeFigureOut">
              <a:rPr lang="en-US" dirty="0"/>
              <a:t>7/22/2018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27686C4-3AB5-4E0C-86CA-FB108C350AA9}" type="datetimeFigureOut">
              <a:rPr lang="en-US" dirty="0"/>
              <a:t>7/22/2018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FF1211-4E0C-4AB3-B04F-585959BDAFE8}" type="datetimeFigureOut">
              <a:rPr lang="en-US" dirty="0"/>
              <a:t>7/22/2018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DECAF-D3BE-4069-9C78-642ECCD01477}" type="datetimeFigureOut">
              <a:rPr lang="en-US" dirty="0"/>
              <a:t>7/22/2018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C35BB1C6-BF8F-4481-8AB2-603A1C8A906A}" type="datetimeFigureOut">
              <a:rPr lang="en-US" dirty="0"/>
              <a:t>7/22/2018</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hyperlink" Target="https://www.youtube.com/watch?v=3wAwgj6Kdy4"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EA1F5-D47D-418A-8BA2-A7B53FC1940E}"/>
              </a:ext>
            </a:extLst>
          </p:cNvPr>
          <p:cNvSpPr>
            <a:spLocks noGrp="1"/>
          </p:cNvSpPr>
          <p:nvPr>
            <p:ph type="ctrTitle"/>
          </p:nvPr>
        </p:nvSpPr>
        <p:spPr/>
        <p:txBody>
          <a:bodyPr>
            <a:normAutofit/>
          </a:bodyPr>
          <a:lstStyle/>
          <a:p>
            <a:pPr algn="ctr"/>
            <a:r>
              <a:rPr lang="en-GB" sz="6000" dirty="0">
                <a:solidFill>
                  <a:schemeClr val="tx1"/>
                </a:solidFill>
                <a:latin typeface="Abadi" panose="020B0604020202020204" pitchFamily="34" charset="0"/>
              </a:rPr>
              <a:t>Differences in attitude: </a:t>
            </a:r>
          </a:p>
        </p:txBody>
      </p:sp>
      <p:sp>
        <p:nvSpPr>
          <p:cNvPr id="3" name="Subtitle 2">
            <a:extLst>
              <a:ext uri="{FF2B5EF4-FFF2-40B4-BE49-F238E27FC236}">
                <a16:creationId xmlns:a16="http://schemas.microsoft.com/office/drawing/2014/main" id="{77B4E130-CD20-43FC-A1D9-29E166D4915F}"/>
              </a:ext>
            </a:extLst>
          </p:cNvPr>
          <p:cNvSpPr>
            <a:spLocks noGrp="1"/>
          </p:cNvSpPr>
          <p:nvPr>
            <p:ph type="subTitle" idx="1"/>
          </p:nvPr>
        </p:nvSpPr>
        <p:spPr/>
        <p:txBody>
          <a:bodyPr/>
          <a:lstStyle/>
          <a:p>
            <a:pPr algn="ctr"/>
            <a:r>
              <a:rPr lang="en-GB" sz="3000" dirty="0">
                <a:solidFill>
                  <a:schemeClr val="accent1">
                    <a:lumMod val="75000"/>
                  </a:schemeClr>
                </a:solidFill>
              </a:rPr>
              <a:t>Celebrity endorsed advertisement </a:t>
            </a:r>
          </a:p>
        </p:txBody>
      </p:sp>
    </p:spTree>
    <p:extLst>
      <p:ext uri="{BB962C8B-B14F-4D97-AF65-F5344CB8AC3E}">
        <p14:creationId xmlns:p14="http://schemas.microsoft.com/office/powerpoint/2010/main" val="37473243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85E397-D389-48E8-AFF0-A6F36B4FBC4D}"/>
              </a:ext>
            </a:extLst>
          </p:cNvPr>
          <p:cNvSpPr txBox="1"/>
          <p:nvPr/>
        </p:nvSpPr>
        <p:spPr>
          <a:xfrm>
            <a:off x="503583" y="1578665"/>
            <a:ext cx="10416208" cy="2031325"/>
          </a:xfrm>
          <a:prstGeom prst="rect">
            <a:avLst/>
          </a:prstGeom>
          <a:noFill/>
        </p:spPr>
        <p:txBody>
          <a:bodyPr wrap="square" rtlCol="0">
            <a:spAutoFit/>
          </a:bodyPr>
          <a:lstStyle/>
          <a:p>
            <a:pPr algn="ctr"/>
            <a:r>
              <a:rPr lang="en-GB" dirty="0">
                <a:latin typeface="Abadi" panose="020B0604020104020204" pitchFamily="34" charset="0"/>
              </a:rPr>
              <a:t>The aim of the present study was to explore the audiences attitudes towards having celebrities being the main character in a marketing advertisement and whether or not the target audience in fact believed that it was an effective branding strategy. The study used 26 participants all being aged between 17-51, a  Likert attitude scale was used to gather participants answers further to watching a celebrity endorsed advertisement. It was hypothesised that the younger participants would score higher in the attractiveness towards the celebrity endorsed advertisement and take more notice that those of an older age. Age groups being 17-30 and 30-51</a:t>
            </a:r>
          </a:p>
        </p:txBody>
      </p:sp>
    </p:spTree>
    <p:extLst>
      <p:ext uri="{BB962C8B-B14F-4D97-AF65-F5344CB8AC3E}">
        <p14:creationId xmlns:p14="http://schemas.microsoft.com/office/powerpoint/2010/main" val="38629124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388BE-D9DB-484C-B829-800857E1EFA7}"/>
              </a:ext>
            </a:extLst>
          </p:cNvPr>
          <p:cNvSpPr>
            <a:spLocks noGrp="1"/>
          </p:cNvSpPr>
          <p:nvPr>
            <p:ph type="title"/>
          </p:nvPr>
        </p:nvSpPr>
        <p:spPr>
          <a:xfrm>
            <a:off x="662031" y="361950"/>
            <a:ext cx="10396882" cy="1151965"/>
          </a:xfrm>
        </p:spPr>
        <p:txBody>
          <a:bodyPr>
            <a:normAutofit/>
          </a:bodyPr>
          <a:lstStyle/>
          <a:p>
            <a:pPr algn="ctr"/>
            <a:r>
              <a:rPr lang="en-GB" sz="4500" dirty="0">
                <a:latin typeface="Abadi" panose="020B0604020104020204" pitchFamily="34" charset="0"/>
              </a:rPr>
              <a:t>introduction</a:t>
            </a:r>
          </a:p>
        </p:txBody>
      </p:sp>
      <p:sp>
        <p:nvSpPr>
          <p:cNvPr id="4" name="TextBox 3">
            <a:extLst>
              <a:ext uri="{FF2B5EF4-FFF2-40B4-BE49-F238E27FC236}">
                <a16:creationId xmlns:a16="http://schemas.microsoft.com/office/drawing/2014/main" id="{E09BA82B-7773-4C3C-BF1D-656E67CC373C}"/>
              </a:ext>
            </a:extLst>
          </p:cNvPr>
          <p:cNvSpPr txBox="1"/>
          <p:nvPr/>
        </p:nvSpPr>
        <p:spPr>
          <a:xfrm>
            <a:off x="387927" y="1274618"/>
            <a:ext cx="10945091" cy="4955203"/>
          </a:xfrm>
          <a:prstGeom prst="rect">
            <a:avLst/>
          </a:prstGeom>
          <a:noFill/>
        </p:spPr>
        <p:txBody>
          <a:bodyPr wrap="square" rtlCol="0">
            <a:spAutoFit/>
          </a:bodyPr>
          <a:lstStyle/>
          <a:p>
            <a:endParaRPr lang="en-GB" sz="2000" dirty="0">
              <a:latin typeface="Abadi" panose="020B0604020104020204" pitchFamily="34" charset="0"/>
            </a:endParaRPr>
          </a:p>
          <a:p>
            <a:endParaRPr lang="en-GB" sz="2000" dirty="0">
              <a:latin typeface="Abadi" panose="020B0604020104020204" pitchFamily="34" charset="0"/>
            </a:endParaRPr>
          </a:p>
          <a:p>
            <a:r>
              <a:rPr lang="en-GB" sz="2000" dirty="0">
                <a:latin typeface="Abadi" panose="020B0604020104020204" pitchFamily="34" charset="0"/>
              </a:rPr>
              <a:t>Over the past few decades, celebrity endorsement has been a frequently more appealing way of advertising and marketing different products. By using a celebrity to promote products, it appeals to certain individuals; for example a footballer would be used to promote sporting equipment, drinks or merchandise. </a:t>
            </a:r>
          </a:p>
          <a:p>
            <a:endParaRPr lang="en-GB" sz="2000" dirty="0">
              <a:latin typeface="Abadi" panose="020B0604020104020204" pitchFamily="34" charset="0"/>
            </a:endParaRPr>
          </a:p>
          <a:p>
            <a:r>
              <a:rPr lang="en-GB" sz="2000" dirty="0">
                <a:latin typeface="Abadi" panose="020B0604020104020204" pitchFamily="34" charset="0"/>
              </a:rPr>
              <a:t>It is believed that by using someone famous, being trustworthy, liked and have a fan base who follow them and have genuine affection towards them increases the likelihood of the product being seen and tried. The more attractive the celebrity, the more attractive the product and advert. </a:t>
            </a:r>
          </a:p>
          <a:p>
            <a:endParaRPr lang="en-GB" sz="2000" dirty="0">
              <a:latin typeface="Abadi" panose="020B0604020104020204" pitchFamily="34" charset="0"/>
            </a:endParaRPr>
          </a:p>
          <a:p>
            <a:endParaRPr lang="en-GB" sz="2000" dirty="0">
              <a:latin typeface="Abadi" panose="020B0604020104020204" pitchFamily="34" charset="0"/>
            </a:endParaRPr>
          </a:p>
          <a:p>
            <a:endParaRPr lang="en-GB" sz="2000" dirty="0">
              <a:latin typeface="Abadi" panose="020B0604020104020204" pitchFamily="34" charset="0"/>
            </a:endParaRPr>
          </a:p>
          <a:p>
            <a:endParaRPr lang="en-GB" sz="2000"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p:txBody>
      </p:sp>
    </p:spTree>
    <p:extLst>
      <p:ext uri="{BB962C8B-B14F-4D97-AF65-F5344CB8AC3E}">
        <p14:creationId xmlns:p14="http://schemas.microsoft.com/office/powerpoint/2010/main" val="7455754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D7E51C9-91DA-4D00-93CE-0AD0D8F57F4C}"/>
              </a:ext>
            </a:extLst>
          </p:cNvPr>
          <p:cNvSpPr txBox="1"/>
          <p:nvPr/>
        </p:nvSpPr>
        <p:spPr>
          <a:xfrm>
            <a:off x="331305" y="490330"/>
            <a:ext cx="10986052" cy="5078313"/>
          </a:xfrm>
          <a:prstGeom prst="rect">
            <a:avLst/>
          </a:prstGeom>
          <a:noFill/>
        </p:spPr>
        <p:txBody>
          <a:bodyPr wrap="square" rtlCol="0">
            <a:spAutoFit/>
          </a:bodyPr>
          <a:lstStyle/>
          <a:p>
            <a:pPr algn="ctr"/>
            <a:r>
              <a:rPr lang="en-GB" dirty="0">
                <a:latin typeface="Abadi" panose="020B0604020104020204" pitchFamily="34" charset="0"/>
                <a:hlinkClick r:id="rId2"/>
              </a:rPr>
              <a:t>https://www.youtube.com/watch?v=3wAwgj6Kdy4</a:t>
            </a:r>
            <a:endParaRPr lang="en-GB" dirty="0">
              <a:latin typeface="Abadi" panose="020B0604020104020204" pitchFamily="34" charset="0"/>
            </a:endParaRPr>
          </a:p>
          <a:p>
            <a:pPr algn="ctr"/>
            <a:endParaRPr lang="en-GB" dirty="0">
              <a:latin typeface="Abadi" panose="020B0604020104020204" pitchFamily="34" charset="0"/>
            </a:endParaRPr>
          </a:p>
          <a:p>
            <a:pPr algn="ctr"/>
            <a:r>
              <a:rPr lang="en-GB" dirty="0">
                <a:latin typeface="Abadi" panose="020B0604020104020204" pitchFamily="34" charset="0"/>
              </a:rPr>
              <a:t>Melissa McCarthy appeared in an advertisement for the new Kia super bowl in 2017.</a:t>
            </a:r>
          </a:p>
          <a:p>
            <a:pPr algn="ctr"/>
            <a:r>
              <a:rPr lang="en-GB" dirty="0">
                <a:latin typeface="Abadi" panose="020B0604020104020204" pitchFamily="34" charset="0"/>
              </a:rPr>
              <a:t>She is best known for being an actress in comedy and has appeared in many films.</a:t>
            </a:r>
          </a:p>
          <a:p>
            <a:pPr algn="ctr"/>
            <a:r>
              <a:rPr lang="en-GB" dirty="0">
                <a:latin typeface="Abadi" panose="020B0604020104020204" pitchFamily="34" charset="0"/>
              </a:rPr>
              <a:t>McCarthy is believed to be a well known and well loved celebrity in her comedy films around the world. </a:t>
            </a:r>
          </a:p>
          <a:p>
            <a:pPr algn="ctr"/>
            <a:r>
              <a:rPr lang="en-GB" dirty="0">
                <a:latin typeface="Abadi" panose="020B0604020104020204" pitchFamily="34" charset="0"/>
              </a:rPr>
              <a:t> </a:t>
            </a:r>
          </a:p>
          <a:p>
            <a:pPr algn="ctr"/>
            <a:endParaRPr lang="en-GB" dirty="0">
              <a:latin typeface="Abadi" panose="020B0604020104020204" pitchFamily="34" charset="0"/>
            </a:endParaRPr>
          </a:p>
          <a:p>
            <a:pPr algn="ctr"/>
            <a:endParaRPr lang="en-GB" dirty="0">
              <a:latin typeface="Abadi" panose="020B0604020104020204" pitchFamily="34" charset="0"/>
            </a:endParaRPr>
          </a:p>
          <a:p>
            <a:pPr algn="ctr"/>
            <a:endParaRPr lang="en-GB" dirty="0">
              <a:latin typeface="Abadi" panose="020B0604020104020204" pitchFamily="34" charset="0"/>
            </a:endParaRPr>
          </a:p>
          <a:p>
            <a:pPr algn="ctr"/>
            <a:endParaRPr lang="en-GB" dirty="0">
              <a:latin typeface="Abadi" panose="020B0604020104020204" pitchFamily="34" charset="0"/>
            </a:endParaRPr>
          </a:p>
          <a:p>
            <a:pPr algn="ctr"/>
            <a:endParaRPr lang="en-GB" dirty="0">
              <a:latin typeface="Abadi" panose="020B0604020104020204" pitchFamily="34" charset="0"/>
            </a:endParaRPr>
          </a:p>
          <a:p>
            <a:pPr algn="ctr"/>
            <a:endParaRPr lang="en-GB" dirty="0">
              <a:latin typeface="Abadi" panose="020B0604020104020204" pitchFamily="34" charset="0"/>
            </a:endParaRPr>
          </a:p>
          <a:p>
            <a:pPr algn="ctr"/>
            <a:endParaRPr lang="en-GB" dirty="0">
              <a:latin typeface="Abadi" panose="020B0604020104020204" pitchFamily="34" charset="0"/>
            </a:endParaRPr>
          </a:p>
          <a:p>
            <a:pPr algn="ctr"/>
            <a:endParaRPr lang="en-GB" dirty="0">
              <a:latin typeface="Abadi" panose="020B0604020104020204" pitchFamily="34" charset="0"/>
            </a:endParaRPr>
          </a:p>
          <a:p>
            <a:pPr algn="ctr"/>
            <a:endParaRPr lang="en-GB" dirty="0">
              <a:latin typeface="Abadi" panose="020B0604020104020204" pitchFamily="34" charset="0"/>
            </a:endParaRPr>
          </a:p>
          <a:p>
            <a:pPr algn="ctr"/>
            <a:endParaRPr lang="en-GB" dirty="0">
              <a:latin typeface="Abadi" panose="020B0604020104020204" pitchFamily="34" charset="0"/>
            </a:endParaRPr>
          </a:p>
          <a:p>
            <a:pPr algn="ctr"/>
            <a:endParaRPr lang="en-GB" dirty="0">
              <a:latin typeface="Abadi" panose="020B0604020104020204" pitchFamily="34" charset="0"/>
            </a:endParaRPr>
          </a:p>
          <a:p>
            <a:pPr algn="ctr"/>
            <a:endParaRPr lang="en-GB" dirty="0">
              <a:latin typeface="Abadi" panose="020B0604020104020204" pitchFamily="34" charset="0"/>
            </a:endParaRPr>
          </a:p>
        </p:txBody>
      </p:sp>
      <p:pic>
        <p:nvPicPr>
          <p:cNvPr id="6" name="Picture 5">
            <a:extLst>
              <a:ext uri="{FF2B5EF4-FFF2-40B4-BE49-F238E27FC236}">
                <a16:creationId xmlns:a16="http://schemas.microsoft.com/office/drawing/2014/main" id="{CF13E4C5-3BF6-4597-A54D-A548672BF14A}"/>
              </a:ext>
            </a:extLst>
          </p:cNvPr>
          <p:cNvPicPr>
            <a:picLocks noChangeAspect="1"/>
          </p:cNvPicPr>
          <p:nvPr/>
        </p:nvPicPr>
        <p:blipFill>
          <a:blip r:embed="rId3"/>
          <a:stretch>
            <a:fillRect/>
          </a:stretch>
        </p:blipFill>
        <p:spPr>
          <a:xfrm>
            <a:off x="3839557" y="2305556"/>
            <a:ext cx="3571875" cy="2681288"/>
          </a:xfrm>
          <a:prstGeom prst="rect">
            <a:avLst/>
          </a:prstGeom>
        </p:spPr>
      </p:pic>
    </p:spTree>
    <p:extLst>
      <p:ext uri="{BB962C8B-B14F-4D97-AF65-F5344CB8AC3E}">
        <p14:creationId xmlns:p14="http://schemas.microsoft.com/office/powerpoint/2010/main" val="20983247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E62433-7028-4225-A51E-61C22E6F925F}"/>
              </a:ext>
            </a:extLst>
          </p:cNvPr>
          <p:cNvSpPr txBox="1"/>
          <p:nvPr/>
        </p:nvSpPr>
        <p:spPr>
          <a:xfrm>
            <a:off x="437322" y="357809"/>
            <a:ext cx="10840278" cy="6601807"/>
          </a:xfrm>
          <a:prstGeom prst="rect">
            <a:avLst/>
          </a:prstGeom>
          <a:noFill/>
        </p:spPr>
        <p:txBody>
          <a:bodyPr wrap="square" rtlCol="0">
            <a:spAutoFit/>
          </a:bodyPr>
          <a:lstStyle/>
          <a:p>
            <a:pPr algn="ctr"/>
            <a:r>
              <a:rPr lang="en-GB" sz="4500" dirty="0">
                <a:solidFill>
                  <a:schemeClr val="accent1"/>
                </a:solidFill>
                <a:latin typeface="Abadi" panose="020B0604020104020204" pitchFamily="34" charset="0"/>
              </a:rPr>
              <a:t>Literature review</a:t>
            </a:r>
          </a:p>
          <a:p>
            <a:pPr algn="ctr"/>
            <a:endParaRPr lang="en-GB" dirty="0">
              <a:solidFill>
                <a:schemeClr val="accent1"/>
              </a:solidFill>
              <a:latin typeface="Abadi" panose="020B0604020104020204" pitchFamily="34" charset="0"/>
            </a:endParaRPr>
          </a:p>
          <a:p>
            <a:r>
              <a:rPr lang="en-GB" dirty="0">
                <a:latin typeface="Abadi" panose="020B0604020104020204" pitchFamily="34" charset="0"/>
              </a:rPr>
              <a:t>In todays day and age, the marketing strategies for consumers have become increasingly competitive in the way they persuade their target audience and brand their product, Kumar &amp; </a:t>
            </a:r>
            <a:r>
              <a:rPr lang="en-GB" dirty="0" err="1">
                <a:latin typeface="Abadi" panose="020B0604020104020204" pitchFamily="34" charset="0"/>
              </a:rPr>
              <a:t>Reinartz</a:t>
            </a:r>
            <a:r>
              <a:rPr lang="en-GB" dirty="0">
                <a:latin typeface="Abadi" panose="020B0604020104020204" pitchFamily="34" charset="0"/>
              </a:rPr>
              <a:t> (2006). </a:t>
            </a:r>
          </a:p>
          <a:p>
            <a:endParaRPr lang="en-GB" dirty="0">
              <a:latin typeface="Abadi" panose="020B0604020104020204" pitchFamily="34" charset="0"/>
            </a:endParaRPr>
          </a:p>
          <a:p>
            <a:r>
              <a:rPr lang="en-GB" dirty="0">
                <a:latin typeface="Abadi" panose="020B0604020104020204" pitchFamily="34" charset="0"/>
              </a:rPr>
              <a:t>Marketers desire the target audience to be appealed to the creativity of the advertisement and to be persuaded by both the product and the desired lifestyle of the celebrity, </a:t>
            </a:r>
            <a:r>
              <a:rPr lang="en-GB" dirty="0" err="1">
                <a:latin typeface="Abadi" panose="020B0604020104020204" pitchFamily="34" charset="0"/>
              </a:rPr>
              <a:t>Alsmadi</a:t>
            </a:r>
            <a:r>
              <a:rPr lang="en-GB" dirty="0">
                <a:latin typeface="Abadi" panose="020B0604020104020204" pitchFamily="34" charset="0"/>
              </a:rPr>
              <a:t> (2004).</a:t>
            </a:r>
          </a:p>
          <a:p>
            <a:endParaRPr lang="en-GB" dirty="0">
              <a:latin typeface="Abadi" panose="020B0604020104020204" pitchFamily="34" charset="0"/>
            </a:endParaRPr>
          </a:p>
          <a:p>
            <a:r>
              <a:rPr lang="en-GB" dirty="0">
                <a:latin typeface="Abadi" panose="020B0604020104020204" pitchFamily="34" charset="0"/>
              </a:rPr>
              <a:t>Consumers that market brands to the desired population do not only promote the product but also promote the desired lifestyle that the population would like to live, </a:t>
            </a:r>
            <a:r>
              <a:rPr lang="en-GB" dirty="0" err="1">
                <a:latin typeface="Abadi" panose="020B0604020104020204" pitchFamily="34" charset="0"/>
              </a:rPr>
              <a:t>Alsmadi</a:t>
            </a:r>
            <a:r>
              <a:rPr lang="en-GB" dirty="0">
                <a:latin typeface="Abadi" panose="020B0604020104020204" pitchFamily="34" charset="0"/>
              </a:rPr>
              <a:t>, (2005). </a:t>
            </a:r>
          </a:p>
          <a:p>
            <a:endParaRPr lang="en-GB" dirty="0">
              <a:latin typeface="Abadi" panose="020B0604020104020204" pitchFamily="34" charset="0"/>
            </a:endParaRPr>
          </a:p>
          <a:p>
            <a:r>
              <a:rPr lang="en-GB" dirty="0">
                <a:latin typeface="Abadi" panose="020B0604020104020204" pitchFamily="34" charset="0"/>
              </a:rPr>
              <a:t>Customers are prospectively are more intrigued and interested in a celebrity based advertisement, marketers therefore, improve their level of branding in order to have greater level of merchandise remembrance In fact, the exceptional inspiration celebrity endorsement has on population is additionally improved by television advertising, Bowman, (2002). </a:t>
            </a: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p:txBody>
      </p:sp>
    </p:spTree>
    <p:extLst>
      <p:ext uri="{BB962C8B-B14F-4D97-AF65-F5344CB8AC3E}">
        <p14:creationId xmlns:p14="http://schemas.microsoft.com/office/powerpoint/2010/main" val="1173901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B9A314-0BE2-4615-BBFE-6248201E3039}"/>
              </a:ext>
            </a:extLst>
          </p:cNvPr>
          <p:cNvSpPr txBox="1"/>
          <p:nvPr/>
        </p:nvSpPr>
        <p:spPr>
          <a:xfrm>
            <a:off x="457199" y="1395956"/>
            <a:ext cx="9781309" cy="2985433"/>
          </a:xfrm>
          <a:prstGeom prst="rect">
            <a:avLst/>
          </a:prstGeom>
          <a:noFill/>
        </p:spPr>
        <p:txBody>
          <a:bodyPr wrap="square" rtlCol="0">
            <a:spAutoFit/>
          </a:bodyPr>
          <a:lstStyle/>
          <a:p>
            <a:r>
              <a:rPr lang="en-GB" sz="2800" dirty="0">
                <a:solidFill>
                  <a:srgbClr val="FF0000"/>
                </a:solidFill>
                <a:latin typeface="Abadi" panose="020B0604020104020204" pitchFamily="34" charset="0"/>
              </a:rPr>
              <a:t>Hypothesis and Rationale </a:t>
            </a:r>
          </a:p>
          <a:p>
            <a:endParaRPr lang="en-GB" sz="2000" dirty="0">
              <a:latin typeface="Abadi" panose="020B0604020104020204" pitchFamily="34" charset="0"/>
            </a:endParaRPr>
          </a:p>
          <a:p>
            <a:r>
              <a:rPr lang="en-GB" sz="2000" dirty="0">
                <a:latin typeface="Abadi" panose="020B0604020104020204" pitchFamily="34" charset="0"/>
              </a:rPr>
              <a:t>The present study was aimed to explore populations attitude towards the use of celebrity endorsed advertisements and whether it has an impact on how they perceive the celebrity and the product, in two different age groups.</a:t>
            </a:r>
          </a:p>
          <a:p>
            <a:endParaRPr lang="en-GB" sz="2000" dirty="0">
              <a:latin typeface="Abadi" panose="020B0604020104020204" pitchFamily="34" charset="0"/>
            </a:endParaRPr>
          </a:p>
          <a:p>
            <a:r>
              <a:rPr lang="en-GB" sz="2000" dirty="0">
                <a:latin typeface="Abadi" panose="020B0604020104020204" pitchFamily="34" charset="0"/>
              </a:rPr>
              <a:t>It was hypothesised that those of a younger generation would score higher on the attitude scale after watching the advertisement and the older age group would score lower on the attitude scale after the advertisement.</a:t>
            </a:r>
          </a:p>
        </p:txBody>
      </p:sp>
      <p:sp>
        <p:nvSpPr>
          <p:cNvPr id="4" name="AutoShape 2" descr="Image result for question mark">
            <a:extLst>
              <a:ext uri="{FF2B5EF4-FFF2-40B4-BE49-F238E27FC236}">
                <a16:creationId xmlns:a16="http://schemas.microsoft.com/office/drawing/2014/main" id="{E8D75F20-58EB-41A8-A92A-FF7889101CE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a:extLst>
              <a:ext uri="{FF2B5EF4-FFF2-40B4-BE49-F238E27FC236}">
                <a16:creationId xmlns:a16="http://schemas.microsoft.com/office/drawing/2014/main" id="{B504A2B1-D35C-45F2-9443-7F70F5F0C47D}"/>
              </a:ext>
            </a:extLst>
          </p:cNvPr>
          <p:cNvPicPr>
            <a:picLocks noChangeAspect="1"/>
          </p:cNvPicPr>
          <p:nvPr/>
        </p:nvPicPr>
        <p:blipFill>
          <a:blip r:embed="rId2"/>
          <a:stretch>
            <a:fillRect/>
          </a:stretch>
        </p:blipFill>
        <p:spPr>
          <a:xfrm>
            <a:off x="9047019" y="371475"/>
            <a:ext cx="2133600" cy="1847850"/>
          </a:xfrm>
          <a:prstGeom prst="rect">
            <a:avLst/>
          </a:prstGeom>
        </p:spPr>
      </p:pic>
    </p:spTree>
    <p:extLst>
      <p:ext uri="{BB962C8B-B14F-4D97-AF65-F5344CB8AC3E}">
        <p14:creationId xmlns:p14="http://schemas.microsoft.com/office/powerpoint/2010/main" val="34551197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D2AFBE6-5526-4B32-BE2B-ACD3D06EE0DF}"/>
              </a:ext>
            </a:extLst>
          </p:cNvPr>
          <p:cNvSpPr txBox="1"/>
          <p:nvPr/>
        </p:nvSpPr>
        <p:spPr>
          <a:xfrm>
            <a:off x="429491" y="789709"/>
            <a:ext cx="10252364" cy="3908762"/>
          </a:xfrm>
          <a:prstGeom prst="rect">
            <a:avLst/>
          </a:prstGeom>
          <a:noFill/>
        </p:spPr>
        <p:txBody>
          <a:bodyPr wrap="square" rtlCol="0">
            <a:spAutoFit/>
          </a:bodyPr>
          <a:lstStyle/>
          <a:p>
            <a:r>
              <a:rPr lang="en-GB" sz="2800" dirty="0">
                <a:solidFill>
                  <a:srgbClr val="FF0000"/>
                </a:solidFill>
                <a:latin typeface="Abadi" panose="020B0604020104020204" pitchFamily="34" charset="0"/>
              </a:rPr>
              <a:t>Methodology</a:t>
            </a:r>
          </a:p>
          <a:p>
            <a:endParaRPr lang="en-GB" sz="2000" dirty="0">
              <a:solidFill>
                <a:srgbClr val="FF0000"/>
              </a:solidFill>
              <a:latin typeface="Abadi" panose="020B0604020104020204" pitchFamily="34" charset="0"/>
            </a:endParaRPr>
          </a:p>
          <a:p>
            <a:r>
              <a:rPr lang="en-GB" sz="2000" dirty="0">
                <a:latin typeface="Abadi" panose="020B0604020104020204" pitchFamily="34" charset="0"/>
              </a:rPr>
              <a:t>Design-</a:t>
            </a:r>
          </a:p>
          <a:p>
            <a:r>
              <a:rPr lang="en-GB" sz="2000" dirty="0">
                <a:latin typeface="Abadi" panose="020B0604020104020204" pitchFamily="34" charset="0"/>
              </a:rPr>
              <a:t>A one-way within experimental measure</a:t>
            </a:r>
          </a:p>
          <a:p>
            <a:r>
              <a:rPr lang="en-GB" sz="2000" dirty="0">
                <a:latin typeface="Abadi" panose="020B0604020104020204" pitchFamily="34" charset="0"/>
              </a:rPr>
              <a:t>IV: age groups- 17-30 &amp; 30-51</a:t>
            </a:r>
          </a:p>
          <a:p>
            <a:r>
              <a:rPr lang="en-GB" sz="2000" dirty="0">
                <a:latin typeface="Abadi" panose="020B0604020104020204" pitchFamily="34" charset="0"/>
              </a:rPr>
              <a:t>DV: Attitude scale</a:t>
            </a:r>
          </a:p>
          <a:p>
            <a:endParaRPr lang="en-GB" sz="2000" dirty="0">
              <a:latin typeface="Abadi" panose="020B0604020104020204" pitchFamily="34" charset="0"/>
            </a:endParaRPr>
          </a:p>
          <a:p>
            <a:r>
              <a:rPr lang="en-GB" sz="2000" dirty="0">
                <a:latin typeface="Abadi" panose="020B0604020104020204" pitchFamily="34" charset="0"/>
              </a:rPr>
              <a:t>Participants-</a:t>
            </a:r>
          </a:p>
          <a:p>
            <a:endParaRPr lang="en-GB" sz="2000" dirty="0">
              <a:latin typeface="Abadi" panose="020B0604020104020204" pitchFamily="34" charset="0"/>
            </a:endParaRPr>
          </a:p>
          <a:p>
            <a:r>
              <a:rPr lang="en-GB" sz="2000" dirty="0">
                <a:latin typeface="Abadi" panose="020B0604020104020204" pitchFamily="34" charset="0"/>
              </a:rPr>
              <a:t>Volunteer sampling of 26 participants was used, both males and females. The age range was 17-51. All participants filled in the same scale and did so </a:t>
            </a:r>
            <a:r>
              <a:rPr lang="en-GB" sz="2000" dirty="0" err="1">
                <a:latin typeface="Abadi" panose="020B0604020104020204" pitchFamily="34" charset="0"/>
              </a:rPr>
              <a:t>voulinteraly</a:t>
            </a:r>
            <a:r>
              <a:rPr lang="en-GB" sz="2000" dirty="0">
                <a:latin typeface="Abadi" panose="020B0604020104020204" pitchFamily="34" charset="0"/>
              </a:rPr>
              <a:t>. </a:t>
            </a:r>
          </a:p>
          <a:p>
            <a:endParaRPr lang="en-GB" sz="2000" dirty="0">
              <a:latin typeface="Abadi" panose="020B0604020104020204" pitchFamily="34" charset="0"/>
            </a:endParaRPr>
          </a:p>
        </p:txBody>
      </p:sp>
      <p:pic>
        <p:nvPicPr>
          <p:cNvPr id="3" name="Picture 2">
            <a:extLst>
              <a:ext uri="{FF2B5EF4-FFF2-40B4-BE49-F238E27FC236}">
                <a16:creationId xmlns:a16="http://schemas.microsoft.com/office/drawing/2014/main" id="{D0830673-A1D2-4D34-90E8-41157BCE0886}"/>
              </a:ext>
            </a:extLst>
          </p:cNvPr>
          <p:cNvPicPr>
            <a:picLocks noChangeAspect="1"/>
          </p:cNvPicPr>
          <p:nvPr/>
        </p:nvPicPr>
        <p:blipFill>
          <a:blip r:embed="rId2"/>
          <a:stretch>
            <a:fillRect/>
          </a:stretch>
        </p:blipFill>
        <p:spPr>
          <a:xfrm>
            <a:off x="5953125" y="914399"/>
            <a:ext cx="4728730" cy="2364365"/>
          </a:xfrm>
          <a:prstGeom prst="rect">
            <a:avLst/>
          </a:prstGeom>
        </p:spPr>
      </p:pic>
    </p:spTree>
    <p:extLst>
      <p:ext uri="{BB962C8B-B14F-4D97-AF65-F5344CB8AC3E}">
        <p14:creationId xmlns:p14="http://schemas.microsoft.com/office/powerpoint/2010/main" val="26462226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D94BF61-64B4-43A9-A2DF-407F10FE07AC}"/>
              </a:ext>
            </a:extLst>
          </p:cNvPr>
          <p:cNvSpPr txBox="1"/>
          <p:nvPr/>
        </p:nvSpPr>
        <p:spPr>
          <a:xfrm>
            <a:off x="512618" y="900545"/>
            <a:ext cx="10349346" cy="4339650"/>
          </a:xfrm>
          <a:prstGeom prst="rect">
            <a:avLst/>
          </a:prstGeom>
          <a:noFill/>
        </p:spPr>
        <p:txBody>
          <a:bodyPr wrap="square" rtlCol="0">
            <a:spAutoFit/>
          </a:bodyPr>
          <a:lstStyle/>
          <a:p>
            <a:r>
              <a:rPr lang="en-GB" sz="2800" dirty="0">
                <a:solidFill>
                  <a:srgbClr val="FF0000"/>
                </a:solidFill>
                <a:latin typeface="Abadi" panose="020B0604020104020204" pitchFamily="34" charset="0"/>
              </a:rPr>
              <a:t>Methodology </a:t>
            </a:r>
          </a:p>
          <a:p>
            <a:endParaRPr lang="en-GB" sz="2800" dirty="0">
              <a:solidFill>
                <a:srgbClr val="FF0000"/>
              </a:solidFill>
              <a:latin typeface="Abadi" panose="020B0604020104020204" pitchFamily="34" charset="0"/>
            </a:endParaRPr>
          </a:p>
          <a:p>
            <a:r>
              <a:rPr lang="en-GB" sz="2000" dirty="0">
                <a:latin typeface="Abadi" panose="020B0604020104020204" pitchFamily="34" charset="0"/>
              </a:rPr>
              <a:t>Materials- </a:t>
            </a:r>
          </a:p>
          <a:p>
            <a:r>
              <a:rPr lang="en-GB" sz="2000" dirty="0">
                <a:latin typeface="Abadi" panose="020B0604020104020204" pitchFamily="34" charset="0"/>
              </a:rPr>
              <a:t>A attitude scale (questionnaire) made on google forms consisting of consent, right to withdraw and attached the advertisement. Pc, smart phone or tablet used to fill in questionnaire. </a:t>
            </a:r>
          </a:p>
          <a:p>
            <a:endParaRPr lang="en-GB" sz="2000" dirty="0">
              <a:latin typeface="Abadi" panose="020B0604020104020204" pitchFamily="34" charset="0"/>
            </a:endParaRPr>
          </a:p>
          <a:p>
            <a:r>
              <a:rPr lang="en-GB" sz="2000" dirty="0">
                <a:latin typeface="Abadi" panose="020B0604020104020204" pitchFamily="34" charset="0"/>
              </a:rPr>
              <a:t>Procedure- </a:t>
            </a:r>
          </a:p>
          <a:p>
            <a:r>
              <a:rPr lang="en-GB" sz="2000" dirty="0">
                <a:latin typeface="Abadi" panose="020B0604020104020204" pitchFamily="34" charset="0"/>
              </a:rPr>
              <a:t>An attitude scale was used along with the chosen celebrity endorsed advertisement, google forms was used to create the </a:t>
            </a:r>
            <a:r>
              <a:rPr lang="en-GB" sz="2000" dirty="0" err="1">
                <a:latin typeface="Abadi" panose="020B0604020104020204" pitchFamily="34" charset="0"/>
              </a:rPr>
              <a:t>likert</a:t>
            </a:r>
            <a:r>
              <a:rPr lang="en-GB" sz="2000" dirty="0">
                <a:latin typeface="Abadi" panose="020B0604020104020204" pitchFamily="34" charset="0"/>
              </a:rPr>
              <a:t> scale and it was distributed online. Using volunteer sampling to gather results from participants. First they would watch the advert and then answer the attitude scale then read through ethics in order to submit results. </a:t>
            </a:r>
          </a:p>
          <a:p>
            <a:endParaRPr lang="en-GB" sz="2000" dirty="0">
              <a:latin typeface="Abadi" panose="020B0604020104020204" pitchFamily="34" charset="0"/>
            </a:endParaRPr>
          </a:p>
        </p:txBody>
      </p:sp>
    </p:spTree>
    <p:extLst>
      <p:ext uri="{BB962C8B-B14F-4D97-AF65-F5344CB8AC3E}">
        <p14:creationId xmlns:p14="http://schemas.microsoft.com/office/powerpoint/2010/main" val="14234639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DAAC639-8471-4D3D-AE67-E4C0CF30CFE2}"/>
              </a:ext>
            </a:extLst>
          </p:cNvPr>
          <p:cNvSpPr txBox="1"/>
          <p:nvPr/>
        </p:nvSpPr>
        <p:spPr>
          <a:xfrm>
            <a:off x="304083" y="822352"/>
            <a:ext cx="10588487" cy="1754326"/>
          </a:xfrm>
          <a:prstGeom prst="rect">
            <a:avLst/>
          </a:prstGeom>
          <a:noFill/>
        </p:spPr>
        <p:txBody>
          <a:bodyPr wrap="square" rtlCol="0">
            <a:spAutoFit/>
          </a:bodyPr>
          <a:lstStyle/>
          <a:p>
            <a:r>
              <a:rPr lang="en-GB" sz="2800" dirty="0">
                <a:solidFill>
                  <a:srgbClr val="FF0000"/>
                </a:solidFill>
                <a:latin typeface="Abadi" panose="020B0604020104020204" pitchFamily="34" charset="0"/>
              </a:rPr>
              <a:t>Results</a:t>
            </a:r>
          </a:p>
          <a:p>
            <a:r>
              <a:rPr lang="en-GB" sz="2000" dirty="0">
                <a:latin typeface="Abadi" panose="020B0604020104020204" pitchFamily="34" charset="0"/>
              </a:rPr>
              <a:t>Below are tables showing results of participants in %</a:t>
            </a:r>
          </a:p>
          <a:p>
            <a:endParaRPr lang="en-GB" sz="2000" dirty="0">
              <a:latin typeface="Abadi" panose="020B0604020104020204" pitchFamily="34" charset="0"/>
            </a:endParaRPr>
          </a:p>
          <a:p>
            <a:endParaRPr lang="en-GB" sz="2000" dirty="0">
              <a:latin typeface="Abadi" panose="020B0604020104020204" pitchFamily="34" charset="0"/>
            </a:endParaRPr>
          </a:p>
          <a:p>
            <a:endParaRPr lang="en-GB" sz="2000" dirty="0">
              <a:latin typeface="Abadi" panose="020B0604020104020204" pitchFamily="34" charset="0"/>
            </a:endParaRPr>
          </a:p>
        </p:txBody>
      </p:sp>
      <p:pic>
        <p:nvPicPr>
          <p:cNvPr id="3" name="Picture 2">
            <a:extLst>
              <a:ext uri="{FF2B5EF4-FFF2-40B4-BE49-F238E27FC236}">
                <a16:creationId xmlns:a16="http://schemas.microsoft.com/office/drawing/2014/main" id="{8600B934-32A5-48F7-8D12-FBD7E819E13F}"/>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10000" b="90000" l="10000" r="90000"/>
                    </a14:imgEffect>
                  </a14:imgLayer>
                </a14:imgProps>
              </a:ext>
            </a:extLst>
          </a:blip>
          <a:srcRect l="21506" t="25896" r="22849" b="20898"/>
          <a:stretch/>
        </p:blipFill>
        <p:spPr>
          <a:xfrm>
            <a:off x="625211" y="2113227"/>
            <a:ext cx="4820615" cy="2631545"/>
          </a:xfrm>
          <a:prstGeom prst="rect">
            <a:avLst/>
          </a:prstGeom>
        </p:spPr>
      </p:pic>
      <p:pic>
        <p:nvPicPr>
          <p:cNvPr id="4" name="Picture 3">
            <a:extLst>
              <a:ext uri="{FF2B5EF4-FFF2-40B4-BE49-F238E27FC236}">
                <a16:creationId xmlns:a16="http://schemas.microsoft.com/office/drawing/2014/main" id="{4AF2E4FC-0153-463C-B24D-1D0617E5B191}"/>
              </a:ext>
            </a:extLst>
          </p:cNvPr>
          <p:cNvPicPr>
            <a:picLocks noChangeAspect="1"/>
          </p:cNvPicPr>
          <p:nvPr/>
        </p:nvPicPr>
        <p:blipFill rotWithShape="1">
          <a:blip r:embed="rId4"/>
          <a:srcRect l="21508" t="28496" r="22173" b="17659"/>
          <a:stretch/>
        </p:blipFill>
        <p:spPr>
          <a:xfrm>
            <a:off x="6096000" y="2153569"/>
            <a:ext cx="4820615" cy="2591203"/>
          </a:xfrm>
          <a:prstGeom prst="rect">
            <a:avLst/>
          </a:prstGeom>
        </p:spPr>
      </p:pic>
    </p:spTree>
    <p:extLst>
      <p:ext uri="{BB962C8B-B14F-4D97-AF65-F5344CB8AC3E}">
        <p14:creationId xmlns:p14="http://schemas.microsoft.com/office/powerpoint/2010/main" val="11983196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B97545-7833-4B4C-884E-C457A1B2DA72}"/>
              </a:ext>
            </a:extLst>
          </p:cNvPr>
          <p:cNvSpPr txBox="1"/>
          <p:nvPr/>
        </p:nvSpPr>
        <p:spPr>
          <a:xfrm>
            <a:off x="330200" y="571500"/>
            <a:ext cx="11010900" cy="830997"/>
          </a:xfrm>
          <a:prstGeom prst="rect">
            <a:avLst/>
          </a:prstGeom>
          <a:noFill/>
        </p:spPr>
        <p:txBody>
          <a:bodyPr wrap="square" rtlCol="0">
            <a:spAutoFit/>
          </a:bodyPr>
          <a:lstStyle/>
          <a:p>
            <a:r>
              <a:rPr lang="en-GB" sz="2800" dirty="0">
                <a:solidFill>
                  <a:srgbClr val="FF0000"/>
                </a:solidFill>
                <a:latin typeface="Abadi" panose="020B0604020104020204" pitchFamily="34" charset="0"/>
              </a:rPr>
              <a:t>Results</a:t>
            </a:r>
          </a:p>
          <a:p>
            <a:r>
              <a:rPr lang="en-GB" sz="2000" dirty="0">
                <a:latin typeface="Abadi" panose="020B0604020104020204" pitchFamily="34" charset="0"/>
              </a:rPr>
              <a:t>Below are tables indicating results found in % of participants</a:t>
            </a:r>
          </a:p>
        </p:txBody>
      </p:sp>
      <p:pic>
        <p:nvPicPr>
          <p:cNvPr id="3" name="Picture 2">
            <a:extLst>
              <a:ext uri="{FF2B5EF4-FFF2-40B4-BE49-F238E27FC236}">
                <a16:creationId xmlns:a16="http://schemas.microsoft.com/office/drawing/2014/main" id="{2C100F14-27DC-42AB-A0D9-88B25BA2FED5}"/>
              </a:ext>
            </a:extLst>
          </p:cNvPr>
          <p:cNvPicPr>
            <a:picLocks noChangeAspect="1"/>
          </p:cNvPicPr>
          <p:nvPr/>
        </p:nvPicPr>
        <p:blipFill rotWithShape="1">
          <a:blip r:embed="rId2"/>
          <a:srcRect l="21604" t="32313" r="22717" b="15001"/>
          <a:stretch/>
        </p:blipFill>
        <p:spPr>
          <a:xfrm>
            <a:off x="419100" y="1900920"/>
            <a:ext cx="5067300" cy="2695803"/>
          </a:xfrm>
          <a:prstGeom prst="rect">
            <a:avLst/>
          </a:prstGeom>
        </p:spPr>
      </p:pic>
      <p:pic>
        <p:nvPicPr>
          <p:cNvPr id="5" name="Picture 4">
            <a:extLst>
              <a:ext uri="{FF2B5EF4-FFF2-40B4-BE49-F238E27FC236}">
                <a16:creationId xmlns:a16="http://schemas.microsoft.com/office/drawing/2014/main" id="{D7ED96D8-5022-455A-9111-5752D9C9B219}"/>
              </a:ext>
            </a:extLst>
          </p:cNvPr>
          <p:cNvPicPr>
            <a:picLocks noChangeAspect="1"/>
          </p:cNvPicPr>
          <p:nvPr/>
        </p:nvPicPr>
        <p:blipFill rotWithShape="1">
          <a:blip r:embed="rId3"/>
          <a:srcRect l="21801" t="35246" r="22275" b="12772"/>
          <a:stretch/>
        </p:blipFill>
        <p:spPr>
          <a:xfrm>
            <a:off x="5689600" y="1900919"/>
            <a:ext cx="5168900" cy="2701261"/>
          </a:xfrm>
          <a:prstGeom prst="rect">
            <a:avLst/>
          </a:prstGeom>
        </p:spPr>
      </p:pic>
    </p:spTree>
    <p:extLst>
      <p:ext uri="{BB962C8B-B14F-4D97-AF65-F5344CB8AC3E}">
        <p14:creationId xmlns:p14="http://schemas.microsoft.com/office/powerpoint/2010/main" val="11397152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34C772-D6EF-4B43-B9F9-A1B564622A7E}"/>
              </a:ext>
            </a:extLst>
          </p:cNvPr>
          <p:cNvSpPr txBox="1"/>
          <p:nvPr/>
        </p:nvSpPr>
        <p:spPr>
          <a:xfrm>
            <a:off x="444500" y="709136"/>
            <a:ext cx="10299700" cy="738664"/>
          </a:xfrm>
          <a:prstGeom prst="rect">
            <a:avLst/>
          </a:prstGeom>
          <a:noFill/>
        </p:spPr>
        <p:txBody>
          <a:bodyPr wrap="square" rtlCol="0">
            <a:spAutoFit/>
          </a:bodyPr>
          <a:lstStyle/>
          <a:p>
            <a:r>
              <a:rPr lang="en-GB" sz="2400">
                <a:solidFill>
                  <a:srgbClr val="FF0000"/>
                </a:solidFill>
                <a:latin typeface="Abadi" panose="020B0604020104020204" pitchFamily="34" charset="0"/>
              </a:rPr>
              <a:t>Results</a:t>
            </a:r>
          </a:p>
          <a:p>
            <a:r>
              <a:rPr lang="en-GB">
                <a:latin typeface="Abadi" panose="020B0604020104020204" pitchFamily="34" charset="0"/>
              </a:rPr>
              <a:t>Below are tables indicating results found in % of participants</a:t>
            </a:r>
            <a:endParaRPr lang="en-GB" dirty="0">
              <a:latin typeface="Abadi" panose="020B0604020104020204" pitchFamily="34" charset="0"/>
            </a:endParaRPr>
          </a:p>
        </p:txBody>
      </p:sp>
      <p:pic>
        <p:nvPicPr>
          <p:cNvPr id="3" name="Picture 2">
            <a:extLst>
              <a:ext uri="{FF2B5EF4-FFF2-40B4-BE49-F238E27FC236}">
                <a16:creationId xmlns:a16="http://schemas.microsoft.com/office/drawing/2014/main" id="{D716DACB-CF8E-452D-9CFB-5D40A2E6604F}"/>
              </a:ext>
            </a:extLst>
          </p:cNvPr>
          <p:cNvPicPr>
            <a:picLocks noChangeAspect="1"/>
          </p:cNvPicPr>
          <p:nvPr/>
        </p:nvPicPr>
        <p:blipFill rotWithShape="1">
          <a:blip r:embed="rId2"/>
          <a:srcRect l="20873" t="28494" r="22011" b="17843"/>
          <a:stretch/>
        </p:blipFill>
        <p:spPr>
          <a:xfrm>
            <a:off x="533400" y="1879600"/>
            <a:ext cx="5337355" cy="2819400"/>
          </a:xfrm>
          <a:prstGeom prst="rect">
            <a:avLst/>
          </a:prstGeom>
        </p:spPr>
      </p:pic>
      <p:sp>
        <p:nvSpPr>
          <p:cNvPr id="4" name="TextBox 3">
            <a:extLst>
              <a:ext uri="{FF2B5EF4-FFF2-40B4-BE49-F238E27FC236}">
                <a16:creationId xmlns:a16="http://schemas.microsoft.com/office/drawing/2014/main" id="{A5A0FC86-19F5-4549-9DF2-3544D0AB671C}"/>
              </a:ext>
            </a:extLst>
          </p:cNvPr>
          <p:cNvSpPr txBox="1"/>
          <p:nvPr/>
        </p:nvSpPr>
        <p:spPr>
          <a:xfrm>
            <a:off x="6096000" y="1581140"/>
            <a:ext cx="4991100" cy="3416320"/>
          </a:xfrm>
          <a:prstGeom prst="rect">
            <a:avLst/>
          </a:prstGeom>
          <a:noFill/>
        </p:spPr>
        <p:txBody>
          <a:bodyPr wrap="square" rtlCol="0">
            <a:spAutoFit/>
          </a:bodyPr>
          <a:lstStyle/>
          <a:p>
            <a:r>
              <a:rPr lang="en-GB" dirty="0">
                <a:latin typeface="Abadi" panose="020B0604020104020204" pitchFamily="34" charset="0"/>
              </a:rPr>
              <a:t>The results extracted from the study indicate there was a difference in age groups scoring higher or lower, therefore, the predicted hypothesis was supported. </a:t>
            </a:r>
          </a:p>
          <a:p>
            <a:endParaRPr lang="en-GB" dirty="0">
              <a:latin typeface="Abadi" panose="020B0604020104020204" pitchFamily="34" charset="0"/>
            </a:endParaRPr>
          </a:p>
          <a:p>
            <a:r>
              <a:rPr lang="en-GB" dirty="0">
                <a:latin typeface="Abadi" panose="020B0604020104020204" pitchFamily="34" charset="0"/>
              </a:rPr>
              <a:t>The older age group disagreed with the attractiveness of celebrities enhancing their attitude in the product, the younger age group agreed that using celebrity endorsement enhanced their attitude to the advert and product as well as the lifestyle the celebrity sells.</a:t>
            </a:r>
          </a:p>
          <a:p>
            <a:endParaRPr lang="en-GB" dirty="0">
              <a:latin typeface="Abadi" panose="020B0604020104020204" pitchFamily="34" charset="0"/>
            </a:endParaRPr>
          </a:p>
        </p:txBody>
      </p:sp>
    </p:spTree>
    <p:extLst>
      <p:ext uri="{BB962C8B-B14F-4D97-AF65-F5344CB8AC3E}">
        <p14:creationId xmlns:p14="http://schemas.microsoft.com/office/powerpoint/2010/main" val="197121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73CCFC8-12C7-4D62-888A-4CFF6D8F1AC7}"/>
              </a:ext>
            </a:extLst>
          </p:cNvPr>
          <p:cNvSpPr txBox="1"/>
          <p:nvPr/>
        </p:nvSpPr>
        <p:spPr>
          <a:xfrm>
            <a:off x="238539" y="781879"/>
            <a:ext cx="11025808" cy="4031873"/>
          </a:xfrm>
          <a:prstGeom prst="rect">
            <a:avLst/>
          </a:prstGeom>
          <a:noFill/>
        </p:spPr>
        <p:txBody>
          <a:bodyPr wrap="square" rtlCol="0">
            <a:spAutoFit/>
          </a:bodyPr>
          <a:lstStyle/>
          <a:p>
            <a:r>
              <a:rPr lang="en-GB" sz="2800" dirty="0">
                <a:solidFill>
                  <a:srgbClr val="FF0000"/>
                </a:solidFill>
                <a:latin typeface="Abadi" panose="020B0604020104020204" pitchFamily="34" charset="0"/>
              </a:rPr>
              <a:t>Discussion</a:t>
            </a:r>
          </a:p>
          <a:p>
            <a:endParaRPr lang="en-GB" sz="2800" dirty="0">
              <a:latin typeface="Abadi" panose="020B0604020104020204" pitchFamily="34" charset="0"/>
            </a:endParaRPr>
          </a:p>
          <a:p>
            <a:r>
              <a:rPr lang="en-GB" sz="2000" dirty="0">
                <a:latin typeface="Abadi" panose="020B0604020104020204" pitchFamily="34" charset="0"/>
              </a:rPr>
              <a:t>The level of the attitude score was higher for younger age group, It suggests that attractiveness, well known celebrity and humour do in fact attract attention, therefore, the brand product is likely to be recalled as it will be associated with the celebrity. </a:t>
            </a:r>
          </a:p>
          <a:p>
            <a:r>
              <a:rPr lang="en-GB" sz="2000" dirty="0">
                <a:latin typeface="Abadi" panose="020B0604020104020204" pitchFamily="34" charset="0"/>
              </a:rPr>
              <a:t>Celebrity use in marketing a brand offers another way to upsurge proceeds and profit in an international market, more well known and well desired celebrities, and these celebrities are more known by the younger generation than the older generation, </a:t>
            </a:r>
            <a:r>
              <a:rPr lang="en-GB" sz="2000" dirty="0" err="1">
                <a:latin typeface="Abadi" panose="020B0604020104020204" pitchFamily="34" charset="0"/>
              </a:rPr>
              <a:t>Hellmueller</a:t>
            </a:r>
            <a:r>
              <a:rPr lang="en-GB" sz="2000" dirty="0">
                <a:latin typeface="Abadi" panose="020B0604020104020204" pitchFamily="34" charset="0"/>
              </a:rPr>
              <a:t> &amp; </a:t>
            </a:r>
            <a:r>
              <a:rPr lang="en-GB" sz="2000" dirty="0" err="1">
                <a:latin typeface="Abadi" panose="020B0604020104020204" pitchFamily="34" charset="0"/>
              </a:rPr>
              <a:t>Aeschbacher</a:t>
            </a:r>
            <a:r>
              <a:rPr lang="en-GB" sz="2000" dirty="0">
                <a:latin typeface="Abadi" panose="020B0604020104020204" pitchFamily="34" charset="0"/>
              </a:rPr>
              <a:t> (2010). </a:t>
            </a:r>
          </a:p>
          <a:p>
            <a:r>
              <a:rPr lang="en-GB" sz="2000" dirty="0">
                <a:latin typeface="Abadi" panose="020B0604020104020204" pitchFamily="34" charset="0"/>
              </a:rPr>
              <a:t>By the time a person is of a certain age, they change their hopes, dreams and aspirations to those they had when they were younger; they are wiser and typically do not have interests in what the media sell or the lifestyle, but when they were younger they would have, therefore, attitudes on the scale towards celebrity endorsement will be different for age. </a:t>
            </a:r>
          </a:p>
        </p:txBody>
      </p:sp>
    </p:spTree>
    <p:extLst>
      <p:ext uri="{BB962C8B-B14F-4D97-AF65-F5344CB8AC3E}">
        <p14:creationId xmlns:p14="http://schemas.microsoft.com/office/powerpoint/2010/main" val="35641060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F87D1AE-85E0-44CE-AF9F-BE2DD69A40CC}"/>
              </a:ext>
            </a:extLst>
          </p:cNvPr>
          <p:cNvPicPr>
            <a:picLocks noChangeAspect="1"/>
          </p:cNvPicPr>
          <p:nvPr/>
        </p:nvPicPr>
        <p:blipFill>
          <a:blip r:embed="rId2"/>
          <a:stretch>
            <a:fillRect/>
          </a:stretch>
        </p:blipFill>
        <p:spPr>
          <a:xfrm>
            <a:off x="3275771" y="526774"/>
            <a:ext cx="4543011" cy="2725807"/>
          </a:xfrm>
          <a:prstGeom prst="rect">
            <a:avLst/>
          </a:prstGeom>
        </p:spPr>
      </p:pic>
      <p:sp>
        <p:nvSpPr>
          <p:cNvPr id="3" name="TextBox 2">
            <a:extLst>
              <a:ext uri="{FF2B5EF4-FFF2-40B4-BE49-F238E27FC236}">
                <a16:creationId xmlns:a16="http://schemas.microsoft.com/office/drawing/2014/main" id="{53C859AB-B0C8-4438-9D96-FAB3CE122870}"/>
              </a:ext>
            </a:extLst>
          </p:cNvPr>
          <p:cNvSpPr txBox="1"/>
          <p:nvPr/>
        </p:nvSpPr>
        <p:spPr>
          <a:xfrm>
            <a:off x="265043" y="3670852"/>
            <a:ext cx="11052314" cy="1938992"/>
          </a:xfrm>
          <a:prstGeom prst="rect">
            <a:avLst/>
          </a:prstGeom>
          <a:noFill/>
        </p:spPr>
        <p:txBody>
          <a:bodyPr wrap="square" rtlCol="0">
            <a:spAutoFit/>
          </a:bodyPr>
          <a:lstStyle/>
          <a:p>
            <a:pPr marL="342900" indent="-342900">
              <a:buFontTx/>
              <a:buChar char="-"/>
            </a:pPr>
            <a:r>
              <a:rPr lang="en-GB" sz="2000" dirty="0">
                <a:latin typeface="Abadi" panose="020B0604020104020204" pitchFamily="34" charset="0"/>
              </a:rPr>
              <a:t>The predicted hypothesis was supported in that age would have a difference in attitude scores</a:t>
            </a:r>
          </a:p>
          <a:p>
            <a:pPr marL="342900" indent="-342900">
              <a:buFontTx/>
              <a:buChar char="-"/>
            </a:pPr>
            <a:r>
              <a:rPr lang="en-GB" sz="2000" dirty="0">
                <a:latin typeface="Abadi" panose="020B0604020104020204" pitchFamily="34" charset="0"/>
              </a:rPr>
              <a:t>The scores were higher from those in the younger age bracket and the scores were lower from those in the higher age bracket </a:t>
            </a:r>
          </a:p>
          <a:p>
            <a:pPr marL="342900" indent="-342900">
              <a:buFontTx/>
              <a:buChar char="-"/>
            </a:pPr>
            <a:endParaRPr lang="en-GB" sz="2000" dirty="0">
              <a:latin typeface="Abadi" panose="020B0604020104020204" pitchFamily="34" charset="0"/>
            </a:endParaRPr>
          </a:p>
          <a:p>
            <a:pPr marL="342900" indent="-342900">
              <a:buFontTx/>
              <a:buChar char="-"/>
            </a:pPr>
            <a:r>
              <a:rPr lang="en-GB" sz="2000" dirty="0">
                <a:latin typeface="Abadi" panose="020B0604020104020204" pitchFamily="34" charset="0"/>
              </a:rPr>
              <a:t>Future research could be made to explore this, on a larger scale and further explore personality traits.</a:t>
            </a:r>
          </a:p>
        </p:txBody>
      </p:sp>
    </p:spTree>
    <p:extLst>
      <p:ext uri="{BB962C8B-B14F-4D97-AF65-F5344CB8AC3E}">
        <p14:creationId xmlns:p14="http://schemas.microsoft.com/office/powerpoint/2010/main" val="23244992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801C858-177D-4E90-A0D9-E5CC6F735FCF}"/>
              </a:ext>
            </a:extLst>
          </p:cNvPr>
          <p:cNvSpPr txBox="1"/>
          <p:nvPr/>
        </p:nvSpPr>
        <p:spPr>
          <a:xfrm>
            <a:off x="397565" y="397401"/>
            <a:ext cx="10972800" cy="6370975"/>
          </a:xfrm>
          <a:prstGeom prst="rect">
            <a:avLst/>
          </a:prstGeom>
          <a:noFill/>
        </p:spPr>
        <p:txBody>
          <a:bodyPr wrap="square" rtlCol="0">
            <a:spAutoFit/>
          </a:bodyPr>
          <a:lstStyle/>
          <a:p>
            <a:r>
              <a:rPr lang="en-GB" sz="2800" dirty="0">
                <a:latin typeface="Abadi" panose="020B0604020104020204" pitchFamily="34" charset="0"/>
              </a:rPr>
              <a:t>References</a:t>
            </a:r>
          </a:p>
          <a:p>
            <a:endParaRPr lang="en-GB" sz="2000" dirty="0">
              <a:latin typeface="Abadi" panose="020B0604020104020204" pitchFamily="34" charset="0"/>
            </a:endParaRPr>
          </a:p>
          <a:p>
            <a:r>
              <a:rPr lang="en-GB" sz="2000" dirty="0" err="1">
                <a:latin typeface="Abadi" panose="020B0604020104020204" pitchFamily="34" charset="0"/>
              </a:rPr>
              <a:t>Alsmadi</a:t>
            </a:r>
            <a:r>
              <a:rPr lang="en-GB" sz="2000" dirty="0">
                <a:latin typeface="Abadi" panose="020B0604020104020204" pitchFamily="34" charset="0"/>
              </a:rPr>
              <a:t>, Sami (2004), Consumer Attitudes towards Ethics of Television Advertising in Jordan: the Case of Zarqa, Journal of Al-</a:t>
            </a:r>
            <a:r>
              <a:rPr lang="en-GB" sz="2000" dirty="0" err="1">
                <a:latin typeface="Abadi" panose="020B0604020104020204" pitchFamily="34" charset="0"/>
              </a:rPr>
              <a:t>Manarah</a:t>
            </a:r>
            <a:r>
              <a:rPr lang="en-GB" sz="2000" dirty="0">
                <a:latin typeface="Abadi" panose="020B0604020104020204" pitchFamily="34" charset="0"/>
              </a:rPr>
              <a:t>, Al-</a:t>
            </a:r>
            <a:r>
              <a:rPr lang="en-GB" sz="2000" dirty="0" err="1">
                <a:latin typeface="Abadi" panose="020B0604020104020204" pitchFamily="34" charset="0"/>
              </a:rPr>
              <a:t>albayt</a:t>
            </a:r>
            <a:r>
              <a:rPr lang="en-GB" sz="2000" dirty="0">
                <a:latin typeface="Abadi" panose="020B0604020104020204" pitchFamily="34" charset="0"/>
              </a:rPr>
              <a:t> University, Vol. 10, No. 2, PP. 243-268. (in Arabic).  </a:t>
            </a:r>
          </a:p>
          <a:p>
            <a:endParaRPr lang="en-GB" sz="2000" dirty="0">
              <a:latin typeface="Abadi" panose="020B0604020104020204" pitchFamily="34" charset="0"/>
            </a:endParaRPr>
          </a:p>
          <a:p>
            <a:r>
              <a:rPr lang="en-GB" sz="2000" dirty="0" err="1">
                <a:latin typeface="Abadi" panose="020B0604020104020204" pitchFamily="34" charset="0"/>
              </a:rPr>
              <a:t>Alsmadi</a:t>
            </a:r>
            <a:r>
              <a:rPr lang="en-GB" sz="2000" dirty="0">
                <a:latin typeface="Abadi" panose="020B0604020104020204" pitchFamily="34" charset="0"/>
              </a:rPr>
              <a:t>, Sami (2005), The Portrayal of Women in Television Advertising: An Empirical Investigation of Consumer Attitudes in Jordan, International Journal of applied marketing, Vol.1, issue 2, PP. 1-16.  </a:t>
            </a:r>
          </a:p>
          <a:p>
            <a:endParaRPr lang="en-GB" sz="2000" dirty="0">
              <a:latin typeface="Abadi" panose="020B0604020104020204" pitchFamily="34" charset="0"/>
            </a:endParaRPr>
          </a:p>
          <a:p>
            <a:r>
              <a:rPr lang="en-GB" sz="2000" dirty="0" err="1">
                <a:solidFill>
                  <a:srgbClr val="222222"/>
                </a:solidFill>
                <a:latin typeface="Arial" panose="020B0604020202020204" pitchFamily="34" charset="0"/>
              </a:rPr>
              <a:t>Alsmadi</a:t>
            </a:r>
            <a:r>
              <a:rPr lang="en-GB" sz="2000" dirty="0">
                <a:solidFill>
                  <a:srgbClr val="222222"/>
                </a:solidFill>
                <a:latin typeface="Arial" panose="020B0604020202020204" pitchFamily="34" charset="0"/>
              </a:rPr>
              <a:t>, S. (2006). The Power of Celebrity Endorsement in Brand Choice </a:t>
            </a:r>
            <a:r>
              <a:rPr lang="en-GB" sz="2000" dirty="0" err="1">
                <a:solidFill>
                  <a:srgbClr val="222222"/>
                </a:solidFill>
                <a:latin typeface="Arial" panose="020B0604020202020204" pitchFamily="34" charset="0"/>
              </a:rPr>
              <a:t>Behavior</a:t>
            </a:r>
            <a:r>
              <a:rPr lang="en-GB" sz="2000" dirty="0">
                <a:solidFill>
                  <a:srgbClr val="222222"/>
                </a:solidFill>
                <a:latin typeface="Arial" panose="020B0604020202020204" pitchFamily="34" charset="0"/>
              </a:rPr>
              <a:t>: An Empirical Study of Consumer Attitudes. </a:t>
            </a:r>
            <a:r>
              <a:rPr lang="en-GB" sz="2000" i="1" dirty="0">
                <a:solidFill>
                  <a:srgbClr val="222222"/>
                </a:solidFill>
                <a:latin typeface="Arial" panose="020B0604020202020204" pitchFamily="34" charset="0"/>
              </a:rPr>
              <a:t>Journal of Accounting, Business &amp; Management</a:t>
            </a:r>
            <a:r>
              <a:rPr lang="en-GB" sz="2000" dirty="0">
                <a:solidFill>
                  <a:srgbClr val="222222"/>
                </a:solidFill>
                <a:latin typeface="Arial" panose="020B0604020202020204" pitchFamily="34" charset="0"/>
              </a:rPr>
              <a:t>, </a:t>
            </a:r>
            <a:r>
              <a:rPr lang="en-GB" sz="2000" i="1" dirty="0">
                <a:solidFill>
                  <a:srgbClr val="222222"/>
                </a:solidFill>
                <a:latin typeface="Arial" panose="020B0604020202020204" pitchFamily="34" charset="0"/>
              </a:rPr>
              <a:t>13</a:t>
            </a:r>
            <a:r>
              <a:rPr lang="en-GB" sz="2000" dirty="0">
                <a:solidFill>
                  <a:srgbClr val="222222"/>
                </a:solidFill>
                <a:latin typeface="Arial" panose="020B0604020202020204" pitchFamily="34" charset="0"/>
              </a:rPr>
              <a:t>.</a:t>
            </a:r>
            <a:endParaRPr lang="en-GB" sz="2000" dirty="0">
              <a:latin typeface="Abadi" panose="020B0604020104020204" pitchFamily="34" charset="0"/>
            </a:endParaRPr>
          </a:p>
          <a:p>
            <a:endParaRPr lang="en-GB" sz="2000" dirty="0">
              <a:latin typeface="Abadi" panose="020B0604020104020204" pitchFamily="34" charset="0"/>
            </a:endParaRPr>
          </a:p>
          <a:p>
            <a:r>
              <a:rPr lang="en-GB" sz="2000" dirty="0">
                <a:latin typeface="Abadi" panose="020B0604020104020204" pitchFamily="34" charset="0"/>
              </a:rPr>
              <a:t>Bowman, Jo (2002), Facing Advertising Reality, Media Asia, Vol. 7, Issue 26, PP. 1415. </a:t>
            </a:r>
          </a:p>
          <a:p>
            <a:endParaRPr lang="en-GB" sz="2000" dirty="0">
              <a:latin typeface="Abadi" panose="020B0604020104020204" pitchFamily="34" charset="0"/>
            </a:endParaRPr>
          </a:p>
          <a:p>
            <a:r>
              <a:rPr lang="en-GB" sz="2000" dirty="0">
                <a:latin typeface="Abadi" panose="020B0604020104020204" pitchFamily="34" charset="0"/>
              </a:rPr>
              <a:t>Kumar, V., &amp; </a:t>
            </a:r>
            <a:r>
              <a:rPr lang="en-GB" sz="2000" dirty="0" err="1">
                <a:latin typeface="Abadi" panose="020B0604020104020204" pitchFamily="34" charset="0"/>
              </a:rPr>
              <a:t>Reinartz</a:t>
            </a:r>
            <a:r>
              <a:rPr lang="en-GB" sz="2000" dirty="0">
                <a:latin typeface="Abadi" panose="020B0604020104020204" pitchFamily="34" charset="0"/>
              </a:rPr>
              <a:t>, W. J. (2006). </a:t>
            </a:r>
            <a:r>
              <a:rPr lang="en-GB" sz="2000" i="1" dirty="0">
                <a:latin typeface="Abadi" panose="020B0604020104020204" pitchFamily="34" charset="0"/>
              </a:rPr>
              <a:t>Customer relationship management: A databased approach</a:t>
            </a:r>
            <a:r>
              <a:rPr lang="en-GB" sz="2000" dirty="0">
                <a:latin typeface="Abadi" panose="020B0604020104020204" pitchFamily="34" charset="0"/>
              </a:rPr>
              <a:t>. Hoboken, NJ: Wiley.</a:t>
            </a:r>
          </a:p>
          <a:p>
            <a:endParaRPr lang="en-GB" sz="2000" dirty="0">
              <a:latin typeface="Abadi" panose="020B0604020104020204" pitchFamily="34" charset="0"/>
            </a:endParaRPr>
          </a:p>
          <a:p>
            <a:endParaRPr lang="en-GB" sz="2000" dirty="0">
              <a:latin typeface="Abadi" panose="020B0604020104020204" pitchFamily="34" charset="0"/>
            </a:endParaRPr>
          </a:p>
          <a:p>
            <a:endParaRPr lang="en-GB" sz="2000" dirty="0">
              <a:latin typeface="Abadi" panose="020B0604020104020204" pitchFamily="34" charset="0"/>
            </a:endParaRPr>
          </a:p>
          <a:p>
            <a:endParaRPr lang="en-GB" sz="2000" dirty="0">
              <a:latin typeface="Abadi" panose="020B0604020104020204" pitchFamily="34" charset="0"/>
            </a:endParaRPr>
          </a:p>
        </p:txBody>
      </p:sp>
    </p:spTree>
    <p:extLst>
      <p:ext uri="{BB962C8B-B14F-4D97-AF65-F5344CB8AC3E}">
        <p14:creationId xmlns:p14="http://schemas.microsoft.com/office/powerpoint/2010/main" val="13164061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B13C3B-4DBD-4F6A-B6B0-946130C1CB36}"/>
              </a:ext>
            </a:extLst>
          </p:cNvPr>
          <p:cNvSpPr txBox="1"/>
          <p:nvPr/>
        </p:nvSpPr>
        <p:spPr>
          <a:xfrm>
            <a:off x="198781" y="463826"/>
            <a:ext cx="10681253" cy="3231654"/>
          </a:xfrm>
          <a:prstGeom prst="rect">
            <a:avLst/>
          </a:prstGeom>
          <a:noFill/>
        </p:spPr>
        <p:txBody>
          <a:bodyPr wrap="square" rtlCol="0">
            <a:spAutoFit/>
          </a:bodyPr>
          <a:lstStyle/>
          <a:p>
            <a:pPr lvl="0"/>
            <a:r>
              <a:rPr lang="en-GB" sz="2800" dirty="0">
                <a:solidFill>
                  <a:prstClr val="black"/>
                </a:solidFill>
                <a:latin typeface="Abadi" panose="020B0604020104020204" pitchFamily="34" charset="0"/>
              </a:rPr>
              <a:t>References</a:t>
            </a:r>
          </a:p>
          <a:p>
            <a:pPr lvl="0"/>
            <a:endParaRPr lang="en-GB" sz="2800" dirty="0">
              <a:solidFill>
                <a:prstClr val="black"/>
              </a:solidFill>
              <a:latin typeface="Abadi" panose="020B0604020104020204" pitchFamily="34" charset="0"/>
            </a:endParaRPr>
          </a:p>
          <a:p>
            <a:pPr lvl="0"/>
            <a:r>
              <a:rPr lang="en-GB" sz="2000" dirty="0" err="1">
                <a:latin typeface="Abadi" panose="020B0604020104020204" pitchFamily="34" charset="0"/>
              </a:rPr>
              <a:t>Hellmueller</a:t>
            </a:r>
            <a:r>
              <a:rPr lang="en-GB" sz="2000" dirty="0">
                <a:latin typeface="Abadi" panose="020B0604020104020204" pitchFamily="34" charset="0"/>
              </a:rPr>
              <a:t>, L. C., &amp; </a:t>
            </a:r>
            <a:r>
              <a:rPr lang="en-GB" sz="2000" dirty="0" err="1">
                <a:latin typeface="Abadi" panose="020B0604020104020204" pitchFamily="34" charset="0"/>
              </a:rPr>
              <a:t>Aeschbacher</a:t>
            </a:r>
            <a:r>
              <a:rPr lang="en-GB" sz="2000" dirty="0">
                <a:latin typeface="Abadi" panose="020B0604020104020204" pitchFamily="34" charset="0"/>
              </a:rPr>
              <a:t>, N. (2010). Media and celebrity: production and consumption of" well-</a:t>
            </a:r>
            <a:r>
              <a:rPr lang="en-GB" sz="2000" dirty="0" err="1">
                <a:latin typeface="Abadi" panose="020B0604020104020204" pitchFamily="34" charset="0"/>
              </a:rPr>
              <a:t>knownness</a:t>
            </a:r>
            <a:r>
              <a:rPr lang="en-GB" sz="2000" dirty="0">
                <a:latin typeface="Abadi" panose="020B0604020104020204" pitchFamily="34" charset="0"/>
              </a:rPr>
              <a:t>". </a:t>
            </a:r>
            <a:r>
              <a:rPr lang="en-GB" sz="2000" i="1" dirty="0">
                <a:latin typeface="Abadi" panose="020B0604020104020204" pitchFamily="34" charset="0"/>
              </a:rPr>
              <a:t>Communication research trends</a:t>
            </a:r>
            <a:r>
              <a:rPr lang="en-GB" sz="2000" dirty="0">
                <a:latin typeface="Abadi" panose="020B0604020104020204" pitchFamily="34" charset="0"/>
              </a:rPr>
              <a:t>, </a:t>
            </a:r>
            <a:r>
              <a:rPr lang="en-GB" sz="2000" i="1" dirty="0">
                <a:latin typeface="Abadi" panose="020B0604020104020204" pitchFamily="34" charset="0"/>
              </a:rPr>
              <a:t>29</a:t>
            </a:r>
            <a:r>
              <a:rPr lang="en-GB" sz="2000" dirty="0">
                <a:latin typeface="Abadi" panose="020B0604020104020204" pitchFamily="34" charset="0"/>
              </a:rPr>
              <a:t>(4), 3-34.</a:t>
            </a:r>
            <a:endParaRPr lang="en-GB" sz="2000" dirty="0">
              <a:solidFill>
                <a:prstClr val="black"/>
              </a:solidFill>
              <a:latin typeface="Abadi" panose="020B0604020104020204" pitchFamily="34" charset="0"/>
            </a:endParaRPr>
          </a:p>
          <a:p>
            <a:pPr lvl="0"/>
            <a:endParaRPr lang="en-GB" sz="2000" dirty="0">
              <a:solidFill>
                <a:prstClr val="black"/>
              </a:solidFill>
              <a:latin typeface="Abadi" panose="020B0604020104020204" pitchFamily="34" charset="0"/>
            </a:endParaRPr>
          </a:p>
          <a:p>
            <a:pPr lvl="0"/>
            <a:r>
              <a:rPr lang="en-GB" sz="2000" dirty="0">
                <a:solidFill>
                  <a:prstClr val="black"/>
                </a:solidFill>
                <a:latin typeface="Abadi" panose="020B0604020104020204" pitchFamily="34" charset="0"/>
              </a:rPr>
              <a:t>Kumar, V., Venkatesan, R., &amp; </a:t>
            </a:r>
            <a:r>
              <a:rPr lang="en-GB" sz="2000" dirty="0" err="1">
                <a:solidFill>
                  <a:prstClr val="black"/>
                </a:solidFill>
                <a:latin typeface="Abadi" panose="020B0604020104020204" pitchFamily="34" charset="0"/>
              </a:rPr>
              <a:t>Reinartz</a:t>
            </a:r>
            <a:r>
              <a:rPr lang="en-GB" sz="2000" dirty="0">
                <a:solidFill>
                  <a:prstClr val="black"/>
                </a:solidFill>
                <a:latin typeface="Abadi" panose="020B0604020104020204" pitchFamily="34" charset="0"/>
              </a:rPr>
              <a:t>, W. (2006). Knowing what to sell, when, and to whom. </a:t>
            </a:r>
            <a:r>
              <a:rPr lang="en-GB" sz="2000" i="1" dirty="0">
                <a:solidFill>
                  <a:prstClr val="black"/>
                </a:solidFill>
                <a:latin typeface="Abadi" panose="020B0604020104020204" pitchFamily="34" charset="0"/>
              </a:rPr>
              <a:t>Harvard business review</a:t>
            </a:r>
            <a:r>
              <a:rPr lang="en-GB" sz="2000" dirty="0">
                <a:solidFill>
                  <a:prstClr val="black"/>
                </a:solidFill>
                <a:latin typeface="Abadi" panose="020B0604020104020204" pitchFamily="34" charset="0"/>
              </a:rPr>
              <a:t>, </a:t>
            </a:r>
            <a:r>
              <a:rPr lang="en-GB" sz="2000" i="1" dirty="0">
                <a:solidFill>
                  <a:prstClr val="black"/>
                </a:solidFill>
                <a:latin typeface="Abadi" panose="020B0604020104020204" pitchFamily="34" charset="0"/>
              </a:rPr>
              <a:t>84</a:t>
            </a:r>
            <a:r>
              <a:rPr lang="en-GB" sz="2000" dirty="0">
                <a:solidFill>
                  <a:prstClr val="black"/>
                </a:solidFill>
                <a:latin typeface="Abadi" panose="020B0604020104020204" pitchFamily="34" charset="0"/>
              </a:rPr>
              <a:t>(3), 131-137.</a:t>
            </a:r>
          </a:p>
          <a:p>
            <a:pPr lvl="0"/>
            <a:endParaRPr lang="en-GB" sz="2000" dirty="0">
              <a:solidFill>
                <a:prstClr val="black"/>
              </a:solidFill>
              <a:latin typeface="Abadi" panose="020B0604020104020204" pitchFamily="34" charset="0"/>
            </a:endParaRPr>
          </a:p>
          <a:p>
            <a:pPr lvl="0"/>
            <a:endParaRPr lang="en-GB" sz="2800" dirty="0">
              <a:solidFill>
                <a:prstClr val="black"/>
              </a:solidFill>
              <a:latin typeface="Abadi" panose="020B0604020104020204" pitchFamily="34" charset="0"/>
            </a:endParaRPr>
          </a:p>
        </p:txBody>
      </p:sp>
    </p:spTree>
    <p:extLst>
      <p:ext uri="{BB962C8B-B14F-4D97-AF65-F5344CB8AC3E}">
        <p14:creationId xmlns:p14="http://schemas.microsoft.com/office/powerpoint/2010/main" val="370498744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docProps/app.xml><?xml version="1.0" encoding="utf-8"?>
<Properties xmlns="http://schemas.openxmlformats.org/officeDocument/2006/extended-properties" xmlns:vt="http://schemas.openxmlformats.org/officeDocument/2006/docPropsVTypes">
  <Template>TM04033927[[fn=Main Event]]</Template>
  <TotalTime>72799</TotalTime>
  <Words>1229</Words>
  <Application>Microsoft Office PowerPoint</Application>
  <PresentationFormat>Widescreen</PresentationFormat>
  <Paragraphs>102</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Abadi</vt:lpstr>
      <vt:lpstr>Arial</vt:lpstr>
      <vt:lpstr>Impact</vt:lpstr>
      <vt:lpstr>Main Event</vt:lpstr>
      <vt:lpstr>Differences in attitude: </vt:lpstr>
      <vt:lpstr>PowerPoint Presentation</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Differences in attitude:</dc:title>
  <dc:creator>Aimee Cereda</dc:creator>
  <cp:lastModifiedBy>Aimee Cereda (1601974)</cp:lastModifiedBy>
  <cp:revision>25</cp:revision>
  <dcterms:created xsi:type="dcterms:W3CDTF">2018-06-02T19:16:08Z</dcterms:created>
  <dcterms:modified xsi:type="dcterms:W3CDTF">2018-07-23T09:27:33Z</dcterms:modified>
</cp:coreProperties>
</file>