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notesMasterIdLst>
    <p:notesMasterId r:id="rId10"/>
  </p:notesMasterIdLst>
  <p:sldIdLst>
    <p:sldId id="256" r:id="rId2"/>
    <p:sldId id="257" r:id="rId3"/>
    <p:sldId id="260" r:id="rId4"/>
    <p:sldId id="261" r:id="rId5"/>
    <p:sldId id="262" r:id="rId6"/>
    <p:sldId id="263" r:id="rId7"/>
    <p:sldId id="259" r:id="rId8"/>
    <p:sldId id="25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51218"/>
  </p:normalViewPr>
  <p:slideViewPr>
    <p:cSldViewPr snapToGrid="0" snapToObjects="1">
      <p:cViewPr varScale="1">
        <p:scale>
          <a:sx n="54" d="100"/>
          <a:sy n="54" d="100"/>
        </p:scale>
        <p:origin x="281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FF6692-7A2E-1441-962E-A7614FC49840}" type="datetimeFigureOut">
              <a:rPr lang="en-US" smtClean="0"/>
              <a:t>11/18/19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42E015-1A3D-F546-8772-0AF1D754C541}" type="slidenum">
              <a:rPr lang="en-US" smtClean="0"/>
              <a:t>‹#›</a:t>
            </a:fld>
            <a:endParaRPr lang="en-US"/>
          </a:p>
        </p:txBody>
      </p:sp>
    </p:spTree>
    <p:extLst>
      <p:ext uri="{BB962C8B-B14F-4D97-AF65-F5344CB8AC3E}">
        <p14:creationId xmlns:p14="http://schemas.microsoft.com/office/powerpoint/2010/main" val="4129445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tandfonline.com/doi/full/10.1080/0729436042000206636?scroll=top&amp;needAccess=true"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Hello my name is Isobel Davies, I am a 2</a:t>
            </a:r>
            <a:r>
              <a:rPr lang="en-US" baseline="30000" dirty="0"/>
              <a:t>nd</a:t>
            </a:r>
            <a:r>
              <a:rPr lang="en-US" dirty="0"/>
              <a:t> year BA Events and Festivals Management student and today I will be presenting the places I would to potentially like to go on my placement to gain more experience and knowledge in the Events Industry. </a:t>
            </a:r>
          </a:p>
          <a:p>
            <a:endParaRPr lang="en-US" dirty="0"/>
          </a:p>
        </p:txBody>
      </p:sp>
      <p:sp>
        <p:nvSpPr>
          <p:cNvPr id="4" name="Slide Number Placeholder 3"/>
          <p:cNvSpPr>
            <a:spLocks noGrp="1"/>
          </p:cNvSpPr>
          <p:nvPr>
            <p:ph type="sldNum" sz="quarter" idx="5"/>
          </p:nvPr>
        </p:nvSpPr>
        <p:spPr/>
        <p:txBody>
          <a:bodyPr/>
          <a:lstStyle/>
          <a:p>
            <a:fld id="{2A42E015-1A3D-F546-8772-0AF1D754C541}" type="slidenum">
              <a:rPr lang="en-US" smtClean="0"/>
              <a:t>1</a:t>
            </a:fld>
            <a:endParaRPr lang="en-US"/>
          </a:p>
        </p:txBody>
      </p:sp>
    </p:spTree>
    <p:extLst>
      <p:ext uri="{BB962C8B-B14F-4D97-AF65-F5344CB8AC3E}">
        <p14:creationId xmlns:p14="http://schemas.microsoft.com/office/powerpoint/2010/main" val="16114621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begin, lets starts with what is a placement and what are the benefits of going?</a:t>
            </a:r>
          </a:p>
          <a:p>
            <a:endParaRPr lang="en-US" dirty="0"/>
          </a:p>
          <a:p>
            <a:r>
              <a:rPr lang="en-US" dirty="0"/>
              <a:t>A placement according to </a:t>
            </a:r>
            <a:r>
              <a:rPr lang="en-GB" sz="1200" b="1" i="0" u="none" strike="noStrike" kern="1200" dirty="0">
                <a:solidFill>
                  <a:srgbClr val="FF0000"/>
                </a:solidFill>
                <a:effectLst/>
                <a:latin typeface="+mn-lt"/>
                <a:ea typeface="+mn-ea"/>
                <a:cs typeface="+mn-cs"/>
              </a:rPr>
              <a:t>Vandergoot, Jacobsen, and Worrall  (1979)</a:t>
            </a:r>
            <a:r>
              <a:rPr lang="en-GB" sz="1200" b="0" i="0" u="none" strike="noStrike" kern="1200" dirty="0">
                <a:solidFill>
                  <a:schemeClr val="tx1"/>
                </a:solidFill>
                <a:effectLst/>
                <a:latin typeface="+mn-lt"/>
                <a:ea typeface="+mn-ea"/>
                <a:cs typeface="+mn-cs"/>
              </a:rPr>
              <a:t> is vocational rehabilitation process which is designed to help improve a person's productivity. Therefore is used to ensure that the productive abilities are fully utilized.  This includes a high use and ability of a person's skills over the period they are with the company for.  Therefore it is vital that the student is put in an appropriate place to continue growth and productive enrichment </a:t>
            </a:r>
            <a:r>
              <a:rPr lang="en-GB" sz="1200" b="1" i="0" u="none" strike="noStrike" kern="1200" dirty="0">
                <a:solidFill>
                  <a:schemeClr val="tx1"/>
                </a:solidFill>
                <a:effectLst/>
                <a:latin typeface="+mn-lt"/>
                <a:ea typeface="+mn-ea"/>
                <a:cs typeface="+mn-cs"/>
              </a:rPr>
              <a:t>(</a:t>
            </a:r>
            <a:r>
              <a:rPr lang="en-GB" sz="1200" b="1" i="0" u="none" strike="noStrike" kern="1200" dirty="0" err="1">
                <a:solidFill>
                  <a:schemeClr val="tx1"/>
                </a:solidFill>
                <a:effectLst/>
                <a:latin typeface="+mn-lt"/>
                <a:ea typeface="+mn-ea"/>
                <a:cs typeface="+mn-cs"/>
              </a:rPr>
              <a:t>Kluesner</a:t>
            </a:r>
            <a:r>
              <a:rPr lang="en-GB" sz="1200" b="1" i="0" u="none" strike="noStrike" kern="1200" dirty="0">
                <a:solidFill>
                  <a:schemeClr val="tx1"/>
                </a:solidFill>
                <a:effectLst/>
                <a:latin typeface="+mn-lt"/>
                <a:ea typeface="+mn-ea"/>
                <a:cs typeface="+mn-cs"/>
              </a:rPr>
              <a:t> et al. 2005) </a:t>
            </a:r>
            <a:r>
              <a:rPr lang="en-GB" sz="1200" b="0" i="0" u="none" strike="noStrike" kern="1200" dirty="0">
                <a:solidFill>
                  <a:schemeClr val="tx1"/>
                </a:solidFill>
                <a:effectLst/>
                <a:latin typeface="+mn-lt"/>
                <a:ea typeface="+mn-ea"/>
                <a:cs typeface="+mn-cs"/>
              </a:rPr>
              <a:t>and not in a placement where they are not fulfilling their full potential or skills related to their future career path. In fact a study was conducted by </a:t>
            </a:r>
            <a:r>
              <a:rPr lang="en-GB" sz="1200" b="1" i="0" u="none" strike="noStrike" kern="1200" dirty="0">
                <a:solidFill>
                  <a:schemeClr val="tx1"/>
                </a:solidFill>
                <a:effectLst/>
                <a:latin typeface="+mn-lt"/>
                <a:ea typeface="+mn-ea"/>
                <a:cs typeface="+mn-cs"/>
              </a:rPr>
              <a:t>Crebert et al. (2005) </a:t>
            </a:r>
            <a:r>
              <a:rPr lang="en-GB" sz="1200" b="0" i="0" u="none" strike="noStrike" kern="1200" dirty="0">
                <a:solidFill>
                  <a:schemeClr val="tx1"/>
                </a:solidFill>
                <a:effectLst/>
                <a:latin typeface="+mn-lt"/>
                <a:ea typeface="+mn-ea"/>
                <a:cs typeface="+mn-cs"/>
              </a:rPr>
              <a:t>which looked at graduate perceptions on generic skills that were learnt while at university, during work placement and in employment. It concluded that graduates involved in the project believed that even though University helped with developing generic skills, they also felt that the development they gained through placement was invaluable. They felt that placement gave them the importance of teamwork, responsibility and collaborative learning.  </a:t>
            </a:r>
            <a:endParaRPr lang="en-US" b="0" dirty="0"/>
          </a:p>
          <a:p>
            <a:endParaRPr lang="en-US" dirty="0"/>
          </a:p>
          <a:p>
            <a:endParaRPr lang="en-US" dirty="0"/>
          </a:p>
        </p:txBody>
      </p:sp>
      <p:sp>
        <p:nvSpPr>
          <p:cNvPr id="4" name="Slide Number Placeholder 3"/>
          <p:cNvSpPr>
            <a:spLocks noGrp="1"/>
          </p:cNvSpPr>
          <p:nvPr>
            <p:ph type="sldNum" sz="quarter" idx="5"/>
          </p:nvPr>
        </p:nvSpPr>
        <p:spPr/>
        <p:txBody>
          <a:bodyPr/>
          <a:lstStyle/>
          <a:p>
            <a:fld id="{2A42E015-1A3D-F546-8772-0AF1D754C541}" type="slidenum">
              <a:rPr lang="en-US" smtClean="0"/>
              <a:t>2</a:t>
            </a:fld>
            <a:endParaRPr lang="en-US"/>
          </a:p>
        </p:txBody>
      </p:sp>
    </p:spTree>
    <p:extLst>
      <p:ext uri="{BB962C8B-B14F-4D97-AF65-F5344CB8AC3E}">
        <p14:creationId xmlns:p14="http://schemas.microsoft.com/office/powerpoint/2010/main" val="1099036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a:t>
            </a:r>
            <a:r>
              <a:rPr lang="en-US" b="1" dirty="0"/>
              <a:t>Marriott (2019) </a:t>
            </a:r>
            <a:r>
              <a:rPr lang="en-US" dirty="0"/>
              <a:t>is a well-known brand which began in 1927 by J Willard and Alice Marriott. Today it has thirty brands under its umbrella such as The Ritz, Carlton; Moxy Hotels and Fairfield with 7000 properties in 131 countries. Their event branding is ‘Events to Remember’ , reiterating that they have collected nearly a century of experience in planning and hosting events earning the trust of millions of attendees and tens of thousands of event planners </a:t>
            </a:r>
            <a:r>
              <a:rPr lang="en-US" b="1" dirty="0"/>
              <a:t>(Marriott,</a:t>
            </a:r>
            <a:r>
              <a:rPr lang="en-GB" sz="1200" b="1" i="0" u="none" strike="noStrike" kern="1200" dirty="0">
                <a:solidFill>
                  <a:schemeClr val="tx1"/>
                </a:solidFill>
                <a:effectLst/>
                <a:latin typeface="+mn-lt"/>
                <a:ea typeface="+mn-ea"/>
                <a:cs typeface="+mn-cs"/>
              </a:rPr>
              <a:t> Corporate &amp; Social Event Planning,</a:t>
            </a:r>
            <a:r>
              <a:rPr lang="en-US" b="1" dirty="0"/>
              <a:t> 2019).</a:t>
            </a:r>
          </a:p>
          <a:p>
            <a:endParaRPr lang="en-US" dirty="0"/>
          </a:p>
          <a:p>
            <a:r>
              <a:rPr lang="en-US" dirty="0"/>
              <a:t>A Marriott Hotel is currently situated in Swansea City Centre and the reason why I have chosen them as a potential placement option is because they are used frequently for various events like, weddings, Conferences and meetings, which would give me a wider opportunity of decided which events I prefer to work on. The hotel currently has six event spaces with the capacity to hold between 8 and 300 people all with various set up options depending upon the type of event that needs to be delivered, these options also come with a range of food and beverage options keep keep guests happy </a:t>
            </a:r>
            <a:r>
              <a:rPr lang="en-US" b="1" dirty="0"/>
              <a:t>(Marriott, Organise a meeting or event, 2019).</a:t>
            </a:r>
          </a:p>
          <a:p>
            <a:endParaRPr lang="en-US" dirty="0"/>
          </a:p>
          <a:p>
            <a:r>
              <a:rPr lang="en-US" dirty="0"/>
              <a:t>As the hotel has a wide range of event options on offer, a variety of rooms to choose from, set up and extra guest requirements such as food and beverage to organise, a placement with this firm would offer valuable incite of what it is like to work in a fast pace, high intensity environment which events are all about. Making sure that everything is to the satisfaction of  the customer, staying connected with other departments such as the food and beverage team about the delivery of food and what is required, answering emails to event clients to give quotes on how much their event would cost; as well as improving and gaining valuable skills such teamwork, working with other members of the event team to make sure the event is a success; communication, communicating with other departments that are involved in the event for standards of the customer to be met; problem solving, solving issues as quickly as possible if there is a problem with anything for the event to run smoothly;</a:t>
            </a:r>
          </a:p>
          <a:p>
            <a:r>
              <a:rPr lang="en-US" dirty="0"/>
              <a:t> IT, using various computer equipment and software to organise the event through Gantt charts and looking at online booking systems; and finally confidence in speaking to staff members and  customers in helping them with their enquiry. Also to make sure I express that my feeling are well known if I feel something isn’t being completed as I would like or staff aren’t putting in as much effort as  I would like</a:t>
            </a:r>
          </a:p>
          <a:p>
            <a:r>
              <a:rPr lang="en-US" dirty="0"/>
              <a:t>Therefore there are a wide range of opportunities to be involved in various events with hands on experience and gain valuable skills if I were to complete my placement here. </a:t>
            </a:r>
          </a:p>
        </p:txBody>
      </p:sp>
      <p:sp>
        <p:nvSpPr>
          <p:cNvPr id="4" name="Slide Number Placeholder 3"/>
          <p:cNvSpPr>
            <a:spLocks noGrp="1"/>
          </p:cNvSpPr>
          <p:nvPr>
            <p:ph type="sldNum" sz="quarter" idx="5"/>
          </p:nvPr>
        </p:nvSpPr>
        <p:spPr/>
        <p:txBody>
          <a:bodyPr/>
          <a:lstStyle/>
          <a:p>
            <a:fld id="{2A42E015-1A3D-F546-8772-0AF1D754C541}" type="slidenum">
              <a:rPr lang="en-US" smtClean="0"/>
              <a:t>3</a:t>
            </a:fld>
            <a:endParaRPr lang="en-US"/>
          </a:p>
        </p:txBody>
      </p:sp>
    </p:spTree>
    <p:extLst>
      <p:ext uri="{BB962C8B-B14F-4D97-AF65-F5344CB8AC3E}">
        <p14:creationId xmlns:p14="http://schemas.microsoft.com/office/powerpoint/2010/main" val="24679234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National Waterfront Museum, based in Swansea Marina is a modern a spacious gallery that has accessible workspaces for conferencing and catering facilities as well as a grand hall that is available for hire </a:t>
            </a:r>
            <a:r>
              <a:rPr lang="en-US" b="1" dirty="0"/>
              <a:t>(National Waterfront Museum, N.D).  </a:t>
            </a:r>
            <a:r>
              <a:rPr lang="en-US" b="0" dirty="0"/>
              <a:t>It opened in 2005 and tells the story of Wales’ industry and innovation’ and at the time of opening was one of many new museums opening across the country                          </a:t>
            </a:r>
            <a:r>
              <a:rPr lang="en-US" b="1" dirty="0"/>
              <a:t>(The Guardian, 2005). </a:t>
            </a:r>
          </a:p>
          <a:p>
            <a:endParaRPr lang="en-US" b="1" dirty="0"/>
          </a:p>
          <a:p>
            <a:r>
              <a:rPr lang="en-US" b="0" dirty="0"/>
              <a:t>Today the museum is used for a wide range commodities in the event sector and not just as a generic museum featuring a wide range of historic items. Events in the museum can range from weddings and receptions, large and small conferences, team building packages for a day away from the office, private hire for Proms, Hen afternoons, Christmas and birthday parties, banquets, graduation, award ceremonies, launch events and industrial areas for filming and Photoshoots. </a:t>
            </a:r>
            <a:r>
              <a:rPr lang="en-US" b="1" dirty="0"/>
              <a:t>(National Waterfront museum – Venue Hire, N.D). </a:t>
            </a:r>
          </a:p>
          <a:p>
            <a:endParaRPr lang="en-US" b="1" dirty="0"/>
          </a:p>
          <a:p>
            <a:r>
              <a:rPr lang="en-US" b="0" dirty="0"/>
              <a:t>The venue can hold a wide range of people depending upon the size of the room in question, this can go from 20 in a boardroom to 400 standing in a ‘party’ atmosphere.  There are also a variety of packages available to choose from which are set for price per person. This includes winter wedding packages for afternoon tea or breakfast as well as children and Christmas parties </a:t>
            </a:r>
            <a:r>
              <a:rPr lang="en-US" b="1" dirty="0"/>
              <a:t>(Museum Wales, N.D). </a:t>
            </a:r>
            <a:r>
              <a:rPr lang="en-US" b="0" dirty="0"/>
              <a:t>These do not  include the events the museum does on its own, which include various exhibitions such as Cartwn Cymru, A Big Waterfront Christmas; featuring real reindeers, craft for children, music and a vintage market as well as film evenings and wine tasting! </a:t>
            </a:r>
            <a:r>
              <a:rPr lang="en-US" b="1" dirty="0"/>
              <a:t>(Museum Wales, N.D)</a:t>
            </a:r>
          </a:p>
          <a:p>
            <a:endParaRPr lang="en-US" b="1" dirty="0"/>
          </a:p>
          <a:p>
            <a:r>
              <a:rPr lang="en-US" b="0" dirty="0"/>
              <a:t>As you can see this venue again offers a wide range of event opportunities and therefore, I would gain a wide range of experience from different events, however this employment would be based in the public sector and not the private like the Marriot Hotel.</a:t>
            </a:r>
          </a:p>
          <a:p>
            <a:endParaRPr lang="en-US" b="0" dirty="0"/>
          </a:p>
          <a:p>
            <a:r>
              <a:rPr lang="en-US" b="0" dirty="0"/>
              <a:t> Events can range from working with the public bodies for official events, charities, general public and institutions, all with various needs and wants to make their event flourish and exceed. By completing this placement I would also have the opportunity to run my own events alongside other members of staff for the public to enjoy. This would give me experience of what it is like to produce an event from idea to execution and having the responsibility to make sure it was a success. A wide range of skills would also be addressed such as customer awareness when dealing with members of the public; negotiation and persuasion in selling event packages; leadership, leading the event and staff to make sure it was a success; perseverance and motivation to keep the event going even if I am hitting issues along the way and finally, time management to make sure everything has been completed and the event is pulled off on time.</a:t>
            </a:r>
          </a:p>
          <a:p>
            <a:endParaRPr lang="en-US" b="1" dirty="0"/>
          </a:p>
        </p:txBody>
      </p:sp>
      <p:sp>
        <p:nvSpPr>
          <p:cNvPr id="4" name="Slide Number Placeholder 3"/>
          <p:cNvSpPr>
            <a:spLocks noGrp="1"/>
          </p:cNvSpPr>
          <p:nvPr>
            <p:ph type="sldNum" sz="quarter" idx="5"/>
          </p:nvPr>
        </p:nvSpPr>
        <p:spPr/>
        <p:txBody>
          <a:bodyPr/>
          <a:lstStyle/>
          <a:p>
            <a:fld id="{2A42E015-1A3D-F546-8772-0AF1D754C541}" type="slidenum">
              <a:rPr lang="en-US" smtClean="0"/>
              <a:t>4</a:t>
            </a:fld>
            <a:endParaRPr lang="en-US"/>
          </a:p>
        </p:txBody>
      </p:sp>
    </p:spTree>
    <p:extLst>
      <p:ext uri="{BB962C8B-B14F-4D97-AF65-F5344CB8AC3E}">
        <p14:creationId xmlns:p14="http://schemas.microsoft.com/office/powerpoint/2010/main" val="17313719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Glamorgan Cricket Club, also known as Sophia Gardens is an event venue that not only holds cricket matches but also a variety of special events such as fireworks, professional dart competitions, the IT20 cricket game between England and Pakistan </a:t>
            </a:r>
            <a:r>
              <a:rPr lang="en-US" b="1" dirty="0"/>
              <a:t>(Glamorgan Cricket Club – Our Venue, 2019)  </a:t>
            </a:r>
            <a:r>
              <a:rPr lang="en-US" dirty="0"/>
              <a:t>as well as a </a:t>
            </a:r>
            <a:r>
              <a:rPr lang="en-US" dirty="0" err="1"/>
              <a:t>varity</a:t>
            </a:r>
            <a:r>
              <a:rPr lang="en-US" dirty="0"/>
              <a:t> of private events such as proms and conferences. There are  8 different event rooms on offer with a max capacity of 800 for the main room, Sophia Hall which has previously held Britain's Got Talent Auditions and Mercedes Benz Hall of fame dinner. </a:t>
            </a:r>
            <a:r>
              <a:rPr lang="en-US" b="1" dirty="0"/>
              <a:t>(Glamorgan Cricket Club - Our Rooms, 2019) </a:t>
            </a:r>
          </a:p>
          <a:p>
            <a:endParaRPr lang="en-US" b="1" dirty="0"/>
          </a:p>
          <a:p>
            <a:r>
              <a:rPr lang="en-US" b="0" dirty="0"/>
              <a:t>The venue also offers the opportunity of catering food and set dinner menus for a wide variety of events such as boardroom, theatre, cabaret, receptions, dinners and dinner dances. This could be for various reasons such as charity auctions and balls, end of year parties and wedding receptions. Other than these types of events the venue offers specialty treatment and hospitality for those guests paying extra to watch certain cricket matches, this is called the Adult Membership. </a:t>
            </a:r>
            <a:r>
              <a:rPr lang="en-US" b="1" dirty="0"/>
              <a:t>(Glamorgan cricket Club – Adult Membership, 2019). </a:t>
            </a:r>
          </a:p>
          <a:p>
            <a:endParaRPr lang="en-US" b="0" dirty="0"/>
          </a:p>
          <a:p>
            <a:r>
              <a:rPr lang="en-US" b="0" dirty="0"/>
              <a:t>During a placement with Sophia Gardens I would be involved with the set up, running and close down/pack down of the event. I would also gain an incite into what it is like to work for a venue which revolves around sports, as I would like to branch out my interests and see what it would be like running sporting events compared to other events.  I would also be involved other duties such as contacting the customers about details they would require in their event, replying to emails that have been sent in with queries, organising and leasing with other departments such as food and beverage and the sales team as well as using a variety of computer software and tracking methods to make sure the events are coming together, everything is running smoothly and completed on time.</a:t>
            </a:r>
          </a:p>
          <a:p>
            <a:endParaRPr lang="en-US" b="0" dirty="0"/>
          </a:p>
          <a:p>
            <a:r>
              <a:rPr lang="en-US" b="0" dirty="0"/>
              <a:t>Skills developed during this placement that I can use in the future include creativity and innovation with events, making sure they are as creative as possible and stand out form other events; critical reflection on how the event may have gone and how to improve next time; integrity and accountability, being reliable to perform the event to high standards; organisation, completing work on time and making sure everything is in place for the event and finally; ability to work under pressure to make sure the event is a success. </a:t>
            </a:r>
          </a:p>
        </p:txBody>
      </p:sp>
      <p:sp>
        <p:nvSpPr>
          <p:cNvPr id="4" name="Slide Number Placeholder 3"/>
          <p:cNvSpPr>
            <a:spLocks noGrp="1"/>
          </p:cNvSpPr>
          <p:nvPr>
            <p:ph type="sldNum" sz="quarter" idx="5"/>
          </p:nvPr>
        </p:nvSpPr>
        <p:spPr/>
        <p:txBody>
          <a:bodyPr/>
          <a:lstStyle/>
          <a:p>
            <a:fld id="{2A42E015-1A3D-F546-8772-0AF1D754C541}" type="slidenum">
              <a:rPr lang="en-US" smtClean="0"/>
              <a:t>5</a:t>
            </a:fld>
            <a:endParaRPr lang="en-US"/>
          </a:p>
        </p:txBody>
      </p:sp>
    </p:spTree>
    <p:extLst>
      <p:ext uri="{BB962C8B-B14F-4D97-AF65-F5344CB8AC3E}">
        <p14:creationId xmlns:p14="http://schemas.microsoft.com/office/powerpoint/2010/main" val="15685636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yet to come to a final decision about where I would like to experience my placement. However, I have concluded that I would like to look more into the Hotel areas of events to begin with as I feel this would give me a wide range of opportunities to experience a variety of events including, weddings, conferences, dinners and charity balls </a:t>
            </a:r>
            <a:r>
              <a:rPr lang="en-US" b="1" dirty="0"/>
              <a:t>(Grosvenor, 2018). </a:t>
            </a:r>
            <a:r>
              <a:rPr lang="en-US" dirty="0"/>
              <a:t>This would also enable me to decided which sector of events I would prefer to be involved with as well as areas of events such as marketing, admin, catering services manager or staff and volunteer coordinator, I would like to venture into and enjoy more of </a:t>
            </a:r>
            <a:r>
              <a:rPr lang="en-US" b="1" dirty="0"/>
              <a:t>(Social Tables, N.D).</a:t>
            </a:r>
          </a:p>
        </p:txBody>
      </p:sp>
      <p:sp>
        <p:nvSpPr>
          <p:cNvPr id="4" name="Slide Number Placeholder 3"/>
          <p:cNvSpPr>
            <a:spLocks noGrp="1"/>
          </p:cNvSpPr>
          <p:nvPr>
            <p:ph type="sldNum" sz="quarter" idx="5"/>
          </p:nvPr>
        </p:nvSpPr>
        <p:spPr/>
        <p:txBody>
          <a:bodyPr/>
          <a:lstStyle/>
          <a:p>
            <a:fld id="{2A42E015-1A3D-F546-8772-0AF1D754C541}" type="slidenum">
              <a:rPr lang="en-US" smtClean="0"/>
              <a:t>6</a:t>
            </a:fld>
            <a:endParaRPr lang="en-US"/>
          </a:p>
        </p:txBody>
      </p:sp>
    </p:spTree>
    <p:extLst>
      <p:ext uri="{BB962C8B-B14F-4D97-AF65-F5344CB8AC3E}">
        <p14:creationId xmlns:p14="http://schemas.microsoft.com/office/powerpoint/2010/main" val="10693129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 Are there any Questions? </a:t>
            </a:r>
          </a:p>
        </p:txBody>
      </p:sp>
      <p:sp>
        <p:nvSpPr>
          <p:cNvPr id="4" name="Slide Number Placeholder 3"/>
          <p:cNvSpPr>
            <a:spLocks noGrp="1"/>
          </p:cNvSpPr>
          <p:nvPr>
            <p:ph type="sldNum" sz="quarter" idx="5"/>
          </p:nvPr>
        </p:nvSpPr>
        <p:spPr/>
        <p:txBody>
          <a:bodyPr/>
          <a:lstStyle/>
          <a:p>
            <a:fld id="{2A42E015-1A3D-F546-8772-0AF1D754C541}" type="slidenum">
              <a:rPr lang="en-US" smtClean="0"/>
              <a:t>7</a:t>
            </a:fld>
            <a:endParaRPr lang="en-US"/>
          </a:p>
        </p:txBody>
      </p:sp>
    </p:spTree>
    <p:extLst>
      <p:ext uri="{BB962C8B-B14F-4D97-AF65-F5344CB8AC3E}">
        <p14:creationId xmlns:p14="http://schemas.microsoft.com/office/powerpoint/2010/main" val="1843073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u="sng" kern="1200" dirty="0">
                <a:solidFill>
                  <a:schemeClr val="tx1"/>
                </a:solidFill>
                <a:effectLst/>
                <a:latin typeface="+mn-lt"/>
                <a:ea typeface="+mn-ea"/>
                <a:cs typeface="+mn-cs"/>
              </a:rPr>
              <a:t>References:</a:t>
            </a:r>
          </a:p>
          <a:p>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Cebert</a:t>
            </a:r>
            <a:r>
              <a:rPr lang="en-US" sz="1200" kern="1200" dirty="0">
                <a:solidFill>
                  <a:schemeClr val="tx1"/>
                </a:solidFill>
                <a:effectLst/>
                <a:latin typeface="+mn-lt"/>
                <a:ea typeface="+mn-ea"/>
                <a:cs typeface="+mn-cs"/>
              </a:rPr>
              <a:t>, G. (2007) ‘</a:t>
            </a:r>
            <a:r>
              <a:rPr lang="en-GB" sz="1200" kern="1200" dirty="0">
                <a:solidFill>
                  <a:schemeClr val="tx1"/>
                </a:solidFill>
                <a:effectLst/>
                <a:latin typeface="+mn-lt"/>
                <a:ea typeface="+mn-ea"/>
                <a:cs typeface="+mn-cs"/>
              </a:rPr>
              <a:t>Developing generic skills at university, during work placement and in employment: graduates' perceptions’, </a:t>
            </a:r>
            <a:r>
              <a:rPr lang="en-GB" sz="1200" i="1" kern="1200" dirty="0">
                <a:solidFill>
                  <a:schemeClr val="tx1"/>
                </a:solidFill>
                <a:effectLst/>
                <a:latin typeface="+mn-lt"/>
                <a:ea typeface="+mn-ea"/>
                <a:cs typeface="+mn-cs"/>
              </a:rPr>
              <a:t>Higher Education Research and Development, </a:t>
            </a:r>
            <a:r>
              <a:rPr lang="en-GB" sz="1200" kern="1200" dirty="0">
                <a:solidFill>
                  <a:schemeClr val="tx1"/>
                </a:solidFill>
                <a:effectLst/>
                <a:latin typeface="+mn-lt"/>
                <a:ea typeface="+mn-ea"/>
                <a:cs typeface="+mn-cs"/>
              </a:rPr>
              <a:t>(2), pp. 147-165. Available at: </a:t>
            </a:r>
            <a:r>
              <a:rPr lang="en-US" sz="1200" u="sng" kern="1200" dirty="0">
                <a:solidFill>
                  <a:schemeClr val="tx1"/>
                </a:solidFill>
                <a:effectLst/>
                <a:latin typeface="+mn-lt"/>
                <a:ea typeface="+mn-ea"/>
                <a:cs typeface="+mn-cs"/>
                <a:hlinkClick r:id="rId3"/>
              </a:rPr>
              <a:t>https://www.tandfonline.com/doi/full/10.1080/0729436042000206636?scroll=top&amp;needAccess=true</a:t>
            </a:r>
            <a:r>
              <a:rPr lang="en-US" sz="1200" kern="1200" dirty="0">
                <a:solidFill>
                  <a:schemeClr val="tx1"/>
                </a:solidFill>
                <a:effectLst/>
                <a:latin typeface="+mn-lt"/>
                <a:ea typeface="+mn-ea"/>
                <a:cs typeface="+mn-cs"/>
              </a:rPr>
              <a:t> (Accessed: 17 November 2019).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Glamorgan Cricket (2019) </a:t>
            </a:r>
            <a:r>
              <a:rPr lang="en-US" sz="1200" i="1" kern="1200" dirty="0">
                <a:solidFill>
                  <a:schemeClr val="tx1"/>
                </a:solidFill>
                <a:effectLst/>
                <a:latin typeface="+mn-lt"/>
                <a:ea typeface="+mn-ea"/>
                <a:cs typeface="+mn-cs"/>
              </a:rPr>
              <a:t>Adult Membership. </a:t>
            </a:r>
            <a:r>
              <a:rPr lang="en-US" sz="1200" kern="1200" dirty="0">
                <a:solidFill>
                  <a:schemeClr val="tx1"/>
                </a:solidFill>
                <a:effectLst/>
                <a:latin typeface="+mn-lt"/>
                <a:ea typeface="+mn-ea"/>
                <a:cs typeface="+mn-cs"/>
              </a:rPr>
              <a:t>Available at: https://</a:t>
            </a:r>
            <a:r>
              <a:rPr lang="en-US" sz="1200" kern="1200" dirty="0" err="1">
                <a:solidFill>
                  <a:schemeClr val="tx1"/>
                </a:solidFill>
                <a:effectLst/>
                <a:latin typeface="+mn-lt"/>
                <a:ea typeface="+mn-ea"/>
                <a:cs typeface="+mn-cs"/>
              </a:rPr>
              <a:t>www.glamorgancricket.com</a:t>
            </a:r>
            <a:r>
              <a:rPr lang="en-US" sz="1200" kern="1200" dirty="0">
                <a:solidFill>
                  <a:schemeClr val="tx1"/>
                </a:solidFill>
                <a:effectLst/>
                <a:latin typeface="+mn-lt"/>
                <a:ea typeface="+mn-ea"/>
                <a:cs typeface="+mn-cs"/>
              </a:rPr>
              <a:t>/adult-membership (Accessed: 17 November 2019).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Glamorgan Cricket (2019) </a:t>
            </a:r>
            <a:r>
              <a:rPr lang="en-US" sz="1200" i="1" kern="1200" dirty="0">
                <a:solidFill>
                  <a:schemeClr val="tx1"/>
                </a:solidFill>
                <a:effectLst/>
                <a:latin typeface="+mn-lt"/>
                <a:ea typeface="+mn-ea"/>
                <a:cs typeface="+mn-cs"/>
              </a:rPr>
              <a:t>Sophia Gardens. </a:t>
            </a:r>
            <a:r>
              <a:rPr lang="en-US" sz="1200" kern="1200" dirty="0">
                <a:solidFill>
                  <a:schemeClr val="tx1"/>
                </a:solidFill>
                <a:effectLst/>
                <a:latin typeface="+mn-lt"/>
                <a:ea typeface="+mn-ea"/>
                <a:cs typeface="+mn-cs"/>
              </a:rPr>
              <a:t>Available at: https://</a:t>
            </a:r>
            <a:r>
              <a:rPr lang="en-US" sz="1200" kern="1200" dirty="0" err="1">
                <a:solidFill>
                  <a:schemeClr val="tx1"/>
                </a:solidFill>
                <a:effectLst/>
                <a:latin typeface="+mn-lt"/>
                <a:ea typeface="+mn-ea"/>
                <a:cs typeface="+mn-cs"/>
              </a:rPr>
              <a:t>www.glamorgancricket.com</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sophia</a:t>
            </a:r>
            <a:r>
              <a:rPr lang="en-US" sz="1200" kern="1200" dirty="0">
                <a:solidFill>
                  <a:schemeClr val="tx1"/>
                </a:solidFill>
                <a:effectLst/>
                <a:latin typeface="+mn-lt"/>
                <a:ea typeface="+mn-ea"/>
                <a:cs typeface="+mn-cs"/>
              </a:rPr>
              <a:t>-gardens-our-venue (Accessed:17 November 2019).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Glamorgan Cricket Club (2019) </a:t>
            </a:r>
            <a:r>
              <a:rPr lang="en-US" sz="1200" i="1" kern="1200" dirty="0">
                <a:solidFill>
                  <a:schemeClr val="tx1"/>
                </a:solidFill>
                <a:effectLst/>
                <a:latin typeface="+mn-lt"/>
                <a:ea typeface="+mn-ea"/>
                <a:cs typeface="+mn-cs"/>
              </a:rPr>
              <a:t>Our Rooms.  </a:t>
            </a:r>
            <a:r>
              <a:rPr lang="en-US" sz="1200" kern="1200" dirty="0">
                <a:solidFill>
                  <a:schemeClr val="tx1"/>
                </a:solidFill>
                <a:effectLst/>
                <a:latin typeface="+mn-lt"/>
                <a:ea typeface="+mn-ea"/>
                <a:cs typeface="+mn-cs"/>
              </a:rPr>
              <a:t>Available at: https://</a:t>
            </a:r>
            <a:r>
              <a:rPr lang="en-US" sz="1200" kern="1200" dirty="0" err="1">
                <a:solidFill>
                  <a:schemeClr val="tx1"/>
                </a:solidFill>
                <a:effectLst/>
                <a:latin typeface="+mn-lt"/>
                <a:ea typeface="+mn-ea"/>
                <a:cs typeface="+mn-cs"/>
              </a:rPr>
              <a:t>www.glamorgancricket.com</a:t>
            </a:r>
            <a:r>
              <a:rPr lang="en-US" sz="1200" kern="1200" dirty="0">
                <a:solidFill>
                  <a:schemeClr val="tx1"/>
                </a:solidFill>
                <a:effectLst/>
                <a:latin typeface="+mn-lt"/>
                <a:ea typeface="+mn-ea"/>
                <a:cs typeface="+mn-cs"/>
              </a:rPr>
              <a:t>/our-rooms (Accessed: 17 November 2019).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Grosvenor Fabrications (2018</a:t>
            </a:r>
            <a:r>
              <a:rPr lang="en-US" sz="1200" i="1" kern="1200" dirty="0">
                <a:solidFill>
                  <a:schemeClr val="tx1"/>
                </a:solidFill>
                <a:effectLst/>
                <a:latin typeface="+mn-lt"/>
                <a:ea typeface="+mn-ea"/>
                <a:cs typeface="+mn-cs"/>
              </a:rPr>
              <a:t>) Unique Event you can host at your hotel. </a:t>
            </a:r>
            <a:r>
              <a:rPr lang="en-US" sz="1200" kern="1200" dirty="0">
                <a:solidFill>
                  <a:schemeClr val="tx1"/>
                </a:solidFill>
                <a:effectLst/>
                <a:latin typeface="+mn-lt"/>
                <a:ea typeface="+mn-ea"/>
                <a:cs typeface="+mn-cs"/>
              </a:rPr>
              <a:t>Available at</a:t>
            </a:r>
            <a:r>
              <a:rPr lang="en-US" sz="1200" i="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grosvenorfabrications.co.uk</a:t>
            </a:r>
            <a:r>
              <a:rPr lang="en-US" sz="1200" kern="1200" dirty="0">
                <a:solidFill>
                  <a:schemeClr val="tx1"/>
                </a:solidFill>
                <a:effectLst/>
                <a:latin typeface="+mn-lt"/>
                <a:ea typeface="+mn-ea"/>
                <a:cs typeface="+mn-cs"/>
              </a:rPr>
              <a:t>/6-unique-events-you-can-host-at-your-hotel/ (Accessed: 17 November 2019).</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Kluesner</a:t>
            </a:r>
            <a:r>
              <a:rPr lang="en-GB" sz="1200" kern="1200" dirty="0">
                <a:solidFill>
                  <a:schemeClr val="tx1"/>
                </a:solidFill>
                <a:effectLst/>
                <a:latin typeface="+mn-lt"/>
                <a:ea typeface="+mn-ea"/>
                <a:cs typeface="+mn-cs"/>
              </a:rPr>
              <a:t>, B., Taylor, D. &amp; </a:t>
            </a:r>
            <a:r>
              <a:rPr lang="en-GB" sz="1200" kern="1200" dirty="0" err="1">
                <a:solidFill>
                  <a:schemeClr val="tx1"/>
                </a:solidFill>
                <a:effectLst/>
                <a:latin typeface="+mn-lt"/>
                <a:ea typeface="+mn-ea"/>
                <a:cs typeface="+mn-cs"/>
              </a:rPr>
              <a:t>Bordieri</a:t>
            </a:r>
            <a:r>
              <a:rPr lang="en-GB" sz="1200" kern="1200" dirty="0">
                <a:solidFill>
                  <a:schemeClr val="tx1"/>
                </a:solidFill>
                <a:effectLst/>
                <a:latin typeface="+mn-lt"/>
                <a:ea typeface="+mn-ea"/>
                <a:cs typeface="+mn-cs"/>
              </a:rPr>
              <a:t>, J., (2005)  ‘An Investigation of the Job Tasks and Functions of Providers of Job Placement Activities’, </a:t>
            </a:r>
            <a:r>
              <a:rPr lang="en-GB" sz="1200" i="1" kern="1200" dirty="0">
                <a:solidFill>
                  <a:schemeClr val="tx1"/>
                </a:solidFill>
                <a:effectLst/>
                <a:latin typeface="+mn-lt"/>
                <a:ea typeface="+mn-ea"/>
                <a:cs typeface="+mn-cs"/>
              </a:rPr>
              <a:t>Journal of Rehabilitation</a:t>
            </a:r>
            <a:r>
              <a:rPr lang="en-GB" sz="1200" kern="1200" dirty="0">
                <a:solidFill>
                  <a:schemeClr val="tx1"/>
                </a:solidFill>
                <a:effectLst/>
                <a:latin typeface="+mn-lt"/>
                <a:ea typeface="+mn-ea"/>
                <a:cs typeface="+mn-cs"/>
              </a:rPr>
              <a:t>, 71(3), pp.26–35.</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Marriott (2019) </a:t>
            </a:r>
            <a:r>
              <a:rPr lang="en-US" sz="1200" i="1" kern="1200" dirty="0">
                <a:solidFill>
                  <a:schemeClr val="tx1"/>
                </a:solidFill>
                <a:effectLst/>
                <a:latin typeface="+mn-lt"/>
                <a:ea typeface="+mn-ea"/>
                <a:cs typeface="+mn-cs"/>
              </a:rPr>
              <a:t>About Marriott</a:t>
            </a:r>
            <a:r>
              <a:rPr lang="en-US" sz="1200" kern="1200" dirty="0">
                <a:solidFill>
                  <a:schemeClr val="tx1"/>
                </a:solidFill>
                <a:effectLst/>
                <a:latin typeface="+mn-lt"/>
                <a:ea typeface="+mn-ea"/>
                <a:cs typeface="+mn-cs"/>
              </a:rPr>
              <a:t>. Available at: https://</a:t>
            </a:r>
            <a:r>
              <a:rPr lang="en-US" sz="1200" kern="1200" dirty="0" err="1">
                <a:solidFill>
                  <a:schemeClr val="tx1"/>
                </a:solidFill>
                <a:effectLst/>
                <a:latin typeface="+mn-lt"/>
                <a:ea typeface="+mn-ea"/>
                <a:cs typeface="+mn-cs"/>
              </a:rPr>
              <a:t>www.marriott.co.uk</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marriott</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aboutmarriott.mi</a:t>
            </a:r>
            <a:r>
              <a:rPr lang="en-US" sz="1200" kern="1200" dirty="0">
                <a:solidFill>
                  <a:schemeClr val="tx1"/>
                </a:solidFill>
                <a:effectLst/>
                <a:latin typeface="+mn-lt"/>
                <a:ea typeface="+mn-ea"/>
                <a:cs typeface="+mn-cs"/>
              </a:rPr>
              <a:t> (Accessed: 15 November 2019).</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Marriott (2019) </a:t>
            </a:r>
            <a:r>
              <a:rPr lang="en-US" sz="1200" i="1" kern="1200" dirty="0">
                <a:solidFill>
                  <a:schemeClr val="tx1"/>
                </a:solidFill>
                <a:effectLst/>
                <a:latin typeface="+mn-lt"/>
                <a:ea typeface="+mn-ea"/>
                <a:cs typeface="+mn-cs"/>
              </a:rPr>
              <a:t>Corporate and Social Event Planning. </a:t>
            </a:r>
            <a:r>
              <a:rPr lang="en-US" sz="1200" kern="1200" dirty="0">
                <a:solidFill>
                  <a:schemeClr val="tx1"/>
                </a:solidFill>
                <a:effectLst/>
                <a:latin typeface="+mn-lt"/>
                <a:ea typeface="+mn-ea"/>
                <a:cs typeface="+mn-cs"/>
              </a:rPr>
              <a:t>Available at: https://</a:t>
            </a:r>
            <a:r>
              <a:rPr lang="en-US" sz="1200" kern="1200" dirty="0" err="1">
                <a:solidFill>
                  <a:schemeClr val="tx1"/>
                </a:solidFill>
                <a:effectLst/>
                <a:latin typeface="+mn-lt"/>
                <a:ea typeface="+mn-ea"/>
                <a:cs typeface="+mn-cs"/>
              </a:rPr>
              <a:t>www.marriott.co.uk</a:t>
            </a:r>
            <a:r>
              <a:rPr lang="en-US" sz="1200" kern="1200" dirty="0">
                <a:solidFill>
                  <a:schemeClr val="tx1"/>
                </a:solidFill>
                <a:effectLst/>
                <a:latin typeface="+mn-lt"/>
                <a:ea typeface="+mn-ea"/>
                <a:cs typeface="+mn-cs"/>
              </a:rPr>
              <a:t>/meeting-event-hotels/social-</a:t>
            </a:r>
            <a:r>
              <a:rPr lang="en-US" sz="1200" kern="1200" dirty="0" err="1">
                <a:solidFill>
                  <a:schemeClr val="tx1"/>
                </a:solidFill>
                <a:effectLst/>
                <a:latin typeface="+mn-lt"/>
                <a:ea typeface="+mn-ea"/>
                <a:cs typeface="+mn-cs"/>
              </a:rPr>
              <a:t>events.mi</a:t>
            </a:r>
            <a:r>
              <a:rPr lang="en-US" sz="1200" kern="1200" dirty="0">
                <a:solidFill>
                  <a:schemeClr val="tx1"/>
                </a:solidFill>
                <a:effectLst/>
                <a:latin typeface="+mn-lt"/>
                <a:ea typeface="+mn-ea"/>
                <a:cs typeface="+mn-cs"/>
              </a:rPr>
              <a:t> (Accessed: 15 November 2019).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Marriott (2019) </a:t>
            </a:r>
            <a:r>
              <a:rPr lang="en-US" sz="1200" i="1" kern="1200" dirty="0">
                <a:solidFill>
                  <a:schemeClr val="tx1"/>
                </a:solidFill>
                <a:effectLst/>
                <a:latin typeface="+mn-lt"/>
                <a:ea typeface="+mn-ea"/>
                <a:cs typeface="+mn-cs"/>
              </a:rPr>
              <a:t>Organise a Meeting or Event. </a:t>
            </a:r>
            <a:r>
              <a:rPr lang="en-US" sz="1200" kern="1200" dirty="0">
                <a:solidFill>
                  <a:schemeClr val="tx1"/>
                </a:solidFill>
                <a:effectLst/>
                <a:latin typeface="+mn-lt"/>
                <a:ea typeface="+mn-ea"/>
                <a:cs typeface="+mn-cs"/>
              </a:rPr>
              <a:t>Available at:  https://</a:t>
            </a:r>
            <a:r>
              <a:rPr lang="en-US" sz="1200" kern="1200" dirty="0" err="1">
                <a:solidFill>
                  <a:schemeClr val="tx1"/>
                </a:solidFill>
                <a:effectLst/>
                <a:latin typeface="+mn-lt"/>
                <a:ea typeface="+mn-ea"/>
                <a:cs typeface="+mn-cs"/>
              </a:rPr>
              <a:t>www.marriott.co.uk</a:t>
            </a:r>
            <a:r>
              <a:rPr lang="en-US" sz="1200" kern="1200" dirty="0">
                <a:solidFill>
                  <a:schemeClr val="tx1"/>
                </a:solidFill>
                <a:effectLst/>
                <a:latin typeface="+mn-lt"/>
                <a:ea typeface="+mn-ea"/>
                <a:cs typeface="+mn-cs"/>
              </a:rPr>
              <a:t>/hotels/event-planning/business-meeting/</a:t>
            </a:r>
            <a:r>
              <a:rPr lang="en-US" sz="1200" kern="1200" dirty="0" err="1">
                <a:solidFill>
                  <a:schemeClr val="tx1"/>
                </a:solidFill>
                <a:effectLst/>
                <a:latin typeface="+mn-lt"/>
                <a:ea typeface="+mn-ea"/>
                <a:cs typeface="+mn-cs"/>
              </a:rPr>
              <a:t>swsdt</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swansea</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marriott</a:t>
            </a:r>
            <a:r>
              <a:rPr lang="en-US" sz="1200" kern="1200" dirty="0">
                <a:solidFill>
                  <a:schemeClr val="tx1"/>
                </a:solidFill>
                <a:effectLst/>
                <a:latin typeface="+mn-lt"/>
                <a:ea typeface="+mn-ea"/>
                <a:cs typeface="+mn-cs"/>
              </a:rPr>
              <a:t>-hotel/ (Accessed: 15 November 2019).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Museum Wales (</a:t>
            </a:r>
            <a:r>
              <a:rPr lang="en-US" sz="1200" kern="1200" dirty="0" err="1">
                <a:solidFill>
                  <a:schemeClr val="tx1"/>
                </a:solidFill>
                <a:effectLst/>
                <a:latin typeface="+mn-lt"/>
                <a:ea typeface="+mn-ea"/>
                <a:cs typeface="+mn-cs"/>
              </a:rPr>
              <a:t>n.d</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Price List. </a:t>
            </a:r>
            <a:r>
              <a:rPr lang="en-US" sz="1200" kern="1200" dirty="0">
                <a:solidFill>
                  <a:schemeClr val="tx1"/>
                </a:solidFill>
                <a:effectLst/>
                <a:latin typeface="+mn-lt"/>
                <a:ea typeface="+mn-ea"/>
                <a:cs typeface="+mn-cs"/>
              </a:rPr>
              <a:t>Available at: https://</a:t>
            </a:r>
            <a:r>
              <a:rPr lang="en-US" sz="1200" kern="1200" dirty="0" err="1">
                <a:solidFill>
                  <a:schemeClr val="tx1"/>
                </a:solidFill>
                <a:effectLst/>
                <a:latin typeface="+mn-lt"/>
                <a:ea typeface="+mn-ea"/>
                <a:cs typeface="+mn-cs"/>
              </a:rPr>
              <a:t>museum.wales</a:t>
            </a:r>
            <a:r>
              <a:rPr lang="en-US" sz="1200" kern="1200" dirty="0">
                <a:solidFill>
                  <a:schemeClr val="tx1"/>
                </a:solidFill>
                <a:effectLst/>
                <a:latin typeface="+mn-lt"/>
                <a:ea typeface="+mn-ea"/>
                <a:cs typeface="+mn-cs"/>
              </a:rPr>
              <a:t>/media/37890/TW-VH-Price-</a:t>
            </a:r>
            <a:r>
              <a:rPr lang="en-US" sz="1200" kern="1200" dirty="0" err="1">
                <a:solidFill>
                  <a:schemeClr val="tx1"/>
                </a:solidFill>
                <a:effectLst/>
                <a:latin typeface="+mn-lt"/>
                <a:ea typeface="+mn-ea"/>
                <a:cs typeface="+mn-cs"/>
              </a:rPr>
              <a:t>List.pdf</a:t>
            </a:r>
            <a:r>
              <a:rPr lang="en-US" sz="1200" kern="1200" dirty="0">
                <a:solidFill>
                  <a:schemeClr val="tx1"/>
                </a:solidFill>
                <a:effectLst/>
                <a:latin typeface="+mn-lt"/>
                <a:ea typeface="+mn-ea"/>
                <a:cs typeface="+mn-cs"/>
              </a:rPr>
              <a:t> (Accessed: 15 November 2019).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Museum Wales (</a:t>
            </a:r>
            <a:r>
              <a:rPr lang="en-US" sz="1200" kern="1200" dirty="0" err="1">
                <a:solidFill>
                  <a:schemeClr val="tx1"/>
                </a:solidFill>
                <a:effectLst/>
                <a:latin typeface="+mn-lt"/>
                <a:ea typeface="+mn-ea"/>
                <a:cs typeface="+mn-cs"/>
              </a:rPr>
              <a:t>n.d</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Special Occasions. </a:t>
            </a:r>
            <a:r>
              <a:rPr lang="en-US" sz="1200" kern="1200" dirty="0">
                <a:solidFill>
                  <a:schemeClr val="tx1"/>
                </a:solidFill>
                <a:effectLst/>
                <a:latin typeface="+mn-lt"/>
                <a:ea typeface="+mn-ea"/>
                <a:cs typeface="+mn-cs"/>
              </a:rPr>
              <a:t>Available at: https://</a:t>
            </a:r>
            <a:r>
              <a:rPr lang="en-US" sz="1200" kern="1200" dirty="0" err="1">
                <a:solidFill>
                  <a:schemeClr val="tx1"/>
                </a:solidFill>
                <a:effectLst/>
                <a:latin typeface="+mn-lt"/>
                <a:ea typeface="+mn-ea"/>
                <a:cs typeface="+mn-cs"/>
              </a:rPr>
              <a:t>museum.wales</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swansea</a:t>
            </a:r>
            <a:r>
              <a:rPr lang="en-US" sz="1200" kern="1200" dirty="0">
                <a:solidFill>
                  <a:schemeClr val="tx1"/>
                </a:solidFill>
                <a:effectLst/>
                <a:latin typeface="+mn-lt"/>
                <a:ea typeface="+mn-ea"/>
                <a:cs typeface="+mn-cs"/>
              </a:rPr>
              <a:t>/hire/party/ (Accessed:15 November 2019).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Museum Wales (</a:t>
            </a:r>
            <a:r>
              <a:rPr lang="en-US" sz="1200" kern="1200" dirty="0" err="1">
                <a:solidFill>
                  <a:schemeClr val="tx1"/>
                </a:solidFill>
                <a:effectLst/>
                <a:latin typeface="+mn-lt"/>
                <a:ea typeface="+mn-ea"/>
                <a:cs typeface="+mn-cs"/>
              </a:rPr>
              <a:t>n.d</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Venue Hire at the Marriott. </a:t>
            </a:r>
            <a:r>
              <a:rPr lang="en-US" sz="1200" kern="1200" dirty="0">
                <a:solidFill>
                  <a:schemeClr val="tx1"/>
                </a:solidFill>
                <a:effectLst/>
                <a:latin typeface="+mn-lt"/>
                <a:ea typeface="+mn-ea"/>
                <a:cs typeface="+mn-cs"/>
              </a:rPr>
              <a:t>Available at:</a:t>
            </a:r>
            <a:r>
              <a:rPr lang="en-US" sz="1200" i="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https://</a:t>
            </a:r>
            <a:r>
              <a:rPr lang="en-US" sz="1200" kern="1200" dirty="0" err="1">
                <a:solidFill>
                  <a:schemeClr val="tx1"/>
                </a:solidFill>
                <a:effectLst/>
                <a:latin typeface="+mn-lt"/>
                <a:ea typeface="+mn-ea"/>
                <a:cs typeface="+mn-cs"/>
              </a:rPr>
              <a:t>museum.wales</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swansea</a:t>
            </a:r>
            <a:r>
              <a:rPr lang="en-US" sz="1200" kern="1200" dirty="0">
                <a:solidFill>
                  <a:schemeClr val="tx1"/>
                </a:solidFill>
                <a:effectLst/>
                <a:latin typeface="+mn-lt"/>
                <a:ea typeface="+mn-ea"/>
                <a:cs typeface="+mn-cs"/>
              </a:rPr>
              <a:t>/hire/ (Accessed:15</a:t>
            </a:r>
            <a:r>
              <a:rPr lang="en-US" sz="1200" kern="1200" baseline="300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November 2019).</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Museum Wales (</a:t>
            </a:r>
            <a:r>
              <a:rPr lang="en-US" sz="1200" kern="1200" dirty="0" err="1">
                <a:solidFill>
                  <a:schemeClr val="tx1"/>
                </a:solidFill>
                <a:effectLst/>
                <a:latin typeface="+mn-lt"/>
                <a:ea typeface="+mn-ea"/>
                <a:cs typeface="+mn-cs"/>
              </a:rPr>
              <a:t>n.d</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What’s On. </a:t>
            </a:r>
            <a:r>
              <a:rPr lang="en-US" sz="1200" kern="1200" dirty="0">
                <a:solidFill>
                  <a:schemeClr val="tx1"/>
                </a:solidFill>
                <a:effectLst/>
                <a:latin typeface="+mn-lt"/>
                <a:ea typeface="+mn-ea"/>
                <a:cs typeface="+mn-cs"/>
              </a:rPr>
              <a:t>Available at: https://</a:t>
            </a:r>
            <a:r>
              <a:rPr lang="en-US" sz="1200" kern="1200" dirty="0" err="1">
                <a:solidFill>
                  <a:schemeClr val="tx1"/>
                </a:solidFill>
                <a:effectLst/>
                <a:latin typeface="+mn-lt"/>
                <a:ea typeface="+mn-ea"/>
                <a:cs typeface="+mn-cs"/>
              </a:rPr>
              <a:t>museum.wales</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swansea</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whatson</a:t>
            </a:r>
            <a:r>
              <a:rPr lang="en-US" sz="1200" kern="1200" dirty="0">
                <a:solidFill>
                  <a:schemeClr val="tx1"/>
                </a:solidFill>
                <a:effectLst/>
                <a:latin typeface="+mn-lt"/>
                <a:ea typeface="+mn-ea"/>
                <a:cs typeface="+mn-cs"/>
              </a:rPr>
              <a:t>/ (Accessed: 15 November 2019).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Social Tables (</a:t>
            </a:r>
            <a:r>
              <a:rPr lang="en-US" sz="1200" kern="1200" dirty="0" err="1">
                <a:solidFill>
                  <a:schemeClr val="tx1"/>
                </a:solidFill>
                <a:effectLst/>
                <a:latin typeface="+mn-lt"/>
                <a:ea typeface="+mn-ea"/>
                <a:cs typeface="+mn-cs"/>
              </a:rPr>
              <a:t>n.d</a:t>
            </a:r>
            <a:r>
              <a:rPr lang="en-US"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 Event Planning Careers for the Aspiring Events Professional</a:t>
            </a:r>
            <a:r>
              <a:rPr lang="en-GB" sz="1200"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Available </a:t>
            </a:r>
            <a:r>
              <a:rPr lang="en-US" sz="1200" kern="1200" dirty="0" err="1">
                <a:solidFill>
                  <a:schemeClr val="tx1"/>
                </a:solidFill>
                <a:effectLst/>
                <a:latin typeface="+mn-lt"/>
                <a:ea typeface="+mn-ea"/>
                <a:cs typeface="+mn-cs"/>
              </a:rPr>
              <a:t>at:https</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www.socialtables.com</a:t>
            </a:r>
            <a:r>
              <a:rPr lang="en-US" sz="1200" kern="1200" dirty="0">
                <a:solidFill>
                  <a:schemeClr val="tx1"/>
                </a:solidFill>
                <a:effectLst/>
                <a:latin typeface="+mn-lt"/>
                <a:ea typeface="+mn-ea"/>
                <a:cs typeface="+mn-cs"/>
              </a:rPr>
              <a:t>/blog/event-planning/event-planning-careers/ (Accessed: 17 November 2019).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Guardian (2005) </a:t>
            </a:r>
            <a:r>
              <a:rPr lang="en-US" sz="1200" i="1" kern="1200" dirty="0">
                <a:solidFill>
                  <a:schemeClr val="tx1"/>
                </a:solidFill>
                <a:effectLst/>
                <a:latin typeface="+mn-lt"/>
                <a:ea typeface="+mn-ea"/>
                <a:cs typeface="+mn-cs"/>
              </a:rPr>
              <a:t>Full steam ahead. </a:t>
            </a:r>
            <a:r>
              <a:rPr lang="en-US" sz="1200" kern="1200" dirty="0">
                <a:solidFill>
                  <a:schemeClr val="tx1"/>
                </a:solidFill>
                <a:effectLst/>
                <a:latin typeface="+mn-lt"/>
                <a:ea typeface="+mn-ea"/>
                <a:cs typeface="+mn-cs"/>
              </a:rPr>
              <a:t>Available at: https://</a:t>
            </a:r>
            <a:r>
              <a:rPr lang="en-US" sz="1200" kern="1200" dirty="0" err="1">
                <a:solidFill>
                  <a:schemeClr val="tx1"/>
                </a:solidFill>
                <a:effectLst/>
                <a:latin typeface="+mn-lt"/>
                <a:ea typeface="+mn-ea"/>
                <a:cs typeface="+mn-cs"/>
              </a:rPr>
              <a:t>www.theguardian.com</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artanddesign</a:t>
            </a:r>
            <a:r>
              <a:rPr lang="en-US" sz="1200" kern="1200" dirty="0">
                <a:solidFill>
                  <a:schemeClr val="tx1"/>
                </a:solidFill>
                <a:effectLst/>
                <a:latin typeface="+mn-lt"/>
                <a:ea typeface="+mn-ea"/>
                <a:cs typeface="+mn-cs"/>
              </a:rPr>
              <a:t>/2005/oct/17/</a:t>
            </a:r>
            <a:r>
              <a:rPr lang="en-US" sz="1200" kern="1200" dirty="0" err="1">
                <a:solidFill>
                  <a:schemeClr val="tx1"/>
                </a:solidFill>
                <a:effectLst/>
                <a:latin typeface="+mn-lt"/>
                <a:ea typeface="+mn-ea"/>
                <a:cs typeface="+mn-cs"/>
              </a:rPr>
              <a:t>architecture.communities</a:t>
            </a:r>
            <a:r>
              <a:rPr lang="en-US" sz="1200" kern="1200" dirty="0">
                <a:solidFill>
                  <a:schemeClr val="tx1"/>
                </a:solidFill>
                <a:effectLst/>
                <a:latin typeface="+mn-lt"/>
                <a:ea typeface="+mn-ea"/>
                <a:cs typeface="+mn-cs"/>
              </a:rPr>
              <a:t> (Accessed: 15 November 2019).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Vandergoot, D., Jacobsen, R. &amp; Worrall, J. D. (1979) </a:t>
            </a:r>
            <a:r>
              <a:rPr lang="en-GB" sz="1200" i="1" kern="1200" dirty="0">
                <a:solidFill>
                  <a:schemeClr val="tx1"/>
                </a:solidFill>
                <a:effectLst/>
                <a:latin typeface="+mn-lt"/>
                <a:ea typeface="+mn-ea"/>
                <a:cs typeface="+mn-cs"/>
              </a:rPr>
              <a:t>New directions for placement practice. In D. Vandergoot and J.D. </a:t>
            </a:r>
            <a:r>
              <a:rPr lang="en-GB" sz="1200" i="1" kern="1200" dirty="0" err="1">
                <a:solidFill>
                  <a:schemeClr val="tx1"/>
                </a:solidFill>
                <a:effectLst/>
                <a:latin typeface="+mn-lt"/>
                <a:ea typeface="+mn-ea"/>
                <a:cs typeface="+mn-cs"/>
              </a:rPr>
              <a:t>Worrel</a:t>
            </a:r>
            <a:r>
              <a:rPr lang="en-GB" sz="1200" i="1" kern="1200" dirty="0">
                <a:solidFill>
                  <a:schemeClr val="tx1"/>
                </a:solidFill>
                <a:effectLst/>
                <a:latin typeface="+mn-lt"/>
                <a:ea typeface="+mn-ea"/>
                <a:cs typeface="+mn-cs"/>
              </a:rPr>
              <a:t> (Eds.), Placement in rehabilitation: A career development perspective.</a:t>
            </a:r>
            <a:r>
              <a:rPr lang="en-GB" sz="1200" kern="1200" dirty="0">
                <a:solidFill>
                  <a:schemeClr val="tx1"/>
                </a:solidFill>
                <a:effectLst/>
                <a:latin typeface="+mn-lt"/>
                <a:ea typeface="+mn-ea"/>
                <a:cs typeface="+mn-cs"/>
              </a:rPr>
              <a:t> Baltimore: University Park Press.</a:t>
            </a:r>
          </a:p>
        </p:txBody>
      </p:sp>
      <p:sp>
        <p:nvSpPr>
          <p:cNvPr id="4" name="Slide Number Placeholder 3"/>
          <p:cNvSpPr>
            <a:spLocks noGrp="1"/>
          </p:cNvSpPr>
          <p:nvPr>
            <p:ph type="sldNum" sz="quarter" idx="5"/>
          </p:nvPr>
        </p:nvSpPr>
        <p:spPr/>
        <p:txBody>
          <a:bodyPr/>
          <a:lstStyle/>
          <a:p>
            <a:fld id="{2A42E015-1A3D-F546-8772-0AF1D754C541}" type="slidenum">
              <a:rPr lang="en-US" smtClean="0"/>
              <a:t>8</a:t>
            </a:fld>
            <a:endParaRPr lang="en-US"/>
          </a:p>
        </p:txBody>
      </p:sp>
    </p:spTree>
    <p:extLst>
      <p:ext uri="{BB962C8B-B14F-4D97-AF65-F5344CB8AC3E}">
        <p14:creationId xmlns:p14="http://schemas.microsoft.com/office/powerpoint/2010/main" val="311691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11/18/19</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4926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11/18/19</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8584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11/18/19</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84624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73540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11/18/19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16114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11/18/19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26157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11/18/19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11836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11/18/19</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7900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11/18/19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85267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84541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11/18/19</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65790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11/18/19</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002543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43" r:id="rId6"/>
    <p:sldLayoutId id="2147483738" r:id="rId7"/>
    <p:sldLayoutId id="2147483739" r:id="rId8"/>
    <p:sldLayoutId id="2147483740" r:id="rId9"/>
    <p:sldLayoutId id="2147483742" r:id="rId10"/>
    <p:sldLayoutId id="2147483741" r:id="rId11"/>
  </p:sldLayoutIdLst>
  <p:hf sldNum="0" hdr="0" ftr="0" dt="0"/>
  <p:txStyles>
    <p:titleStyle>
      <a:lvl1pPr algn="l" defTabSz="457200" rtl="0" eaLnBrk="1" latinLnBrk="0" hangingPunct="1">
        <a:lnSpc>
          <a:spcPct val="100000"/>
        </a:lnSpc>
        <a:spcBef>
          <a:spcPct val="0"/>
        </a:spcBef>
        <a:buNone/>
        <a:defRPr sz="32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9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5A71294-C247-450A-BB34-6E68648C9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useBgFill="1">
        <p:nvSpPr>
          <p:cNvPr id="11" name="Rectangle 10">
            <a:extLst>
              <a:ext uri="{FF2B5EF4-FFF2-40B4-BE49-F238E27FC236}">
                <a16:creationId xmlns:a16="http://schemas.microsoft.com/office/drawing/2014/main" id="{D36A0BA4-6A63-41D3-B0FA-43799ABC4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DF0C501-66C0-F643-BA61-28C6F8B7D44E}"/>
              </a:ext>
            </a:extLst>
          </p:cNvPr>
          <p:cNvSpPr>
            <a:spLocks noGrp="1"/>
          </p:cNvSpPr>
          <p:nvPr>
            <p:ph type="ctrTitle"/>
          </p:nvPr>
        </p:nvSpPr>
        <p:spPr>
          <a:xfrm>
            <a:off x="581192" y="1009398"/>
            <a:ext cx="6823988" cy="3453419"/>
          </a:xfrm>
        </p:spPr>
        <p:txBody>
          <a:bodyPr anchor="b">
            <a:normAutofit/>
          </a:bodyPr>
          <a:lstStyle/>
          <a:p>
            <a:r>
              <a:rPr lang="en-US" sz="6000" dirty="0">
                <a:solidFill>
                  <a:schemeClr val="tx1"/>
                </a:solidFill>
              </a:rPr>
              <a:t>Placement rational Presentation</a:t>
            </a:r>
          </a:p>
        </p:txBody>
      </p:sp>
      <p:sp>
        <p:nvSpPr>
          <p:cNvPr id="3" name="Subtitle 2">
            <a:extLst>
              <a:ext uri="{FF2B5EF4-FFF2-40B4-BE49-F238E27FC236}">
                <a16:creationId xmlns:a16="http://schemas.microsoft.com/office/drawing/2014/main" id="{209DE13D-E293-2A47-A53F-DB1F931412A9}"/>
              </a:ext>
            </a:extLst>
          </p:cNvPr>
          <p:cNvSpPr>
            <a:spLocks noGrp="1"/>
          </p:cNvSpPr>
          <p:nvPr>
            <p:ph type="subTitle" idx="1"/>
          </p:nvPr>
        </p:nvSpPr>
        <p:spPr>
          <a:xfrm>
            <a:off x="581191" y="4572000"/>
            <a:ext cx="6823988" cy="1023580"/>
          </a:xfrm>
        </p:spPr>
        <p:txBody>
          <a:bodyPr anchor="t">
            <a:normAutofit/>
          </a:bodyPr>
          <a:lstStyle/>
          <a:p>
            <a:r>
              <a:rPr lang="en-US" sz="2800" dirty="0">
                <a:solidFill>
                  <a:schemeClr val="tx1">
                    <a:alpha val="60000"/>
                  </a:schemeClr>
                </a:solidFill>
              </a:rPr>
              <a:t>By, Isobel Davies   (1800673)</a:t>
            </a:r>
          </a:p>
        </p:txBody>
      </p:sp>
      <p:sp>
        <p:nvSpPr>
          <p:cNvPr id="13" name="Rectangle 12">
            <a:extLst>
              <a:ext uri="{FF2B5EF4-FFF2-40B4-BE49-F238E27FC236}">
                <a16:creationId xmlns:a16="http://schemas.microsoft.com/office/drawing/2014/main" id="{673313D8-D259-4D89-9CE5-14884FB40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19" y="457200"/>
            <a:ext cx="6766560" cy="91439"/>
          </a:xfrm>
          <a:prstGeom prst="rect">
            <a:avLst/>
          </a:prstGeom>
          <a:solidFill>
            <a:schemeClr val="tx1">
              <a:alpha val="6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descr="A picture containing clock, white&#10;&#10;Description automatically generated">
            <a:extLst>
              <a:ext uri="{FF2B5EF4-FFF2-40B4-BE49-F238E27FC236}">
                <a16:creationId xmlns:a16="http://schemas.microsoft.com/office/drawing/2014/main" id="{DF288F28-3B5A-4C43-982A-96377EC41AB4}"/>
              </a:ext>
            </a:extLst>
          </p:cNvPr>
          <p:cNvPicPr>
            <a:picLocks noChangeAspect="1"/>
          </p:cNvPicPr>
          <p:nvPr/>
        </p:nvPicPr>
        <p:blipFill rotWithShape="1">
          <a:blip r:embed="rId3"/>
          <a:srcRect l="52569" r="8588"/>
          <a:stretch/>
        </p:blipFill>
        <p:spPr>
          <a:xfrm>
            <a:off x="8140428" y="10"/>
            <a:ext cx="4051572" cy="6857990"/>
          </a:xfrm>
          <a:prstGeom prst="rect">
            <a:avLst/>
          </a:prstGeom>
        </p:spPr>
      </p:pic>
    </p:spTree>
    <p:extLst>
      <p:ext uri="{BB962C8B-B14F-4D97-AF65-F5344CB8AC3E}">
        <p14:creationId xmlns:p14="http://schemas.microsoft.com/office/powerpoint/2010/main" val="419496931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81E13-B23B-A145-90D7-814FB1817370}"/>
              </a:ext>
            </a:extLst>
          </p:cNvPr>
          <p:cNvSpPr>
            <a:spLocks noGrp="1"/>
          </p:cNvSpPr>
          <p:nvPr>
            <p:ph type="title"/>
          </p:nvPr>
        </p:nvSpPr>
        <p:spPr>
          <a:xfrm>
            <a:off x="581192" y="317145"/>
            <a:ext cx="11029616" cy="1188720"/>
          </a:xfrm>
        </p:spPr>
        <p:txBody>
          <a:bodyPr/>
          <a:lstStyle/>
          <a:p>
            <a:r>
              <a:rPr lang="en-US" dirty="0"/>
              <a:t>Introduction</a:t>
            </a:r>
          </a:p>
        </p:txBody>
      </p:sp>
      <p:sp>
        <p:nvSpPr>
          <p:cNvPr id="4" name="TextBox 3">
            <a:extLst>
              <a:ext uri="{FF2B5EF4-FFF2-40B4-BE49-F238E27FC236}">
                <a16:creationId xmlns:a16="http://schemas.microsoft.com/office/drawing/2014/main" id="{CCBF3A49-19D6-D348-A9D6-94B6358EE09F}"/>
              </a:ext>
            </a:extLst>
          </p:cNvPr>
          <p:cNvSpPr txBox="1"/>
          <p:nvPr/>
        </p:nvSpPr>
        <p:spPr>
          <a:xfrm>
            <a:off x="581192" y="1780673"/>
            <a:ext cx="11029616" cy="7417415"/>
          </a:xfrm>
          <a:prstGeom prst="rect">
            <a:avLst/>
          </a:prstGeom>
          <a:noFill/>
        </p:spPr>
        <p:txBody>
          <a:bodyPr wrap="square" rtlCol="0">
            <a:spAutoFit/>
          </a:bodyPr>
          <a:lstStyle/>
          <a:p>
            <a:pPr marL="457200" indent="-457200">
              <a:buFont typeface="Arial" panose="020B0604020202020204" pitchFamily="34" charset="0"/>
              <a:buChar char="•"/>
            </a:pPr>
            <a:r>
              <a:rPr lang="en-US" sz="2800" b="1" dirty="0"/>
              <a:t>What is a Placement?</a:t>
            </a:r>
          </a:p>
          <a:p>
            <a:endParaRPr lang="en-US" sz="2800" dirty="0"/>
          </a:p>
          <a:p>
            <a:pPr marL="457200" indent="-457200">
              <a:buFontTx/>
              <a:buChar char="-"/>
            </a:pPr>
            <a:r>
              <a:rPr lang="en-US" sz="2800" dirty="0"/>
              <a:t>Rehabilitation Process which is designed to help improve a person’s productivity. </a:t>
            </a:r>
          </a:p>
          <a:p>
            <a:pPr marL="457200" indent="-457200">
              <a:buFontTx/>
              <a:buChar char="-"/>
            </a:pPr>
            <a:endParaRPr lang="en-US" sz="2800" dirty="0"/>
          </a:p>
          <a:p>
            <a:pPr marL="457200" indent="-457200">
              <a:buFont typeface="Arial" panose="020B0604020202020204" pitchFamily="34" charset="0"/>
              <a:buChar char="•"/>
            </a:pPr>
            <a:r>
              <a:rPr lang="en-US" sz="2800" b="1" dirty="0"/>
              <a:t>What are the Benefits?</a:t>
            </a:r>
          </a:p>
          <a:p>
            <a:pPr marL="457200" indent="-457200">
              <a:buFontTx/>
              <a:buChar char="-"/>
            </a:pPr>
            <a:endParaRPr lang="en-US" sz="2800" dirty="0"/>
          </a:p>
          <a:p>
            <a:pPr marL="457200" indent="-457200">
              <a:buFontTx/>
              <a:buChar char="-"/>
            </a:pPr>
            <a:r>
              <a:rPr lang="en-US" sz="2800" dirty="0"/>
              <a:t>Developing Skills in relation to a Sector</a:t>
            </a:r>
          </a:p>
          <a:p>
            <a:endParaRPr lang="en-US" sz="2800" dirty="0"/>
          </a:p>
          <a:p>
            <a:pPr marL="457200" indent="-457200">
              <a:buFontTx/>
              <a:buChar char="-"/>
            </a:pPr>
            <a:r>
              <a:rPr lang="en-US" sz="2800" dirty="0"/>
              <a:t>Learn the importance of teamwork, responsibility and collaborative learning. </a:t>
            </a:r>
          </a:p>
          <a:p>
            <a:pPr marL="457200" indent="-457200">
              <a:buFontTx/>
              <a:buChar char="-"/>
            </a:pPr>
            <a:endParaRPr lang="en-US" sz="2800" dirty="0"/>
          </a:p>
          <a:p>
            <a:pPr marL="457200" indent="-457200">
              <a:buFontTx/>
              <a:buChar char="-"/>
            </a:pPr>
            <a:endParaRPr lang="en-US" sz="2800" dirty="0"/>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endParaRPr lang="en-US" sz="2800" dirty="0"/>
          </a:p>
          <a:p>
            <a:pPr marL="457200" indent="-457200">
              <a:buFont typeface="Arial" panose="020B0604020202020204" pitchFamily="34" charset="0"/>
              <a:buChar char="•"/>
            </a:pPr>
            <a:endParaRPr lang="en-US" sz="2800" dirty="0"/>
          </a:p>
        </p:txBody>
      </p:sp>
    </p:spTree>
    <p:extLst>
      <p:ext uri="{BB962C8B-B14F-4D97-AF65-F5344CB8AC3E}">
        <p14:creationId xmlns:p14="http://schemas.microsoft.com/office/powerpoint/2010/main" val="34379517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D62CC-82F1-234C-B2AA-D56D68ECCD81}"/>
              </a:ext>
            </a:extLst>
          </p:cNvPr>
          <p:cNvSpPr>
            <a:spLocks noGrp="1"/>
          </p:cNvSpPr>
          <p:nvPr>
            <p:ph type="title"/>
          </p:nvPr>
        </p:nvSpPr>
        <p:spPr>
          <a:xfrm>
            <a:off x="581192" y="317146"/>
            <a:ext cx="11029616" cy="1188720"/>
          </a:xfrm>
        </p:spPr>
        <p:txBody>
          <a:bodyPr/>
          <a:lstStyle/>
          <a:p>
            <a:r>
              <a:rPr lang="en-US" b="1" dirty="0"/>
              <a:t>Placement option 1: </a:t>
            </a:r>
            <a:r>
              <a:rPr lang="en-US" dirty="0"/>
              <a:t>Marriott Hotel, Swansea</a:t>
            </a:r>
          </a:p>
        </p:txBody>
      </p:sp>
      <p:sp>
        <p:nvSpPr>
          <p:cNvPr id="5" name="TextBox 4">
            <a:extLst>
              <a:ext uri="{FF2B5EF4-FFF2-40B4-BE49-F238E27FC236}">
                <a16:creationId xmlns:a16="http://schemas.microsoft.com/office/drawing/2014/main" id="{A0764E58-42CD-5240-B0B1-CB3D53115346}"/>
              </a:ext>
            </a:extLst>
          </p:cNvPr>
          <p:cNvSpPr txBox="1"/>
          <p:nvPr/>
        </p:nvSpPr>
        <p:spPr>
          <a:xfrm>
            <a:off x="581192" y="1722434"/>
            <a:ext cx="11029616" cy="5447645"/>
          </a:xfrm>
          <a:prstGeom prst="rect">
            <a:avLst/>
          </a:prstGeom>
          <a:noFill/>
        </p:spPr>
        <p:txBody>
          <a:bodyPr wrap="square" rtlCol="0">
            <a:spAutoFit/>
          </a:bodyPr>
          <a:lstStyle/>
          <a:p>
            <a:pPr marL="342900" indent="-342900">
              <a:buFont typeface="Arial" panose="020B0604020202020204" pitchFamily="34" charset="0"/>
              <a:buChar char="•"/>
            </a:pPr>
            <a:r>
              <a:rPr lang="en-US" sz="2400" dirty="0"/>
              <a:t>Well known brand</a:t>
            </a:r>
          </a:p>
          <a:p>
            <a:endParaRPr lang="en-US" sz="2400" dirty="0"/>
          </a:p>
          <a:p>
            <a:pPr marL="342900" indent="-342900">
              <a:buFont typeface="Arial" panose="020B0604020202020204" pitchFamily="34" charset="0"/>
              <a:buChar char="•"/>
            </a:pPr>
            <a:r>
              <a:rPr lang="en-US" sz="2400" dirty="0"/>
              <a:t>Began in 1927</a:t>
            </a:r>
          </a:p>
          <a:p>
            <a:endParaRPr lang="en-US" sz="2400" dirty="0"/>
          </a:p>
          <a:p>
            <a:pPr marL="342900" indent="-342900">
              <a:buFont typeface="Arial" panose="020B0604020202020204" pitchFamily="34" charset="0"/>
              <a:buChar char="•"/>
            </a:pPr>
            <a:r>
              <a:rPr lang="en-US" sz="2400" dirty="0"/>
              <a:t>Has 30 Brands under its umbrella</a:t>
            </a:r>
          </a:p>
          <a:p>
            <a:endParaRPr lang="en-US" sz="2400" dirty="0"/>
          </a:p>
          <a:p>
            <a:pPr marL="342900" indent="-342900">
              <a:buFont typeface="Arial" panose="020B0604020202020204" pitchFamily="34" charset="0"/>
              <a:buChar char="•"/>
            </a:pPr>
            <a:r>
              <a:rPr lang="en-US" sz="2400" dirty="0"/>
              <a:t>Swansea Marriott used for events such as Weddings, Conferences and Meetings</a:t>
            </a:r>
          </a:p>
          <a:p>
            <a:endParaRPr lang="en-US" sz="2400" dirty="0"/>
          </a:p>
          <a:p>
            <a:pPr marL="342900" indent="-342900">
              <a:buFont typeface="Arial" panose="020B0604020202020204" pitchFamily="34" charset="0"/>
              <a:buChar char="•"/>
            </a:pPr>
            <a:r>
              <a:rPr lang="en-US" sz="2400" dirty="0"/>
              <a:t>Six Event Spaces</a:t>
            </a:r>
          </a:p>
          <a:p>
            <a:endParaRPr lang="en-US" sz="2400" dirty="0"/>
          </a:p>
          <a:p>
            <a:pPr marL="342900" indent="-342900">
              <a:buFont typeface="Arial" panose="020B0604020202020204" pitchFamily="34" charset="0"/>
              <a:buChar char="•"/>
            </a:pPr>
            <a:r>
              <a:rPr lang="en-US" sz="2400" dirty="0"/>
              <a:t>Valuable incite what it is like to work in a fast pace, high intensity environment.</a:t>
            </a:r>
          </a:p>
          <a:p>
            <a:endParaRPr lang="en-US" sz="2400" dirty="0"/>
          </a:p>
          <a:p>
            <a:pPr marL="342900" indent="-342900">
              <a:buFont typeface="Arial" panose="020B0604020202020204" pitchFamily="34" charset="0"/>
              <a:buChar char="•"/>
            </a:pPr>
            <a:r>
              <a:rPr lang="en-US" sz="2400" dirty="0"/>
              <a:t>Learn valuable skills; teamworking, communication, Problem Solving, IT </a:t>
            </a:r>
          </a:p>
          <a:p>
            <a:endParaRPr lang="en-US" dirty="0"/>
          </a:p>
          <a:p>
            <a:endParaRPr lang="en-US" dirty="0"/>
          </a:p>
        </p:txBody>
      </p:sp>
    </p:spTree>
    <p:extLst>
      <p:ext uri="{BB962C8B-B14F-4D97-AF65-F5344CB8AC3E}">
        <p14:creationId xmlns:p14="http://schemas.microsoft.com/office/powerpoint/2010/main" val="1387610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AA68F-0A36-A440-B238-BD49D5AFF8D8}"/>
              </a:ext>
            </a:extLst>
          </p:cNvPr>
          <p:cNvSpPr>
            <a:spLocks noGrp="1"/>
          </p:cNvSpPr>
          <p:nvPr>
            <p:ph type="title"/>
          </p:nvPr>
        </p:nvSpPr>
        <p:spPr>
          <a:xfrm>
            <a:off x="894012" y="0"/>
            <a:ext cx="11029616" cy="1188720"/>
          </a:xfrm>
        </p:spPr>
        <p:txBody>
          <a:bodyPr/>
          <a:lstStyle/>
          <a:p>
            <a:r>
              <a:rPr lang="en-US" b="1" dirty="0"/>
              <a:t>Placement Option 2: </a:t>
            </a:r>
            <a:r>
              <a:rPr lang="en-US" dirty="0"/>
              <a:t>National Waterfront museum</a:t>
            </a:r>
          </a:p>
        </p:txBody>
      </p:sp>
      <p:sp>
        <p:nvSpPr>
          <p:cNvPr id="4" name="TextBox 3">
            <a:extLst>
              <a:ext uri="{FF2B5EF4-FFF2-40B4-BE49-F238E27FC236}">
                <a16:creationId xmlns:a16="http://schemas.microsoft.com/office/drawing/2014/main" id="{10899682-A161-0D4D-ACD6-D382D2BA5DEE}"/>
              </a:ext>
            </a:extLst>
          </p:cNvPr>
          <p:cNvSpPr txBox="1"/>
          <p:nvPr/>
        </p:nvSpPr>
        <p:spPr>
          <a:xfrm>
            <a:off x="581192" y="1188720"/>
            <a:ext cx="11029616" cy="5909310"/>
          </a:xfrm>
          <a:prstGeom prst="rect">
            <a:avLst/>
          </a:prstGeom>
          <a:noFill/>
        </p:spPr>
        <p:txBody>
          <a:bodyPr wrap="square" rtlCol="0">
            <a:spAutoFit/>
          </a:bodyPr>
          <a:lstStyle/>
          <a:p>
            <a:pPr marL="342900" indent="-342900">
              <a:buFont typeface="Arial" panose="020B0604020202020204" pitchFamily="34" charset="0"/>
              <a:buChar char="•"/>
            </a:pPr>
            <a:r>
              <a:rPr lang="en-US" sz="2400" dirty="0"/>
              <a:t>Opened in 2005</a:t>
            </a:r>
          </a:p>
          <a:p>
            <a:endParaRPr lang="en-US" sz="2400" dirty="0"/>
          </a:p>
          <a:p>
            <a:pPr marL="342900" indent="-342900">
              <a:buFont typeface="Arial" panose="020B0604020202020204" pitchFamily="34" charset="0"/>
              <a:buChar char="•"/>
            </a:pPr>
            <a:r>
              <a:rPr lang="en-US" sz="2400" dirty="0"/>
              <a:t>At the time many new museums were opening</a:t>
            </a:r>
          </a:p>
          <a:p>
            <a:endParaRPr lang="en-US" sz="2400" dirty="0"/>
          </a:p>
          <a:p>
            <a:pPr marL="342900" indent="-342900">
              <a:buFont typeface="Arial" panose="020B0604020202020204" pitchFamily="34" charset="0"/>
              <a:buChar char="•"/>
            </a:pPr>
            <a:r>
              <a:rPr lang="en-US" sz="2400" dirty="0"/>
              <a:t>The venue is currently used for a wide range of commodities such as; wedding, conference, prom and party venue. (Not just as a museum!)</a:t>
            </a:r>
          </a:p>
          <a:p>
            <a:endParaRPr lang="en-US" sz="2400" dirty="0"/>
          </a:p>
          <a:p>
            <a:pPr marL="342900" indent="-342900">
              <a:buFont typeface="Arial" panose="020B0604020202020204" pitchFamily="34" charset="0"/>
              <a:buChar char="•"/>
            </a:pPr>
            <a:r>
              <a:rPr lang="en-US" sz="2400" dirty="0"/>
              <a:t>Discounted used for community hire, encouraging the community to come together.</a:t>
            </a:r>
          </a:p>
          <a:p>
            <a:endParaRPr lang="en-US" sz="2400" dirty="0"/>
          </a:p>
          <a:p>
            <a:pPr marL="342900" indent="-342900">
              <a:buFont typeface="Arial" panose="020B0604020202020204" pitchFamily="34" charset="0"/>
              <a:buChar char="•"/>
            </a:pPr>
            <a:r>
              <a:rPr lang="en-US" sz="2400" dirty="0"/>
              <a:t>Hold a wide range of people.</a:t>
            </a:r>
          </a:p>
          <a:p>
            <a:endParaRPr lang="en-US" sz="2400" dirty="0"/>
          </a:p>
          <a:p>
            <a:pPr marL="342900" indent="-342900">
              <a:buFont typeface="Arial" panose="020B0604020202020204" pitchFamily="34" charset="0"/>
              <a:buChar char="•"/>
            </a:pPr>
            <a:r>
              <a:rPr lang="en-US" sz="2400" dirty="0"/>
              <a:t>Offers various Opportunities and experiences</a:t>
            </a:r>
          </a:p>
          <a:p>
            <a:endParaRPr lang="en-US" sz="2400" dirty="0"/>
          </a:p>
          <a:p>
            <a:pPr marL="342900" indent="-342900">
              <a:buFont typeface="Arial" panose="020B0604020202020204" pitchFamily="34" charset="0"/>
              <a:buChar char="•"/>
            </a:pPr>
            <a:r>
              <a:rPr lang="en-US" sz="2400" dirty="0"/>
              <a:t>Gain skills such as customer awareness, negation and leadership, perseverance and motivation and time management. </a:t>
            </a:r>
          </a:p>
          <a:p>
            <a:endParaRPr lang="en-US" dirty="0"/>
          </a:p>
        </p:txBody>
      </p:sp>
    </p:spTree>
    <p:extLst>
      <p:ext uri="{BB962C8B-B14F-4D97-AF65-F5344CB8AC3E}">
        <p14:creationId xmlns:p14="http://schemas.microsoft.com/office/powerpoint/2010/main" val="960882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DA1D-7498-C247-AE10-2A697119A734}"/>
              </a:ext>
            </a:extLst>
          </p:cNvPr>
          <p:cNvSpPr>
            <a:spLocks noGrp="1"/>
          </p:cNvSpPr>
          <p:nvPr>
            <p:ph type="title"/>
          </p:nvPr>
        </p:nvSpPr>
        <p:spPr>
          <a:xfrm>
            <a:off x="484940" y="172767"/>
            <a:ext cx="11029616" cy="1188720"/>
          </a:xfrm>
        </p:spPr>
        <p:txBody>
          <a:bodyPr/>
          <a:lstStyle/>
          <a:p>
            <a:r>
              <a:rPr lang="en-US" b="1" dirty="0"/>
              <a:t>Placement Option 3: </a:t>
            </a:r>
            <a:r>
              <a:rPr lang="en-US" dirty="0"/>
              <a:t>Glamorgan cricket club </a:t>
            </a:r>
          </a:p>
        </p:txBody>
      </p:sp>
      <p:sp>
        <p:nvSpPr>
          <p:cNvPr id="4" name="TextBox 3">
            <a:extLst>
              <a:ext uri="{FF2B5EF4-FFF2-40B4-BE49-F238E27FC236}">
                <a16:creationId xmlns:a16="http://schemas.microsoft.com/office/drawing/2014/main" id="{3C833089-32A9-2F4B-9603-50CFF22CA6DE}"/>
              </a:ext>
            </a:extLst>
          </p:cNvPr>
          <p:cNvSpPr txBox="1"/>
          <p:nvPr/>
        </p:nvSpPr>
        <p:spPr>
          <a:xfrm>
            <a:off x="484940" y="1564105"/>
            <a:ext cx="11029616" cy="5816977"/>
          </a:xfrm>
          <a:prstGeom prst="rect">
            <a:avLst/>
          </a:prstGeom>
          <a:noFill/>
        </p:spPr>
        <p:txBody>
          <a:bodyPr wrap="square" rtlCol="0">
            <a:spAutoFit/>
          </a:bodyPr>
          <a:lstStyle/>
          <a:p>
            <a:pPr marL="285750" indent="-285750">
              <a:buFont typeface="Arial" panose="020B0604020202020204" pitchFamily="34" charset="0"/>
              <a:buChar char="•"/>
            </a:pPr>
            <a:r>
              <a:rPr lang="en-US" sz="2400" dirty="0"/>
              <a:t> Also Known as Sophia Gardens</a:t>
            </a:r>
          </a:p>
          <a:p>
            <a:endParaRPr lang="en-US" sz="2400" dirty="0"/>
          </a:p>
          <a:p>
            <a:pPr marL="285750" indent="-285750">
              <a:buFont typeface="Arial" panose="020B0604020202020204" pitchFamily="34" charset="0"/>
              <a:buChar char="•"/>
            </a:pPr>
            <a:r>
              <a:rPr lang="en-US" sz="2400" dirty="0"/>
              <a:t>Hold a range of events from cricket matches, fireworks, dart competitions, Christmas Party's, Conferences, Dinners and Receptions.</a:t>
            </a:r>
          </a:p>
          <a:p>
            <a:endParaRPr lang="en-US" sz="2400" dirty="0"/>
          </a:p>
          <a:p>
            <a:pPr marL="285750" indent="-285750">
              <a:buFont typeface="Arial" panose="020B0604020202020204" pitchFamily="34" charset="0"/>
              <a:buChar char="•"/>
            </a:pPr>
            <a:r>
              <a:rPr lang="en-US" sz="2400" dirty="0"/>
              <a:t>8 different rooms, with a maximum capacity of 800 in the Sophia Hall.</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Also offer memberships which come with a wide range of Hospitality perks.</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During the placement I will be involved with set  up, running and pack down of the event.</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Gain a wide range of skills such as; creativity and innovation, critical reflection, integrity and accountability, organisations and ability to work under pressure. </a:t>
            </a:r>
          </a:p>
          <a:p>
            <a:endParaRPr lang="en-US" dirty="0"/>
          </a:p>
          <a:p>
            <a:endParaRPr lang="en-US" dirty="0"/>
          </a:p>
        </p:txBody>
      </p:sp>
    </p:spTree>
    <p:extLst>
      <p:ext uri="{BB962C8B-B14F-4D97-AF65-F5344CB8AC3E}">
        <p14:creationId xmlns:p14="http://schemas.microsoft.com/office/powerpoint/2010/main" val="893558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46145-DF12-B54A-B286-E99A487FC0A5}"/>
              </a:ext>
            </a:extLst>
          </p:cNvPr>
          <p:cNvSpPr>
            <a:spLocks noGrp="1"/>
          </p:cNvSpPr>
          <p:nvPr>
            <p:ph type="title"/>
          </p:nvPr>
        </p:nvSpPr>
        <p:spPr/>
        <p:txBody>
          <a:bodyPr/>
          <a:lstStyle/>
          <a:p>
            <a:pPr algn="ctr"/>
            <a:r>
              <a:rPr lang="en-US" dirty="0"/>
              <a:t>My final decision</a:t>
            </a:r>
          </a:p>
        </p:txBody>
      </p:sp>
      <p:sp>
        <p:nvSpPr>
          <p:cNvPr id="4" name="TextBox 3">
            <a:extLst>
              <a:ext uri="{FF2B5EF4-FFF2-40B4-BE49-F238E27FC236}">
                <a16:creationId xmlns:a16="http://schemas.microsoft.com/office/drawing/2014/main" id="{2BBD5E87-AF5F-A847-9524-2A802B2CE7F0}"/>
              </a:ext>
            </a:extLst>
          </p:cNvPr>
          <p:cNvSpPr txBox="1"/>
          <p:nvPr/>
        </p:nvSpPr>
        <p:spPr>
          <a:xfrm>
            <a:off x="890337" y="2117558"/>
            <a:ext cx="10720471" cy="4401205"/>
          </a:xfrm>
          <a:prstGeom prst="rect">
            <a:avLst/>
          </a:prstGeom>
          <a:noFill/>
        </p:spPr>
        <p:txBody>
          <a:bodyPr wrap="square" rtlCol="0">
            <a:spAutoFit/>
          </a:bodyPr>
          <a:lstStyle/>
          <a:p>
            <a:pPr marL="285750" indent="-285750">
              <a:buFont typeface="Arial" panose="020B0604020202020204" pitchFamily="34" charset="0"/>
              <a:buChar char="•"/>
            </a:pPr>
            <a:r>
              <a:rPr lang="en-US" sz="2800" dirty="0"/>
              <a:t>Undecided</a:t>
            </a:r>
          </a:p>
          <a:p>
            <a:pPr marL="285750" indent="-285750">
              <a:buFont typeface="Arial" panose="020B0604020202020204" pitchFamily="34" charset="0"/>
              <a:buChar char="•"/>
            </a:pPr>
            <a:endParaRPr lang="en-US" sz="2800" dirty="0"/>
          </a:p>
          <a:p>
            <a:pPr marL="285750" indent="-285750">
              <a:buFont typeface="Arial" panose="020B0604020202020204" pitchFamily="34" charset="0"/>
              <a:buChar char="•"/>
            </a:pPr>
            <a:r>
              <a:rPr lang="en-US" sz="2800" dirty="0"/>
              <a:t>Look into Hotel area of Events more.</a:t>
            </a:r>
          </a:p>
          <a:p>
            <a:pPr marL="285750" indent="-285750">
              <a:buFont typeface="Arial" panose="020B0604020202020204" pitchFamily="34" charset="0"/>
              <a:buChar char="•"/>
            </a:pPr>
            <a:endParaRPr lang="en-US" sz="2800" dirty="0"/>
          </a:p>
          <a:p>
            <a:pPr marL="285750" indent="-285750">
              <a:buFont typeface="Arial" panose="020B0604020202020204" pitchFamily="34" charset="0"/>
              <a:buChar char="•"/>
            </a:pPr>
            <a:r>
              <a:rPr lang="en-US" sz="2800" dirty="0"/>
              <a:t>Wider range of Opportunities.</a:t>
            </a:r>
          </a:p>
          <a:p>
            <a:pPr marL="285750" indent="-285750">
              <a:buFont typeface="Arial" panose="020B0604020202020204" pitchFamily="34" charset="0"/>
              <a:buChar char="•"/>
            </a:pPr>
            <a:endParaRPr lang="en-US" sz="2800" dirty="0"/>
          </a:p>
          <a:p>
            <a:pPr marL="285750" indent="-285750">
              <a:buFont typeface="Arial" panose="020B0604020202020204" pitchFamily="34" charset="0"/>
              <a:buChar char="•"/>
            </a:pPr>
            <a:r>
              <a:rPr lang="en-US" sz="2800" dirty="0"/>
              <a:t>Decided which sector I would prefer to work in.</a:t>
            </a:r>
          </a:p>
          <a:p>
            <a:pPr marL="285750" indent="-285750">
              <a:buFont typeface="Arial" panose="020B0604020202020204" pitchFamily="34" charset="0"/>
              <a:buChar char="•"/>
            </a:pPr>
            <a:endParaRPr lang="en-US" sz="2800" dirty="0"/>
          </a:p>
          <a:p>
            <a:pPr marL="285750" indent="-285750">
              <a:buFont typeface="Arial" panose="020B0604020202020204" pitchFamily="34" charset="0"/>
              <a:buChar char="•"/>
            </a:pPr>
            <a:r>
              <a:rPr lang="en-US" sz="2800" dirty="0"/>
              <a:t>Areas of events I enjoy more of such as marketing, admin, catering services manager or staff and volunteer coordinator. </a:t>
            </a:r>
            <a:r>
              <a:rPr lang="en-US" dirty="0"/>
              <a:t>	</a:t>
            </a:r>
          </a:p>
        </p:txBody>
      </p:sp>
    </p:spTree>
    <p:extLst>
      <p:ext uri="{BB962C8B-B14F-4D97-AF65-F5344CB8AC3E}">
        <p14:creationId xmlns:p14="http://schemas.microsoft.com/office/powerpoint/2010/main" val="3093147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E2DBF-3368-AA48-8E10-C8CD84557D1C}"/>
              </a:ext>
            </a:extLst>
          </p:cNvPr>
          <p:cNvSpPr>
            <a:spLocks noGrp="1"/>
          </p:cNvSpPr>
          <p:nvPr>
            <p:ph type="title"/>
          </p:nvPr>
        </p:nvSpPr>
        <p:spPr>
          <a:xfrm>
            <a:off x="581192" y="702156"/>
            <a:ext cx="11029616" cy="1555580"/>
          </a:xfrm>
        </p:spPr>
        <p:txBody>
          <a:bodyPr>
            <a:normAutofit/>
          </a:bodyPr>
          <a:lstStyle/>
          <a:p>
            <a:pPr algn="ctr"/>
            <a:r>
              <a:rPr lang="en-US" sz="7200" dirty="0"/>
              <a:t>Thank YOU</a:t>
            </a:r>
          </a:p>
        </p:txBody>
      </p:sp>
      <p:sp>
        <p:nvSpPr>
          <p:cNvPr id="3" name="Content Placeholder 2">
            <a:extLst>
              <a:ext uri="{FF2B5EF4-FFF2-40B4-BE49-F238E27FC236}">
                <a16:creationId xmlns:a16="http://schemas.microsoft.com/office/drawing/2014/main" id="{C764FA55-335C-6745-8BBB-C0A473641482}"/>
              </a:ext>
            </a:extLst>
          </p:cNvPr>
          <p:cNvSpPr>
            <a:spLocks noGrp="1"/>
          </p:cNvSpPr>
          <p:nvPr>
            <p:ph idx="1"/>
          </p:nvPr>
        </p:nvSpPr>
        <p:spPr>
          <a:xfrm>
            <a:off x="3578081" y="2257736"/>
            <a:ext cx="5035837" cy="3634486"/>
          </a:xfrm>
        </p:spPr>
        <p:txBody>
          <a:bodyPr>
            <a:normAutofit/>
          </a:bodyPr>
          <a:lstStyle/>
          <a:p>
            <a:pPr marL="0" indent="0" algn="ctr">
              <a:buNone/>
            </a:pPr>
            <a:r>
              <a:rPr lang="en-US" sz="4800" dirty="0"/>
              <a:t>Any Questions?</a:t>
            </a:r>
          </a:p>
        </p:txBody>
      </p:sp>
    </p:spTree>
    <p:extLst>
      <p:ext uri="{BB962C8B-B14F-4D97-AF65-F5344CB8AC3E}">
        <p14:creationId xmlns:p14="http://schemas.microsoft.com/office/powerpoint/2010/main" val="3142634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A0BEF-687C-AC4F-A3DB-8B1359BA8095}"/>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39B291A8-AFAE-0446-AC26-D492F12B86E4}"/>
              </a:ext>
            </a:extLst>
          </p:cNvPr>
          <p:cNvSpPr>
            <a:spLocks noGrp="1"/>
          </p:cNvSpPr>
          <p:nvPr>
            <p:ph idx="1"/>
          </p:nvPr>
        </p:nvSpPr>
        <p:spPr/>
        <p:txBody>
          <a:bodyPr>
            <a:normAutofit/>
          </a:bodyPr>
          <a:lstStyle/>
          <a:p>
            <a:pPr marL="0" indent="0" algn="ctr">
              <a:buNone/>
            </a:pPr>
            <a:r>
              <a:rPr lang="en-US" sz="3200" dirty="0"/>
              <a:t>(In Slide Notes below)</a:t>
            </a:r>
          </a:p>
        </p:txBody>
      </p:sp>
    </p:spTree>
    <p:extLst>
      <p:ext uri="{BB962C8B-B14F-4D97-AF65-F5344CB8AC3E}">
        <p14:creationId xmlns:p14="http://schemas.microsoft.com/office/powerpoint/2010/main" val="1390783376"/>
      </p:ext>
    </p:extLst>
  </p:cSld>
  <p:clrMapOvr>
    <a:masterClrMapping/>
  </p:clrMapOvr>
</p:sld>
</file>

<file path=ppt/theme/theme1.xml><?xml version="1.0" encoding="utf-8"?>
<a:theme xmlns:a="http://schemas.openxmlformats.org/drawingml/2006/main" name="DividendVTI">
  <a:themeElements>
    <a:clrScheme name="AnalogousFromDarkSeedLeftStep">
      <a:dk1>
        <a:srgbClr val="000000"/>
      </a:dk1>
      <a:lt1>
        <a:srgbClr val="FFFFFF"/>
      </a:lt1>
      <a:dk2>
        <a:srgbClr val="242A41"/>
      </a:dk2>
      <a:lt2>
        <a:srgbClr val="E2E8E7"/>
      </a:lt2>
      <a:accent1>
        <a:srgbClr val="E72954"/>
      </a:accent1>
      <a:accent2>
        <a:srgbClr val="D51791"/>
      </a:accent2>
      <a:accent3>
        <a:srgbClr val="DB29E7"/>
      </a:accent3>
      <a:accent4>
        <a:srgbClr val="7C1AD6"/>
      </a:accent4>
      <a:accent5>
        <a:srgbClr val="4936E8"/>
      </a:accent5>
      <a:accent6>
        <a:srgbClr val="1752D5"/>
      </a:accent6>
      <a:hlink>
        <a:srgbClr val="7F62CA"/>
      </a:hlink>
      <a:folHlink>
        <a:srgbClr val="7F7F7F"/>
      </a:folHlink>
    </a:clrScheme>
    <a:fontScheme name="Dividend">
      <a:maj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840</TotalTime>
  <Words>2893</Words>
  <Application>Microsoft Macintosh PowerPoint</Application>
  <PresentationFormat>Widescreen</PresentationFormat>
  <Paragraphs>140</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Gill Sans MT</vt:lpstr>
      <vt:lpstr>Tw Cen MT</vt:lpstr>
      <vt:lpstr>Wingdings 2</vt:lpstr>
      <vt:lpstr>DividendVTI</vt:lpstr>
      <vt:lpstr>Placement rational Presentation</vt:lpstr>
      <vt:lpstr>Introduction</vt:lpstr>
      <vt:lpstr>Placement option 1: Marriott Hotel, Swansea</vt:lpstr>
      <vt:lpstr>Placement Option 2: National Waterfront museum</vt:lpstr>
      <vt:lpstr>Placement Option 3: Glamorgan cricket club </vt:lpstr>
      <vt:lpstr>My final decision</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 rational Presentation</dc:title>
  <dc:creator>Mandy Davies</dc:creator>
  <cp:lastModifiedBy>Mandy Davies</cp:lastModifiedBy>
  <cp:revision>42</cp:revision>
  <dcterms:created xsi:type="dcterms:W3CDTF">2019-11-18T12:07:12Z</dcterms:created>
  <dcterms:modified xsi:type="dcterms:W3CDTF">2019-11-19T02:07:12Z</dcterms:modified>
</cp:coreProperties>
</file>