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060CA6-4B6B-8257-49C4-2E24CBD48F3B}" v="241" dt="2026-04-17T17:38:50.043"/>
    <p1510:client id="{62438408-19BC-E9F0-FDA9-6EA67CAE91D5}" v="930" dt="2026-04-17T13:37:45.753"/>
    <p1510:client id="{7950031B-0BEF-28D0-5834-17A9860475A3}" v="2797" dt="2026-04-16T18:49:48.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79ABB-9BE5-2CA8-7DEC-EF86FCE376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8AD94-A56B-A73B-6D7A-974BD9524D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A61BB9B-34B4-8B1A-3843-518677AAF56B}"/>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5" name="Footer Placeholder 4">
            <a:extLst>
              <a:ext uri="{FF2B5EF4-FFF2-40B4-BE49-F238E27FC236}">
                <a16:creationId xmlns:a16="http://schemas.microsoft.com/office/drawing/2014/main" id="{29684AC7-9C55-D441-CA1D-60C420DCC2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42BCCE-8420-CDEF-DDF5-1F3B3DCD3F8A}"/>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98022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5640C-3527-DE13-0889-861FF676C3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DE0845-1647-64F2-155D-3BDC756E71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899373-CEF3-74FF-82E2-317F249B9D31}"/>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5" name="Footer Placeholder 4">
            <a:extLst>
              <a:ext uri="{FF2B5EF4-FFF2-40B4-BE49-F238E27FC236}">
                <a16:creationId xmlns:a16="http://schemas.microsoft.com/office/drawing/2014/main" id="{B1DEA122-9FE4-9A14-4F1D-AC557F7CDB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7BBE3-5AE0-92FA-96B5-34CAAD6BB571}"/>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351017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2833E-77A0-ACBE-C875-977F8FF387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FE5E4B4-25F9-65EA-B19B-848D2B6110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73472B1-72C3-E1CE-06CF-4B3D5AF65472}"/>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5" name="Footer Placeholder 4">
            <a:extLst>
              <a:ext uri="{FF2B5EF4-FFF2-40B4-BE49-F238E27FC236}">
                <a16:creationId xmlns:a16="http://schemas.microsoft.com/office/drawing/2014/main" id="{C3FB300A-89AA-B81F-F839-8B1066678E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42A90F-434B-7E1E-85F3-7B5CF8A7FED1}"/>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4065324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48F1-6897-9A22-A8A1-DF7F6FC911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9B0FA7-898B-BA7F-07D3-6400E16939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42D79D2-4122-A939-AFF1-7B2334A8D0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9FE75E4-2D41-703D-E365-CC52080B029E}"/>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6" name="Footer Placeholder 5">
            <a:extLst>
              <a:ext uri="{FF2B5EF4-FFF2-40B4-BE49-F238E27FC236}">
                <a16:creationId xmlns:a16="http://schemas.microsoft.com/office/drawing/2014/main" id="{483B2212-95BD-AACC-5A72-2DB87A8F35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1504BE-2CBD-A65E-957B-887F22EF412B}"/>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135555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E68F1-4B33-F005-3C1B-A156377512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EE4E21-54E8-55AB-D5CC-5F6A797ADB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93C171-E41F-200F-5D93-6BF7C23499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A5F6139-7DAF-3A99-3C0E-0FEA6EF41B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9C63AC-7E70-68E4-27A0-ABC04CD474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82DAC6B-8C27-0915-C03F-DF5326F6DAA4}"/>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8" name="Footer Placeholder 7">
            <a:extLst>
              <a:ext uri="{FF2B5EF4-FFF2-40B4-BE49-F238E27FC236}">
                <a16:creationId xmlns:a16="http://schemas.microsoft.com/office/drawing/2014/main" id="{A6156620-9669-A915-8C5A-F9134A56DD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68E240-A271-2CD8-A56E-E87055BCD22A}"/>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3790348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95DDB-8306-F2F7-F655-7C3311D0057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A58B787-89D0-8AFA-2726-DFE7E4FE1BB9}"/>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4" name="Footer Placeholder 3">
            <a:extLst>
              <a:ext uri="{FF2B5EF4-FFF2-40B4-BE49-F238E27FC236}">
                <a16:creationId xmlns:a16="http://schemas.microsoft.com/office/drawing/2014/main" id="{2FFF3EBB-EA5F-604C-1A63-F75DAD915A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FEEB47-CBE0-899D-1A8A-8577DFDE4B0E}"/>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1665545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982809-2784-34C1-7B18-2F4B1EB37FBD}"/>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3" name="Footer Placeholder 2">
            <a:extLst>
              <a:ext uri="{FF2B5EF4-FFF2-40B4-BE49-F238E27FC236}">
                <a16:creationId xmlns:a16="http://schemas.microsoft.com/office/drawing/2014/main" id="{B8EF8346-EF96-3454-8D16-039DFFCF44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9C6DAB-CA34-E13B-82F0-78D2E9D0CC45}"/>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1342521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023DD-A8DA-A56A-04CF-A342E921C4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42ABA4A-1062-B749-77E3-AC1C25839F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39A0FE8-EB50-8513-49E9-2C88876B4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1479DF-9F8E-CDEE-710B-34FDE4B9E1B0}"/>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6" name="Footer Placeholder 5">
            <a:extLst>
              <a:ext uri="{FF2B5EF4-FFF2-40B4-BE49-F238E27FC236}">
                <a16:creationId xmlns:a16="http://schemas.microsoft.com/office/drawing/2014/main" id="{AF4D1CDD-EE66-1145-2E05-FBF70C0F34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B767F8-0C74-D879-4E2F-A1E95E92D1AE}"/>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1269211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A5FAD-93B1-7CE3-BAF4-02697B385A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F060B53-DE08-464B-4403-4035F872DD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163360-B65E-4DCD-811F-6556AFFE91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CC6817-DC54-3636-7F64-5D05057CD924}"/>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6" name="Footer Placeholder 5">
            <a:extLst>
              <a:ext uri="{FF2B5EF4-FFF2-40B4-BE49-F238E27FC236}">
                <a16:creationId xmlns:a16="http://schemas.microsoft.com/office/drawing/2014/main" id="{69139941-2C0F-E71D-C9AF-3EFF7C26E5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A84570-F00C-BA82-749B-C8A927243667}"/>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3853729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4C034-BB13-B1F7-9368-B7F030D12A3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F5BB8D-B5EF-C6FA-60FE-E58C2A79652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E52EB5-FB06-3A09-1970-2E5F1DB0B53B}"/>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5" name="Footer Placeholder 4">
            <a:extLst>
              <a:ext uri="{FF2B5EF4-FFF2-40B4-BE49-F238E27FC236}">
                <a16:creationId xmlns:a16="http://schemas.microsoft.com/office/drawing/2014/main" id="{3B1011AC-3FF3-F026-1C4F-F013484FDE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115A65-2087-C146-D43C-637AD0F992DA}"/>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450927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CFD95B-FAB7-984E-0FF5-E7411A67257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0CECD1-0664-6225-3949-AA765FB8E3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549F34-4FFE-E62E-DEFF-9BF774030418}"/>
              </a:ext>
            </a:extLst>
          </p:cNvPr>
          <p:cNvSpPr>
            <a:spLocks noGrp="1"/>
          </p:cNvSpPr>
          <p:nvPr>
            <p:ph type="dt" sz="half" idx="10"/>
          </p:nvPr>
        </p:nvSpPr>
        <p:spPr/>
        <p:txBody>
          <a:bodyPr/>
          <a:lstStyle/>
          <a:p>
            <a:fld id="{C8445956-22A9-2C4F-A42E-FF7019066800}" type="datetimeFigureOut">
              <a:rPr lang="en-US" smtClean="0"/>
              <a:t>4/20/2026</a:t>
            </a:fld>
            <a:endParaRPr lang="en-US"/>
          </a:p>
        </p:txBody>
      </p:sp>
      <p:sp>
        <p:nvSpPr>
          <p:cNvPr id="5" name="Footer Placeholder 4">
            <a:extLst>
              <a:ext uri="{FF2B5EF4-FFF2-40B4-BE49-F238E27FC236}">
                <a16:creationId xmlns:a16="http://schemas.microsoft.com/office/drawing/2014/main" id="{B75AB383-051A-6819-A5A3-6F96D66D1D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4F5E4B-4BCD-95B5-1F0A-A2A944673396}"/>
              </a:ext>
            </a:extLst>
          </p:cNvPr>
          <p:cNvSpPr>
            <a:spLocks noGrp="1"/>
          </p:cNvSpPr>
          <p:nvPr>
            <p:ph type="sldNum" sz="quarter" idx="12"/>
          </p:nvPr>
        </p:nvSpPr>
        <p:spPr/>
        <p:txBody>
          <a:bodyPr/>
          <a:lstStyle/>
          <a:p>
            <a:fld id="{BCEADCDA-C692-F044-8FB7-CDD20341A92D}" type="slidenum">
              <a:rPr lang="en-US" smtClean="0"/>
              <a:t>‹#›</a:t>
            </a:fld>
            <a:endParaRPr lang="en-US"/>
          </a:p>
        </p:txBody>
      </p:sp>
    </p:spTree>
    <p:extLst>
      <p:ext uri="{BB962C8B-B14F-4D97-AF65-F5344CB8AC3E}">
        <p14:creationId xmlns:p14="http://schemas.microsoft.com/office/powerpoint/2010/main" val="125771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509CCD-339E-52D7-4107-8D368B2AFC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EEB14C-9060-53A4-E12F-1DF4DB8EF6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AD07F6-8D60-773E-5645-5F61FDDEE1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445956-22A9-2C4F-A42E-FF7019066800}" type="datetimeFigureOut">
              <a:rPr lang="en-US" smtClean="0"/>
              <a:t>4/20/2026</a:t>
            </a:fld>
            <a:endParaRPr lang="en-US"/>
          </a:p>
        </p:txBody>
      </p:sp>
      <p:sp>
        <p:nvSpPr>
          <p:cNvPr id="5" name="Footer Placeholder 4">
            <a:extLst>
              <a:ext uri="{FF2B5EF4-FFF2-40B4-BE49-F238E27FC236}">
                <a16:creationId xmlns:a16="http://schemas.microsoft.com/office/drawing/2014/main" id="{9061EA1C-F501-0B87-64A7-CD3BE28225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C9B66CC-EB52-8175-7C33-A727F8D5EB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EADCDA-C692-F044-8FB7-CDD20341A92D}" type="slidenum">
              <a:rPr lang="en-US" smtClean="0"/>
              <a:t>‹#›</a:t>
            </a:fld>
            <a:endParaRPr lang="en-US"/>
          </a:p>
        </p:txBody>
      </p:sp>
    </p:spTree>
    <p:extLst>
      <p:ext uri="{BB962C8B-B14F-4D97-AF65-F5344CB8AC3E}">
        <p14:creationId xmlns:p14="http://schemas.microsoft.com/office/powerpoint/2010/main" val="3498511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zendesk.co.uk/blog/3-steps-achieving-customer-satisfaction-loyalty/" TargetMode="External"/><Relationship Id="rId3" Type="http://schemas.openxmlformats.org/officeDocument/2006/relationships/hyperlink" Target="https://paywithatoa.co.uk/blog/pos-hospitality/" TargetMode="External"/><Relationship Id="rId7" Type="http://schemas.openxmlformats.org/officeDocument/2006/relationships/hyperlink" Target="https://www.helcim.com/guides/what-are-the-pros-and-cons-of-pos-systems/" TargetMode="External"/><Relationship Id="rId2" Type="http://schemas.openxmlformats.org/officeDocument/2006/relationships/hyperlink" Target="https://doi.org/10.1177/26922932251401422" TargetMode="External"/><Relationship Id="rId1" Type="http://schemas.openxmlformats.org/officeDocument/2006/relationships/slideLayout" Target="../slideLayouts/slideLayout2.xml"/><Relationship Id="rId6" Type="http://schemas.openxmlformats.org/officeDocument/2006/relationships/hyperlink" Target="https://www.tpp.co.uk/resources/blog/6-tips-to-make-your-team-feel-more-valued/" TargetMode="External"/><Relationship Id="rId5" Type="http://schemas.openxmlformats.org/officeDocument/2006/relationships/hyperlink" Target="https://relaypro.com/blog/effective-communication-in-the-hospitality-industry-best-practices-for-staff/" TargetMode="External"/><Relationship Id="rId4" Type="http://schemas.openxmlformats.org/officeDocument/2006/relationships/hyperlink" Target="https://doi.org/10.1051/shsconf/20252260102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gloriafood-pos.com/restaurant-pos-problems-and-solutions" TargetMode="External"/><Relationship Id="rId3" Type="http://schemas.openxmlformats.org/officeDocument/2006/relationships/hyperlink" Target="https://www.highspeedtraining.co.uk/hub/communication-in-the-hospitality-industry/" TargetMode="External"/><Relationship Id="rId7" Type="http://schemas.openxmlformats.org/officeDocument/2006/relationships/hyperlink" Target="https://doi.org/10.31920/3050-2276/2025/v2n1a5" TargetMode="External"/><Relationship Id="rId2" Type="http://schemas.openxmlformats.org/officeDocument/2006/relationships/hyperlink" Target="https://www.mypos.com/en-gb/blog/business-guide/benefits-of-analysing-your-pos-data?srsltid=AfmBOooxY2rHtihGyjsijlOkM2fn0WQD1mienhSrOJ1qWNdM62o1ptGF" TargetMode="External"/><Relationship Id="rId1" Type="http://schemas.openxmlformats.org/officeDocument/2006/relationships/slideLayout" Target="../slideLayouts/slideLayout2.xml"/><Relationship Id="rId6" Type="http://schemas.openxmlformats.org/officeDocument/2006/relationships/hyperlink" Target="https://www.thesecretswansea.co.uk/" TargetMode="External"/><Relationship Id="rId5" Type="http://schemas.openxmlformats.org/officeDocument/2006/relationships/hyperlink" Target="https://upperdelawareinn.com/problem-solving-skills-for-hospitality-crisis-management/" TargetMode="External"/><Relationship Id="rId4" Type="http://schemas.openxmlformats.org/officeDocument/2006/relationships/hyperlink" Target="https://www.salesforce.com/au/blog/upselling/" TargetMode="External"/><Relationship Id="rId9" Type="http://schemas.openxmlformats.org/officeDocument/2006/relationships/hyperlink" Target="https://medium.com/@fernanfilbert/problem-solving-in-hospitality-industry-12fa805d64d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C464-313C-018F-72D2-CD0DCCA03B7E}"/>
              </a:ext>
            </a:extLst>
          </p:cNvPr>
          <p:cNvSpPr>
            <a:spLocks noGrp="1"/>
          </p:cNvSpPr>
          <p:nvPr>
            <p:ph type="ctrTitle"/>
          </p:nvPr>
        </p:nvSpPr>
        <p:spPr>
          <a:xfrm>
            <a:off x="1524000" y="846941"/>
            <a:ext cx="9144000" cy="946227"/>
          </a:xfrm>
        </p:spPr>
        <p:txBody>
          <a:bodyPr>
            <a:normAutofit/>
          </a:bodyPr>
          <a:lstStyle/>
          <a:p>
            <a:r>
              <a:rPr lang="en-GB" sz="3000" b="1"/>
              <a:t>BMGM5004 Placement: </a:t>
            </a:r>
            <a:r>
              <a:rPr lang="en-GB" sz="3000" b="1" dirty="0"/>
              <a:t>Developing Restaurant Management</a:t>
            </a:r>
            <a:endParaRPr lang="en-US" sz="3000" b="1" dirty="0"/>
          </a:p>
        </p:txBody>
      </p:sp>
      <p:sp>
        <p:nvSpPr>
          <p:cNvPr id="3" name="Subtitle 2">
            <a:extLst>
              <a:ext uri="{FF2B5EF4-FFF2-40B4-BE49-F238E27FC236}">
                <a16:creationId xmlns:a16="http://schemas.microsoft.com/office/drawing/2014/main" id="{EA7F7B76-D4C0-DBDA-3826-27BDCEC0AC39}"/>
              </a:ext>
            </a:extLst>
          </p:cNvPr>
          <p:cNvSpPr>
            <a:spLocks noGrp="1"/>
          </p:cNvSpPr>
          <p:nvPr>
            <p:ph type="subTitle" idx="1"/>
          </p:nvPr>
        </p:nvSpPr>
        <p:spPr>
          <a:xfrm>
            <a:off x="1524000" y="2812495"/>
            <a:ext cx="9144000" cy="1655762"/>
          </a:xfrm>
        </p:spPr>
        <p:txBody>
          <a:bodyPr vert="horz" lIns="91440" tIns="45720" rIns="91440" bIns="45720" rtlCol="0" anchor="t">
            <a:normAutofit/>
          </a:bodyPr>
          <a:lstStyle/>
          <a:p>
            <a:r>
              <a:rPr lang="en-US" b="1"/>
              <a:t>Name: Emily Keane</a:t>
            </a:r>
            <a:endParaRPr lang="en-US" b="1" dirty="0"/>
          </a:p>
          <a:p>
            <a:r>
              <a:rPr lang="en-US" b="1"/>
              <a:t>Student ID: 2409111</a:t>
            </a:r>
            <a:endParaRPr lang="en-US" b="1" dirty="0"/>
          </a:p>
          <a:p>
            <a:r>
              <a:rPr lang="en-US" b="1" dirty="0"/>
              <a:t>Lecturer: </a:t>
            </a:r>
            <a:r>
              <a:rPr lang="en-US" b="1"/>
              <a:t>Antoinette Milne</a:t>
            </a:r>
          </a:p>
          <a:p>
            <a:endParaRPr lang="en-US" dirty="0"/>
          </a:p>
        </p:txBody>
      </p:sp>
      <p:sp>
        <p:nvSpPr>
          <p:cNvPr id="6" name="TextBox 5">
            <a:extLst>
              <a:ext uri="{FF2B5EF4-FFF2-40B4-BE49-F238E27FC236}">
                <a16:creationId xmlns:a16="http://schemas.microsoft.com/office/drawing/2014/main" id="{5FE1C7D0-4284-2614-254A-879FD050D37F}"/>
              </a:ext>
            </a:extLst>
          </p:cNvPr>
          <p:cNvSpPr txBox="1"/>
          <p:nvPr/>
        </p:nvSpPr>
        <p:spPr>
          <a:xfrm>
            <a:off x="2278157" y="4889499"/>
            <a:ext cx="76368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1261944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AC8E4-EC0D-A41E-D766-89BA059E3AF7}"/>
              </a:ext>
            </a:extLst>
          </p:cNvPr>
          <p:cNvSpPr>
            <a:spLocks noGrp="1"/>
          </p:cNvSpPr>
          <p:nvPr>
            <p:ph type="title"/>
          </p:nvPr>
        </p:nvSpPr>
        <p:spPr>
          <a:xfrm>
            <a:off x="4833366" y="543070"/>
            <a:ext cx="6870954" cy="1675626"/>
          </a:xfrm>
        </p:spPr>
        <p:txBody>
          <a:bodyPr>
            <a:normAutofit/>
          </a:bodyPr>
          <a:lstStyle/>
          <a:p>
            <a:r>
              <a:rPr lang="en-GB" sz="4000"/>
              <a:t>Introduction</a:t>
            </a:r>
            <a:endParaRPr lang="en-US" sz="4000"/>
          </a:p>
        </p:txBody>
      </p:sp>
      <p:pic>
        <p:nvPicPr>
          <p:cNvPr id="5" name="Picture 4" descr="A street sign with black text&#10;&#10;AI-generated content may be incorrect.">
            <a:extLst>
              <a:ext uri="{FF2B5EF4-FFF2-40B4-BE49-F238E27FC236}">
                <a16:creationId xmlns:a16="http://schemas.microsoft.com/office/drawing/2014/main" id="{984A5A4B-2741-2B36-9BD7-3916DE1D7A20}"/>
              </a:ext>
            </a:extLst>
          </p:cNvPr>
          <p:cNvPicPr>
            <a:picLocks noChangeAspect="1"/>
          </p:cNvPicPr>
          <p:nvPr/>
        </p:nvPicPr>
        <p:blipFill>
          <a:blip r:embed="rId2"/>
          <a:srcRect t="13011" r="-1" b="17712"/>
          <a:stretch>
            <a:fillRect/>
          </a:stretch>
        </p:blipFill>
        <p:spPr>
          <a:xfrm>
            <a:off x="20" y="1"/>
            <a:ext cx="4187091" cy="2164321"/>
          </a:xfrm>
          <a:prstGeom prst="rect">
            <a:avLst/>
          </a:prstGeom>
        </p:spPr>
      </p:pic>
      <p:pic>
        <p:nvPicPr>
          <p:cNvPr id="7" name="Picture 6" descr="A tablet with a screen on it&#10;&#10;AI-generated content may be incorrect.">
            <a:extLst>
              <a:ext uri="{FF2B5EF4-FFF2-40B4-BE49-F238E27FC236}">
                <a16:creationId xmlns:a16="http://schemas.microsoft.com/office/drawing/2014/main" id="{6F0202AD-5C13-89D8-DFB3-F42FB238232B}"/>
              </a:ext>
            </a:extLst>
          </p:cNvPr>
          <p:cNvPicPr>
            <a:picLocks noChangeAspect="1"/>
          </p:cNvPicPr>
          <p:nvPr/>
        </p:nvPicPr>
        <p:blipFill>
          <a:blip r:embed="rId3"/>
          <a:srcRect t="2010" r="-3" b="-3"/>
          <a:stretch>
            <a:fillRect/>
          </a:stretch>
        </p:blipFill>
        <p:spPr>
          <a:xfrm>
            <a:off x="20" y="2342320"/>
            <a:ext cx="4187091" cy="2164321"/>
          </a:xfrm>
          <a:prstGeom prst="rect">
            <a:avLst/>
          </a:prstGeom>
        </p:spPr>
      </p:pic>
      <p:pic>
        <p:nvPicPr>
          <p:cNvPr id="6" name="Picture 5" descr="A close up of a keyboard&#10;&#10;AI-generated content may be incorrect.">
            <a:extLst>
              <a:ext uri="{FF2B5EF4-FFF2-40B4-BE49-F238E27FC236}">
                <a16:creationId xmlns:a16="http://schemas.microsoft.com/office/drawing/2014/main" id="{7F2D9DEB-DEAB-0C47-513A-CBD6CC15F4E3}"/>
              </a:ext>
            </a:extLst>
          </p:cNvPr>
          <p:cNvPicPr>
            <a:picLocks noChangeAspect="1"/>
          </p:cNvPicPr>
          <p:nvPr/>
        </p:nvPicPr>
        <p:blipFill>
          <a:blip r:embed="rId4"/>
          <a:srcRect b="7696"/>
          <a:stretch>
            <a:fillRect/>
          </a:stretch>
        </p:blipFill>
        <p:spPr>
          <a:xfrm>
            <a:off x="20" y="4693680"/>
            <a:ext cx="4187091" cy="2164321"/>
          </a:xfrm>
          <a:prstGeom prst="rect">
            <a:avLst/>
          </a:prstGeom>
        </p:spPr>
      </p:pic>
      <p:sp>
        <p:nvSpPr>
          <p:cNvPr id="3" name="Content Placeholder 2">
            <a:extLst>
              <a:ext uri="{FF2B5EF4-FFF2-40B4-BE49-F238E27FC236}">
                <a16:creationId xmlns:a16="http://schemas.microsoft.com/office/drawing/2014/main" id="{BED13639-07E4-14B8-8664-ABF95EB53935}"/>
              </a:ext>
            </a:extLst>
          </p:cNvPr>
          <p:cNvSpPr>
            <a:spLocks noGrp="1"/>
          </p:cNvSpPr>
          <p:nvPr>
            <p:ph idx="1"/>
          </p:nvPr>
        </p:nvSpPr>
        <p:spPr>
          <a:xfrm>
            <a:off x="4833366" y="2399720"/>
            <a:ext cx="6870954" cy="3736507"/>
          </a:xfrm>
        </p:spPr>
        <p:txBody>
          <a:bodyPr vert="horz" lIns="91440" tIns="45720" rIns="91440" bIns="45720" rtlCol="0">
            <a:normAutofit/>
          </a:bodyPr>
          <a:lstStyle/>
          <a:p>
            <a:pPr marL="0" indent="0">
              <a:buNone/>
            </a:pPr>
            <a:r>
              <a:rPr lang="en-GB" sz="2000"/>
              <a:t>The purpose of this presentation is to examine the personal development and application of restaurant management skills. Focusing on three main elements:</a:t>
            </a:r>
          </a:p>
          <a:p>
            <a:pPr>
              <a:buFont typeface="Wingdings" pitchFamily="2" charset="2"/>
              <a:buChar char="v"/>
            </a:pPr>
            <a:r>
              <a:rPr lang="en-GB" sz="2000"/>
              <a:t> Effective communication</a:t>
            </a:r>
          </a:p>
          <a:p>
            <a:pPr>
              <a:buFont typeface="Wingdings" pitchFamily="2" charset="2"/>
              <a:buChar char="v"/>
            </a:pPr>
            <a:r>
              <a:rPr lang="en-GB" sz="2000"/>
              <a:t> Trouble shooting </a:t>
            </a:r>
          </a:p>
          <a:p>
            <a:pPr>
              <a:buFont typeface="Wingdings" pitchFamily="2" charset="2"/>
              <a:buChar char="v"/>
            </a:pPr>
            <a:r>
              <a:rPr lang="en-GB" sz="2000"/>
              <a:t> Use of POS (point-of-sale) systems.</a:t>
            </a:r>
          </a:p>
          <a:p>
            <a:pPr marL="0" indent="0">
              <a:buNone/>
            </a:pPr>
            <a:r>
              <a:rPr lang="en-GB" sz="2000"/>
              <a:t>These skills are key learning elements for those looking to work within the hospitality industry. </a:t>
            </a:r>
          </a:p>
        </p:txBody>
      </p:sp>
    </p:spTree>
    <p:extLst>
      <p:ext uri="{BB962C8B-B14F-4D97-AF65-F5344CB8AC3E}">
        <p14:creationId xmlns:p14="http://schemas.microsoft.com/office/powerpoint/2010/main" val="2534302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9DD3F-463D-7DE3-5084-CF6EC0C6EC21}"/>
              </a:ext>
            </a:extLst>
          </p:cNvPr>
          <p:cNvSpPr>
            <a:spLocks noGrp="1"/>
          </p:cNvSpPr>
          <p:nvPr>
            <p:ph type="title"/>
          </p:nvPr>
        </p:nvSpPr>
        <p:spPr>
          <a:xfrm>
            <a:off x="818984" y="4230093"/>
            <a:ext cx="4150581" cy="1800165"/>
          </a:xfrm>
        </p:spPr>
        <p:txBody>
          <a:bodyPr anchor="t">
            <a:normAutofit/>
          </a:bodyPr>
          <a:lstStyle/>
          <a:p>
            <a:pPr algn="r"/>
            <a:r>
              <a:rPr lang="en-GB" sz="4000"/>
              <a:t>The Secret Beach Bar and Kitchen</a:t>
            </a:r>
            <a:endParaRPr lang="en-US" sz="4000"/>
          </a:p>
        </p:txBody>
      </p:sp>
      <p:pic>
        <p:nvPicPr>
          <p:cNvPr id="4" name="Picture 3" descr="A building with trees in the background&#10;&#10;AI-generated content may be incorrect.">
            <a:extLst>
              <a:ext uri="{FF2B5EF4-FFF2-40B4-BE49-F238E27FC236}">
                <a16:creationId xmlns:a16="http://schemas.microsoft.com/office/drawing/2014/main" id="{6EDD7FB7-BA90-F1B3-A26B-F0157ED061BA}"/>
              </a:ext>
            </a:extLst>
          </p:cNvPr>
          <p:cNvPicPr>
            <a:picLocks noChangeAspect="1"/>
          </p:cNvPicPr>
          <p:nvPr/>
        </p:nvPicPr>
        <p:blipFill>
          <a:blip r:embed="rId2"/>
          <a:stretch>
            <a:fillRect/>
          </a:stretch>
        </p:blipFill>
        <p:spPr>
          <a:xfrm>
            <a:off x="556592" y="736691"/>
            <a:ext cx="11139778" cy="2896342"/>
          </a:xfrm>
          <a:prstGeom prst="rect">
            <a:avLst/>
          </a:prstGeom>
        </p:spPr>
      </p:pic>
      <p:sp>
        <p:nvSpPr>
          <p:cNvPr id="3" name="Content Placeholder 2">
            <a:extLst>
              <a:ext uri="{FF2B5EF4-FFF2-40B4-BE49-F238E27FC236}">
                <a16:creationId xmlns:a16="http://schemas.microsoft.com/office/drawing/2014/main" id="{562665E6-8372-B3E4-835F-652DDBADE60E}"/>
              </a:ext>
            </a:extLst>
          </p:cNvPr>
          <p:cNvSpPr>
            <a:spLocks noGrp="1"/>
          </p:cNvSpPr>
          <p:nvPr>
            <p:ph idx="1"/>
          </p:nvPr>
        </p:nvSpPr>
        <p:spPr>
          <a:xfrm>
            <a:off x="5246415" y="4230094"/>
            <a:ext cx="6235268" cy="1800164"/>
          </a:xfrm>
        </p:spPr>
        <p:txBody>
          <a:bodyPr vert="horz" lIns="91440" tIns="45720" rIns="91440" bIns="45720" rtlCol="0" anchor="t">
            <a:normAutofit/>
          </a:bodyPr>
          <a:lstStyle/>
          <a:p>
            <a:pPr marL="0" indent="0">
              <a:buNone/>
            </a:pPr>
            <a:r>
              <a:rPr lang="en-GB" sz="1400"/>
              <a:t>The Secret, located on Mumbles Road, is a casual dining restaurant with a fast-paced working environment. The experience gained working in such restaurant allows the learner to understand why and how: </a:t>
            </a:r>
          </a:p>
          <a:p>
            <a:pPr>
              <a:buFont typeface="Wingdings" pitchFamily="2" charset="2"/>
              <a:buChar char="v"/>
            </a:pPr>
            <a:r>
              <a:rPr lang="en-GB" sz="1400"/>
              <a:t> Effective communication helps maintain teamwork</a:t>
            </a:r>
          </a:p>
          <a:p>
            <a:pPr>
              <a:buFont typeface="Wingdings" pitchFamily="2" charset="2"/>
              <a:buChar char="v"/>
            </a:pPr>
            <a:r>
              <a:rPr lang="en-GB" sz="1400"/>
              <a:t> Trouble shooting skills improve service</a:t>
            </a:r>
          </a:p>
          <a:p>
            <a:pPr>
              <a:buFont typeface="Wingdings" pitchFamily="2" charset="2"/>
              <a:buChar char="v"/>
            </a:pPr>
            <a:r>
              <a:rPr lang="en-GB" sz="1400"/>
              <a:t> The importance of knowing how POS systems work</a:t>
            </a:r>
            <a:endParaRPr lang="en-US" sz="1400"/>
          </a:p>
        </p:txBody>
      </p:sp>
      <p:sp>
        <p:nvSpPr>
          <p:cNvPr id="15" name="Rectangle 14">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5DDBFCD-E8BA-C400-D95C-E77C06495928}"/>
              </a:ext>
            </a:extLst>
          </p:cNvPr>
          <p:cNvSpPr txBox="1"/>
          <p:nvPr/>
        </p:nvSpPr>
        <p:spPr>
          <a:xfrm>
            <a:off x="8834527" y="6134100"/>
            <a:ext cx="335118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(The Secret Beach Bar and Kitchen, 2024)</a:t>
            </a:r>
            <a:endParaRPr lang="en-US"/>
          </a:p>
        </p:txBody>
      </p:sp>
    </p:spTree>
    <p:extLst>
      <p:ext uri="{BB962C8B-B14F-4D97-AF65-F5344CB8AC3E}">
        <p14:creationId xmlns:p14="http://schemas.microsoft.com/office/powerpoint/2010/main" val="3910986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27EC5-070C-DF7A-7139-7CD5AC6A508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Communication Between Staff</a:t>
            </a:r>
            <a:endParaRPr lang="en-US" sz="3600">
              <a:solidFill>
                <a:schemeClr val="tx2"/>
              </a:solidFill>
            </a:endParaRPr>
          </a:p>
        </p:txBody>
      </p:sp>
      <p:sp>
        <p:nvSpPr>
          <p:cNvPr id="3" name="Content Placeholder 2">
            <a:extLst>
              <a:ext uri="{FF2B5EF4-FFF2-40B4-BE49-F238E27FC236}">
                <a16:creationId xmlns:a16="http://schemas.microsoft.com/office/drawing/2014/main" id="{EBD27232-708F-644B-6385-7C8EB7449916}"/>
              </a:ext>
            </a:extLst>
          </p:cNvPr>
          <p:cNvSpPr>
            <a:spLocks noGrp="1"/>
          </p:cNvSpPr>
          <p:nvPr>
            <p:ph idx="1"/>
          </p:nvPr>
        </p:nvSpPr>
        <p:spPr>
          <a:xfrm>
            <a:off x="804672" y="2421683"/>
            <a:ext cx="4765949" cy="3353476"/>
          </a:xfrm>
        </p:spPr>
        <p:txBody>
          <a:bodyPr vert="horz" lIns="91440" tIns="45720" rIns="91440" bIns="45720" rtlCol="0" anchor="t">
            <a:normAutofit/>
          </a:bodyPr>
          <a:lstStyle/>
          <a:p>
            <a:pPr marL="0" indent="0">
              <a:buNone/>
            </a:pPr>
            <a:r>
              <a:rPr lang="en-GB" sz="1500">
                <a:solidFill>
                  <a:schemeClr val="tx2"/>
                </a:solidFill>
              </a:rPr>
              <a:t>Effective communication within the business is a vital skill to learn and develop for any professional seeking a career within hospitality. This will allow staff the ability to: </a:t>
            </a:r>
          </a:p>
          <a:p>
            <a:pPr>
              <a:buFont typeface="Wingdings" pitchFamily="2" charset="2"/>
              <a:buChar char="v"/>
            </a:pPr>
            <a:r>
              <a:rPr lang="en-GB" sz="1500">
                <a:solidFill>
                  <a:schemeClr val="tx2"/>
                </a:solidFill>
              </a:rPr>
              <a:t> Run a smooth and effective service</a:t>
            </a:r>
          </a:p>
          <a:p>
            <a:pPr>
              <a:buFont typeface="Wingdings" pitchFamily="2" charset="2"/>
              <a:buChar char="v"/>
            </a:pPr>
            <a:r>
              <a:rPr lang="en-GB" sz="1500">
                <a:solidFill>
                  <a:schemeClr val="tx2"/>
                </a:solidFill>
              </a:rPr>
              <a:t> Communicate with the kitchen team </a:t>
            </a:r>
          </a:p>
          <a:p>
            <a:pPr>
              <a:buFont typeface="Wingdings" pitchFamily="2" charset="2"/>
              <a:buChar char="v"/>
            </a:pPr>
            <a:r>
              <a:rPr lang="en-GB" sz="1500">
                <a:solidFill>
                  <a:schemeClr val="tx2"/>
                </a:solidFill>
              </a:rPr>
              <a:t>  Assist with staff who need the most help during peak service time</a:t>
            </a:r>
          </a:p>
          <a:p>
            <a:pPr marL="0" indent="0">
              <a:buNone/>
            </a:pPr>
            <a:r>
              <a:rPr lang="en-GB" sz="1500">
                <a:solidFill>
                  <a:schemeClr val="tx2"/>
                </a:solidFill>
                <a:ea typeface="+mn-lt"/>
                <a:cs typeface="+mn-lt"/>
              </a:rPr>
              <a:t>Fischer (2025)</a:t>
            </a:r>
            <a:r>
              <a:rPr lang="en-GB" sz="1500">
                <a:solidFill>
                  <a:schemeClr val="tx2"/>
                </a:solidFill>
              </a:rPr>
              <a:t> notes that these methods will help greatly improve service and staff will be able to effectively relay information between one another, leading to a decrease in delays. </a:t>
            </a: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7FCDCF94-4228-4857-A07B-1CD3EC14FD94}"/>
              </a:ext>
            </a:extLst>
          </p:cNvPr>
          <p:cNvPicPr>
            <a:picLocks noChangeAspect="1"/>
          </p:cNvPicPr>
          <p:nvPr/>
        </p:nvPicPr>
        <p:blipFill>
          <a:blip r:embed="rId2"/>
          <a:stretch>
            <a:fillRect/>
          </a:stretch>
        </p:blipFill>
        <p:spPr>
          <a:xfrm>
            <a:off x="7708392" y="2705285"/>
            <a:ext cx="4142232" cy="2370974"/>
          </a:xfrm>
          <a:prstGeom prst="rect">
            <a:avLst/>
          </a:prstGeom>
        </p:spPr>
      </p:pic>
    </p:spTree>
    <p:extLst>
      <p:ext uri="{BB962C8B-B14F-4D97-AF65-F5344CB8AC3E}">
        <p14:creationId xmlns:p14="http://schemas.microsoft.com/office/powerpoint/2010/main" val="1588810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FAC38-ED90-E627-FFBA-DF87AFDB703A}"/>
              </a:ext>
            </a:extLst>
          </p:cNvPr>
          <p:cNvSpPr>
            <a:spLocks noGrp="1"/>
          </p:cNvSpPr>
          <p:nvPr>
            <p:ph type="title"/>
          </p:nvPr>
        </p:nvSpPr>
        <p:spPr>
          <a:xfrm>
            <a:off x="1137033" y="670559"/>
            <a:ext cx="4683321" cy="2148841"/>
          </a:xfrm>
        </p:spPr>
        <p:txBody>
          <a:bodyPr anchor="t">
            <a:normAutofit/>
          </a:bodyPr>
          <a:lstStyle/>
          <a:p>
            <a:r>
              <a:rPr lang="en-GB"/>
              <a:t>How This Improves Service</a:t>
            </a:r>
            <a:endParaRPr lang="en-US" dirty="0"/>
          </a:p>
        </p:txBody>
      </p:sp>
      <p:pic>
        <p:nvPicPr>
          <p:cNvPr id="4" name="Picture 3" descr="A person giving a high five to another person&#10;&#10;AI-generated content may be incorrect.">
            <a:extLst>
              <a:ext uri="{FF2B5EF4-FFF2-40B4-BE49-F238E27FC236}">
                <a16:creationId xmlns:a16="http://schemas.microsoft.com/office/drawing/2014/main" id="{4877FA8F-5F02-AB2C-73D4-EAF346F082EC}"/>
              </a:ext>
            </a:extLst>
          </p:cNvPr>
          <p:cNvPicPr>
            <a:picLocks noChangeAspect="1"/>
          </p:cNvPicPr>
          <p:nvPr/>
        </p:nvPicPr>
        <p:blipFill>
          <a:blip r:embed="rId2"/>
          <a:srcRect l="4235" r="3114"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1A4F254-EA7A-B328-3EA2-F44ADB575F8D}"/>
              </a:ext>
            </a:extLst>
          </p:cNvPr>
          <p:cNvSpPr>
            <a:spLocks noGrp="1"/>
          </p:cNvSpPr>
          <p:nvPr>
            <p:ph idx="1"/>
          </p:nvPr>
        </p:nvSpPr>
        <p:spPr>
          <a:xfrm>
            <a:off x="6797004" y="670559"/>
            <a:ext cx="4555782" cy="5445076"/>
          </a:xfrm>
        </p:spPr>
        <p:txBody>
          <a:bodyPr vert="horz" lIns="91440" tIns="45720" rIns="91440" bIns="45720" rtlCol="0" anchor="t">
            <a:normAutofit/>
          </a:bodyPr>
          <a:lstStyle/>
          <a:p>
            <a:pPr>
              <a:buFont typeface="Wingdings" panose="020B0604020202020204" pitchFamily="34" charset="0"/>
              <a:buChar char="v"/>
            </a:pPr>
            <a:r>
              <a:rPr lang="en-GB" sz="2000"/>
              <a:t>Staff that can communicate with one another can improve the outcome of the service for themselves and the customers. </a:t>
            </a:r>
            <a:endParaRPr lang="en-US" sz="2000"/>
          </a:p>
          <a:p>
            <a:pPr>
              <a:buFont typeface="Wingdings" panose="020B0604020202020204" pitchFamily="34" charset="0"/>
              <a:buChar char="v"/>
            </a:pPr>
            <a:r>
              <a:rPr lang="en-GB" sz="2000"/>
              <a:t>Colleagues can help each other with their tasks during service, which will lead to these jobs being carried out faster and more efficiently. </a:t>
            </a:r>
          </a:p>
          <a:p>
            <a:pPr>
              <a:buFont typeface="Wingdings" panose="020B0604020202020204" pitchFamily="34" charset="0"/>
              <a:buChar char="v"/>
            </a:pPr>
            <a:r>
              <a:rPr lang="en-GB" sz="2000"/>
              <a:t>Staff can liaise with one another during rushed periods to ensure that the guests are receiving everything they have ordered in a timely manner as well as the best possible service. </a:t>
            </a:r>
          </a:p>
        </p:txBody>
      </p:sp>
    </p:spTree>
    <p:extLst>
      <p:ext uri="{BB962C8B-B14F-4D97-AF65-F5344CB8AC3E}">
        <p14:creationId xmlns:p14="http://schemas.microsoft.com/office/powerpoint/2010/main" val="54159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063C1-B5F8-C81F-8663-98F93D4CDDEB}"/>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Coordination During Service</a:t>
            </a:r>
          </a:p>
        </p:txBody>
      </p:sp>
      <p:sp>
        <p:nvSpPr>
          <p:cNvPr id="3" name="Content Placeholder 2">
            <a:extLst>
              <a:ext uri="{FF2B5EF4-FFF2-40B4-BE49-F238E27FC236}">
                <a16:creationId xmlns:a16="http://schemas.microsoft.com/office/drawing/2014/main" id="{AC792ADE-0501-9A81-BD64-E0AEF037E45E}"/>
              </a:ext>
            </a:extLst>
          </p:cNvPr>
          <p:cNvSpPr>
            <a:spLocks noGrp="1"/>
          </p:cNvSpPr>
          <p:nvPr>
            <p:ph idx="1"/>
          </p:nvPr>
        </p:nvSpPr>
        <p:spPr>
          <a:xfrm>
            <a:off x="804672" y="2421683"/>
            <a:ext cx="4765949" cy="3353476"/>
          </a:xfrm>
        </p:spPr>
        <p:txBody>
          <a:bodyPr vert="horz" lIns="91440" tIns="45720" rIns="91440" bIns="45720" rtlCol="0" anchor="t">
            <a:normAutofit/>
          </a:bodyPr>
          <a:lstStyle/>
          <a:p>
            <a:pPr marL="0" indent="0">
              <a:buNone/>
            </a:pPr>
            <a:r>
              <a:rPr lang="en-GB" sz="1500">
                <a:solidFill>
                  <a:schemeClr val="tx2"/>
                </a:solidFill>
              </a:rPr>
              <a:t>Effective coordination is vital during service to ensure the restaurant is running in an effective manner, this includes: </a:t>
            </a:r>
          </a:p>
          <a:p>
            <a:pPr>
              <a:buFont typeface="Wingdings" panose="020B0604020202020204" pitchFamily="34" charset="0"/>
              <a:buChar char="v"/>
            </a:pPr>
            <a:r>
              <a:rPr lang="en-GB" sz="1500">
                <a:solidFill>
                  <a:schemeClr val="tx2"/>
                </a:solidFill>
              </a:rPr>
              <a:t>  Supporting all staff members on shift </a:t>
            </a:r>
          </a:p>
          <a:p>
            <a:pPr>
              <a:buFont typeface="Wingdings" panose="020B0604020202020204" pitchFamily="34" charset="0"/>
              <a:buChar char="v"/>
            </a:pPr>
            <a:r>
              <a:rPr lang="en-GB" sz="1500">
                <a:solidFill>
                  <a:schemeClr val="tx2"/>
                </a:solidFill>
              </a:rPr>
              <a:t>  Overseeing the communications between FOH and BOH</a:t>
            </a:r>
          </a:p>
          <a:p>
            <a:pPr>
              <a:buFont typeface="Wingdings" panose="020B0604020202020204" pitchFamily="34" charset="0"/>
              <a:buChar char="v"/>
            </a:pPr>
            <a:r>
              <a:rPr lang="en-GB" sz="1500">
                <a:solidFill>
                  <a:schemeClr val="tx2"/>
                </a:solidFill>
              </a:rPr>
              <a:t>  Ensuring all staff members are completing their tasks</a:t>
            </a:r>
          </a:p>
          <a:p>
            <a:pPr marL="0" indent="0">
              <a:buNone/>
            </a:pPr>
            <a:r>
              <a:rPr lang="en-GB" sz="1500">
                <a:solidFill>
                  <a:schemeClr val="tx2"/>
                </a:solidFill>
              </a:rPr>
              <a:t>A strong leader/manager will ensure all of their staff members feel comfortable and supported during all shifts as this will improve the workflow and keep staff motivated throughout their shifts </a:t>
            </a:r>
            <a:r>
              <a:rPr lang="en-GB" sz="1500">
                <a:solidFill>
                  <a:schemeClr val="tx2"/>
                </a:solidFill>
                <a:ea typeface="+mn-lt"/>
                <a:cs typeface="+mn-lt"/>
              </a:rPr>
              <a:t>(Anak Luta </a:t>
            </a:r>
            <a:r>
              <a:rPr lang="en-GB" sz="1500" i="1">
                <a:solidFill>
                  <a:schemeClr val="tx2"/>
                </a:solidFill>
                <a:ea typeface="+mn-lt"/>
                <a:cs typeface="+mn-lt"/>
              </a:rPr>
              <a:t>et al</a:t>
            </a:r>
            <a:r>
              <a:rPr lang="en-GB" sz="1500">
                <a:solidFill>
                  <a:schemeClr val="tx2"/>
                </a:solidFill>
                <a:ea typeface="+mn-lt"/>
                <a:cs typeface="+mn-lt"/>
              </a:rPr>
              <a:t>., 2025).</a:t>
            </a:r>
          </a:p>
          <a:p>
            <a:pPr marL="0" indent="0">
              <a:buNone/>
            </a:pPr>
            <a:endParaRPr lang="en-GB" sz="1500">
              <a:solidFill>
                <a:schemeClr val="tx2"/>
              </a:solidFill>
            </a:endParaRPr>
          </a:p>
          <a:p>
            <a:pPr>
              <a:buFont typeface="Wingdings" panose="020B0604020202020204" pitchFamily="34" charset="0"/>
              <a:buChar char="v"/>
            </a:pPr>
            <a:endParaRPr lang="en-GB" sz="15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oup of chefs standing around a table&#10;&#10;AI-generated content may be incorrect.">
            <a:extLst>
              <a:ext uri="{FF2B5EF4-FFF2-40B4-BE49-F238E27FC236}">
                <a16:creationId xmlns:a16="http://schemas.microsoft.com/office/drawing/2014/main" id="{DB02DD14-F21A-EE76-6018-1FC156E4E5E3}"/>
              </a:ext>
            </a:extLst>
          </p:cNvPr>
          <p:cNvPicPr>
            <a:picLocks noChangeAspect="1"/>
          </p:cNvPicPr>
          <p:nvPr/>
        </p:nvPicPr>
        <p:blipFill>
          <a:blip r:embed="rId2"/>
          <a:stretch>
            <a:fillRect/>
          </a:stretch>
        </p:blipFill>
        <p:spPr>
          <a:xfrm>
            <a:off x="7708392" y="2512538"/>
            <a:ext cx="4142232" cy="2756467"/>
          </a:xfrm>
          <a:prstGeom prst="rect">
            <a:avLst/>
          </a:prstGeom>
        </p:spPr>
      </p:pic>
    </p:spTree>
    <p:extLst>
      <p:ext uri="{BB962C8B-B14F-4D97-AF65-F5344CB8AC3E}">
        <p14:creationId xmlns:p14="http://schemas.microsoft.com/office/powerpoint/2010/main" val="997427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2B0F5-357D-EB72-B310-BF049AF542C2}"/>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Business Impact </a:t>
            </a:r>
          </a:p>
        </p:txBody>
      </p:sp>
      <p:sp>
        <p:nvSpPr>
          <p:cNvPr id="3" name="Content Placeholder 2">
            <a:extLst>
              <a:ext uri="{FF2B5EF4-FFF2-40B4-BE49-F238E27FC236}">
                <a16:creationId xmlns:a16="http://schemas.microsoft.com/office/drawing/2014/main" id="{74B6665B-906E-5A9E-5E7E-088FCC0F73A1}"/>
              </a:ext>
            </a:extLst>
          </p:cNvPr>
          <p:cNvSpPr>
            <a:spLocks noGrp="1"/>
          </p:cNvSpPr>
          <p:nvPr>
            <p:ph idx="1"/>
          </p:nvPr>
        </p:nvSpPr>
        <p:spPr>
          <a:xfrm>
            <a:off x="804672" y="2421683"/>
            <a:ext cx="4765949" cy="3353476"/>
          </a:xfrm>
        </p:spPr>
        <p:txBody>
          <a:bodyPr vert="horz" lIns="91440" tIns="45720" rIns="91440" bIns="45720" rtlCol="0" anchor="t">
            <a:normAutofit/>
          </a:bodyPr>
          <a:lstStyle/>
          <a:p>
            <a:pPr marL="0" indent="0">
              <a:buNone/>
            </a:pPr>
            <a:r>
              <a:rPr lang="en-US" sz="1700">
                <a:solidFill>
                  <a:schemeClr val="tx2"/>
                </a:solidFill>
                <a:ea typeface="+mn-lt"/>
                <a:cs typeface="+mn-lt"/>
              </a:rPr>
              <a:t>Petty (2023)</a:t>
            </a:r>
            <a:r>
              <a:rPr lang="en-US" sz="1700">
                <a:solidFill>
                  <a:schemeClr val="tx2"/>
                </a:solidFill>
              </a:rPr>
              <a:t> highlights that the improvement of communication skills has a direct impact on the business due to increased coordination during service. The increase in communication leads to an improved guest experience with improved retention rates </a:t>
            </a:r>
            <a:r>
              <a:rPr lang="en-US" sz="1700">
                <a:solidFill>
                  <a:schemeClr val="tx2"/>
                </a:solidFill>
                <a:ea typeface="+mn-lt"/>
                <a:cs typeface="+mn-lt"/>
              </a:rPr>
              <a:t>(Ukayi Anake and Aishatu, 2025).</a:t>
            </a:r>
          </a:p>
          <a:p>
            <a:pPr marL="0" indent="0">
              <a:buNone/>
            </a:pPr>
            <a:endParaRPr lang="en-US" sz="1700">
              <a:solidFill>
                <a:schemeClr val="tx2"/>
              </a:solidFill>
            </a:endParaRPr>
          </a:p>
          <a:p>
            <a:pPr marL="0" indent="0">
              <a:buNone/>
            </a:pPr>
            <a:r>
              <a:rPr lang="en-US" sz="1700">
                <a:solidFill>
                  <a:schemeClr val="tx2"/>
                </a:solidFill>
              </a:rPr>
              <a:t>It is important to help staff feel supported during their shifts as this will improve their productivity, work ethic and retention rates </a:t>
            </a:r>
            <a:r>
              <a:rPr lang="en-US" sz="1700">
                <a:solidFill>
                  <a:schemeClr val="tx2"/>
                </a:solidFill>
                <a:ea typeface="+mn-lt"/>
                <a:cs typeface="+mn-lt"/>
              </a:rPr>
              <a:t>(Hannington, 2025). This in turn will improve the overall running of the business. </a:t>
            </a: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oup of people putting their hands together&#10;&#10;AI-generated content may be incorrect.">
            <a:extLst>
              <a:ext uri="{FF2B5EF4-FFF2-40B4-BE49-F238E27FC236}">
                <a16:creationId xmlns:a16="http://schemas.microsoft.com/office/drawing/2014/main" id="{CE9D5D52-3A02-A619-8DC5-B2389482E51E}"/>
              </a:ext>
            </a:extLst>
          </p:cNvPr>
          <p:cNvPicPr>
            <a:picLocks noChangeAspect="1"/>
          </p:cNvPicPr>
          <p:nvPr/>
        </p:nvPicPr>
        <p:blipFill>
          <a:blip r:embed="rId2"/>
          <a:stretch>
            <a:fillRect/>
          </a:stretch>
        </p:blipFill>
        <p:spPr>
          <a:xfrm>
            <a:off x="7708392" y="2512538"/>
            <a:ext cx="4142232" cy="2756467"/>
          </a:xfrm>
          <a:prstGeom prst="rect">
            <a:avLst/>
          </a:prstGeom>
        </p:spPr>
      </p:pic>
    </p:spTree>
    <p:extLst>
      <p:ext uri="{BB962C8B-B14F-4D97-AF65-F5344CB8AC3E}">
        <p14:creationId xmlns:p14="http://schemas.microsoft.com/office/powerpoint/2010/main" val="4123273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19E2F-2C34-2825-656B-828FA6B28F57}"/>
              </a:ext>
            </a:extLst>
          </p:cNvPr>
          <p:cNvSpPr>
            <a:spLocks noGrp="1"/>
          </p:cNvSpPr>
          <p:nvPr>
            <p:ph type="title"/>
          </p:nvPr>
        </p:nvSpPr>
        <p:spPr>
          <a:xfrm>
            <a:off x="1137033" y="670559"/>
            <a:ext cx="4683321" cy="2148841"/>
          </a:xfrm>
        </p:spPr>
        <p:txBody>
          <a:bodyPr anchor="t">
            <a:normAutofit/>
          </a:bodyPr>
          <a:lstStyle/>
          <a:p>
            <a:r>
              <a:rPr lang="en-US" dirty="0"/>
              <a:t>Trouble </a:t>
            </a:r>
            <a:r>
              <a:rPr lang="en-US"/>
              <a:t>Shooting </a:t>
            </a:r>
            <a:endParaRPr lang="en-US" dirty="0"/>
          </a:p>
        </p:txBody>
      </p:sp>
      <p:pic>
        <p:nvPicPr>
          <p:cNvPr id="4" name="Picture 3" descr="A hand holding a card with text&#10;&#10;AI-generated content may be incorrect.">
            <a:extLst>
              <a:ext uri="{FF2B5EF4-FFF2-40B4-BE49-F238E27FC236}">
                <a16:creationId xmlns:a16="http://schemas.microsoft.com/office/drawing/2014/main" id="{D8667D05-6446-A9DA-F471-E70E285220CD}"/>
              </a:ext>
            </a:extLst>
          </p:cNvPr>
          <p:cNvPicPr>
            <a:picLocks noChangeAspect="1"/>
          </p:cNvPicPr>
          <p:nvPr/>
        </p:nvPicPr>
        <p:blipFill>
          <a:blip r:embed="rId2"/>
          <a:srcRect l="3282" r="10805"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A1A99EF7-9F61-BDE2-9E1C-FBB898443F81}"/>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US" sz="2000"/>
              <a:t>Trouble shooting within hospitality is a key skill to develop, as many elements of the job can raise unexpected issues during service that need to be corrected in a swift manner </a:t>
            </a:r>
            <a:r>
              <a:rPr lang="en-US" sz="2000">
                <a:ea typeface="+mn-lt"/>
                <a:cs typeface="+mn-lt"/>
              </a:rPr>
              <a:t>(Wijaya and Fernanda, 2024)</a:t>
            </a:r>
            <a:r>
              <a:rPr lang="en-US" sz="2000"/>
              <a:t>. Important aspects of this skill include:</a:t>
            </a:r>
          </a:p>
          <a:p>
            <a:pPr marL="457200" indent="-457200">
              <a:buFont typeface="Wingdings" panose="020B0604020202020204" pitchFamily="34" charset="0"/>
              <a:buChar char="v"/>
            </a:pPr>
            <a:r>
              <a:rPr lang="en-US" sz="2000"/>
              <a:t>The ability to remain calm under stress</a:t>
            </a:r>
          </a:p>
          <a:p>
            <a:pPr marL="457200" indent="-457200">
              <a:buFont typeface="Wingdings" panose="020B0604020202020204" pitchFamily="34" charset="0"/>
              <a:buChar char="v"/>
            </a:pPr>
            <a:r>
              <a:rPr lang="en-US" sz="2000"/>
              <a:t>Problem solving skills</a:t>
            </a:r>
          </a:p>
          <a:p>
            <a:pPr marL="457200" indent="-457200">
              <a:buFont typeface="Wingdings" panose="020B0604020202020204" pitchFamily="34" charset="0"/>
              <a:buChar char="v"/>
            </a:pPr>
            <a:r>
              <a:rPr lang="en-US" sz="2000"/>
              <a:t>Being adaptable </a:t>
            </a:r>
          </a:p>
        </p:txBody>
      </p:sp>
    </p:spTree>
    <p:extLst>
      <p:ext uri="{BB962C8B-B14F-4D97-AF65-F5344CB8AC3E}">
        <p14:creationId xmlns:p14="http://schemas.microsoft.com/office/powerpoint/2010/main" val="1289349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59D2B-9048-6CD4-B200-3057396C6657}"/>
              </a:ext>
            </a:extLst>
          </p:cNvPr>
          <p:cNvSpPr>
            <a:spLocks noGrp="1"/>
          </p:cNvSpPr>
          <p:nvPr>
            <p:ph type="title"/>
          </p:nvPr>
        </p:nvSpPr>
        <p:spPr>
          <a:xfrm>
            <a:off x="838201" y="345810"/>
            <a:ext cx="5120561" cy="1325563"/>
          </a:xfrm>
        </p:spPr>
        <p:txBody>
          <a:bodyPr>
            <a:normAutofit/>
          </a:bodyPr>
          <a:lstStyle/>
          <a:p>
            <a:r>
              <a:rPr lang="en-US"/>
              <a:t>Problems During Service</a:t>
            </a:r>
            <a:endParaRPr lang="en-US" dirty="0"/>
          </a:p>
        </p:txBody>
      </p:sp>
      <p:sp>
        <p:nvSpPr>
          <p:cNvPr id="3" name="Content Placeholder 2">
            <a:extLst>
              <a:ext uri="{FF2B5EF4-FFF2-40B4-BE49-F238E27FC236}">
                <a16:creationId xmlns:a16="http://schemas.microsoft.com/office/drawing/2014/main" id="{295A50E5-5E12-202E-737B-0410305CF62D}"/>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1800"/>
              <a:t>The Secret uses modern POS systems for taking all orders and payments during service hours. </a:t>
            </a:r>
            <a:r>
              <a:rPr lang="en-US" sz="1800">
                <a:ea typeface="+mn-lt"/>
                <a:cs typeface="+mn-lt"/>
              </a:rPr>
              <a:t>Luong (2024)</a:t>
            </a:r>
            <a:r>
              <a:rPr lang="en-US" sz="1800"/>
              <a:t> highlights that whilst this is a quick and effective method when it works it can suddenly go wrong when the internet connection cuts out. This leads to: </a:t>
            </a:r>
          </a:p>
          <a:p>
            <a:pPr>
              <a:buFont typeface="Wingdings" panose="020B0604020202020204" pitchFamily="34" charset="0"/>
              <a:buChar char="v"/>
            </a:pPr>
            <a:r>
              <a:rPr lang="en-US" sz="1800"/>
              <a:t> Panicked staff members</a:t>
            </a:r>
          </a:p>
          <a:p>
            <a:pPr>
              <a:buFont typeface="Wingdings" panose="020B0604020202020204" pitchFamily="34" charset="0"/>
              <a:buChar char="v"/>
            </a:pPr>
            <a:r>
              <a:rPr lang="en-US" sz="1800"/>
              <a:t> Delays in service </a:t>
            </a:r>
          </a:p>
          <a:p>
            <a:pPr>
              <a:buFont typeface="Wingdings" panose="020B0604020202020204" pitchFamily="34" charset="0"/>
              <a:buChar char="v"/>
            </a:pPr>
            <a:r>
              <a:rPr lang="en-US" sz="1800"/>
              <a:t> Upset customers </a:t>
            </a:r>
          </a:p>
          <a:p>
            <a:pPr marL="0" indent="0">
              <a:buNone/>
            </a:pPr>
            <a:r>
              <a:rPr lang="en-US" sz="1800"/>
              <a:t>Trouble shooting skills become vital here to get the situation back under control and ensure all staff members are aware of the short-term solution until the POS systems are working again. </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group of people standing in front of a red triangle with a exclamation mark&#10;&#10;AI-generated content may be incorrect.">
            <a:extLst>
              <a:ext uri="{FF2B5EF4-FFF2-40B4-BE49-F238E27FC236}">
                <a16:creationId xmlns:a16="http://schemas.microsoft.com/office/drawing/2014/main" id="{A4616A0D-3E16-CB98-0A73-36C5EAE59A1C}"/>
              </a:ext>
            </a:extLst>
          </p:cNvPr>
          <p:cNvPicPr>
            <a:picLocks noChangeAspect="1"/>
          </p:cNvPicPr>
          <p:nvPr/>
        </p:nvPicPr>
        <p:blipFill>
          <a:blip r:embed="rId2"/>
          <a:srcRect l="21214" r="24163"/>
          <a:stretch>
            <a:fillRect/>
          </a:stretch>
        </p:blipFill>
        <p:spPr>
          <a:xfrm>
            <a:off x="6952353"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701CA3AB-1772-CFB8-8B72-165FC940D89C}"/>
              </a:ext>
            </a:extLst>
          </p:cNvPr>
          <p:cNvPicPr>
            <a:picLocks noChangeAspect="1"/>
          </p:cNvPicPr>
          <p:nvPr/>
        </p:nvPicPr>
        <p:blipFill>
          <a:blip r:embed="rId3"/>
          <a:srcRect r="2976" b="2"/>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361092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8D126-DE85-78CF-AEC7-FE526D616D8B}"/>
              </a:ext>
            </a:extLst>
          </p:cNvPr>
          <p:cNvSpPr>
            <a:spLocks noGrp="1"/>
          </p:cNvSpPr>
          <p:nvPr>
            <p:ph type="title"/>
          </p:nvPr>
        </p:nvSpPr>
        <p:spPr>
          <a:xfrm>
            <a:off x="572493" y="238539"/>
            <a:ext cx="11018520" cy="1434415"/>
          </a:xfrm>
        </p:spPr>
        <p:txBody>
          <a:bodyPr anchor="b">
            <a:normAutofit/>
          </a:bodyPr>
          <a:lstStyle/>
          <a:p>
            <a:r>
              <a:rPr lang="en-US" sz="5400"/>
              <a:t>Continued Service Delays</a:t>
            </a:r>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E20A60-0B0C-455D-1AD7-DFDB619E4B26}"/>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900"/>
              <a:t>The Secret's POS system links directly to the ticket machines in the kitchen to print out the orders as they are taken. </a:t>
            </a:r>
            <a:r>
              <a:rPr lang="en-US" sz="1900">
                <a:ea typeface="+mn-lt"/>
                <a:cs typeface="+mn-lt"/>
              </a:rPr>
              <a:t>(Voicu, 2025) notes that POS systems are perfect for helping with the flow between the FOH and FOH teams, however,</a:t>
            </a:r>
            <a:r>
              <a:rPr lang="en-US" sz="1900"/>
              <a:t> when the internet disconnects the kitchen no longer receives automatic information from the front of house team which causes miscommunication. To resolve this, multiple steps are taken such as:</a:t>
            </a:r>
          </a:p>
          <a:p>
            <a:pPr>
              <a:buFont typeface="Wingdings" panose="020B0604020202020204" pitchFamily="34" charset="0"/>
              <a:buChar char="v"/>
            </a:pPr>
            <a:r>
              <a:rPr lang="en-US" sz="1900"/>
              <a:t>The manager informs the head chef of the ongoing issue</a:t>
            </a:r>
          </a:p>
          <a:p>
            <a:pPr>
              <a:buFont typeface="Wingdings" panose="020B0604020202020204" pitchFamily="34" charset="0"/>
              <a:buChar char="v"/>
            </a:pPr>
            <a:r>
              <a:rPr lang="en-US" sz="1900"/>
              <a:t>The head chef shares the last order they correctly received </a:t>
            </a:r>
          </a:p>
          <a:p>
            <a:pPr>
              <a:buFont typeface="Wingdings" panose="020B0604020202020204" pitchFamily="34" charset="0"/>
              <a:buChar char="v"/>
            </a:pPr>
            <a:r>
              <a:rPr lang="en-US" sz="1900"/>
              <a:t>The managers then pass this information on to the servers</a:t>
            </a:r>
          </a:p>
          <a:p>
            <a:pPr>
              <a:buFont typeface="Wingdings" panose="020B0604020202020204" pitchFamily="34" charset="0"/>
              <a:buChar char="v"/>
            </a:pPr>
            <a:r>
              <a:rPr lang="en-US" sz="1900"/>
              <a:t> The servers will then retake any orders that did not go through properly</a:t>
            </a:r>
          </a:p>
          <a:p>
            <a:pPr>
              <a:buFont typeface="Wingdings" panose="020B0604020202020204" pitchFamily="34" charset="0"/>
              <a:buChar char="v"/>
            </a:pPr>
            <a:endParaRPr lang="en-US" sz="1900"/>
          </a:p>
          <a:p>
            <a:pPr>
              <a:buFont typeface="Wingdings" panose="020B0604020202020204" pitchFamily="34" charset="0"/>
              <a:buChar char="v"/>
            </a:pPr>
            <a:endParaRPr lang="en-US" sz="1900"/>
          </a:p>
          <a:p>
            <a:pPr>
              <a:buFont typeface="Wingdings" panose="020B0604020202020204" pitchFamily="34" charset="0"/>
              <a:buChar char="v"/>
            </a:pPr>
            <a:endParaRPr lang="en-US" sz="1900"/>
          </a:p>
        </p:txBody>
      </p:sp>
      <p:pic>
        <p:nvPicPr>
          <p:cNvPr id="4" name="Picture 3" descr="A close up of a computer&#10;&#10;AI-generated content may be incorrect.">
            <a:extLst>
              <a:ext uri="{FF2B5EF4-FFF2-40B4-BE49-F238E27FC236}">
                <a16:creationId xmlns:a16="http://schemas.microsoft.com/office/drawing/2014/main" id="{DBC7904C-04F7-BBB5-02D7-6918BE88571B}"/>
              </a:ext>
            </a:extLst>
          </p:cNvPr>
          <p:cNvPicPr>
            <a:picLocks noChangeAspect="1"/>
          </p:cNvPicPr>
          <p:nvPr/>
        </p:nvPicPr>
        <p:blipFill>
          <a:blip r:embed="rId2"/>
          <a:srcRect l="24183" r="27714"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187420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B0B678-CD10-4371-96E5-2706F4579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6D91F-3E4E-6E53-7991-D3A4600DF40F}"/>
              </a:ext>
            </a:extLst>
          </p:cNvPr>
          <p:cNvSpPr>
            <a:spLocks noGrp="1"/>
          </p:cNvSpPr>
          <p:nvPr>
            <p:ph type="title"/>
          </p:nvPr>
        </p:nvSpPr>
        <p:spPr>
          <a:xfrm>
            <a:off x="5867475" y="847827"/>
            <a:ext cx="5408813" cy="1169585"/>
          </a:xfrm>
        </p:spPr>
        <p:txBody>
          <a:bodyPr anchor="b">
            <a:normAutofit/>
          </a:bodyPr>
          <a:lstStyle/>
          <a:p>
            <a:r>
              <a:rPr lang="en-US" sz="4000"/>
              <a:t>Resolving the Problem</a:t>
            </a:r>
          </a:p>
        </p:txBody>
      </p:sp>
      <p:pic>
        <p:nvPicPr>
          <p:cNvPr id="4" name="Picture 3" descr="A hand drawing a diagram on a chalkboard&#10;&#10;AI-generated content may be incorrect.">
            <a:extLst>
              <a:ext uri="{FF2B5EF4-FFF2-40B4-BE49-F238E27FC236}">
                <a16:creationId xmlns:a16="http://schemas.microsoft.com/office/drawing/2014/main" id="{710A1387-0004-D7A4-B60D-2393540608C1}"/>
              </a:ext>
            </a:extLst>
          </p:cNvPr>
          <p:cNvPicPr>
            <a:picLocks noChangeAspect="1"/>
          </p:cNvPicPr>
          <p:nvPr/>
        </p:nvPicPr>
        <p:blipFill>
          <a:blip r:embed="rId2"/>
          <a:stretch>
            <a:fillRect/>
          </a:stretch>
        </p:blipFill>
        <p:spPr>
          <a:xfrm>
            <a:off x="1144717" y="774285"/>
            <a:ext cx="3928488" cy="2581173"/>
          </a:xfrm>
          <a:prstGeom prst="rect">
            <a:avLst/>
          </a:prstGeom>
        </p:spPr>
      </p:pic>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57331" y="2188548"/>
            <a:ext cx="5041025"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puzzle piece&#10;&#10;AI-generated content may be incorrect.">
            <a:extLst>
              <a:ext uri="{FF2B5EF4-FFF2-40B4-BE49-F238E27FC236}">
                <a16:creationId xmlns:a16="http://schemas.microsoft.com/office/drawing/2014/main" id="{D1CC3474-8171-1D6A-723D-411B3E273437}"/>
              </a:ext>
            </a:extLst>
          </p:cNvPr>
          <p:cNvPicPr>
            <a:picLocks noChangeAspect="1"/>
          </p:cNvPicPr>
          <p:nvPr/>
        </p:nvPicPr>
        <p:blipFill>
          <a:blip r:embed="rId3"/>
          <a:stretch>
            <a:fillRect/>
          </a:stretch>
        </p:blipFill>
        <p:spPr>
          <a:xfrm>
            <a:off x="914401" y="3736829"/>
            <a:ext cx="4389120" cy="2257662"/>
          </a:xfrm>
          <a:prstGeom prst="rect">
            <a:avLst/>
          </a:prstGeom>
        </p:spPr>
      </p:pic>
      <p:sp>
        <p:nvSpPr>
          <p:cNvPr id="3" name="Content Placeholder 2">
            <a:extLst>
              <a:ext uri="{FF2B5EF4-FFF2-40B4-BE49-F238E27FC236}">
                <a16:creationId xmlns:a16="http://schemas.microsoft.com/office/drawing/2014/main" id="{B5452A5C-48DA-5722-B90B-C98868A338CC}"/>
              </a:ext>
            </a:extLst>
          </p:cNvPr>
          <p:cNvSpPr>
            <a:spLocks noGrp="1"/>
          </p:cNvSpPr>
          <p:nvPr>
            <p:ph idx="1"/>
          </p:nvPr>
        </p:nvSpPr>
        <p:spPr>
          <a:xfrm>
            <a:off x="5868786" y="2508105"/>
            <a:ext cx="5408813" cy="3632493"/>
          </a:xfrm>
        </p:spPr>
        <p:txBody>
          <a:bodyPr vert="horz" lIns="91440" tIns="45720" rIns="91440" bIns="45720" rtlCol="0" anchor="ctr">
            <a:normAutofit/>
          </a:bodyPr>
          <a:lstStyle/>
          <a:p>
            <a:pPr marL="0" indent="0">
              <a:buNone/>
            </a:pPr>
            <a:r>
              <a:rPr lang="en-US" sz="1900"/>
              <a:t>With a solid plan in place, staff can begin to resolve the issue and carry out the remaining service in an effective manner. Hand-written checks will be given to both the bar and kitchen until the POS systems are back in place. </a:t>
            </a:r>
          </a:p>
          <a:p>
            <a:pPr marL="0" indent="0">
              <a:buNone/>
            </a:pPr>
            <a:endParaRPr lang="en-US" sz="1900"/>
          </a:p>
          <a:p>
            <a:pPr marL="0" indent="0">
              <a:buNone/>
            </a:pPr>
            <a:r>
              <a:rPr lang="en-US" sz="1900"/>
              <a:t>Issues such as this prove that communication is a vital skill to learn and develop, as it helps focus all affected staff members and allows them to continue their jobs with minimal disruptions to the customers </a:t>
            </a:r>
            <a:r>
              <a:rPr lang="en-US" sz="1900">
                <a:ea typeface="+mn-lt"/>
                <a:cs typeface="+mn-lt"/>
              </a:rPr>
              <a:t>(Denok and Taslim, 2025).</a:t>
            </a:r>
          </a:p>
        </p:txBody>
      </p:sp>
    </p:spTree>
    <p:extLst>
      <p:ext uri="{BB962C8B-B14F-4D97-AF65-F5344CB8AC3E}">
        <p14:creationId xmlns:p14="http://schemas.microsoft.com/office/powerpoint/2010/main" val="792112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C2FF2-4CDB-426F-14E1-B0DFACDD95B7}"/>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Reflecting on Trouble Shooting</a:t>
            </a:r>
          </a:p>
        </p:txBody>
      </p:sp>
      <p:sp>
        <p:nvSpPr>
          <p:cNvPr id="3" name="Content Placeholder 2">
            <a:extLst>
              <a:ext uri="{FF2B5EF4-FFF2-40B4-BE49-F238E27FC236}">
                <a16:creationId xmlns:a16="http://schemas.microsoft.com/office/drawing/2014/main" id="{74F91CD8-2CA9-AC4A-97C3-13368BEDF52C}"/>
              </a:ext>
            </a:extLst>
          </p:cNvPr>
          <p:cNvSpPr>
            <a:spLocks noGrp="1"/>
          </p:cNvSpPr>
          <p:nvPr>
            <p:ph idx="1"/>
          </p:nvPr>
        </p:nvSpPr>
        <p:spPr>
          <a:xfrm>
            <a:off x="804672" y="2421683"/>
            <a:ext cx="4765949" cy="3353476"/>
          </a:xfrm>
        </p:spPr>
        <p:txBody>
          <a:bodyPr vert="horz" lIns="91440" tIns="45720" rIns="91440" bIns="45720" rtlCol="0" anchor="t">
            <a:normAutofit/>
          </a:bodyPr>
          <a:lstStyle/>
          <a:p>
            <a:pPr marL="0" indent="0">
              <a:buNone/>
            </a:pPr>
            <a:r>
              <a:rPr lang="en-US" sz="1800">
                <a:solidFill>
                  <a:schemeClr val="tx2"/>
                </a:solidFill>
              </a:rPr>
              <a:t>When faced with these issues it is important for staff to remain calm and confident, so they do not alert the customers of any problems within the business. </a:t>
            </a:r>
          </a:p>
          <a:p>
            <a:pPr marL="0" indent="0">
              <a:buNone/>
            </a:pPr>
            <a:r>
              <a:rPr lang="en-US" sz="1800">
                <a:solidFill>
                  <a:schemeClr val="tx2"/>
                </a:solidFill>
              </a:rPr>
              <a:t>Such unexpected problems during service prove why it is important for staff to have high-levels of communication skills, without them service can easily be derailed leaving customers dissatisfied with the level of service they have received during their visit to the restaurant </a:t>
            </a:r>
            <a:r>
              <a:rPr lang="en-US" sz="1800">
                <a:solidFill>
                  <a:schemeClr val="tx2"/>
                </a:solidFill>
                <a:ea typeface="+mn-lt"/>
                <a:cs typeface="+mn-lt"/>
              </a:rPr>
              <a:t>(Murphy, 2023).</a:t>
            </a: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napkin with a pen and a red cup on it&#10;&#10;AI-generated content may be incorrect.">
            <a:extLst>
              <a:ext uri="{FF2B5EF4-FFF2-40B4-BE49-F238E27FC236}">
                <a16:creationId xmlns:a16="http://schemas.microsoft.com/office/drawing/2014/main" id="{7ADA6DD5-320B-11D2-6D2C-61647765360A}"/>
              </a:ext>
            </a:extLst>
          </p:cNvPr>
          <p:cNvPicPr>
            <a:picLocks noChangeAspect="1"/>
          </p:cNvPicPr>
          <p:nvPr/>
        </p:nvPicPr>
        <p:blipFill>
          <a:blip r:embed="rId2"/>
          <a:stretch>
            <a:fillRect/>
          </a:stretch>
        </p:blipFill>
        <p:spPr>
          <a:xfrm>
            <a:off x="7708392" y="2512538"/>
            <a:ext cx="4142232" cy="2756467"/>
          </a:xfrm>
          <a:prstGeom prst="rect">
            <a:avLst/>
          </a:prstGeom>
        </p:spPr>
      </p:pic>
    </p:spTree>
    <p:extLst>
      <p:ext uri="{BB962C8B-B14F-4D97-AF65-F5344CB8AC3E}">
        <p14:creationId xmlns:p14="http://schemas.microsoft.com/office/powerpoint/2010/main" val="92937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3" name="Freeform: Shape 12">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2B3AC7A-3F9B-537D-35B5-A58C08EBF053}"/>
              </a:ext>
            </a:extLst>
          </p:cNvPr>
          <p:cNvSpPr>
            <a:spLocks noGrp="1"/>
          </p:cNvSpPr>
          <p:nvPr>
            <p:ph type="title"/>
          </p:nvPr>
        </p:nvSpPr>
        <p:spPr>
          <a:xfrm>
            <a:off x="804672" y="802955"/>
            <a:ext cx="5145024" cy="1454051"/>
          </a:xfrm>
        </p:spPr>
        <p:txBody>
          <a:bodyPr anchor="b">
            <a:normAutofit/>
          </a:bodyPr>
          <a:lstStyle/>
          <a:p>
            <a:r>
              <a:rPr lang="en-US" sz="3600">
                <a:solidFill>
                  <a:schemeClr val="tx2"/>
                </a:solidFill>
              </a:rPr>
              <a:t>POS Systems</a:t>
            </a:r>
          </a:p>
        </p:txBody>
      </p:sp>
      <p:pic>
        <p:nvPicPr>
          <p:cNvPr id="5" name="Picture 4" descr="A comparison of a cup and a drink&#10;&#10;AI-generated content may be incorrect.">
            <a:extLst>
              <a:ext uri="{FF2B5EF4-FFF2-40B4-BE49-F238E27FC236}">
                <a16:creationId xmlns:a16="http://schemas.microsoft.com/office/drawing/2014/main" id="{A7BF96FA-F906-C895-4D20-9B28DCD1ABA5}"/>
              </a:ext>
            </a:extLst>
          </p:cNvPr>
          <p:cNvPicPr>
            <a:picLocks noChangeAspect="1"/>
          </p:cNvPicPr>
          <p:nvPr/>
        </p:nvPicPr>
        <p:blipFill>
          <a:blip r:embed="rId2"/>
          <a:stretch>
            <a:fillRect/>
          </a:stretch>
        </p:blipFill>
        <p:spPr>
          <a:xfrm>
            <a:off x="6198853" y="454098"/>
            <a:ext cx="2629372" cy="1352488"/>
          </a:xfrm>
          <a:prstGeom prst="rect">
            <a:avLst/>
          </a:prstGeom>
        </p:spPr>
      </p:pic>
      <p:sp>
        <p:nvSpPr>
          <p:cNvPr id="3" name="Content Placeholder 2">
            <a:extLst>
              <a:ext uri="{FF2B5EF4-FFF2-40B4-BE49-F238E27FC236}">
                <a16:creationId xmlns:a16="http://schemas.microsoft.com/office/drawing/2014/main" id="{B3106BF0-96E8-AF0D-F4B2-3EB4764AE186}"/>
              </a:ext>
            </a:extLst>
          </p:cNvPr>
          <p:cNvSpPr>
            <a:spLocks noGrp="1"/>
          </p:cNvSpPr>
          <p:nvPr>
            <p:ph idx="1"/>
          </p:nvPr>
        </p:nvSpPr>
        <p:spPr>
          <a:xfrm>
            <a:off x="804672" y="2421682"/>
            <a:ext cx="4553909" cy="3639289"/>
          </a:xfrm>
        </p:spPr>
        <p:txBody>
          <a:bodyPr vert="horz" lIns="91440" tIns="45720" rIns="91440" bIns="45720" rtlCol="0" anchor="ctr">
            <a:normAutofit/>
          </a:bodyPr>
          <a:lstStyle/>
          <a:p>
            <a:pPr>
              <a:buNone/>
            </a:pPr>
            <a:r>
              <a:rPr lang="en-US" sz="1800" dirty="0">
                <a:solidFill>
                  <a:schemeClr val="tx2"/>
                </a:solidFill>
              </a:rPr>
              <a:t>The Secret uses digital POS systems in the form of tablets which are user friendly for </a:t>
            </a:r>
            <a:r>
              <a:rPr lang="en-US" sz="1800">
                <a:solidFill>
                  <a:schemeClr val="tx2"/>
                </a:solidFill>
              </a:rPr>
              <a:t>all staff members. </a:t>
            </a:r>
            <a:r>
              <a:rPr lang="en-US" sz="1800">
                <a:solidFill>
                  <a:schemeClr val="tx2"/>
                </a:solidFill>
                <a:ea typeface="+mn-lt"/>
                <a:cs typeface="+mn-lt"/>
              </a:rPr>
              <a:t>(Salesforce, 2024)</a:t>
            </a:r>
            <a:r>
              <a:rPr lang="en-US" sz="1800">
                <a:solidFill>
                  <a:schemeClr val="tx2"/>
                </a:solidFill>
              </a:rPr>
              <a:t>states that these systems also </a:t>
            </a:r>
            <a:r>
              <a:rPr lang="en-US" sz="1800" dirty="0">
                <a:solidFill>
                  <a:schemeClr val="tx2"/>
                </a:solidFill>
              </a:rPr>
              <a:t>work well for upselling as they prompt staff to ask questions such as:</a:t>
            </a:r>
          </a:p>
          <a:p>
            <a:pPr>
              <a:buFont typeface="Wingdings" panose="020B0604020202020204" pitchFamily="34" charset="0"/>
              <a:buChar char="v"/>
            </a:pPr>
            <a:r>
              <a:rPr lang="en-US" sz="1800">
                <a:solidFill>
                  <a:schemeClr val="tx2"/>
                </a:solidFill>
              </a:rPr>
              <a:t> Would you like to upgrade any parts of your meal?</a:t>
            </a:r>
          </a:p>
          <a:p>
            <a:pPr>
              <a:buFont typeface="Wingdings" panose="020B0604020202020204" pitchFamily="34" charset="0"/>
              <a:buChar char="v"/>
            </a:pPr>
            <a:r>
              <a:rPr lang="en-US" sz="1800">
                <a:solidFill>
                  <a:schemeClr val="tx2"/>
                </a:solidFill>
              </a:rPr>
              <a:t>Would you like any extras?</a:t>
            </a:r>
          </a:p>
          <a:p>
            <a:pPr>
              <a:buFont typeface="Wingdings" panose="020B0604020202020204" pitchFamily="34" charset="0"/>
              <a:buChar char="v"/>
            </a:pPr>
            <a:r>
              <a:rPr lang="en-US" sz="1800">
                <a:solidFill>
                  <a:schemeClr val="tx2"/>
                </a:solidFill>
              </a:rPr>
              <a:t>Would you like a small drink or a large? </a:t>
            </a:r>
          </a:p>
        </p:txBody>
      </p:sp>
      <p:pic>
        <p:nvPicPr>
          <p:cNvPr id="4" name="Picture 3" descr="A close-up of a computer&#10;&#10;AI-generated content may be incorrect.">
            <a:extLst>
              <a:ext uri="{FF2B5EF4-FFF2-40B4-BE49-F238E27FC236}">
                <a16:creationId xmlns:a16="http://schemas.microsoft.com/office/drawing/2014/main" id="{5106F296-4CF9-3AE9-83CD-39C205B9AF6A}"/>
              </a:ext>
            </a:extLst>
          </p:cNvPr>
          <p:cNvPicPr>
            <a:picLocks noChangeAspect="1"/>
          </p:cNvPicPr>
          <p:nvPr/>
        </p:nvPicPr>
        <p:blipFill>
          <a:blip r:embed="rId3"/>
          <a:stretch>
            <a:fillRect/>
          </a:stretch>
        </p:blipFill>
        <p:spPr>
          <a:xfrm>
            <a:off x="8590027" y="4238478"/>
            <a:ext cx="2871905" cy="1723143"/>
          </a:xfrm>
          <a:prstGeom prst="rect">
            <a:avLst/>
          </a:prstGeom>
        </p:spPr>
      </p:pic>
    </p:spTree>
    <p:extLst>
      <p:ext uri="{BB962C8B-B14F-4D97-AF65-F5344CB8AC3E}">
        <p14:creationId xmlns:p14="http://schemas.microsoft.com/office/powerpoint/2010/main" val="2802044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62F60-8260-01D5-DAB7-5CA5F4365152}"/>
              </a:ext>
            </a:extLst>
          </p:cNvPr>
          <p:cNvSpPr>
            <a:spLocks noGrp="1"/>
          </p:cNvSpPr>
          <p:nvPr>
            <p:ph type="title"/>
          </p:nvPr>
        </p:nvSpPr>
        <p:spPr>
          <a:xfrm>
            <a:off x="1137035" y="603622"/>
            <a:ext cx="4282380" cy="1322944"/>
          </a:xfrm>
        </p:spPr>
        <p:txBody>
          <a:bodyPr>
            <a:normAutofit/>
          </a:bodyPr>
          <a:lstStyle/>
          <a:p>
            <a:r>
              <a:rPr lang="en-US">
                <a:solidFill>
                  <a:schemeClr val="tx1">
                    <a:lumMod val="85000"/>
                    <a:lumOff val="15000"/>
                  </a:schemeClr>
                </a:solidFill>
              </a:rPr>
              <a:t>Booking Systems </a:t>
            </a:r>
          </a:p>
        </p:txBody>
      </p:sp>
      <p:sp>
        <p:nvSpPr>
          <p:cNvPr id="3" name="Content Placeholder 2">
            <a:extLst>
              <a:ext uri="{FF2B5EF4-FFF2-40B4-BE49-F238E27FC236}">
                <a16:creationId xmlns:a16="http://schemas.microsoft.com/office/drawing/2014/main" id="{E6FA8263-6EFA-1013-2A2A-FEC78CD54302}"/>
              </a:ext>
            </a:extLst>
          </p:cNvPr>
          <p:cNvSpPr>
            <a:spLocks noGrp="1"/>
          </p:cNvSpPr>
          <p:nvPr>
            <p:ph idx="1"/>
          </p:nvPr>
        </p:nvSpPr>
        <p:spPr>
          <a:xfrm>
            <a:off x="1137034" y="2207977"/>
            <a:ext cx="3968365" cy="4046401"/>
          </a:xfrm>
        </p:spPr>
        <p:txBody>
          <a:bodyPr vert="horz" lIns="91440" tIns="45720" rIns="91440" bIns="45720" rtlCol="0">
            <a:normAutofit/>
          </a:bodyPr>
          <a:lstStyle/>
          <a:p>
            <a:pPr marL="0" indent="0">
              <a:buNone/>
            </a:pPr>
            <a:r>
              <a:rPr lang="en-US" sz="1700">
                <a:solidFill>
                  <a:schemeClr val="tx1">
                    <a:lumMod val="85000"/>
                    <a:lumOff val="15000"/>
                  </a:schemeClr>
                </a:solidFill>
              </a:rPr>
              <a:t>Customers can book tables at The Secret either online or by making a phone call, this information is then added to the system and updated automatically. </a:t>
            </a:r>
          </a:p>
          <a:p>
            <a:pPr marL="0" indent="0">
              <a:buNone/>
            </a:pPr>
            <a:r>
              <a:rPr lang="en-US" sz="1700">
                <a:solidFill>
                  <a:schemeClr val="tx1">
                    <a:lumMod val="85000"/>
                    <a:lumOff val="15000"/>
                  </a:schemeClr>
                </a:solidFill>
              </a:rPr>
              <a:t>The system then </a:t>
            </a:r>
            <a:r>
              <a:rPr lang="en-US" sz="1700">
                <a:solidFill>
                  <a:schemeClr val="tx1">
                    <a:lumMod val="85000"/>
                    <a:lumOff val="15000"/>
                  </a:schemeClr>
                </a:solidFill>
                <a:ea typeface="+mn-lt"/>
                <a:cs typeface="+mn-lt"/>
              </a:rPr>
              <a:t>notifies </a:t>
            </a:r>
            <a:r>
              <a:rPr lang="en-US" sz="1700">
                <a:solidFill>
                  <a:schemeClr val="tx1">
                    <a:lumMod val="85000"/>
                    <a:lumOff val="15000"/>
                  </a:schemeClr>
                </a:solidFill>
              </a:rPr>
              <a:t>users of when customers are supposed to arrive at the restaurant, and managers can keep track of which customers do not show up for their tables. </a:t>
            </a:r>
          </a:p>
          <a:p>
            <a:pPr marL="0" indent="0">
              <a:buNone/>
            </a:pPr>
            <a:r>
              <a:rPr lang="en-US" sz="1700">
                <a:solidFill>
                  <a:schemeClr val="tx1">
                    <a:lumMod val="85000"/>
                    <a:lumOff val="15000"/>
                  </a:schemeClr>
                </a:solidFill>
              </a:rPr>
              <a:t>This system is also updated with any allergen information the customers have shared, which is then automatically sent to the kitchen. </a:t>
            </a:r>
          </a:p>
        </p:txBody>
      </p:sp>
      <p:pic>
        <p:nvPicPr>
          <p:cNvPr id="4" name="Picture 3" descr="A screenshot of a login form&#10;&#10;AI-generated content may be incorrect.">
            <a:extLst>
              <a:ext uri="{FF2B5EF4-FFF2-40B4-BE49-F238E27FC236}">
                <a16:creationId xmlns:a16="http://schemas.microsoft.com/office/drawing/2014/main" id="{877684DD-046E-7097-F784-3709CD1072B3}"/>
              </a:ext>
            </a:extLst>
          </p:cNvPr>
          <p:cNvPicPr>
            <a:picLocks noChangeAspect="1"/>
          </p:cNvPicPr>
          <p:nvPr/>
        </p:nvPicPr>
        <p:blipFill>
          <a:blip r:embed="rId2"/>
          <a:srcRect l="2958" r="-1" b="-1"/>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5" name="Picture 4" descr="A person standing at a cash register&#10;&#10;AI-generated content may be incorrect.">
            <a:extLst>
              <a:ext uri="{FF2B5EF4-FFF2-40B4-BE49-F238E27FC236}">
                <a16:creationId xmlns:a16="http://schemas.microsoft.com/office/drawing/2014/main" id="{41107C19-D422-162C-8F74-64E8035AF297}"/>
              </a:ext>
            </a:extLst>
          </p:cNvPr>
          <p:cNvPicPr>
            <a:picLocks noChangeAspect="1"/>
          </p:cNvPicPr>
          <p:nvPr/>
        </p:nvPicPr>
        <p:blipFill>
          <a:blip r:embed="rId3"/>
          <a:srcRect t="5170" r="2" b="18747"/>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1200028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4756D-BA02-4A55-D688-87C03C60F259}"/>
              </a:ext>
            </a:extLst>
          </p:cNvPr>
          <p:cNvSpPr>
            <a:spLocks noGrp="1"/>
          </p:cNvSpPr>
          <p:nvPr>
            <p:ph type="title"/>
          </p:nvPr>
        </p:nvSpPr>
        <p:spPr>
          <a:xfrm>
            <a:off x="838201" y="345810"/>
            <a:ext cx="5120561" cy="1325563"/>
          </a:xfrm>
        </p:spPr>
        <p:txBody>
          <a:bodyPr>
            <a:normAutofit/>
          </a:bodyPr>
          <a:lstStyle/>
          <a:p>
            <a:r>
              <a:rPr lang="en-US"/>
              <a:t>Stock Ordering Systems</a:t>
            </a:r>
          </a:p>
        </p:txBody>
      </p:sp>
      <p:sp>
        <p:nvSpPr>
          <p:cNvPr id="3" name="Content Placeholder 2">
            <a:extLst>
              <a:ext uri="{FF2B5EF4-FFF2-40B4-BE49-F238E27FC236}">
                <a16:creationId xmlns:a16="http://schemas.microsoft.com/office/drawing/2014/main" id="{4C665E40-7D1B-A34F-3E68-B3F5DEF379FE}"/>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sz="2600"/>
              <a:t>Stock checks are done automatically with the POS systems, yet are checked manually by the staff at The Secret with staff ensuring that they are done:</a:t>
            </a:r>
          </a:p>
          <a:p>
            <a:pPr marL="457200" indent="-457200">
              <a:buFont typeface="Wingdings" panose="020B0604020202020204" pitchFamily="34" charset="0"/>
              <a:buChar char="v"/>
            </a:pPr>
            <a:r>
              <a:rPr lang="en-US" sz="2600"/>
              <a:t>Accurately – ensuring they  do not under or over order</a:t>
            </a:r>
          </a:p>
          <a:p>
            <a:pPr marL="457200" indent="-457200">
              <a:buFont typeface="Wingdings" panose="020B0604020202020204" pitchFamily="34" charset="0"/>
              <a:buChar char="v"/>
            </a:pPr>
            <a:r>
              <a:rPr lang="en-US" sz="2600"/>
              <a:t>In a timely manner - being careful to leave enough time for the delivery to take place</a:t>
            </a:r>
          </a:p>
          <a:p>
            <a:pPr marL="457200" indent="-457200">
              <a:buFont typeface="Wingdings" panose="020B0604020202020204" pitchFamily="34" charset="0"/>
              <a:buChar char="v"/>
            </a:pPr>
            <a:endParaRPr lang="en-US" sz="2600"/>
          </a:p>
          <a:p>
            <a:pPr marL="0" indent="0">
              <a:buNone/>
            </a:pPr>
            <a:endParaRPr lang="en-US" sz="26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erson holding a tablet&#10;&#10;AI-generated content may be incorrect.">
            <a:extLst>
              <a:ext uri="{FF2B5EF4-FFF2-40B4-BE49-F238E27FC236}">
                <a16:creationId xmlns:a16="http://schemas.microsoft.com/office/drawing/2014/main" id="{AAE96220-1A63-E1C8-0DCD-C5C17814D5A1}"/>
              </a:ext>
            </a:extLst>
          </p:cNvPr>
          <p:cNvPicPr>
            <a:picLocks noChangeAspect="1"/>
          </p:cNvPicPr>
          <p:nvPr/>
        </p:nvPicPr>
        <p:blipFill>
          <a:blip r:embed="rId2"/>
          <a:srcRect l="19783" r="39071" b="1"/>
          <a:stretch>
            <a:fillRect/>
          </a:stretch>
        </p:blipFill>
        <p:spPr>
          <a:xfrm>
            <a:off x="688219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A food items and a carton of milk&#10;&#10;AI-generated content may be incorrect.">
            <a:extLst>
              <a:ext uri="{FF2B5EF4-FFF2-40B4-BE49-F238E27FC236}">
                <a16:creationId xmlns:a16="http://schemas.microsoft.com/office/drawing/2014/main" id="{EDCC3A0A-FB84-B8D4-4728-02CD22B10245}"/>
              </a:ext>
            </a:extLst>
          </p:cNvPr>
          <p:cNvPicPr>
            <a:picLocks noChangeAspect="1"/>
          </p:cNvPicPr>
          <p:nvPr/>
        </p:nvPicPr>
        <p:blipFill>
          <a:blip r:embed="rId3"/>
          <a:srcRect l="17403" r="21649" b="-2"/>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173453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9C24C-3B6D-6442-DE4C-F4F266F54983}"/>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Why Use POS Systems</a:t>
            </a:r>
          </a:p>
        </p:txBody>
      </p:sp>
      <p:sp>
        <p:nvSpPr>
          <p:cNvPr id="3" name="Content Placeholder 2">
            <a:extLst>
              <a:ext uri="{FF2B5EF4-FFF2-40B4-BE49-F238E27FC236}">
                <a16:creationId xmlns:a16="http://schemas.microsoft.com/office/drawing/2014/main" id="{2ACBCA04-9E74-C95A-6687-41156DA7D8A1}"/>
              </a:ext>
            </a:extLst>
          </p:cNvPr>
          <p:cNvSpPr>
            <a:spLocks noGrp="1"/>
          </p:cNvSpPr>
          <p:nvPr>
            <p:ph idx="1"/>
          </p:nvPr>
        </p:nvSpPr>
        <p:spPr>
          <a:xfrm>
            <a:off x="804672" y="2421683"/>
            <a:ext cx="4765949" cy="3353476"/>
          </a:xfrm>
        </p:spPr>
        <p:txBody>
          <a:bodyPr vert="horz" lIns="91440" tIns="45720" rIns="91440" bIns="45720" rtlCol="0" anchor="t">
            <a:normAutofit/>
          </a:bodyPr>
          <a:lstStyle/>
          <a:p>
            <a:pPr marL="0" indent="0">
              <a:buNone/>
            </a:pPr>
            <a:r>
              <a:rPr lang="en-US" sz="1800" dirty="0">
                <a:solidFill>
                  <a:schemeClr val="tx2"/>
                </a:solidFill>
                <a:ea typeface="+mn-lt"/>
                <a:cs typeface="+mn-lt"/>
              </a:rPr>
              <a:t>Davies (2024) </a:t>
            </a:r>
            <a:r>
              <a:rPr lang="en-US" sz="1800" dirty="0">
                <a:solidFill>
                  <a:schemeClr val="tx2"/>
                </a:solidFill>
              </a:rPr>
              <a:t>states that POS systems allow a business to run faster and more efficiently, allowing more customers to be served on a daily basis.</a:t>
            </a:r>
          </a:p>
          <a:p>
            <a:pPr marL="0" indent="0">
              <a:buNone/>
            </a:pPr>
            <a:endParaRPr lang="en-US" sz="1800">
              <a:solidFill>
                <a:schemeClr val="tx2"/>
              </a:solidFill>
            </a:endParaRPr>
          </a:p>
          <a:p>
            <a:pPr marL="0" indent="0">
              <a:buNone/>
            </a:pPr>
            <a:r>
              <a:rPr lang="en-US" sz="1800">
                <a:solidFill>
                  <a:schemeClr val="tx2"/>
                </a:solidFill>
              </a:rPr>
              <a:t>Additionally, POS systems allow for the tracking of data and sales, automatically updating stock as each sale is made </a:t>
            </a:r>
            <a:r>
              <a:rPr lang="en-US" sz="1800">
                <a:solidFill>
                  <a:schemeClr val="tx2"/>
                </a:solidFill>
                <a:ea typeface="+mn-lt"/>
                <a:cs typeface="+mn-lt"/>
              </a:rPr>
              <a:t>(Penchev, 2020)</a:t>
            </a:r>
            <a:r>
              <a:rPr lang="en-US" sz="1800">
                <a:solidFill>
                  <a:schemeClr val="tx2"/>
                </a:solidFill>
              </a:rPr>
              <a:t>. With this information, managers can make better informed decisions on which menu items are selling the best and can then replace the lower selling items. </a:t>
            </a: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aph with a dollar sign&#10;&#10;AI-generated content may be incorrect.">
            <a:extLst>
              <a:ext uri="{FF2B5EF4-FFF2-40B4-BE49-F238E27FC236}">
                <a16:creationId xmlns:a16="http://schemas.microsoft.com/office/drawing/2014/main" id="{352074CC-D7CE-E7AF-02DC-98F09667E001}"/>
              </a:ext>
            </a:extLst>
          </p:cNvPr>
          <p:cNvPicPr>
            <a:picLocks noChangeAspect="1"/>
          </p:cNvPicPr>
          <p:nvPr/>
        </p:nvPicPr>
        <p:blipFill>
          <a:blip r:embed="rId2"/>
          <a:stretch>
            <a:fillRect/>
          </a:stretch>
        </p:blipFill>
        <p:spPr>
          <a:xfrm>
            <a:off x="7708392" y="2512538"/>
            <a:ext cx="4142232" cy="2756467"/>
          </a:xfrm>
          <a:prstGeom prst="rect">
            <a:avLst/>
          </a:prstGeom>
        </p:spPr>
      </p:pic>
    </p:spTree>
    <p:extLst>
      <p:ext uri="{BB962C8B-B14F-4D97-AF65-F5344CB8AC3E}">
        <p14:creationId xmlns:p14="http://schemas.microsoft.com/office/powerpoint/2010/main" val="2285049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6CAFB4-32D1-B0CC-3987-51FC4FBC9B5C}"/>
              </a:ext>
            </a:extLst>
          </p:cNvPr>
          <p:cNvSpPr>
            <a:spLocks noGrp="1"/>
          </p:cNvSpPr>
          <p:nvPr>
            <p:ph type="title"/>
          </p:nvPr>
        </p:nvSpPr>
        <p:spPr>
          <a:xfrm>
            <a:off x="1137034" y="609597"/>
            <a:ext cx="9392421" cy="1330841"/>
          </a:xfrm>
        </p:spPr>
        <p:txBody>
          <a:bodyPr>
            <a:normAutofit/>
          </a:bodyPr>
          <a:lstStyle/>
          <a:p>
            <a:r>
              <a:rPr lang="en-US"/>
              <a:t>How This Impacts The Business</a:t>
            </a:r>
          </a:p>
        </p:txBody>
      </p:sp>
      <p:sp>
        <p:nvSpPr>
          <p:cNvPr id="3" name="Content Placeholder 2">
            <a:extLst>
              <a:ext uri="{FF2B5EF4-FFF2-40B4-BE49-F238E27FC236}">
                <a16:creationId xmlns:a16="http://schemas.microsoft.com/office/drawing/2014/main" id="{38DEFB29-75DE-6AB7-896B-26BCD3B1C3EA}"/>
              </a:ext>
            </a:extLst>
          </p:cNvPr>
          <p:cNvSpPr>
            <a:spLocks noGrp="1"/>
          </p:cNvSpPr>
          <p:nvPr>
            <p:ph idx="1"/>
          </p:nvPr>
        </p:nvSpPr>
        <p:spPr>
          <a:xfrm>
            <a:off x="1137034" y="2198362"/>
            <a:ext cx="4958966" cy="3917773"/>
          </a:xfrm>
        </p:spPr>
        <p:txBody>
          <a:bodyPr vert="horz" lIns="91440" tIns="45720" rIns="91440" bIns="45720" rtlCol="0">
            <a:normAutofit/>
          </a:bodyPr>
          <a:lstStyle/>
          <a:p>
            <a:pPr marL="0" indent="0">
              <a:buNone/>
            </a:pPr>
            <a:r>
              <a:rPr lang="en-US" sz="1900"/>
              <a:t>With all of the data being automatically recorded on the system there is a digital trail created for each purchase which allows for accountability for any mistakes made. This can then help managers target which areas cause the most difficulty and allow for procedures to be put in place to rectify the situation.</a:t>
            </a:r>
          </a:p>
          <a:p>
            <a:pPr marL="0" indent="0">
              <a:buNone/>
            </a:pPr>
            <a:endParaRPr lang="en-US" sz="1900"/>
          </a:p>
          <a:p>
            <a:pPr marL="0" indent="0">
              <a:buNone/>
            </a:pPr>
            <a:r>
              <a:rPr lang="en-US" sz="1900"/>
              <a:t>Additionally, managers can make better informed decisions concerning the business, for example they can learn the busiest times of the week and schedule staff accordingly. </a:t>
            </a:r>
          </a:p>
        </p:txBody>
      </p:sp>
      <p:pic>
        <p:nvPicPr>
          <p:cNvPr id="4" name="Picture 3" descr="A person holding a piece of paper with text over them&#10;&#10;AI-generated content may be incorrect.">
            <a:extLst>
              <a:ext uri="{FF2B5EF4-FFF2-40B4-BE49-F238E27FC236}">
                <a16:creationId xmlns:a16="http://schemas.microsoft.com/office/drawing/2014/main" id="{8CED36FD-9E9D-F37C-567B-6D1E91ADF118}"/>
              </a:ext>
            </a:extLst>
          </p:cNvPr>
          <p:cNvPicPr>
            <a:picLocks noChangeAspect="1"/>
          </p:cNvPicPr>
          <p:nvPr/>
        </p:nvPicPr>
        <p:blipFill>
          <a:blip r:embed="rId2"/>
          <a:stretch>
            <a:fillRect/>
          </a:stretch>
        </p:blipFill>
        <p:spPr>
          <a:xfrm>
            <a:off x="6719367" y="2920997"/>
            <a:ext cx="4788505" cy="228374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10187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5E998-1F24-6834-6221-5C6789809D25}"/>
              </a:ext>
            </a:extLst>
          </p:cNvPr>
          <p:cNvSpPr>
            <a:spLocks noGrp="1"/>
          </p:cNvSpPr>
          <p:nvPr>
            <p:ph type="title"/>
          </p:nvPr>
        </p:nvSpPr>
        <p:spPr>
          <a:xfrm>
            <a:off x="838200" y="365125"/>
            <a:ext cx="10515600" cy="453395"/>
          </a:xfrm>
        </p:spPr>
        <p:txBody>
          <a:bodyPr>
            <a:normAutofit fontScale="90000"/>
          </a:bodyPr>
          <a:lstStyle/>
          <a:p>
            <a:r>
              <a:rPr lang="en-US"/>
              <a:t>Reference List</a:t>
            </a:r>
          </a:p>
        </p:txBody>
      </p:sp>
      <p:sp>
        <p:nvSpPr>
          <p:cNvPr id="3" name="Content Placeholder 2">
            <a:extLst>
              <a:ext uri="{FF2B5EF4-FFF2-40B4-BE49-F238E27FC236}">
                <a16:creationId xmlns:a16="http://schemas.microsoft.com/office/drawing/2014/main" id="{0DA32446-7069-748D-4A8E-A1DB4C26A095}"/>
              </a:ext>
            </a:extLst>
          </p:cNvPr>
          <p:cNvSpPr>
            <a:spLocks noGrp="1"/>
          </p:cNvSpPr>
          <p:nvPr>
            <p:ph idx="1"/>
          </p:nvPr>
        </p:nvSpPr>
        <p:spPr>
          <a:xfrm>
            <a:off x="838200" y="971819"/>
            <a:ext cx="10515600" cy="5599915"/>
          </a:xfrm>
        </p:spPr>
        <p:txBody>
          <a:bodyPr vert="horz" lIns="91440" tIns="45720" rIns="91440" bIns="45720" rtlCol="0" anchor="t">
            <a:normAutofit/>
          </a:bodyPr>
          <a:lstStyle/>
          <a:p>
            <a:pPr>
              <a:buFont typeface="Wingdings" panose="020B0604020202020204" pitchFamily="34" charset="0"/>
              <a:buChar char="v"/>
            </a:pPr>
            <a:r>
              <a:rPr lang="en-US" sz="1700" dirty="0">
                <a:latin typeface="Arial"/>
                <a:cs typeface="Arial"/>
              </a:rPr>
              <a:t>Anak Luta, W., Said, N.A., Ab Latiff, D.S. and Syed Azhar, S.N.F. (2025). Cultivating Organizational Sustainability: How Transformational Leadership Drives Employee Performance in Malaysian Hospitality Industry. </a:t>
            </a:r>
            <a:r>
              <a:rPr lang="en-US" sz="1700" i="1" dirty="0">
                <a:latin typeface="Arial"/>
                <a:cs typeface="Arial"/>
              </a:rPr>
              <a:t>Sustainability and Climate Change</a:t>
            </a:r>
            <a:r>
              <a:rPr lang="en-US" sz="1700" dirty="0">
                <a:latin typeface="Arial"/>
                <a:cs typeface="Arial"/>
              </a:rPr>
              <a:t>, 18(6), pp.432–442. </a:t>
            </a:r>
            <a:r>
              <a:rPr lang="en-US" sz="1700" dirty="0">
                <a:latin typeface="Arial"/>
                <a:cs typeface="Arial"/>
                <a:hlinkClick r:id="rId2"/>
              </a:rPr>
              <a:t>https://doi.org/10.1177/26922932251401422</a:t>
            </a:r>
            <a:r>
              <a:rPr lang="en-US" sz="1700" dirty="0">
                <a:latin typeface="Arial"/>
                <a:cs typeface="Arial"/>
              </a:rPr>
              <a:t> (Accessed 16.04.26).</a:t>
            </a:r>
            <a:endParaRPr lang="en-US" sz="1700"/>
          </a:p>
          <a:p>
            <a:pPr>
              <a:buFont typeface="Wingdings" panose="020B0604020202020204" pitchFamily="34" charset="0"/>
              <a:buChar char="v"/>
            </a:pPr>
            <a:r>
              <a:rPr lang="en-US" sz="1700">
                <a:latin typeface="Arial"/>
                <a:cs typeface="Arial"/>
              </a:rPr>
              <a:t>Davies, N. (2024). </a:t>
            </a:r>
            <a:r>
              <a:rPr lang="en-US" sz="1700" i="1">
                <a:latin typeface="Arial"/>
                <a:cs typeface="Arial"/>
              </a:rPr>
              <a:t>5 Ways a POS System Can Improve Hospitality Experiences</a:t>
            </a:r>
            <a:r>
              <a:rPr lang="en-US" sz="1700">
                <a:latin typeface="Arial"/>
                <a:cs typeface="Arial"/>
              </a:rPr>
              <a:t>. [online] paywithatoa.co.uk. Available at: </a:t>
            </a:r>
            <a:r>
              <a:rPr lang="en-US" sz="1700" dirty="0">
                <a:latin typeface="Arial"/>
                <a:cs typeface="Arial"/>
                <a:hlinkClick r:id="rId3"/>
              </a:rPr>
              <a:t>https://paywithatoa.co.uk/blog/pos-hospitality/</a:t>
            </a:r>
            <a:r>
              <a:rPr lang="en-US" sz="1700">
                <a:latin typeface="Arial"/>
                <a:cs typeface="Arial"/>
              </a:rPr>
              <a:t> (Accessed 17.04.26).</a:t>
            </a:r>
            <a:endParaRPr lang="en-US" sz="1700"/>
          </a:p>
          <a:p>
            <a:pPr>
              <a:buFont typeface="Wingdings" panose="020B0604020202020204" pitchFamily="34" charset="0"/>
              <a:buChar char="v"/>
            </a:pPr>
            <a:r>
              <a:rPr lang="en-US" sz="1700">
                <a:latin typeface="Arial"/>
                <a:cs typeface="Arial"/>
              </a:rPr>
              <a:t>Denok, L. and Taslim, Y.W. (2025). Language Challenges and Communication Strategies of Indonesian Hospitality Students during Internship in USA. </a:t>
            </a:r>
            <a:r>
              <a:rPr lang="en-US" sz="1700" i="1">
                <a:latin typeface="Arial"/>
                <a:cs typeface="Arial"/>
              </a:rPr>
              <a:t>SHS Web of Conferences</a:t>
            </a:r>
            <a:r>
              <a:rPr lang="en-US" sz="1700">
                <a:latin typeface="Arial"/>
                <a:cs typeface="Arial"/>
              </a:rPr>
              <a:t>, 226(226), p.01027. </a:t>
            </a:r>
            <a:r>
              <a:rPr lang="en-US" sz="1700" dirty="0">
                <a:latin typeface="Arial"/>
                <a:cs typeface="Arial"/>
                <a:hlinkClick r:id="rId4"/>
              </a:rPr>
              <a:t>https://doi.org/10.1051/shsconf/202522601027</a:t>
            </a:r>
            <a:r>
              <a:rPr lang="en-US" sz="1700">
                <a:latin typeface="Arial"/>
                <a:cs typeface="Arial"/>
              </a:rPr>
              <a:t>  (Accessed 16.04.26).</a:t>
            </a:r>
            <a:endParaRPr lang="en-US" sz="1700"/>
          </a:p>
          <a:p>
            <a:pPr>
              <a:buFont typeface="Wingdings" panose="020B0604020202020204" pitchFamily="34" charset="0"/>
              <a:buChar char="v"/>
            </a:pPr>
            <a:r>
              <a:rPr lang="en-US" sz="1700">
                <a:latin typeface="Arial"/>
                <a:cs typeface="Arial"/>
              </a:rPr>
              <a:t>Fischer, J. (2025). </a:t>
            </a:r>
            <a:r>
              <a:rPr lang="en-US" sz="1700" i="1">
                <a:latin typeface="Arial"/>
                <a:cs typeface="Arial"/>
              </a:rPr>
              <a:t>Effective Communication in the Hospitality Industry</a:t>
            </a:r>
            <a:r>
              <a:rPr lang="en-US" sz="1700">
                <a:latin typeface="Arial"/>
                <a:cs typeface="Arial"/>
              </a:rPr>
              <a:t>. [online] Relay. Available at: </a:t>
            </a:r>
            <a:r>
              <a:rPr lang="en-US" sz="1700" dirty="0">
                <a:latin typeface="Arial"/>
                <a:cs typeface="Arial"/>
                <a:hlinkClick r:id="rId5"/>
              </a:rPr>
              <a:t>https://relaypro.com/blog/effective-communication-in-the-hospitality-industry-best-practices-for-staff/</a:t>
            </a:r>
            <a:r>
              <a:rPr lang="en-US" sz="1700" dirty="0">
                <a:latin typeface="Arial"/>
                <a:cs typeface="Arial"/>
              </a:rPr>
              <a:t> </a:t>
            </a:r>
            <a:r>
              <a:rPr lang="en-US" sz="1700">
                <a:latin typeface="Arial"/>
                <a:cs typeface="Arial"/>
              </a:rPr>
              <a:t>(Accessed 16.04.26).</a:t>
            </a:r>
            <a:endParaRPr lang="en-US" sz="1700"/>
          </a:p>
          <a:p>
            <a:pPr>
              <a:buFont typeface="Wingdings" panose="020B0604020202020204" pitchFamily="34" charset="0"/>
              <a:buChar char="v"/>
            </a:pPr>
            <a:r>
              <a:rPr lang="en-US" sz="1700">
                <a:latin typeface="Arial"/>
                <a:cs typeface="Arial"/>
              </a:rPr>
              <a:t>Hannington, G. (2025). </a:t>
            </a:r>
            <a:r>
              <a:rPr lang="en-US" sz="1700" i="1">
                <a:latin typeface="Arial"/>
                <a:cs typeface="Arial"/>
              </a:rPr>
              <a:t>6 Tips to Make Your Team Feel More Valued</a:t>
            </a:r>
            <a:r>
              <a:rPr lang="en-US" sz="1700">
                <a:latin typeface="Arial"/>
                <a:cs typeface="Arial"/>
              </a:rPr>
              <a:t>. [online] Tpp.co.uk. Available at: </a:t>
            </a:r>
            <a:r>
              <a:rPr lang="en-US" sz="1700" dirty="0">
                <a:latin typeface="Arial"/>
                <a:cs typeface="Arial"/>
                <a:hlinkClick r:id="rId6"/>
              </a:rPr>
              <a:t>https://www.tpp.co.uk/resources/blog/6-tips-to-make-your-team-feel-more-valued/</a:t>
            </a:r>
            <a:r>
              <a:rPr lang="en-US" sz="1700" dirty="0">
                <a:latin typeface="Arial"/>
                <a:cs typeface="Arial"/>
              </a:rPr>
              <a:t> </a:t>
            </a:r>
            <a:r>
              <a:rPr lang="en-US" sz="1700">
                <a:latin typeface="Arial"/>
                <a:cs typeface="Arial"/>
              </a:rPr>
              <a:t>(Accessed 17.04.26).</a:t>
            </a:r>
            <a:endParaRPr lang="en-US" sz="1700"/>
          </a:p>
          <a:p>
            <a:pPr>
              <a:buFont typeface="Wingdings" panose="020B0604020202020204" pitchFamily="34" charset="0"/>
              <a:buChar char="v"/>
            </a:pPr>
            <a:r>
              <a:rPr lang="en-US" sz="1700">
                <a:latin typeface="Arial"/>
                <a:cs typeface="Arial"/>
              </a:rPr>
              <a:t>Luong, R. (2024). </a:t>
            </a:r>
            <a:r>
              <a:rPr lang="en-US" sz="1700" i="1">
                <a:latin typeface="Arial"/>
                <a:cs typeface="Arial"/>
              </a:rPr>
              <a:t>What Are the Pros and Cons of POS systems?</a:t>
            </a:r>
            <a:r>
              <a:rPr lang="en-US" sz="1700">
                <a:latin typeface="Arial"/>
                <a:cs typeface="Arial"/>
              </a:rPr>
              <a:t> [online] Helcim.com. Available at: </a:t>
            </a:r>
            <a:r>
              <a:rPr lang="en-US" sz="1700" dirty="0">
                <a:latin typeface="Arial"/>
                <a:cs typeface="Arial"/>
                <a:hlinkClick r:id="rId7"/>
              </a:rPr>
              <a:t>https://www.helcim.com/guides/what-are-the-pros-and-cons-of-pos-systems/</a:t>
            </a:r>
            <a:r>
              <a:rPr lang="en-US" sz="1700">
                <a:latin typeface="Arial"/>
                <a:cs typeface="Arial"/>
              </a:rPr>
              <a:t> (Accessed 17.04.26).</a:t>
            </a:r>
            <a:endParaRPr lang="en-US" sz="1700"/>
          </a:p>
          <a:p>
            <a:pPr>
              <a:buFont typeface="Wingdings" panose="020B0604020202020204" pitchFamily="34" charset="0"/>
              <a:buChar char="v"/>
            </a:pPr>
            <a:r>
              <a:rPr lang="en-US" sz="1700">
                <a:latin typeface="Arial"/>
                <a:cs typeface="Arial"/>
              </a:rPr>
              <a:t>Murphy, M. (2023). </a:t>
            </a:r>
            <a:r>
              <a:rPr lang="en-US" sz="1700" i="1">
                <a:latin typeface="Arial"/>
                <a:cs typeface="Arial"/>
              </a:rPr>
              <a:t>A Crash Course in Customer Satisfaction</a:t>
            </a:r>
            <a:r>
              <a:rPr lang="en-US" sz="1700">
                <a:latin typeface="Arial"/>
                <a:cs typeface="Arial"/>
              </a:rPr>
              <a:t>. [online] Zendesk UK. Available at: </a:t>
            </a:r>
            <a:r>
              <a:rPr lang="en-US" sz="1700" dirty="0">
                <a:latin typeface="Arial"/>
                <a:cs typeface="Arial"/>
                <a:hlinkClick r:id="rId8"/>
              </a:rPr>
              <a:t>https://www.zendesk.co.uk/blog/3-steps-achieving-customer-satisfaction-loyalty/</a:t>
            </a:r>
            <a:r>
              <a:rPr lang="en-US" sz="1700">
                <a:latin typeface="Arial"/>
                <a:cs typeface="Arial"/>
              </a:rPr>
              <a:t> (Accessed 17.04.26).</a:t>
            </a:r>
            <a:endParaRPr lang="en-US" sz="1700"/>
          </a:p>
          <a:p>
            <a:pPr>
              <a:buFont typeface="Wingdings" panose="020B0604020202020204" pitchFamily="34" charset="0"/>
              <a:buChar char="v"/>
            </a:pPr>
            <a:endParaRPr lang="en-US" sz="2000" dirty="0"/>
          </a:p>
        </p:txBody>
      </p:sp>
    </p:spTree>
    <p:extLst>
      <p:ext uri="{BB962C8B-B14F-4D97-AF65-F5344CB8AC3E}">
        <p14:creationId xmlns:p14="http://schemas.microsoft.com/office/powerpoint/2010/main" val="1313161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99E705-03A3-902C-4819-2BA1FFA919C5}"/>
              </a:ext>
            </a:extLst>
          </p:cNvPr>
          <p:cNvSpPr>
            <a:spLocks noGrp="1"/>
          </p:cNvSpPr>
          <p:nvPr>
            <p:ph idx="1"/>
          </p:nvPr>
        </p:nvSpPr>
        <p:spPr>
          <a:xfrm>
            <a:off x="838200" y="173095"/>
            <a:ext cx="10515600" cy="6003868"/>
          </a:xfrm>
        </p:spPr>
        <p:txBody>
          <a:bodyPr vert="horz" lIns="91440" tIns="45720" rIns="91440" bIns="45720" rtlCol="0" anchor="t">
            <a:noAutofit/>
          </a:bodyPr>
          <a:lstStyle/>
          <a:p>
            <a:pPr>
              <a:buFont typeface="Wingdings" panose="020B0604020202020204" pitchFamily="34" charset="0"/>
              <a:buChar char="v"/>
            </a:pPr>
            <a:r>
              <a:rPr lang="en-US" sz="1700" dirty="0" err="1"/>
              <a:t>Penchev, M. (2020). Analysing</a:t>
            </a:r>
            <a:r>
              <a:rPr lang="en-US" sz="1700" dirty="0"/>
              <a:t> Your POS Data: Process and Benefits. [online] </a:t>
            </a:r>
            <a:r>
              <a:rPr lang="en-US" sz="1700" dirty="0" err="1"/>
              <a:t>MyPOS</a:t>
            </a:r>
            <a:r>
              <a:rPr lang="en-US" sz="1700" dirty="0" err="1">
                <a:ea typeface="+mn-lt"/>
                <a:cs typeface="+mn-lt"/>
              </a:rPr>
              <a:t>Analysing</a:t>
            </a:r>
            <a:r>
              <a:rPr lang="en-US" sz="1700" dirty="0">
                <a:ea typeface="+mn-lt"/>
                <a:cs typeface="+mn-lt"/>
              </a:rPr>
              <a:t> Your POS Data: Process and Benefits. [online] </a:t>
            </a:r>
            <a:r>
              <a:rPr lang="en-US" sz="1700" dirty="0" err="1">
                <a:ea typeface="+mn-lt"/>
                <a:cs typeface="+mn-lt"/>
              </a:rPr>
              <a:t>MyPOS</a:t>
            </a:r>
            <a:r>
              <a:rPr lang="en-US" sz="1700" i="1" dirty="0" err="1">
                <a:ea typeface="+mn-lt"/>
                <a:cs typeface="+mn-lt"/>
              </a:rPr>
              <a:t>Analysing</a:t>
            </a:r>
            <a:r>
              <a:rPr lang="en-US" sz="1700" i="1" dirty="0">
                <a:ea typeface="+mn-lt"/>
                <a:cs typeface="+mn-lt"/>
              </a:rPr>
              <a:t> Your POS Data: Process and Benefits</a:t>
            </a:r>
            <a:r>
              <a:rPr lang="en-US" sz="1700" dirty="0">
                <a:ea typeface="+mn-lt"/>
                <a:cs typeface="+mn-lt"/>
              </a:rPr>
              <a:t>. [online] </a:t>
            </a:r>
            <a:r>
              <a:rPr lang="en-US" sz="1700" dirty="0" err="1">
                <a:ea typeface="+mn-lt"/>
                <a:cs typeface="+mn-lt"/>
              </a:rPr>
              <a:t>MyPOS</a:t>
            </a:r>
            <a:r>
              <a:rPr lang="en-US" sz="1700" dirty="0">
                <a:ea typeface="+mn-lt"/>
                <a:cs typeface="+mn-lt"/>
              </a:rPr>
              <a:t>. Available at: </a:t>
            </a:r>
            <a:r>
              <a:rPr lang="en-US" sz="1700" dirty="0">
                <a:ea typeface="+mn-lt"/>
                <a:cs typeface="+mn-lt"/>
                <a:hlinkClick r:id="rId2"/>
              </a:rPr>
              <a:t>https://www.mypos.com/en-gb/blog/business-guide/benefits-of-analysing-your-pos-data?srsltid=AfmBOooxY2rHtihGyjsijlOkM2fn0WQD1mienhSrOJ1qWNdM62o1ptGF</a:t>
            </a:r>
            <a:r>
              <a:rPr lang="en-US" sz="1700" dirty="0">
                <a:ea typeface="+mn-lt"/>
                <a:cs typeface="+mn-lt"/>
              </a:rPr>
              <a:t> (Accessed 17.04.26).</a:t>
            </a:r>
            <a:endParaRPr lang="en-US" sz="1700" dirty="0"/>
          </a:p>
          <a:p>
            <a:pPr>
              <a:buFont typeface="Wingdings" panose="020B0604020202020204" pitchFamily="34" charset="0"/>
              <a:buChar char="v"/>
            </a:pPr>
            <a:r>
              <a:rPr lang="en-US" sz="1700">
                <a:ea typeface="+mn-lt"/>
                <a:cs typeface="+mn-lt"/>
              </a:rPr>
              <a:t>Petty, L. (2023). </a:t>
            </a:r>
            <a:r>
              <a:rPr lang="en-US" sz="1700" i="1">
                <a:ea typeface="+mn-lt"/>
                <a:cs typeface="+mn-lt"/>
              </a:rPr>
              <a:t>What Is the Importance of Effective Communication in the Hospitality industry?</a:t>
            </a:r>
            <a:r>
              <a:rPr lang="en-US" sz="1700">
                <a:ea typeface="+mn-lt"/>
                <a:cs typeface="+mn-lt"/>
              </a:rPr>
              <a:t> [online] The Hub | High Speed Training. Available at: </a:t>
            </a:r>
            <a:r>
              <a:rPr lang="en-US" sz="1700" dirty="0">
                <a:ea typeface="+mn-lt"/>
                <a:cs typeface="+mn-lt"/>
                <a:hlinkClick r:id="rId3"/>
              </a:rPr>
              <a:t>https://www.highspeedtraining.co.uk/hub/communication-in-the-hospitality-industry/</a:t>
            </a:r>
            <a:r>
              <a:rPr lang="en-US" sz="1700" dirty="0">
                <a:ea typeface="+mn-lt"/>
                <a:cs typeface="+mn-lt"/>
              </a:rPr>
              <a:t> </a:t>
            </a:r>
            <a:r>
              <a:rPr lang="en-US" sz="1700">
                <a:ea typeface="+mn-lt"/>
                <a:cs typeface="+mn-lt"/>
              </a:rPr>
              <a:t>(Accessed 16.04.26).</a:t>
            </a:r>
            <a:endParaRPr lang="en-US" sz="1700" dirty="0"/>
          </a:p>
          <a:p>
            <a:pPr>
              <a:buFont typeface="Wingdings" panose="020B0604020202020204" pitchFamily="34" charset="0"/>
              <a:buChar char="v"/>
            </a:pPr>
            <a:r>
              <a:rPr lang="en-US" sz="1700">
                <a:ea typeface="+mn-lt"/>
                <a:cs typeface="+mn-lt"/>
              </a:rPr>
              <a:t>Salesforce (2024). </a:t>
            </a:r>
            <a:r>
              <a:rPr lang="en-US" sz="1700" i="1">
                <a:ea typeface="+mn-lt"/>
                <a:cs typeface="+mn-lt"/>
              </a:rPr>
              <a:t>What Is Upselling?</a:t>
            </a:r>
            <a:r>
              <a:rPr lang="en-US" sz="1700">
                <a:ea typeface="+mn-lt"/>
                <a:cs typeface="+mn-lt"/>
              </a:rPr>
              <a:t> [online] Salesforce. Available at: </a:t>
            </a:r>
            <a:r>
              <a:rPr lang="en-US" sz="1700" dirty="0">
                <a:ea typeface="+mn-lt"/>
                <a:cs typeface="+mn-lt"/>
                <a:hlinkClick r:id="rId4"/>
              </a:rPr>
              <a:t>https://www.salesforce.com/au/blog/upselling/</a:t>
            </a:r>
            <a:r>
              <a:rPr lang="en-US" sz="1700" dirty="0">
                <a:ea typeface="+mn-lt"/>
                <a:cs typeface="+mn-lt"/>
              </a:rPr>
              <a:t> </a:t>
            </a:r>
            <a:r>
              <a:rPr lang="en-US" sz="1700">
                <a:ea typeface="+mn-lt"/>
                <a:cs typeface="+mn-lt"/>
              </a:rPr>
              <a:t>(Accessed 17.04.26) .</a:t>
            </a:r>
            <a:endParaRPr lang="en-US" sz="1700" dirty="0"/>
          </a:p>
          <a:p>
            <a:pPr>
              <a:buFont typeface="Wingdings" panose="020B0604020202020204" pitchFamily="34" charset="0"/>
              <a:buChar char="v"/>
            </a:pPr>
            <a:r>
              <a:rPr lang="en-US" sz="1700">
                <a:ea typeface="+mn-lt"/>
                <a:cs typeface="+mn-lt"/>
              </a:rPr>
              <a:t>The Innkeepers Register (2025). </a:t>
            </a:r>
            <a:r>
              <a:rPr lang="en-US" sz="1700" i="1">
                <a:ea typeface="+mn-lt"/>
                <a:cs typeface="+mn-lt"/>
              </a:rPr>
              <a:t>Problem-Solving Skills for Hospitality Crisis Management</a:t>
            </a:r>
            <a:r>
              <a:rPr lang="en-US" sz="1700">
                <a:ea typeface="+mn-lt"/>
                <a:cs typeface="+mn-lt"/>
              </a:rPr>
              <a:t>. [online] Upper Delaware Inn | Where to Stay in Hancock NY | Clean, Comfortable, and Convenient to Rt. 17. Available at: </a:t>
            </a:r>
            <a:r>
              <a:rPr lang="en-US" sz="1700" dirty="0">
                <a:ea typeface="+mn-lt"/>
                <a:cs typeface="+mn-lt"/>
                <a:hlinkClick r:id="rId5"/>
              </a:rPr>
              <a:t>https://upperdelawareinn.com/problem-solving-skills-for-hospitality-crisis-management/</a:t>
            </a:r>
            <a:r>
              <a:rPr lang="en-US" sz="1700">
                <a:ea typeface="+mn-lt"/>
                <a:cs typeface="+mn-lt"/>
              </a:rPr>
              <a:t> (Accessed 17.04.26).</a:t>
            </a:r>
            <a:endParaRPr lang="en-US" sz="1700" dirty="0"/>
          </a:p>
          <a:p>
            <a:pPr>
              <a:buFont typeface="Wingdings" panose="020B0604020202020204" pitchFamily="34" charset="0"/>
              <a:buChar char="v"/>
            </a:pPr>
            <a:r>
              <a:rPr lang="en-US" sz="1700">
                <a:ea typeface="+mn-lt"/>
                <a:cs typeface="+mn-lt"/>
              </a:rPr>
              <a:t>The Secret Beach Ba and Kitchen (2024). </a:t>
            </a:r>
            <a:r>
              <a:rPr lang="en-US" sz="1700" i="1">
                <a:ea typeface="+mn-lt"/>
                <a:cs typeface="+mn-lt"/>
              </a:rPr>
              <a:t>The Secret Beach Bar &amp; Kitchen</a:t>
            </a:r>
            <a:r>
              <a:rPr lang="en-US" sz="1700">
                <a:ea typeface="+mn-lt"/>
                <a:cs typeface="+mn-lt"/>
              </a:rPr>
              <a:t>. [online] The Secret Beach Bar &amp; Kitchen. Available at: </a:t>
            </a:r>
            <a:r>
              <a:rPr lang="en-US" sz="1700" dirty="0">
                <a:ea typeface="+mn-lt"/>
                <a:cs typeface="+mn-lt"/>
                <a:hlinkClick r:id="rId6"/>
              </a:rPr>
              <a:t>https://www.thesecretswansea.co.uk/</a:t>
            </a:r>
            <a:r>
              <a:rPr lang="en-US" sz="1700">
                <a:ea typeface="+mn-lt"/>
                <a:cs typeface="+mn-lt"/>
              </a:rPr>
              <a:t> (Accessed 16.04.26).</a:t>
            </a:r>
            <a:endParaRPr lang="en-US" sz="1700" dirty="0"/>
          </a:p>
          <a:p>
            <a:pPr>
              <a:buFont typeface="Wingdings" panose="020B0604020202020204" pitchFamily="34" charset="0"/>
              <a:buChar char="v"/>
            </a:pPr>
            <a:r>
              <a:rPr lang="en-US" sz="1700">
                <a:ea typeface="+mn-lt"/>
                <a:cs typeface="+mn-lt"/>
              </a:rPr>
              <a:t>Ukayi Anake, C. and Aishatu, I. (2025). Role of Communication in Hotel Accommodation Operation and Guest Retention in Bauchi Metropolis, Nigeria African Journal of Agriculture, Nutrition and Hospitality (AJANH). </a:t>
            </a:r>
            <a:r>
              <a:rPr lang="en-US" sz="1700" i="1">
                <a:ea typeface="+mn-lt"/>
                <a:cs typeface="+mn-lt"/>
              </a:rPr>
              <a:t>Role of Communication in Hotel Accommodation Operation and Guest Retention in Bauchi Metropolis, Nigeria</a:t>
            </a:r>
            <a:r>
              <a:rPr lang="en-US" sz="1700">
                <a:ea typeface="+mn-lt"/>
                <a:cs typeface="+mn-lt"/>
              </a:rPr>
              <a:t>, 2(1), pp.83–105. </a:t>
            </a:r>
            <a:r>
              <a:rPr lang="en-US" sz="1700" dirty="0">
                <a:ea typeface="+mn-lt"/>
                <a:cs typeface="+mn-lt"/>
                <a:hlinkClick r:id="rId7"/>
              </a:rPr>
              <a:t>https://doi.org/10.31920/3050-2276/2025/v2n1a5</a:t>
            </a:r>
            <a:r>
              <a:rPr lang="en-US" sz="1700">
                <a:ea typeface="+mn-lt"/>
                <a:cs typeface="+mn-lt"/>
              </a:rPr>
              <a:t>  (Accessed 17.04.26).</a:t>
            </a:r>
            <a:endParaRPr lang="en-US" sz="1700" dirty="0"/>
          </a:p>
          <a:p>
            <a:pPr>
              <a:buFont typeface="Wingdings" panose="020B0604020202020204" pitchFamily="34" charset="0"/>
              <a:buChar char="v"/>
            </a:pPr>
            <a:r>
              <a:rPr lang="en-US" sz="1700">
                <a:ea typeface="+mn-lt"/>
                <a:cs typeface="+mn-lt"/>
              </a:rPr>
              <a:t>Voicu, L.-A. (2025). </a:t>
            </a:r>
            <a:r>
              <a:rPr lang="en-US" sz="1700" i="1">
                <a:ea typeface="+mn-lt"/>
                <a:cs typeface="+mn-lt"/>
              </a:rPr>
              <a:t>10 Crucial Restaurant POS Problems and Solutions</a:t>
            </a:r>
            <a:r>
              <a:rPr lang="en-US" sz="1700">
                <a:ea typeface="+mn-lt"/>
                <a:cs typeface="+mn-lt"/>
              </a:rPr>
              <a:t>. [online] GloriaFood POS: Blog. Available at: </a:t>
            </a:r>
            <a:r>
              <a:rPr lang="en-US" sz="1700" dirty="0">
                <a:ea typeface="+mn-lt"/>
                <a:cs typeface="+mn-lt"/>
                <a:hlinkClick r:id="rId8"/>
              </a:rPr>
              <a:t>https://www.gloriafood-pos.com/restaurant-pos-problems-and-solutions</a:t>
            </a:r>
            <a:r>
              <a:rPr lang="en-US" sz="1700">
                <a:ea typeface="+mn-lt"/>
                <a:cs typeface="+mn-lt"/>
              </a:rPr>
              <a:t> (Accessed 17.04.26) .</a:t>
            </a:r>
            <a:endParaRPr lang="en-US" sz="1700" dirty="0"/>
          </a:p>
          <a:p>
            <a:pPr>
              <a:buFont typeface="Wingdings" panose="020B0604020202020204" pitchFamily="34" charset="0"/>
              <a:buChar char="v"/>
            </a:pPr>
            <a:r>
              <a:rPr lang="en-US" sz="1700">
                <a:ea typeface="+mn-lt"/>
                <a:cs typeface="+mn-lt"/>
              </a:rPr>
              <a:t>Wijaya, F. and Fernanda, K.A. (2024). </a:t>
            </a:r>
            <a:r>
              <a:rPr lang="en-US" sz="1700" i="1">
                <a:ea typeface="+mn-lt"/>
                <a:cs typeface="+mn-lt"/>
              </a:rPr>
              <a:t>Problem Solving in Hospitality Industry.</a:t>
            </a:r>
            <a:r>
              <a:rPr lang="en-US" sz="1700">
                <a:ea typeface="+mn-lt"/>
                <a:cs typeface="+mn-lt"/>
              </a:rPr>
              <a:t> [online] Medium. Available at: </a:t>
            </a:r>
            <a:r>
              <a:rPr lang="en-US" sz="1700" dirty="0">
                <a:ea typeface="+mn-lt"/>
                <a:cs typeface="+mn-lt"/>
                <a:hlinkClick r:id="rId9"/>
              </a:rPr>
              <a:t>https://medium.com/@fernanfilbert/problem-solving-in-hospitality-industry-12fa805d64d4</a:t>
            </a:r>
            <a:r>
              <a:rPr lang="en-US" sz="1700">
                <a:ea typeface="+mn-lt"/>
                <a:cs typeface="+mn-lt"/>
              </a:rPr>
              <a:t> (Accessed 17.04.26).</a:t>
            </a:r>
            <a:endParaRPr lang="en-US" sz="1700"/>
          </a:p>
          <a:p>
            <a:pPr>
              <a:buFont typeface="Wingdings" panose="020B0604020202020204" pitchFamily="34" charset="0"/>
              <a:buChar char="v"/>
            </a:pPr>
            <a:endParaRPr lang="en-US" dirty="0"/>
          </a:p>
        </p:txBody>
      </p:sp>
    </p:spTree>
    <p:extLst>
      <p:ext uri="{BB962C8B-B14F-4D97-AF65-F5344CB8AC3E}">
        <p14:creationId xmlns:p14="http://schemas.microsoft.com/office/powerpoint/2010/main" val="1025988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BMGM5004 Placement: Developing Restaurant Management</vt:lpstr>
      <vt:lpstr>Introduction</vt:lpstr>
      <vt:lpstr>The Secret Beach Bar and Kitchen</vt:lpstr>
      <vt:lpstr>Communication Between Staff</vt:lpstr>
      <vt:lpstr>How This Improves Service</vt:lpstr>
      <vt:lpstr>Coordination During Service</vt:lpstr>
      <vt:lpstr>Business Impact </vt:lpstr>
      <vt:lpstr>Trouble Shooting </vt:lpstr>
      <vt:lpstr>Problems During Service</vt:lpstr>
      <vt:lpstr>Continued Service Delays</vt:lpstr>
      <vt:lpstr>Resolving the Problem</vt:lpstr>
      <vt:lpstr>Reflecting on Trouble Shooting</vt:lpstr>
      <vt:lpstr>POS Systems</vt:lpstr>
      <vt:lpstr>Booking Systems </vt:lpstr>
      <vt:lpstr>Stock Ordering Systems</vt:lpstr>
      <vt:lpstr>Why Use POS Systems</vt:lpstr>
      <vt:lpstr>How This Impacts The Business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 </dc:title>
  <dc:creator>Emily Keane (2409111)</dc:creator>
  <cp:lastModifiedBy>Emily Keane (2409111)</cp:lastModifiedBy>
  <cp:revision>785</cp:revision>
  <dcterms:created xsi:type="dcterms:W3CDTF">2026-04-12T12:34:55Z</dcterms:created>
  <dcterms:modified xsi:type="dcterms:W3CDTF">2026-04-20T20:18:22Z</dcterms:modified>
</cp:coreProperties>
</file>