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BCC046-BEED-0DF0-155A-E8E4E18D0F9E}" v="42" dt="2025-11-06T19:51:53.130"/>
    <p1510:client id="{8A9FA87F-55D9-CCB0-EA28-7D51D8133BC9}" v="28" dt="2025-11-05T20:34:32.6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ra Khan (2311851)" userId="S::2311851@student.uwtsd.ac.uk::da7f09fb-8c22-4410-80e8-45b8ffc4af14" providerId="AD" clId="Web-{21BCC046-BEED-0DF0-155A-E8E4E18D0F9E}"/>
    <pc:docChg chg="modSld">
      <pc:chgData name="Saira Khan (2311851)" userId="S::2311851@student.uwtsd.ac.uk::da7f09fb-8c22-4410-80e8-45b8ffc4af14" providerId="AD" clId="Web-{21BCC046-BEED-0DF0-155A-E8E4E18D0F9E}" dt="2025-11-06T19:51:53.130" v="19" actId="20577"/>
      <pc:docMkLst>
        <pc:docMk/>
      </pc:docMkLst>
      <pc:sldChg chg="modSp">
        <pc:chgData name="Saira Khan (2311851)" userId="S::2311851@student.uwtsd.ac.uk::da7f09fb-8c22-4410-80e8-45b8ffc4af14" providerId="AD" clId="Web-{21BCC046-BEED-0DF0-155A-E8E4E18D0F9E}" dt="2025-11-06T19:51:53.130" v="19" actId="20577"/>
        <pc:sldMkLst>
          <pc:docMk/>
          <pc:sldMk cId="1799102660" sldId="260"/>
        </pc:sldMkLst>
        <pc:spChg chg="mod">
          <ac:chgData name="Saira Khan (2311851)" userId="S::2311851@student.uwtsd.ac.uk::da7f09fb-8c22-4410-80e8-45b8ffc4af14" providerId="AD" clId="Web-{21BCC046-BEED-0DF0-155A-E8E4E18D0F9E}" dt="2025-11-06T19:51:53.130" v="19" actId="20577"/>
          <ac:spMkLst>
            <pc:docMk/>
            <pc:sldMk cId="1799102660" sldId="260"/>
            <ac:spMk id="4" creationId="{3C570F43-D27E-06E7-8D63-17A08A79B218}"/>
          </ac:spMkLst>
        </pc:spChg>
      </pc:sldChg>
      <pc:sldChg chg="modSp">
        <pc:chgData name="Saira Khan (2311851)" userId="S::2311851@student.uwtsd.ac.uk::da7f09fb-8c22-4410-80e8-45b8ffc4af14" providerId="AD" clId="Web-{21BCC046-BEED-0DF0-155A-E8E4E18D0F9E}" dt="2025-11-06T19:33:39.102" v="13" actId="20577"/>
        <pc:sldMkLst>
          <pc:docMk/>
          <pc:sldMk cId="183491784" sldId="262"/>
        </pc:sldMkLst>
        <pc:spChg chg="mod">
          <ac:chgData name="Saira Khan (2311851)" userId="S::2311851@student.uwtsd.ac.uk::da7f09fb-8c22-4410-80e8-45b8ffc4af14" providerId="AD" clId="Web-{21BCC046-BEED-0DF0-155A-E8E4E18D0F9E}" dt="2025-11-06T19:33:39.102" v="13" actId="20577"/>
          <ac:spMkLst>
            <pc:docMk/>
            <pc:sldMk cId="183491784" sldId="262"/>
            <ac:spMk id="4" creationId="{A1D575F9-BEA5-FBAB-9B7A-F6E351EFA9CE}"/>
          </ac:spMkLst>
        </pc:spChg>
      </pc:sldChg>
    </pc:docChg>
  </pc:docChgLst>
  <pc:docChgLst>
    <pc:chgData name="Saira Khan (2311851)" userId="S::2311851@student.uwtsd.ac.uk::da7f09fb-8c22-4410-80e8-45b8ffc4af14" providerId="AD" clId="Web-{DCF59943-4F6C-B4CA-3DEB-44AC86490137}"/>
    <pc:docChg chg="modSld">
      <pc:chgData name="Saira Khan (2311851)" userId="S::2311851@student.uwtsd.ac.uk::da7f09fb-8c22-4410-80e8-45b8ffc4af14" providerId="AD" clId="Web-{DCF59943-4F6C-B4CA-3DEB-44AC86490137}" dt="2025-11-01T17:09:10.173" v="17" actId="20577"/>
      <pc:docMkLst>
        <pc:docMk/>
      </pc:docMkLst>
      <pc:sldChg chg="modSp">
        <pc:chgData name="Saira Khan (2311851)" userId="S::2311851@student.uwtsd.ac.uk::da7f09fb-8c22-4410-80e8-45b8ffc4af14" providerId="AD" clId="Web-{DCF59943-4F6C-B4CA-3DEB-44AC86490137}" dt="2025-11-01T17:09:10.173" v="17" actId="20577"/>
        <pc:sldMkLst>
          <pc:docMk/>
          <pc:sldMk cId="1858984716" sldId="256"/>
        </pc:sldMkLst>
        <pc:spChg chg="mod">
          <ac:chgData name="Saira Khan (2311851)" userId="S::2311851@student.uwtsd.ac.uk::da7f09fb-8c22-4410-80e8-45b8ffc4af14" providerId="AD" clId="Web-{DCF59943-4F6C-B4CA-3DEB-44AC86490137}" dt="2025-11-01T17:09:10.173" v="17" actId="20577"/>
          <ac:spMkLst>
            <pc:docMk/>
            <pc:sldMk cId="1858984716" sldId="256"/>
            <ac:spMk id="2" creationId="{3C89694F-0971-F303-C137-519B2BFDCD10}"/>
          </ac:spMkLst>
        </pc:spChg>
      </pc:sldChg>
    </pc:docChg>
  </pc:docChgLst>
  <pc:docChgLst>
    <pc:chgData name="Saira Khan (2311851)" userId="da7f09fb-8c22-4410-80e8-45b8ffc4af14" providerId="ADAL" clId="{5C133385-EDC0-4A3E-AE84-3CF74B9D2894}"/>
    <pc:docChg chg="custSel addSld delSld modSld">
      <pc:chgData name="Saira Khan (2311851)" userId="da7f09fb-8c22-4410-80e8-45b8ffc4af14" providerId="ADAL" clId="{5C133385-EDC0-4A3E-AE84-3CF74B9D2894}" dt="2025-11-01T20:39:29.108" v="437" actId="20577"/>
      <pc:docMkLst>
        <pc:docMk/>
      </pc:docMkLst>
      <pc:sldChg chg="modSp mod">
        <pc:chgData name="Saira Khan (2311851)" userId="da7f09fb-8c22-4410-80e8-45b8ffc4af14" providerId="ADAL" clId="{5C133385-EDC0-4A3E-AE84-3CF74B9D2894}" dt="2025-11-01T19:09:47.355" v="115" actId="207"/>
        <pc:sldMkLst>
          <pc:docMk/>
          <pc:sldMk cId="1858984716" sldId="256"/>
        </pc:sldMkLst>
        <pc:spChg chg="mod">
          <ac:chgData name="Saira Khan (2311851)" userId="da7f09fb-8c22-4410-80e8-45b8ffc4af14" providerId="ADAL" clId="{5C133385-EDC0-4A3E-AE84-3CF74B9D2894}" dt="2025-11-01T19:09:47.355" v="115" actId="207"/>
          <ac:spMkLst>
            <pc:docMk/>
            <pc:sldMk cId="1858984716" sldId="256"/>
            <ac:spMk id="2" creationId="{3C89694F-0971-F303-C137-519B2BFDCD10}"/>
          </ac:spMkLst>
        </pc:spChg>
      </pc:sldChg>
      <pc:sldChg chg="modSp mod">
        <pc:chgData name="Saira Khan (2311851)" userId="da7f09fb-8c22-4410-80e8-45b8ffc4af14" providerId="ADAL" clId="{5C133385-EDC0-4A3E-AE84-3CF74B9D2894}" dt="2025-11-01T19:09:57.130" v="116" actId="207"/>
        <pc:sldMkLst>
          <pc:docMk/>
          <pc:sldMk cId="4052686926" sldId="257"/>
        </pc:sldMkLst>
        <pc:spChg chg="mod">
          <ac:chgData name="Saira Khan (2311851)" userId="da7f09fb-8c22-4410-80e8-45b8ffc4af14" providerId="ADAL" clId="{5C133385-EDC0-4A3E-AE84-3CF74B9D2894}" dt="2025-11-01T19:09:57.130" v="116" actId="207"/>
          <ac:spMkLst>
            <pc:docMk/>
            <pc:sldMk cId="4052686926" sldId="257"/>
            <ac:spMk id="2" creationId="{C5D02D86-3DF1-D5A5-ADD7-C49BCD49F3A9}"/>
          </ac:spMkLst>
        </pc:spChg>
      </pc:sldChg>
      <pc:sldChg chg="modSp mod">
        <pc:chgData name="Saira Khan (2311851)" userId="da7f09fb-8c22-4410-80e8-45b8ffc4af14" providerId="ADAL" clId="{5C133385-EDC0-4A3E-AE84-3CF74B9D2894}" dt="2025-11-01T19:10:09.831" v="119" actId="207"/>
        <pc:sldMkLst>
          <pc:docMk/>
          <pc:sldMk cId="1077444979" sldId="258"/>
        </pc:sldMkLst>
        <pc:spChg chg="mod">
          <ac:chgData name="Saira Khan (2311851)" userId="da7f09fb-8c22-4410-80e8-45b8ffc4af14" providerId="ADAL" clId="{5C133385-EDC0-4A3E-AE84-3CF74B9D2894}" dt="2025-11-01T19:10:03.616" v="117" actId="207"/>
          <ac:spMkLst>
            <pc:docMk/>
            <pc:sldMk cId="1077444979" sldId="258"/>
            <ac:spMk id="2" creationId="{B1453323-B584-FF82-7D9D-70C231739549}"/>
          </ac:spMkLst>
        </pc:spChg>
        <pc:spChg chg="mod">
          <ac:chgData name="Saira Khan (2311851)" userId="da7f09fb-8c22-4410-80e8-45b8ffc4af14" providerId="ADAL" clId="{5C133385-EDC0-4A3E-AE84-3CF74B9D2894}" dt="2025-11-01T19:10:09.831" v="119" actId="207"/>
          <ac:spMkLst>
            <pc:docMk/>
            <pc:sldMk cId="1077444979" sldId="258"/>
            <ac:spMk id="4" creationId="{526EAD08-6AFE-1373-EE94-5D173C408F93}"/>
          </ac:spMkLst>
        </pc:spChg>
      </pc:sldChg>
      <pc:sldChg chg="addSp modSp mod">
        <pc:chgData name="Saira Khan (2311851)" userId="da7f09fb-8c22-4410-80e8-45b8ffc4af14" providerId="ADAL" clId="{5C133385-EDC0-4A3E-AE84-3CF74B9D2894}" dt="2025-11-01T19:10:48.764" v="124" actId="207"/>
        <pc:sldMkLst>
          <pc:docMk/>
          <pc:sldMk cId="2717459285" sldId="259"/>
        </pc:sldMkLst>
        <pc:spChg chg="mod">
          <ac:chgData name="Saira Khan (2311851)" userId="da7f09fb-8c22-4410-80e8-45b8ffc4af14" providerId="ADAL" clId="{5C133385-EDC0-4A3E-AE84-3CF74B9D2894}" dt="2025-11-01T19:10:20.801" v="120" actId="207"/>
          <ac:spMkLst>
            <pc:docMk/>
            <pc:sldMk cId="2717459285" sldId="259"/>
            <ac:spMk id="2" creationId="{465B51C2-D4E4-F7F1-2B62-7CF373810B17}"/>
          </ac:spMkLst>
        </pc:spChg>
        <pc:spChg chg="mod">
          <ac:chgData name="Saira Khan (2311851)" userId="da7f09fb-8c22-4410-80e8-45b8ffc4af14" providerId="ADAL" clId="{5C133385-EDC0-4A3E-AE84-3CF74B9D2894}" dt="2025-11-01T19:10:48.764" v="124" actId="207"/>
          <ac:spMkLst>
            <pc:docMk/>
            <pc:sldMk cId="2717459285" sldId="259"/>
            <ac:spMk id="5" creationId="{6F1269B9-EB94-9559-EA13-30D76ACFAD6A}"/>
          </ac:spMkLst>
        </pc:spChg>
        <pc:spChg chg="add mod">
          <ac:chgData name="Saira Khan (2311851)" userId="da7f09fb-8c22-4410-80e8-45b8ffc4af14" providerId="ADAL" clId="{5C133385-EDC0-4A3E-AE84-3CF74B9D2894}" dt="2025-11-01T19:10:42.866" v="123" actId="207"/>
          <ac:spMkLst>
            <pc:docMk/>
            <pc:sldMk cId="2717459285" sldId="259"/>
            <ac:spMk id="7" creationId="{69250443-745C-701D-9D6E-7ECD3871F38D}"/>
          </ac:spMkLst>
        </pc:spChg>
      </pc:sldChg>
      <pc:sldChg chg="addSp delSp modSp new mod">
        <pc:chgData name="Saira Khan (2311851)" userId="da7f09fb-8c22-4410-80e8-45b8ffc4af14" providerId="ADAL" clId="{5C133385-EDC0-4A3E-AE84-3CF74B9D2894}" dt="2025-11-01T19:17:41.793" v="195" actId="1076"/>
        <pc:sldMkLst>
          <pc:docMk/>
          <pc:sldMk cId="1799102660" sldId="260"/>
        </pc:sldMkLst>
        <pc:spChg chg="mod">
          <ac:chgData name="Saira Khan (2311851)" userId="da7f09fb-8c22-4410-80e8-45b8ffc4af14" providerId="ADAL" clId="{5C133385-EDC0-4A3E-AE84-3CF74B9D2894}" dt="2025-11-01T19:10:27.391" v="121" actId="207"/>
          <ac:spMkLst>
            <pc:docMk/>
            <pc:sldMk cId="1799102660" sldId="260"/>
            <ac:spMk id="2" creationId="{96319553-7F06-6818-5883-1FDFDC5F894C}"/>
          </ac:spMkLst>
        </pc:spChg>
        <pc:spChg chg="add mod">
          <ac:chgData name="Saira Khan (2311851)" userId="da7f09fb-8c22-4410-80e8-45b8ffc4af14" providerId="ADAL" clId="{5C133385-EDC0-4A3E-AE84-3CF74B9D2894}" dt="2025-11-01T19:17:41.793" v="195" actId="1076"/>
          <ac:spMkLst>
            <pc:docMk/>
            <pc:sldMk cId="1799102660" sldId="260"/>
            <ac:spMk id="4" creationId="{3C570F43-D27E-06E7-8D63-17A08A79B218}"/>
          </ac:spMkLst>
        </pc:spChg>
        <pc:spChg chg="add mod">
          <ac:chgData name="Saira Khan (2311851)" userId="da7f09fb-8c22-4410-80e8-45b8ffc4af14" providerId="ADAL" clId="{5C133385-EDC0-4A3E-AE84-3CF74B9D2894}" dt="2025-11-01T19:17:39.199" v="194" actId="1076"/>
          <ac:spMkLst>
            <pc:docMk/>
            <pc:sldMk cId="1799102660" sldId="260"/>
            <ac:spMk id="5" creationId="{CC6BCFDC-1841-5790-464D-1F6F7EE28934}"/>
          </ac:spMkLst>
        </pc:spChg>
      </pc:sldChg>
      <pc:sldChg chg="addSp delSp modSp new mod">
        <pc:chgData name="Saira Khan (2311851)" userId="da7f09fb-8c22-4410-80e8-45b8ffc4af14" providerId="ADAL" clId="{5C133385-EDC0-4A3E-AE84-3CF74B9D2894}" dt="2025-11-01T20:00:32.341" v="257" actId="207"/>
        <pc:sldMkLst>
          <pc:docMk/>
          <pc:sldMk cId="1091716983" sldId="261"/>
        </pc:sldMkLst>
        <pc:spChg chg="mod">
          <ac:chgData name="Saira Khan (2311851)" userId="da7f09fb-8c22-4410-80e8-45b8ffc4af14" providerId="ADAL" clId="{5C133385-EDC0-4A3E-AE84-3CF74B9D2894}" dt="2025-11-01T19:51:06.578" v="203" actId="1076"/>
          <ac:spMkLst>
            <pc:docMk/>
            <pc:sldMk cId="1091716983" sldId="261"/>
            <ac:spMk id="2" creationId="{4B1E1B4C-DFD6-7FC6-1E11-36ED5008E22B}"/>
          </ac:spMkLst>
        </pc:spChg>
        <pc:spChg chg="add mod">
          <ac:chgData name="Saira Khan (2311851)" userId="da7f09fb-8c22-4410-80e8-45b8ffc4af14" providerId="ADAL" clId="{5C133385-EDC0-4A3E-AE84-3CF74B9D2894}" dt="2025-11-01T20:00:32.341" v="257" actId="207"/>
          <ac:spMkLst>
            <pc:docMk/>
            <pc:sldMk cId="1091716983" sldId="261"/>
            <ac:spMk id="4" creationId="{E0922DAB-6C9A-1E13-DED4-5A7226EF9CF6}"/>
          </ac:spMkLst>
        </pc:spChg>
      </pc:sldChg>
      <pc:sldChg chg="addSp delSp modSp new mod">
        <pc:chgData name="Saira Khan (2311851)" userId="da7f09fb-8c22-4410-80e8-45b8ffc4af14" providerId="ADAL" clId="{5C133385-EDC0-4A3E-AE84-3CF74B9D2894}" dt="2025-11-01T20:17:12.862" v="361" actId="20577"/>
        <pc:sldMkLst>
          <pc:docMk/>
          <pc:sldMk cId="183491784" sldId="262"/>
        </pc:sldMkLst>
        <pc:spChg chg="mod">
          <ac:chgData name="Saira Khan (2311851)" userId="da7f09fb-8c22-4410-80e8-45b8ffc4af14" providerId="ADAL" clId="{5C133385-EDC0-4A3E-AE84-3CF74B9D2894}" dt="2025-11-01T20:01:24.371" v="275" actId="115"/>
          <ac:spMkLst>
            <pc:docMk/>
            <pc:sldMk cId="183491784" sldId="262"/>
            <ac:spMk id="2" creationId="{CDF4375A-5E8B-07FA-2251-CF877775FA36}"/>
          </ac:spMkLst>
        </pc:spChg>
        <pc:spChg chg="add mod">
          <ac:chgData name="Saira Khan (2311851)" userId="da7f09fb-8c22-4410-80e8-45b8ffc4af14" providerId="ADAL" clId="{5C133385-EDC0-4A3E-AE84-3CF74B9D2894}" dt="2025-11-01T20:17:12.862" v="361" actId="20577"/>
          <ac:spMkLst>
            <pc:docMk/>
            <pc:sldMk cId="183491784" sldId="262"/>
            <ac:spMk id="4" creationId="{A1D575F9-BEA5-FBAB-9B7A-F6E351EFA9CE}"/>
          </ac:spMkLst>
        </pc:spChg>
      </pc:sldChg>
      <pc:sldChg chg="addSp delSp modSp new mod">
        <pc:chgData name="Saira Khan (2311851)" userId="da7f09fb-8c22-4410-80e8-45b8ffc4af14" providerId="ADAL" clId="{5C133385-EDC0-4A3E-AE84-3CF74B9D2894}" dt="2025-11-01T20:39:29.108" v="437" actId="20577"/>
        <pc:sldMkLst>
          <pc:docMk/>
          <pc:sldMk cId="2609324129" sldId="263"/>
        </pc:sldMkLst>
        <pc:spChg chg="mod">
          <ac:chgData name="Saira Khan (2311851)" userId="da7f09fb-8c22-4410-80e8-45b8ffc4af14" providerId="ADAL" clId="{5C133385-EDC0-4A3E-AE84-3CF74B9D2894}" dt="2025-11-01T20:31:05.627" v="381" actId="115"/>
          <ac:spMkLst>
            <pc:docMk/>
            <pc:sldMk cId="2609324129" sldId="263"/>
            <ac:spMk id="2" creationId="{49CF09BB-198D-FB32-BD9D-C0CDB85966AA}"/>
          </ac:spMkLst>
        </pc:spChg>
        <pc:spChg chg="add mod">
          <ac:chgData name="Saira Khan (2311851)" userId="da7f09fb-8c22-4410-80e8-45b8ffc4af14" providerId="ADAL" clId="{5C133385-EDC0-4A3E-AE84-3CF74B9D2894}" dt="2025-11-01T20:39:29.108" v="437" actId="20577"/>
          <ac:spMkLst>
            <pc:docMk/>
            <pc:sldMk cId="2609324129" sldId="263"/>
            <ac:spMk id="4" creationId="{766AEB98-1E35-7CF3-D9CC-37FE8B57C5E2}"/>
          </ac:spMkLst>
        </pc:spChg>
      </pc:sldChg>
      <pc:sldChg chg="addSp delSp modSp new mod">
        <pc:chgData name="Saira Khan (2311851)" userId="da7f09fb-8c22-4410-80e8-45b8ffc4af14" providerId="ADAL" clId="{5C133385-EDC0-4A3E-AE84-3CF74B9D2894}" dt="2025-11-01T20:37:13.328" v="414"/>
        <pc:sldMkLst>
          <pc:docMk/>
          <pc:sldMk cId="693383633" sldId="264"/>
        </pc:sldMkLst>
        <pc:spChg chg="add mod">
          <ac:chgData name="Saira Khan (2311851)" userId="da7f09fb-8c22-4410-80e8-45b8ffc4af14" providerId="ADAL" clId="{5C133385-EDC0-4A3E-AE84-3CF74B9D2894}" dt="2025-11-01T20:37:13.328" v="414"/>
          <ac:spMkLst>
            <pc:docMk/>
            <pc:sldMk cId="693383633" sldId="264"/>
            <ac:spMk id="5" creationId="{348A66FA-74C8-8703-44EC-C26698C0CD4C}"/>
          </ac:spMkLst>
        </pc:spChg>
      </pc:sldChg>
      <pc:sldChg chg="addSp delSp modSp new mod">
        <pc:chgData name="Saira Khan (2311851)" userId="da7f09fb-8c22-4410-80e8-45b8ffc4af14" providerId="ADAL" clId="{5C133385-EDC0-4A3E-AE84-3CF74B9D2894}" dt="2025-11-01T20:38:19.110" v="426"/>
        <pc:sldMkLst>
          <pc:docMk/>
          <pc:sldMk cId="2919438154" sldId="265"/>
        </pc:sldMkLst>
        <pc:spChg chg="add mod">
          <ac:chgData name="Saira Khan (2311851)" userId="da7f09fb-8c22-4410-80e8-45b8ffc4af14" providerId="ADAL" clId="{5C133385-EDC0-4A3E-AE84-3CF74B9D2894}" dt="2025-11-01T20:38:19.110" v="426"/>
          <ac:spMkLst>
            <pc:docMk/>
            <pc:sldMk cId="2919438154" sldId="265"/>
            <ac:spMk id="5" creationId="{61285705-6EC8-DC1B-4C61-0C92D364A93D}"/>
          </ac:spMkLst>
        </pc:spChg>
      </pc:sldChg>
      <pc:sldChg chg="addSp delSp modSp new mod">
        <pc:chgData name="Saira Khan (2311851)" userId="da7f09fb-8c22-4410-80e8-45b8ffc4af14" providerId="ADAL" clId="{5C133385-EDC0-4A3E-AE84-3CF74B9D2894}" dt="2025-11-01T20:39:16.154" v="436" actId="20577"/>
        <pc:sldMkLst>
          <pc:docMk/>
          <pc:sldMk cId="1427634002" sldId="266"/>
        </pc:sldMkLst>
        <pc:spChg chg="add mod">
          <ac:chgData name="Saira Khan (2311851)" userId="da7f09fb-8c22-4410-80e8-45b8ffc4af14" providerId="ADAL" clId="{5C133385-EDC0-4A3E-AE84-3CF74B9D2894}" dt="2025-11-01T20:39:16.154" v="436" actId="20577"/>
          <ac:spMkLst>
            <pc:docMk/>
            <pc:sldMk cId="1427634002" sldId="266"/>
            <ac:spMk id="4" creationId="{1257E33C-BDB6-B90E-FA6F-2E0E9C49CDD1}"/>
          </ac:spMkLst>
        </pc:spChg>
      </pc:sldChg>
    </pc:docChg>
  </pc:docChgLst>
  <pc:docChgLst>
    <pc:chgData name="Saira Khan (2311851)" userId="S::2311851@student.uwtsd.ac.uk::da7f09fb-8c22-4410-80e8-45b8ffc4af14" providerId="AD" clId="Web-{8A9FA87F-55D9-CCB0-EA28-7D51D8133BC9}"/>
    <pc:docChg chg="modSld">
      <pc:chgData name="Saira Khan (2311851)" userId="S::2311851@student.uwtsd.ac.uk::da7f09fb-8c22-4410-80e8-45b8ffc4af14" providerId="AD" clId="Web-{8A9FA87F-55D9-CCB0-EA28-7D51D8133BC9}" dt="2025-11-05T20:34:32.653" v="14" actId="20577"/>
      <pc:docMkLst>
        <pc:docMk/>
      </pc:docMkLst>
      <pc:sldChg chg="modSp">
        <pc:chgData name="Saira Khan (2311851)" userId="S::2311851@student.uwtsd.ac.uk::da7f09fb-8c22-4410-80e8-45b8ffc4af14" providerId="AD" clId="Web-{8A9FA87F-55D9-CCB0-EA28-7D51D8133BC9}" dt="2025-11-05T20:32:12.552" v="11" actId="20577"/>
        <pc:sldMkLst>
          <pc:docMk/>
          <pc:sldMk cId="1799102660" sldId="260"/>
        </pc:sldMkLst>
        <pc:spChg chg="mod">
          <ac:chgData name="Saira Khan (2311851)" userId="S::2311851@student.uwtsd.ac.uk::da7f09fb-8c22-4410-80e8-45b8ffc4af14" providerId="AD" clId="Web-{8A9FA87F-55D9-CCB0-EA28-7D51D8133BC9}" dt="2025-11-05T20:32:12.552" v="11" actId="20577"/>
          <ac:spMkLst>
            <pc:docMk/>
            <pc:sldMk cId="1799102660" sldId="260"/>
            <ac:spMk id="4" creationId="{3C570F43-D27E-06E7-8D63-17A08A79B218}"/>
          </ac:spMkLst>
        </pc:spChg>
      </pc:sldChg>
      <pc:sldChg chg="modSp">
        <pc:chgData name="Saira Khan (2311851)" userId="S::2311851@student.uwtsd.ac.uk::da7f09fb-8c22-4410-80e8-45b8ffc4af14" providerId="AD" clId="Web-{8A9FA87F-55D9-CCB0-EA28-7D51D8133BC9}" dt="2025-11-05T20:34:32.653" v="14" actId="20577"/>
        <pc:sldMkLst>
          <pc:docMk/>
          <pc:sldMk cId="1091716983" sldId="261"/>
        </pc:sldMkLst>
        <pc:spChg chg="mod">
          <ac:chgData name="Saira Khan (2311851)" userId="S::2311851@student.uwtsd.ac.uk::da7f09fb-8c22-4410-80e8-45b8ffc4af14" providerId="AD" clId="Web-{8A9FA87F-55D9-CCB0-EA28-7D51D8133BC9}" dt="2025-11-05T20:34:32.653" v="14" actId="20577"/>
          <ac:spMkLst>
            <pc:docMk/>
            <pc:sldMk cId="1091716983" sldId="261"/>
            <ac:spMk id="4" creationId="{E0922DAB-6C9A-1E13-DED4-5A7226EF9CF6}"/>
          </ac:spMkLst>
        </pc:spChg>
      </pc:sldChg>
    </pc:docChg>
  </pc:docChgLst>
  <pc:docChgLst>
    <pc:chgData name="Saira Khan (2311851)" userId="S::2311851@student.uwtsd.ac.uk::da7f09fb-8c22-4410-80e8-45b8ffc4af14" providerId="AD" clId="Web-{725258B4-F1AD-65AD-31D3-21F463FC9057}"/>
    <pc:docChg chg="modSld">
      <pc:chgData name="Saira Khan (2311851)" userId="S::2311851@student.uwtsd.ac.uk::da7f09fb-8c22-4410-80e8-45b8ffc4af14" providerId="AD" clId="Web-{725258B4-F1AD-65AD-31D3-21F463FC9057}" dt="2025-11-04T19:16:49.310" v="42" actId="20577"/>
      <pc:docMkLst>
        <pc:docMk/>
      </pc:docMkLst>
      <pc:sldChg chg="modSp">
        <pc:chgData name="Saira Khan (2311851)" userId="S::2311851@student.uwtsd.ac.uk::da7f09fb-8c22-4410-80e8-45b8ffc4af14" providerId="AD" clId="Web-{725258B4-F1AD-65AD-31D3-21F463FC9057}" dt="2025-11-04T19:05:40.850" v="20" actId="20577"/>
        <pc:sldMkLst>
          <pc:docMk/>
          <pc:sldMk cId="4052686926" sldId="257"/>
        </pc:sldMkLst>
        <pc:spChg chg="mod">
          <ac:chgData name="Saira Khan (2311851)" userId="S::2311851@student.uwtsd.ac.uk::da7f09fb-8c22-4410-80e8-45b8ffc4af14" providerId="AD" clId="Web-{725258B4-F1AD-65AD-31D3-21F463FC9057}" dt="2025-11-04T18:48:46.591" v="13" actId="20577"/>
          <ac:spMkLst>
            <pc:docMk/>
            <pc:sldMk cId="4052686926" sldId="257"/>
            <ac:spMk id="5" creationId="{EDDD571E-9C49-80CE-616E-D89048C36D32}"/>
          </ac:spMkLst>
        </pc:spChg>
        <pc:spChg chg="mod">
          <ac:chgData name="Saira Khan (2311851)" userId="S::2311851@student.uwtsd.ac.uk::da7f09fb-8c22-4410-80e8-45b8ffc4af14" providerId="AD" clId="Web-{725258B4-F1AD-65AD-31D3-21F463FC9057}" dt="2025-11-04T19:05:40.850" v="20" actId="20577"/>
          <ac:spMkLst>
            <pc:docMk/>
            <pc:sldMk cId="4052686926" sldId="257"/>
            <ac:spMk id="7" creationId="{AAC5A412-432F-2086-B4B2-378662B59A1D}"/>
          </ac:spMkLst>
        </pc:spChg>
      </pc:sldChg>
      <pc:sldChg chg="modSp">
        <pc:chgData name="Saira Khan (2311851)" userId="S::2311851@student.uwtsd.ac.uk::da7f09fb-8c22-4410-80e8-45b8ffc4af14" providerId="AD" clId="Web-{725258B4-F1AD-65AD-31D3-21F463FC9057}" dt="2025-11-04T19:10:44.584" v="31" actId="20577"/>
        <pc:sldMkLst>
          <pc:docMk/>
          <pc:sldMk cId="1077444979" sldId="258"/>
        </pc:sldMkLst>
        <pc:spChg chg="mod">
          <ac:chgData name="Saira Khan (2311851)" userId="S::2311851@student.uwtsd.ac.uk::da7f09fb-8c22-4410-80e8-45b8ffc4af14" providerId="AD" clId="Web-{725258B4-F1AD-65AD-31D3-21F463FC9057}" dt="2025-11-04T18:39:44.129" v="1" actId="20577"/>
          <ac:spMkLst>
            <pc:docMk/>
            <pc:sldMk cId="1077444979" sldId="258"/>
            <ac:spMk id="2" creationId="{B1453323-B584-FF82-7D9D-70C231739549}"/>
          </ac:spMkLst>
        </pc:spChg>
        <pc:spChg chg="mod">
          <ac:chgData name="Saira Khan (2311851)" userId="S::2311851@student.uwtsd.ac.uk::da7f09fb-8c22-4410-80e8-45b8ffc4af14" providerId="AD" clId="Web-{725258B4-F1AD-65AD-31D3-21F463FC9057}" dt="2025-11-04T19:10:44.584" v="31" actId="20577"/>
          <ac:spMkLst>
            <pc:docMk/>
            <pc:sldMk cId="1077444979" sldId="258"/>
            <ac:spMk id="4" creationId="{526EAD08-6AFE-1373-EE94-5D173C408F93}"/>
          </ac:spMkLst>
        </pc:spChg>
      </pc:sldChg>
      <pc:sldChg chg="modSp">
        <pc:chgData name="Saira Khan (2311851)" userId="S::2311851@student.uwtsd.ac.uk::da7f09fb-8c22-4410-80e8-45b8ffc4af14" providerId="AD" clId="Web-{725258B4-F1AD-65AD-31D3-21F463FC9057}" dt="2025-11-04T19:16:49.310" v="42" actId="20577"/>
        <pc:sldMkLst>
          <pc:docMk/>
          <pc:sldMk cId="2717459285" sldId="259"/>
        </pc:sldMkLst>
        <pc:spChg chg="mod">
          <ac:chgData name="Saira Khan (2311851)" userId="S::2311851@student.uwtsd.ac.uk::da7f09fb-8c22-4410-80e8-45b8ffc4af14" providerId="AD" clId="Web-{725258B4-F1AD-65AD-31D3-21F463FC9057}" dt="2025-11-04T19:13:41.978" v="35" actId="20577"/>
          <ac:spMkLst>
            <pc:docMk/>
            <pc:sldMk cId="2717459285" sldId="259"/>
            <ac:spMk id="5" creationId="{6F1269B9-EB94-9559-EA13-30D76ACFAD6A}"/>
          </ac:spMkLst>
        </pc:spChg>
        <pc:spChg chg="mod">
          <ac:chgData name="Saira Khan (2311851)" userId="S::2311851@student.uwtsd.ac.uk::da7f09fb-8c22-4410-80e8-45b8ffc4af14" providerId="AD" clId="Web-{725258B4-F1AD-65AD-31D3-21F463FC9057}" dt="2025-11-04T19:16:49.310" v="42" actId="20577"/>
          <ac:spMkLst>
            <pc:docMk/>
            <pc:sldMk cId="2717459285" sldId="259"/>
            <ac:spMk id="7" creationId="{69250443-745C-701D-9D6E-7ECD3871F38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8C730-3BBD-F1FA-6F6B-150D31DA7EA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359600A-40E6-EB98-33B1-D7EBB20887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33FC820-37C3-5335-BBB5-AAE082348F81}"/>
              </a:ext>
            </a:extLst>
          </p:cNvPr>
          <p:cNvSpPr>
            <a:spLocks noGrp="1"/>
          </p:cNvSpPr>
          <p:nvPr>
            <p:ph type="dt" sz="half" idx="10"/>
          </p:nvPr>
        </p:nvSpPr>
        <p:spPr/>
        <p:txBody>
          <a:bodyPr/>
          <a:lstStyle/>
          <a:p>
            <a:fld id="{A09247FE-A9DB-4098-9DBF-00BEF10476FB}" type="datetimeFigureOut">
              <a:rPr lang="en-GB" smtClean="0"/>
              <a:t>06/11/2025</a:t>
            </a:fld>
            <a:endParaRPr lang="en-GB"/>
          </a:p>
        </p:txBody>
      </p:sp>
      <p:sp>
        <p:nvSpPr>
          <p:cNvPr id="5" name="Footer Placeholder 4">
            <a:extLst>
              <a:ext uri="{FF2B5EF4-FFF2-40B4-BE49-F238E27FC236}">
                <a16:creationId xmlns:a16="http://schemas.microsoft.com/office/drawing/2014/main" id="{8B4AE630-FDFB-E264-87C9-9EDF4F982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119996-B2D6-2B3F-2DA5-B7F0B6C766C6}"/>
              </a:ext>
            </a:extLst>
          </p:cNvPr>
          <p:cNvSpPr>
            <a:spLocks noGrp="1"/>
          </p:cNvSpPr>
          <p:nvPr>
            <p:ph type="sldNum" sz="quarter" idx="12"/>
          </p:nvPr>
        </p:nvSpPr>
        <p:spPr/>
        <p:txBody>
          <a:bodyPr/>
          <a:lstStyle/>
          <a:p>
            <a:fld id="{05CA10C6-69F2-470F-9C64-D9FF3040F5A1}" type="slidenum">
              <a:rPr lang="en-GB" smtClean="0"/>
              <a:t>‹#›</a:t>
            </a:fld>
            <a:endParaRPr lang="en-GB"/>
          </a:p>
        </p:txBody>
      </p:sp>
    </p:spTree>
    <p:extLst>
      <p:ext uri="{BB962C8B-B14F-4D97-AF65-F5344CB8AC3E}">
        <p14:creationId xmlns:p14="http://schemas.microsoft.com/office/powerpoint/2010/main" val="3397127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91B30-916A-A144-F0EB-B7861B854E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A0C83EA-A220-736D-4771-333CA73706A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4964AE-260E-F306-52FE-9440BBBDF548}"/>
              </a:ext>
            </a:extLst>
          </p:cNvPr>
          <p:cNvSpPr>
            <a:spLocks noGrp="1"/>
          </p:cNvSpPr>
          <p:nvPr>
            <p:ph type="dt" sz="half" idx="10"/>
          </p:nvPr>
        </p:nvSpPr>
        <p:spPr/>
        <p:txBody>
          <a:bodyPr/>
          <a:lstStyle/>
          <a:p>
            <a:fld id="{A09247FE-A9DB-4098-9DBF-00BEF10476FB}" type="datetimeFigureOut">
              <a:rPr lang="en-GB" smtClean="0"/>
              <a:t>06/11/2025</a:t>
            </a:fld>
            <a:endParaRPr lang="en-GB"/>
          </a:p>
        </p:txBody>
      </p:sp>
      <p:sp>
        <p:nvSpPr>
          <p:cNvPr id="5" name="Footer Placeholder 4">
            <a:extLst>
              <a:ext uri="{FF2B5EF4-FFF2-40B4-BE49-F238E27FC236}">
                <a16:creationId xmlns:a16="http://schemas.microsoft.com/office/drawing/2014/main" id="{FDE51009-0255-E6DF-8258-5CC5D635B2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BBAA13-CD5F-66CC-81D0-015625CA3AEE}"/>
              </a:ext>
            </a:extLst>
          </p:cNvPr>
          <p:cNvSpPr>
            <a:spLocks noGrp="1"/>
          </p:cNvSpPr>
          <p:nvPr>
            <p:ph type="sldNum" sz="quarter" idx="12"/>
          </p:nvPr>
        </p:nvSpPr>
        <p:spPr/>
        <p:txBody>
          <a:bodyPr/>
          <a:lstStyle/>
          <a:p>
            <a:fld id="{05CA10C6-69F2-470F-9C64-D9FF3040F5A1}" type="slidenum">
              <a:rPr lang="en-GB" smtClean="0"/>
              <a:t>‹#›</a:t>
            </a:fld>
            <a:endParaRPr lang="en-GB"/>
          </a:p>
        </p:txBody>
      </p:sp>
    </p:spTree>
    <p:extLst>
      <p:ext uri="{BB962C8B-B14F-4D97-AF65-F5344CB8AC3E}">
        <p14:creationId xmlns:p14="http://schemas.microsoft.com/office/powerpoint/2010/main" val="1861852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C469E-4F47-2B8B-0531-CDF6A31D01A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CD3E790-4CC1-6979-54AE-3B74279E99F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0E83BE7-0423-C3E7-7426-DD48ABE19414}"/>
              </a:ext>
            </a:extLst>
          </p:cNvPr>
          <p:cNvSpPr>
            <a:spLocks noGrp="1"/>
          </p:cNvSpPr>
          <p:nvPr>
            <p:ph type="dt" sz="half" idx="10"/>
          </p:nvPr>
        </p:nvSpPr>
        <p:spPr/>
        <p:txBody>
          <a:bodyPr/>
          <a:lstStyle/>
          <a:p>
            <a:fld id="{A09247FE-A9DB-4098-9DBF-00BEF10476FB}" type="datetimeFigureOut">
              <a:rPr lang="en-GB" smtClean="0"/>
              <a:t>06/11/2025</a:t>
            </a:fld>
            <a:endParaRPr lang="en-GB"/>
          </a:p>
        </p:txBody>
      </p:sp>
      <p:sp>
        <p:nvSpPr>
          <p:cNvPr id="5" name="Footer Placeholder 4">
            <a:extLst>
              <a:ext uri="{FF2B5EF4-FFF2-40B4-BE49-F238E27FC236}">
                <a16:creationId xmlns:a16="http://schemas.microsoft.com/office/drawing/2014/main" id="{4AE1F0C4-0D16-DDB1-3387-C5F9C3D06B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E0181F-74CF-5115-AF9B-1B11780B4376}"/>
              </a:ext>
            </a:extLst>
          </p:cNvPr>
          <p:cNvSpPr>
            <a:spLocks noGrp="1"/>
          </p:cNvSpPr>
          <p:nvPr>
            <p:ph type="sldNum" sz="quarter" idx="12"/>
          </p:nvPr>
        </p:nvSpPr>
        <p:spPr/>
        <p:txBody>
          <a:bodyPr/>
          <a:lstStyle/>
          <a:p>
            <a:fld id="{05CA10C6-69F2-470F-9C64-D9FF3040F5A1}" type="slidenum">
              <a:rPr lang="en-GB" smtClean="0"/>
              <a:t>‹#›</a:t>
            </a:fld>
            <a:endParaRPr lang="en-GB"/>
          </a:p>
        </p:txBody>
      </p:sp>
    </p:spTree>
    <p:extLst>
      <p:ext uri="{BB962C8B-B14F-4D97-AF65-F5344CB8AC3E}">
        <p14:creationId xmlns:p14="http://schemas.microsoft.com/office/powerpoint/2010/main" val="3314972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3ADB3-4738-863E-8848-06CE2339463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9BA7089-1736-7FBD-F66B-A3A69D31FC2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1BD8F36-91F2-88C6-5698-6EC75487E2C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5D46BCF-33B2-AE1B-C218-3C86E2EDACB8}"/>
              </a:ext>
            </a:extLst>
          </p:cNvPr>
          <p:cNvSpPr>
            <a:spLocks noGrp="1"/>
          </p:cNvSpPr>
          <p:nvPr>
            <p:ph type="dt" sz="half" idx="10"/>
          </p:nvPr>
        </p:nvSpPr>
        <p:spPr/>
        <p:txBody>
          <a:bodyPr/>
          <a:lstStyle/>
          <a:p>
            <a:fld id="{A09247FE-A9DB-4098-9DBF-00BEF10476FB}" type="datetimeFigureOut">
              <a:rPr lang="en-GB" smtClean="0"/>
              <a:t>06/11/2025</a:t>
            </a:fld>
            <a:endParaRPr lang="en-GB"/>
          </a:p>
        </p:txBody>
      </p:sp>
      <p:sp>
        <p:nvSpPr>
          <p:cNvPr id="6" name="Footer Placeholder 5">
            <a:extLst>
              <a:ext uri="{FF2B5EF4-FFF2-40B4-BE49-F238E27FC236}">
                <a16:creationId xmlns:a16="http://schemas.microsoft.com/office/drawing/2014/main" id="{F18C5E43-F2C2-833E-4E58-624DB9DA59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79B7E0-29DE-222A-12C5-3F849B799ADB}"/>
              </a:ext>
            </a:extLst>
          </p:cNvPr>
          <p:cNvSpPr>
            <a:spLocks noGrp="1"/>
          </p:cNvSpPr>
          <p:nvPr>
            <p:ph type="sldNum" sz="quarter" idx="12"/>
          </p:nvPr>
        </p:nvSpPr>
        <p:spPr/>
        <p:txBody>
          <a:bodyPr/>
          <a:lstStyle/>
          <a:p>
            <a:fld id="{05CA10C6-69F2-470F-9C64-D9FF3040F5A1}" type="slidenum">
              <a:rPr lang="en-GB" smtClean="0"/>
              <a:t>‹#›</a:t>
            </a:fld>
            <a:endParaRPr lang="en-GB"/>
          </a:p>
        </p:txBody>
      </p:sp>
    </p:spTree>
    <p:extLst>
      <p:ext uri="{BB962C8B-B14F-4D97-AF65-F5344CB8AC3E}">
        <p14:creationId xmlns:p14="http://schemas.microsoft.com/office/powerpoint/2010/main" val="775740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9BC9A-AFD5-9A08-B6A0-BECA054DEF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DFD388C-3361-5D31-D1E4-36AC0CA6DB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052D6B8-1114-3820-3F8E-2A1B7D7AFF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E032330-8E2B-82CF-76BC-5692DD3C01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496671D-44B7-4E78-3ABD-B5BDFC89F07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736CD45-F7E8-0C01-5B1E-83C0D5B0B63F}"/>
              </a:ext>
            </a:extLst>
          </p:cNvPr>
          <p:cNvSpPr>
            <a:spLocks noGrp="1"/>
          </p:cNvSpPr>
          <p:nvPr>
            <p:ph type="dt" sz="half" idx="10"/>
          </p:nvPr>
        </p:nvSpPr>
        <p:spPr/>
        <p:txBody>
          <a:bodyPr/>
          <a:lstStyle/>
          <a:p>
            <a:fld id="{A09247FE-A9DB-4098-9DBF-00BEF10476FB}" type="datetimeFigureOut">
              <a:rPr lang="en-GB" smtClean="0"/>
              <a:t>06/11/2025</a:t>
            </a:fld>
            <a:endParaRPr lang="en-GB"/>
          </a:p>
        </p:txBody>
      </p:sp>
      <p:sp>
        <p:nvSpPr>
          <p:cNvPr id="8" name="Footer Placeholder 7">
            <a:extLst>
              <a:ext uri="{FF2B5EF4-FFF2-40B4-BE49-F238E27FC236}">
                <a16:creationId xmlns:a16="http://schemas.microsoft.com/office/drawing/2014/main" id="{569F76DC-190B-E3E2-3B06-4D8AFE5247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907B81-0E25-6554-D2E3-1A4F30C8D35F}"/>
              </a:ext>
            </a:extLst>
          </p:cNvPr>
          <p:cNvSpPr>
            <a:spLocks noGrp="1"/>
          </p:cNvSpPr>
          <p:nvPr>
            <p:ph type="sldNum" sz="quarter" idx="12"/>
          </p:nvPr>
        </p:nvSpPr>
        <p:spPr/>
        <p:txBody>
          <a:bodyPr/>
          <a:lstStyle/>
          <a:p>
            <a:fld id="{05CA10C6-69F2-470F-9C64-D9FF3040F5A1}" type="slidenum">
              <a:rPr lang="en-GB" smtClean="0"/>
              <a:t>‹#›</a:t>
            </a:fld>
            <a:endParaRPr lang="en-GB"/>
          </a:p>
        </p:txBody>
      </p:sp>
    </p:spTree>
    <p:extLst>
      <p:ext uri="{BB962C8B-B14F-4D97-AF65-F5344CB8AC3E}">
        <p14:creationId xmlns:p14="http://schemas.microsoft.com/office/powerpoint/2010/main" val="589217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655A7-B972-6CFB-D3BF-70D459FB5AE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F750C78-54EE-621B-86FE-35DB5F3CF205}"/>
              </a:ext>
            </a:extLst>
          </p:cNvPr>
          <p:cNvSpPr>
            <a:spLocks noGrp="1"/>
          </p:cNvSpPr>
          <p:nvPr>
            <p:ph type="dt" sz="half" idx="10"/>
          </p:nvPr>
        </p:nvSpPr>
        <p:spPr/>
        <p:txBody>
          <a:bodyPr/>
          <a:lstStyle/>
          <a:p>
            <a:fld id="{A09247FE-A9DB-4098-9DBF-00BEF10476FB}" type="datetimeFigureOut">
              <a:rPr lang="en-GB" smtClean="0"/>
              <a:t>06/11/2025</a:t>
            </a:fld>
            <a:endParaRPr lang="en-GB"/>
          </a:p>
        </p:txBody>
      </p:sp>
      <p:sp>
        <p:nvSpPr>
          <p:cNvPr id="4" name="Footer Placeholder 3">
            <a:extLst>
              <a:ext uri="{FF2B5EF4-FFF2-40B4-BE49-F238E27FC236}">
                <a16:creationId xmlns:a16="http://schemas.microsoft.com/office/drawing/2014/main" id="{1E1F0FEC-8362-1EF7-E00F-5DBAFB5764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70B123-8197-F589-F038-45FFE7BCF5EA}"/>
              </a:ext>
            </a:extLst>
          </p:cNvPr>
          <p:cNvSpPr>
            <a:spLocks noGrp="1"/>
          </p:cNvSpPr>
          <p:nvPr>
            <p:ph type="sldNum" sz="quarter" idx="12"/>
          </p:nvPr>
        </p:nvSpPr>
        <p:spPr/>
        <p:txBody>
          <a:bodyPr/>
          <a:lstStyle/>
          <a:p>
            <a:fld id="{05CA10C6-69F2-470F-9C64-D9FF3040F5A1}" type="slidenum">
              <a:rPr lang="en-GB" smtClean="0"/>
              <a:t>‹#›</a:t>
            </a:fld>
            <a:endParaRPr lang="en-GB"/>
          </a:p>
        </p:txBody>
      </p:sp>
    </p:spTree>
    <p:extLst>
      <p:ext uri="{BB962C8B-B14F-4D97-AF65-F5344CB8AC3E}">
        <p14:creationId xmlns:p14="http://schemas.microsoft.com/office/powerpoint/2010/main" val="1602462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550191-058E-F352-A332-B704DBC0D978}"/>
              </a:ext>
            </a:extLst>
          </p:cNvPr>
          <p:cNvSpPr>
            <a:spLocks noGrp="1"/>
          </p:cNvSpPr>
          <p:nvPr>
            <p:ph type="dt" sz="half" idx="10"/>
          </p:nvPr>
        </p:nvSpPr>
        <p:spPr/>
        <p:txBody>
          <a:bodyPr/>
          <a:lstStyle/>
          <a:p>
            <a:fld id="{A09247FE-A9DB-4098-9DBF-00BEF10476FB}" type="datetimeFigureOut">
              <a:rPr lang="en-GB" smtClean="0"/>
              <a:t>06/11/2025</a:t>
            </a:fld>
            <a:endParaRPr lang="en-GB"/>
          </a:p>
        </p:txBody>
      </p:sp>
      <p:sp>
        <p:nvSpPr>
          <p:cNvPr id="3" name="Footer Placeholder 2">
            <a:extLst>
              <a:ext uri="{FF2B5EF4-FFF2-40B4-BE49-F238E27FC236}">
                <a16:creationId xmlns:a16="http://schemas.microsoft.com/office/drawing/2014/main" id="{FFBFF28A-9397-681B-9A26-4DC67D8435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A283C0-6A55-DD0F-B44A-E6099DC8D028}"/>
              </a:ext>
            </a:extLst>
          </p:cNvPr>
          <p:cNvSpPr>
            <a:spLocks noGrp="1"/>
          </p:cNvSpPr>
          <p:nvPr>
            <p:ph type="sldNum" sz="quarter" idx="12"/>
          </p:nvPr>
        </p:nvSpPr>
        <p:spPr/>
        <p:txBody>
          <a:bodyPr/>
          <a:lstStyle/>
          <a:p>
            <a:fld id="{05CA10C6-69F2-470F-9C64-D9FF3040F5A1}" type="slidenum">
              <a:rPr lang="en-GB" smtClean="0"/>
              <a:t>‹#›</a:t>
            </a:fld>
            <a:endParaRPr lang="en-GB"/>
          </a:p>
        </p:txBody>
      </p:sp>
    </p:spTree>
    <p:extLst>
      <p:ext uri="{BB962C8B-B14F-4D97-AF65-F5344CB8AC3E}">
        <p14:creationId xmlns:p14="http://schemas.microsoft.com/office/powerpoint/2010/main" val="2596063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72481-A4B8-7ACD-2E9F-BC178DF420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035FF63-30A5-9595-A6A4-27769B2FC1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904DAD1-4D89-A9B3-F49B-84A632995E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55D601-1146-D528-4058-B5FCB4332D6F}"/>
              </a:ext>
            </a:extLst>
          </p:cNvPr>
          <p:cNvSpPr>
            <a:spLocks noGrp="1"/>
          </p:cNvSpPr>
          <p:nvPr>
            <p:ph type="dt" sz="half" idx="10"/>
          </p:nvPr>
        </p:nvSpPr>
        <p:spPr/>
        <p:txBody>
          <a:bodyPr/>
          <a:lstStyle/>
          <a:p>
            <a:fld id="{A09247FE-A9DB-4098-9DBF-00BEF10476FB}" type="datetimeFigureOut">
              <a:rPr lang="en-GB" smtClean="0"/>
              <a:t>06/11/2025</a:t>
            </a:fld>
            <a:endParaRPr lang="en-GB"/>
          </a:p>
        </p:txBody>
      </p:sp>
      <p:sp>
        <p:nvSpPr>
          <p:cNvPr id="6" name="Footer Placeholder 5">
            <a:extLst>
              <a:ext uri="{FF2B5EF4-FFF2-40B4-BE49-F238E27FC236}">
                <a16:creationId xmlns:a16="http://schemas.microsoft.com/office/drawing/2014/main" id="{3D5F2D06-0839-EFB2-DC77-139D0049A1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A9DF9F-48DF-82F3-FDD0-06F222D51089}"/>
              </a:ext>
            </a:extLst>
          </p:cNvPr>
          <p:cNvSpPr>
            <a:spLocks noGrp="1"/>
          </p:cNvSpPr>
          <p:nvPr>
            <p:ph type="sldNum" sz="quarter" idx="12"/>
          </p:nvPr>
        </p:nvSpPr>
        <p:spPr/>
        <p:txBody>
          <a:bodyPr/>
          <a:lstStyle/>
          <a:p>
            <a:fld id="{05CA10C6-69F2-470F-9C64-D9FF3040F5A1}" type="slidenum">
              <a:rPr lang="en-GB" smtClean="0"/>
              <a:t>‹#›</a:t>
            </a:fld>
            <a:endParaRPr lang="en-GB"/>
          </a:p>
        </p:txBody>
      </p:sp>
    </p:spTree>
    <p:extLst>
      <p:ext uri="{BB962C8B-B14F-4D97-AF65-F5344CB8AC3E}">
        <p14:creationId xmlns:p14="http://schemas.microsoft.com/office/powerpoint/2010/main" val="292886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08474-647C-7B9F-E535-767A1416D4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2B09E39-D05C-27B6-28D5-43B5B70065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824DC4-3330-496F-7C9F-9C006285C1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C452BE0-A659-3646-4DE9-DCD1BC8CD1CD}"/>
              </a:ext>
            </a:extLst>
          </p:cNvPr>
          <p:cNvSpPr>
            <a:spLocks noGrp="1"/>
          </p:cNvSpPr>
          <p:nvPr>
            <p:ph type="dt" sz="half" idx="10"/>
          </p:nvPr>
        </p:nvSpPr>
        <p:spPr/>
        <p:txBody>
          <a:bodyPr/>
          <a:lstStyle/>
          <a:p>
            <a:fld id="{A09247FE-A9DB-4098-9DBF-00BEF10476FB}" type="datetimeFigureOut">
              <a:rPr lang="en-GB" smtClean="0"/>
              <a:t>06/11/2025</a:t>
            </a:fld>
            <a:endParaRPr lang="en-GB"/>
          </a:p>
        </p:txBody>
      </p:sp>
      <p:sp>
        <p:nvSpPr>
          <p:cNvPr id="6" name="Footer Placeholder 5">
            <a:extLst>
              <a:ext uri="{FF2B5EF4-FFF2-40B4-BE49-F238E27FC236}">
                <a16:creationId xmlns:a16="http://schemas.microsoft.com/office/drawing/2014/main" id="{D477D12A-4D72-E220-185F-61420E529E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39270-1401-CA0E-8CE4-A6D5486D0ED4}"/>
              </a:ext>
            </a:extLst>
          </p:cNvPr>
          <p:cNvSpPr>
            <a:spLocks noGrp="1"/>
          </p:cNvSpPr>
          <p:nvPr>
            <p:ph type="sldNum" sz="quarter" idx="12"/>
          </p:nvPr>
        </p:nvSpPr>
        <p:spPr/>
        <p:txBody>
          <a:bodyPr/>
          <a:lstStyle/>
          <a:p>
            <a:fld id="{05CA10C6-69F2-470F-9C64-D9FF3040F5A1}" type="slidenum">
              <a:rPr lang="en-GB" smtClean="0"/>
              <a:t>‹#›</a:t>
            </a:fld>
            <a:endParaRPr lang="en-GB"/>
          </a:p>
        </p:txBody>
      </p:sp>
    </p:spTree>
    <p:extLst>
      <p:ext uri="{BB962C8B-B14F-4D97-AF65-F5344CB8AC3E}">
        <p14:creationId xmlns:p14="http://schemas.microsoft.com/office/powerpoint/2010/main" val="1770463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03B1B-927F-10F3-FB84-88D648591F8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CA30E06-D440-A563-5269-FC1DC76EAEF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987534-B408-030C-EC72-9A949495D7E6}"/>
              </a:ext>
            </a:extLst>
          </p:cNvPr>
          <p:cNvSpPr>
            <a:spLocks noGrp="1"/>
          </p:cNvSpPr>
          <p:nvPr>
            <p:ph type="dt" sz="half" idx="10"/>
          </p:nvPr>
        </p:nvSpPr>
        <p:spPr/>
        <p:txBody>
          <a:bodyPr/>
          <a:lstStyle/>
          <a:p>
            <a:fld id="{A09247FE-A9DB-4098-9DBF-00BEF10476FB}" type="datetimeFigureOut">
              <a:rPr lang="en-GB" smtClean="0"/>
              <a:t>06/11/2025</a:t>
            </a:fld>
            <a:endParaRPr lang="en-GB"/>
          </a:p>
        </p:txBody>
      </p:sp>
      <p:sp>
        <p:nvSpPr>
          <p:cNvPr id="5" name="Footer Placeholder 4">
            <a:extLst>
              <a:ext uri="{FF2B5EF4-FFF2-40B4-BE49-F238E27FC236}">
                <a16:creationId xmlns:a16="http://schemas.microsoft.com/office/drawing/2014/main" id="{27D971E3-4274-E64E-3026-21B45D97E7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84E754-C1A7-4E16-9291-468CC4651088}"/>
              </a:ext>
            </a:extLst>
          </p:cNvPr>
          <p:cNvSpPr>
            <a:spLocks noGrp="1"/>
          </p:cNvSpPr>
          <p:nvPr>
            <p:ph type="sldNum" sz="quarter" idx="12"/>
          </p:nvPr>
        </p:nvSpPr>
        <p:spPr/>
        <p:txBody>
          <a:bodyPr/>
          <a:lstStyle/>
          <a:p>
            <a:fld id="{05CA10C6-69F2-470F-9C64-D9FF3040F5A1}" type="slidenum">
              <a:rPr lang="en-GB" smtClean="0"/>
              <a:t>‹#›</a:t>
            </a:fld>
            <a:endParaRPr lang="en-GB"/>
          </a:p>
        </p:txBody>
      </p:sp>
    </p:spTree>
    <p:extLst>
      <p:ext uri="{BB962C8B-B14F-4D97-AF65-F5344CB8AC3E}">
        <p14:creationId xmlns:p14="http://schemas.microsoft.com/office/powerpoint/2010/main" val="660204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DB8C8B-A522-4D98-DBA3-EB3906EE34F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57318E7-6AF3-F30A-CC5F-9349FEDC24F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B29E33-4124-F015-3B70-BF111F47494C}"/>
              </a:ext>
            </a:extLst>
          </p:cNvPr>
          <p:cNvSpPr>
            <a:spLocks noGrp="1"/>
          </p:cNvSpPr>
          <p:nvPr>
            <p:ph type="dt" sz="half" idx="10"/>
          </p:nvPr>
        </p:nvSpPr>
        <p:spPr/>
        <p:txBody>
          <a:bodyPr/>
          <a:lstStyle/>
          <a:p>
            <a:fld id="{A09247FE-A9DB-4098-9DBF-00BEF10476FB}" type="datetimeFigureOut">
              <a:rPr lang="en-GB" smtClean="0"/>
              <a:t>06/11/2025</a:t>
            </a:fld>
            <a:endParaRPr lang="en-GB"/>
          </a:p>
        </p:txBody>
      </p:sp>
      <p:sp>
        <p:nvSpPr>
          <p:cNvPr id="5" name="Footer Placeholder 4">
            <a:extLst>
              <a:ext uri="{FF2B5EF4-FFF2-40B4-BE49-F238E27FC236}">
                <a16:creationId xmlns:a16="http://schemas.microsoft.com/office/drawing/2014/main" id="{01E08C56-D3CD-4BEF-C4D4-E1E1DAC7C9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0E15F1-2E30-5EEC-DF90-041BA6B131DA}"/>
              </a:ext>
            </a:extLst>
          </p:cNvPr>
          <p:cNvSpPr>
            <a:spLocks noGrp="1"/>
          </p:cNvSpPr>
          <p:nvPr>
            <p:ph type="sldNum" sz="quarter" idx="12"/>
          </p:nvPr>
        </p:nvSpPr>
        <p:spPr/>
        <p:txBody>
          <a:bodyPr/>
          <a:lstStyle/>
          <a:p>
            <a:fld id="{05CA10C6-69F2-470F-9C64-D9FF3040F5A1}" type="slidenum">
              <a:rPr lang="en-GB" smtClean="0"/>
              <a:t>‹#›</a:t>
            </a:fld>
            <a:endParaRPr lang="en-GB"/>
          </a:p>
        </p:txBody>
      </p:sp>
    </p:spTree>
    <p:extLst>
      <p:ext uri="{BB962C8B-B14F-4D97-AF65-F5344CB8AC3E}">
        <p14:creationId xmlns:p14="http://schemas.microsoft.com/office/powerpoint/2010/main" val="435764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1DF5D1-399E-9D74-4A22-D4F57FCBBB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DCCBBEA-99E9-6E08-BECE-BEB4C8C486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B98E003-6023-521D-BAFD-BB5EC22DB2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9247FE-A9DB-4098-9DBF-00BEF10476FB}" type="datetimeFigureOut">
              <a:rPr lang="en-GB" smtClean="0"/>
              <a:t>06/11/2025</a:t>
            </a:fld>
            <a:endParaRPr lang="en-GB"/>
          </a:p>
        </p:txBody>
      </p:sp>
      <p:sp>
        <p:nvSpPr>
          <p:cNvPr id="5" name="Footer Placeholder 4">
            <a:extLst>
              <a:ext uri="{FF2B5EF4-FFF2-40B4-BE49-F238E27FC236}">
                <a16:creationId xmlns:a16="http://schemas.microsoft.com/office/drawing/2014/main" id="{5018F851-B6C5-6561-E69F-8E4827A77D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33103FA-ECE1-F66A-EEA0-9083F799D9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CA10C6-69F2-470F-9C64-D9FF3040F5A1}" type="slidenum">
              <a:rPr lang="en-GB" smtClean="0"/>
              <a:t>‹#›</a:t>
            </a:fld>
            <a:endParaRPr lang="en-GB"/>
          </a:p>
        </p:txBody>
      </p:sp>
    </p:spTree>
    <p:extLst>
      <p:ext uri="{BB962C8B-B14F-4D97-AF65-F5344CB8AC3E}">
        <p14:creationId xmlns:p14="http://schemas.microsoft.com/office/powerpoint/2010/main" val="20019905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77/1179551420910122" TargetMode="External"/><Relationship Id="rId2" Type="http://schemas.openxmlformats.org/officeDocument/2006/relationships/hyperlink" Target="https://pro.freestyle.abbott/uk-en/freestyle-portfolio/freestyle-libre-systems/freestyle-libre-2.html?utm_source=chatgpt.co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england.nhs.uk/2022/08/nhs-to-roll-out-life-changing-glucose-monitors-to-all-type-1-diabetes-patients/?utm_source=chatgp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england.nhs.uk/diabetes/digital-innovations-to-support-diabetes-outcomes/flash-glucose-monitoring/faqs-commissioners/?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9694F-0971-F303-C137-519B2BFDCD10}"/>
              </a:ext>
            </a:extLst>
          </p:cNvPr>
          <p:cNvSpPr>
            <a:spLocks noGrp="1"/>
          </p:cNvSpPr>
          <p:nvPr>
            <p:ph type="ctrTitle"/>
          </p:nvPr>
        </p:nvSpPr>
        <p:spPr>
          <a:xfrm>
            <a:off x="1524000" y="3324790"/>
            <a:ext cx="9144000" cy="2387600"/>
          </a:xfrm>
        </p:spPr>
        <p:txBody>
          <a:bodyPr>
            <a:noAutofit/>
          </a:bodyPr>
          <a:lstStyle/>
          <a:p>
            <a:r>
              <a:rPr lang="en-GB" sz="3200" dirty="0">
                <a:solidFill>
                  <a:srgbClr val="002060"/>
                </a:solidFill>
                <a:latin typeface="Arial" panose="020B0604020202020204" pitchFamily="34" charset="0"/>
                <a:cs typeface="Arial" panose="020B0604020202020204" pitchFamily="34" charset="0"/>
              </a:rPr>
              <a:t>Digital Transformation in the Health and care Professions </a:t>
            </a:r>
            <a:br>
              <a:rPr lang="en-GB" sz="3200" dirty="0">
                <a:solidFill>
                  <a:srgbClr val="002060"/>
                </a:solidFill>
                <a:latin typeface="Arial" panose="020B0604020202020204" pitchFamily="34" charset="0"/>
                <a:cs typeface="Arial" panose="020B0604020202020204" pitchFamily="34" charset="0"/>
              </a:rPr>
            </a:br>
            <a:br>
              <a:rPr lang="en-GB" sz="3200" dirty="0">
                <a:solidFill>
                  <a:srgbClr val="002060"/>
                </a:solidFill>
                <a:latin typeface="Arial" panose="020B0604020202020204" pitchFamily="34" charset="0"/>
                <a:cs typeface="Arial" panose="020B0604020202020204" pitchFamily="34" charset="0"/>
              </a:rPr>
            </a:br>
            <a:r>
              <a:rPr lang="en-GB" sz="3200" dirty="0">
                <a:solidFill>
                  <a:srgbClr val="002060"/>
                </a:solidFill>
                <a:latin typeface="Arial" panose="020B0604020202020204" pitchFamily="34" charset="0"/>
                <a:cs typeface="Arial" panose="020B0604020202020204" pitchFamily="34" charset="0"/>
              </a:rPr>
              <a:t>BMHP6026 </a:t>
            </a:r>
            <a:br>
              <a:rPr lang="en-GB" sz="3200" dirty="0">
                <a:solidFill>
                  <a:srgbClr val="002060"/>
                </a:solidFill>
                <a:latin typeface="Arial" panose="020B0604020202020204" pitchFamily="34" charset="0"/>
                <a:cs typeface="Arial" panose="020B0604020202020204" pitchFamily="34" charset="0"/>
              </a:rPr>
            </a:br>
            <a:br>
              <a:rPr lang="en-GB" sz="3200" dirty="0">
                <a:solidFill>
                  <a:srgbClr val="002060"/>
                </a:solidFill>
                <a:latin typeface="Arial" panose="020B0604020202020204" pitchFamily="34" charset="0"/>
                <a:cs typeface="Arial" panose="020B0604020202020204" pitchFamily="34" charset="0"/>
              </a:rPr>
            </a:br>
            <a:r>
              <a:rPr lang="en-GB" sz="3200" dirty="0">
                <a:solidFill>
                  <a:srgbClr val="002060"/>
                </a:solidFill>
                <a:latin typeface="Arial" panose="020B0604020202020204" pitchFamily="34" charset="0"/>
                <a:cs typeface="Arial" panose="020B0604020202020204" pitchFamily="34" charset="0"/>
              </a:rPr>
              <a:t>Component 2:  Viva Voce (Oral Presentation)</a:t>
            </a:r>
            <a:br>
              <a:rPr lang="en-GB" sz="3200" dirty="0">
                <a:solidFill>
                  <a:srgbClr val="002060"/>
                </a:solidFill>
                <a:latin typeface="Arial" panose="020B0604020202020204" pitchFamily="34" charset="0"/>
                <a:cs typeface="Arial" panose="020B0604020202020204" pitchFamily="34" charset="0"/>
              </a:rPr>
            </a:br>
            <a:br>
              <a:rPr lang="en-GB" sz="3200" dirty="0">
                <a:solidFill>
                  <a:srgbClr val="002060"/>
                </a:solidFill>
                <a:latin typeface="Arial" panose="020B0604020202020204" pitchFamily="34" charset="0"/>
                <a:cs typeface="Arial" panose="020B0604020202020204" pitchFamily="34" charset="0"/>
              </a:rPr>
            </a:br>
            <a:r>
              <a:rPr lang="en-GB" sz="3200" dirty="0">
                <a:solidFill>
                  <a:srgbClr val="002060"/>
                </a:solidFill>
                <a:latin typeface="Arial" panose="020B0604020202020204" pitchFamily="34" charset="0"/>
                <a:cs typeface="Arial" panose="020B0604020202020204" pitchFamily="34" charset="0"/>
              </a:rPr>
              <a:t>2311851: Saira Khan </a:t>
            </a:r>
            <a:br>
              <a:rPr lang="en-GB" sz="3200" dirty="0">
                <a:solidFill>
                  <a:srgbClr val="002060"/>
                </a:solidFill>
                <a:latin typeface="Arial" panose="020B0604020202020204" pitchFamily="34" charset="0"/>
                <a:cs typeface="Arial" panose="020B0604020202020204" pitchFamily="34" charset="0"/>
              </a:rPr>
            </a:br>
            <a:br>
              <a:rPr lang="en-GB" sz="3200" dirty="0">
                <a:solidFill>
                  <a:srgbClr val="002060"/>
                </a:solidFill>
                <a:latin typeface="Arial" panose="020B0604020202020204" pitchFamily="34" charset="0"/>
                <a:cs typeface="Arial" panose="020B0604020202020204" pitchFamily="34" charset="0"/>
              </a:rPr>
            </a:br>
            <a:r>
              <a:rPr lang="en-GB" sz="3200" dirty="0">
                <a:solidFill>
                  <a:srgbClr val="002060"/>
                </a:solidFill>
                <a:latin typeface="Arial" panose="020B0604020202020204" pitchFamily="34" charset="0"/>
                <a:cs typeface="Arial" panose="020B0604020202020204" pitchFamily="34" charset="0"/>
              </a:rPr>
              <a:t>Lecturer: Zakiyyah Ahmed</a:t>
            </a:r>
          </a:p>
        </p:txBody>
      </p:sp>
    </p:spTree>
    <p:extLst>
      <p:ext uri="{BB962C8B-B14F-4D97-AF65-F5344CB8AC3E}">
        <p14:creationId xmlns:p14="http://schemas.microsoft.com/office/powerpoint/2010/main" val="1858984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02D86-3DF1-D5A5-ADD7-C49BCD49F3A9}"/>
              </a:ext>
            </a:extLst>
          </p:cNvPr>
          <p:cNvSpPr>
            <a:spLocks noGrp="1"/>
          </p:cNvSpPr>
          <p:nvPr>
            <p:ph type="title"/>
          </p:nvPr>
        </p:nvSpPr>
        <p:spPr>
          <a:xfrm>
            <a:off x="140109" y="73985"/>
            <a:ext cx="10515600" cy="1325563"/>
          </a:xfrm>
        </p:spPr>
        <p:txBody>
          <a:bodyPr>
            <a:normAutofit/>
          </a:bodyPr>
          <a:lstStyle/>
          <a:p>
            <a:r>
              <a:rPr lang="en-GB" sz="2800" b="1" u="sng" dirty="0">
                <a:solidFill>
                  <a:srgbClr val="002060"/>
                </a:solidFill>
                <a:latin typeface="Arial" panose="020B0604020202020204" pitchFamily="34" charset="0"/>
                <a:cs typeface="Arial" panose="020B0604020202020204" pitchFamily="34" charset="0"/>
              </a:rPr>
              <a:t>Freestyle libre 2 - Introduction</a:t>
            </a:r>
          </a:p>
        </p:txBody>
      </p:sp>
      <p:pic>
        <p:nvPicPr>
          <p:cNvPr id="4" name="Content Placeholder 3">
            <a:extLst>
              <a:ext uri="{FF2B5EF4-FFF2-40B4-BE49-F238E27FC236}">
                <a16:creationId xmlns:a16="http://schemas.microsoft.com/office/drawing/2014/main" id="{EB7E9275-E901-B2BB-8D2B-6FBEDDB7889E}"/>
              </a:ext>
            </a:extLst>
          </p:cNvPr>
          <p:cNvPicPr>
            <a:picLocks noGrp="1" noChangeAspect="1"/>
          </p:cNvPicPr>
          <p:nvPr>
            <p:ph idx="1"/>
          </p:nvPr>
        </p:nvPicPr>
        <p:blipFill>
          <a:blip r:embed="rId2"/>
          <a:stretch>
            <a:fillRect/>
          </a:stretch>
        </p:blipFill>
        <p:spPr>
          <a:xfrm>
            <a:off x="6823765" y="4059588"/>
            <a:ext cx="4728960" cy="2660040"/>
          </a:xfrm>
          <a:prstGeom prst="rect">
            <a:avLst/>
          </a:prstGeom>
        </p:spPr>
      </p:pic>
      <p:sp>
        <p:nvSpPr>
          <p:cNvPr id="5" name="TextBox 4">
            <a:extLst>
              <a:ext uri="{FF2B5EF4-FFF2-40B4-BE49-F238E27FC236}">
                <a16:creationId xmlns:a16="http://schemas.microsoft.com/office/drawing/2014/main" id="{EDDD571E-9C49-80CE-616E-D89048C36D32}"/>
              </a:ext>
            </a:extLst>
          </p:cNvPr>
          <p:cNvSpPr txBox="1"/>
          <p:nvPr/>
        </p:nvSpPr>
        <p:spPr>
          <a:xfrm>
            <a:off x="287593" y="1103767"/>
            <a:ext cx="5384757" cy="3077766"/>
          </a:xfrm>
          <a:prstGeom prst="rect">
            <a:avLst/>
          </a:prstGeom>
          <a:noFill/>
        </p:spPr>
        <p:txBody>
          <a:bodyPr wrap="square" lIns="91440" tIns="45720" rIns="91440" bIns="45720" rtlCol="0" anchor="t">
            <a:spAutoFit/>
          </a:bodyPr>
          <a:lstStyle/>
          <a:p>
            <a:endParaRPr lang="en-GB" b="1" dirty="0"/>
          </a:p>
          <a:p>
            <a:r>
              <a:rPr lang="en-GB" sz="1600" b="1" dirty="0">
                <a:latin typeface="Arial"/>
                <a:cs typeface="Arial"/>
              </a:rPr>
              <a:t>- </a:t>
            </a:r>
            <a:r>
              <a:rPr lang="en-GB" sz="1600" dirty="0">
                <a:latin typeface="Arial"/>
                <a:cs typeface="Arial"/>
              </a:rPr>
              <a:t>Continuous Glucose Monitoring (CGM) is one of such innovation in diabetes management, which provides a real-time monitoring of glucose levels and enhances the self-care and treatment outcomes. </a:t>
            </a:r>
            <a:r>
              <a:rPr lang="en-GB" sz="1600" dirty="0">
                <a:solidFill>
                  <a:srgbClr val="111111"/>
                </a:solidFill>
                <a:latin typeface="Arial"/>
                <a:cs typeface="Arial"/>
              </a:rPr>
              <a:t>(Molfetta,</a:t>
            </a:r>
            <a:r>
              <a:rPr lang="en-GB" sz="1600" i="1" dirty="0">
                <a:solidFill>
                  <a:srgbClr val="111111"/>
                </a:solidFill>
                <a:latin typeface="Arial"/>
                <a:cs typeface="Arial"/>
              </a:rPr>
              <a:t> et al.</a:t>
            </a:r>
            <a:r>
              <a:rPr lang="en-GB" sz="1600" dirty="0">
                <a:solidFill>
                  <a:srgbClr val="111111"/>
                </a:solidFill>
                <a:latin typeface="Arial"/>
                <a:cs typeface="Arial"/>
              </a:rPr>
              <a:t>, 2025).</a:t>
            </a:r>
            <a:endParaRPr lang="en-GB" sz="1600" dirty="0">
              <a:solidFill>
                <a:srgbClr val="111111"/>
              </a:solidFill>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r>
              <a:rPr lang="en-GB" sz="1600" b="1" dirty="0">
                <a:latin typeface="Arial"/>
                <a:cs typeface="Arial"/>
              </a:rPr>
              <a:t>- </a:t>
            </a:r>
            <a:r>
              <a:rPr lang="en-GB" sz="1600" dirty="0">
                <a:solidFill>
                  <a:srgbClr val="111111"/>
                </a:solidFill>
                <a:latin typeface="Arial"/>
                <a:cs typeface="Arial"/>
              </a:rPr>
              <a:t>Bystron, </a:t>
            </a:r>
            <a:r>
              <a:rPr lang="en-GB" sz="1600" i="1" dirty="0">
                <a:solidFill>
                  <a:srgbClr val="111111"/>
                </a:solidFill>
                <a:latin typeface="Arial"/>
                <a:cs typeface="Arial"/>
              </a:rPr>
              <a:t>et al</a:t>
            </a:r>
            <a:r>
              <a:rPr lang="en-GB" sz="1600" dirty="0">
                <a:solidFill>
                  <a:srgbClr val="111111"/>
                </a:solidFill>
                <a:latin typeface="Arial"/>
                <a:cs typeface="Arial"/>
              </a:rPr>
              <a:t>., (2024) </a:t>
            </a:r>
            <a:r>
              <a:rPr lang="en-GB" sz="1600" dirty="0">
                <a:latin typeface="Arial"/>
                <a:cs typeface="Arial"/>
              </a:rPr>
              <a:t>One of the most recent CGM devices, the Freestyle Libre 2 (FSL2), which was designed by Abbott and received approval in England in 2020, is the device that can read continuous or flash glucose levels, raises alarms, and require fewer finger-prick tests. </a:t>
            </a:r>
            <a:r>
              <a:rPr lang="en-GB" sz="1600" dirty="0">
                <a:solidFill>
                  <a:srgbClr val="111111"/>
                </a:solidFill>
                <a:latin typeface="Arial"/>
                <a:cs typeface="Arial"/>
              </a:rPr>
              <a:t>(Litwak, </a:t>
            </a:r>
            <a:r>
              <a:rPr lang="en-GB" sz="1600" i="1" dirty="0">
                <a:solidFill>
                  <a:srgbClr val="111111"/>
                </a:solidFill>
                <a:latin typeface="Arial"/>
                <a:cs typeface="Arial"/>
              </a:rPr>
              <a:t>et al.</a:t>
            </a:r>
            <a:r>
              <a:rPr lang="en-GB" sz="1600" dirty="0">
                <a:solidFill>
                  <a:srgbClr val="111111"/>
                </a:solidFill>
                <a:latin typeface="Arial"/>
                <a:cs typeface="Arial"/>
              </a:rPr>
              <a:t>, 2024).</a:t>
            </a:r>
          </a:p>
        </p:txBody>
      </p:sp>
      <p:sp>
        <p:nvSpPr>
          <p:cNvPr id="6" name="TextBox 5">
            <a:extLst>
              <a:ext uri="{FF2B5EF4-FFF2-40B4-BE49-F238E27FC236}">
                <a16:creationId xmlns:a16="http://schemas.microsoft.com/office/drawing/2014/main" id="{19B36CDB-5811-8F2E-A646-A6583EA1DDDF}"/>
              </a:ext>
            </a:extLst>
          </p:cNvPr>
          <p:cNvSpPr txBox="1"/>
          <p:nvPr/>
        </p:nvSpPr>
        <p:spPr>
          <a:xfrm>
            <a:off x="287593" y="4235446"/>
            <a:ext cx="5808407" cy="230832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Installing both health and social care (in the UK, Europe, and elsewhere) has necessitated the process of digitalisation, staffing, and restructuring clinical processes to include the possibility of remote data monitoring. </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Medical practitioners now have new demands in the digital literacy, deciphering of CGMs, patient education and collaboration across disciplines to provide active, evidence-based diabetes services.</a:t>
            </a:r>
          </a:p>
        </p:txBody>
      </p:sp>
      <p:sp>
        <p:nvSpPr>
          <p:cNvPr id="7" name="TextBox 6">
            <a:extLst>
              <a:ext uri="{FF2B5EF4-FFF2-40B4-BE49-F238E27FC236}">
                <a16:creationId xmlns:a16="http://schemas.microsoft.com/office/drawing/2014/main" id="{AAC5A412-432F-2086-B4B2-378662B59A1D}"/>
              </a:ext>
            </a:extLst>
          </p:cNvPr>
          <p:cNvSpPr txBox="1"/>
          <p:nvPr/>
        </p:nvSpPr>
        <p:spPr>
          <a:xfrm>
            <a:off x="6508955" y="520158"/>
            <a:ext cx="5683045" cy="3539430"/>
          </a:xfrm>
          <a:prstGeom prst="rect">
            <a:avLst/>
          </a:prstGeom>
          <a:noFill/>
        </p:spPr>
        <p:txBody>
          <a:bodyPr wrap="square" lIns="91440" tIns="45720" rIns="91440" bIns="45720" rtlCol="0" anchor="t">
            <a:spAutoFit/>
          </a:bodyPr>
          <a:lstStyle/>
          <a:p>
            <a:r>
              <a:rPr lang="en-GB" sz="1600" dirty="0">
                <a:latin typeface="Arial"/>
                <a:cs typeface="Arial"/>
              </a:rPr>
              <a:t>- </a:t>
            </a:r>
            <a:r>
              <a:rPr lang="en-GB" sz="1600" dirty="0">
                <a:solidFill>
                  <a:srgbClr val="111111"/>
                </a:solidFill>
                <a:latin typeface="Arial"/>
                <a:cs typeface="Arial"/>
              </a:rPr>
              <a:t>Whelan, </a:t>
            </a:r>
            <a:r>
              <a:rPr lang="en-GB" sz="1600" i="1" dirty="0">
                <a:solidFill>
                  <a:srgbClr val="111111"/>
                </a:solidFill>
                <a:latin typeface="Arial"/>
                <a:cs typeface="Arial"/>
              </a:rPr>
              <a:t>et al</a:t>
            </a:r>
            <a:r>
              <a:rPr lang="en-GB" sz="1600" dirty="0">
                <a:solidFill>
                  <a:srgbClr val="111111"/>
                </a:solidFill>
                <a:latin typeface="Arial"/>
                <a:cs typeface="Arial"/>
              </a:rPr>
              <a:t>., (2019) t</a:t>
            </a:r>
            <a:r>
              <a:rPr lang="en-GB" sz="1600" dirty="0">
                <a:latin typeface="Arial"/>
                <a:cs typeface="Arial"/>
              </a:rPr>
              <a:t>he patients and service users have better self-management, convenience and life quality, but some experience obstacles to digital exclusion, sensor discomfort, and anxiety regarding data.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The obstacles are cost and access disparities, training disparities, and data privacy and security concerns, which may restrict the accessible and effective use of FSL2 technology.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The positive effects and suggestions include better clinical outcomes, patient satisfaction, further training, equal access, enhanced digital infrastructure, and sustained investigation of the long-term consequences.</a:t>
            </a:r>
          </a:p>
        </p:txBody>
      </p:sp>
    </p:spTree>
    <p:extLst>
      <p:ext uri="{BB962C8B-B14F-4D97-AF65-F5344CB8AC3E}">
        <p14:creationId xmlns:p14="http://schemas.microsoft.com/office/powerpoint/2010/main" val="4052686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53323-B584-FF82-7D9D-70C231739549}"/>
              </a:ext>
            </a:extLst>
          </p:cNvPr>
          <p:cNvSpPr>
            <a:spLocks noGrp="1"/>
          </p:cNvSpPr>
          <p:nvPr>
            <p:ph type="title"/>
          </p:nvPr>
        </p:nvSpPr>
        <p:spPr>
          <a:xfrm>
            <a:off x="243351" y="282216"/>
            <a:ext cx="6570407" cy="1325563"/>
          </a:xfrm>
        </p:spPr>
        <p:txBody>
          <a:bodyPr>
            <a:normAutofit/>
          </a:bodyPr>
          <a:lstStyle/>
          <a:p>
            <a:r>
              <a:rPr lang="en-GB" sz="2800" b="1" u="sng" dirty="0">
                <a:solidFill>
                  <a:srgbClr val="002060"/>
                </a:solidFill>
                <a:latin typeface="Arial"/>
                <a:cs typeface="Arial"/>
              </a:rPr>
              <a:t>Development, policy and Implementation of the Digital Innovation </a:t>
            </a:r>
          </a:p>
        </p:txBody>
      </p:sp>
      <p:sp>
        <p:nvSpPr>
          <p:cNvPr id="4" name="Rectangle 1">
            <a:extLst>
              <a:ext uri="{FF2B5EF4-FFF2-40B4-BE49-F238E27FC236}">
                <a16:creationId xmlns:a16="http://schemas.microsoft.com/office/drawing/2014/main" id="{526EAD08-6AFE-1373-EE94-5D173C408F93}"/>
              </a:ext>
            </a:extLst>
          </p:cNvPr>
          <p:cNvSpPr>
            <a:spLocks noGrp="1" noChangeArrowheads="1"/>
          </p:cNvSpPr>
          <p:nvPr>
            <p:ph idx="1"/>
          </p:nvPr>
        </p:nvSpPr>
        <p:spPr bwMode="auto">
          <a:xfrm>
            <a:off x="243351" y="2087463"/>
            <a:ext cx="5523270" cy="477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lang="en-GB" sz="1600" dirty="0">
                <a:latin typeface="Arial" panose="020B0604020202020204" pitchFamily="34" charset="0"/>
                <a:cs typeface="Arial" panose="020B0604020202020204" pitchFamily="34" charset="0"/>
              </a:rPr>
              <a:t>- The FSL2 (Freestyle Libre 2) is a flash/continuous glucose monitor that has a 14-day sensor, which is fully wearable, factory-calibrated, and it is not necessary to use finger-stick calibration. </a:t>
            </a:r>
          </a:p>
          <a:p>
            <a:pPr marL="0" lvl="0" indent="0" eaLnBrk="0" fontAlgn="base" hangingPunct="0">
              <a:lnSpc>
                <a:spcPct val="100000"/>
              </a:lnSpc>
              <a:spcBef>
                <a:spcPct val="0"/>
              </a:spcBef>
              <a:spcAft>
                <a:spcPct val="0"/>
              </a:spcAft>
              <a:buNone/>
            </a:pPr>
            <a:endParaRPr lang="en-GB" sz="1600" dirty="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r>
              <a:rPr lang="en-GB" sz="1600" dirty="0">
                <a:latin typeface="Arial"/>
                <a:cs typeface="Arial"/>
              </a:rPr>
              <a:t>- </a:t>
            </a:r>
            <a:r>
              <a:rPr lang="en-GB" sz="1600" dirty="0">
                <a:solidFill>
                  <a:srgbClr val="111111"/>
                </a:solidFill>
                <a:latin typeface="Arial"/>
                <a:cs typeface="Arial"/>
              </a:rPr>
              <a:t>Fokkert,</a:t>
            </a:r>
            <a:r>
              <a:rPr lang="en-GB" sz="1600" i="1" dirty="0">
                <a:solidFill>
                  <a:srgbClr val="111111"/>
                </a:solidFill>
                <a:latin typeface="Arial"/>
                <a:cs typeface="Arial"/>
              </a:rPr>
              <a:t> et al.,</a:t>
            </a:r>
            <a:r>
              <a:rPr lang="en-GB" sz="1600" dirty="0">
                <a:solidFill>
                  <a:srgbClr val="111111"/>
                </a:solidFill>
                <a:latin typeface="Arial"/>
                <a:cs typeface="Arial"/>
              </a:rPr>
              <a:t> (2017)</a:t>
            </a:r>
            <a:r>
              <a:rPr lang="en-GB" sz="1100" dirty="0">
                <a:solidFill>
                  <a:srgbClr val="111111"/>
                </a:solidFill>
                <a:latin typeface="Arial"/>
                <a:cs typeface="Arial"/>
              </a:rPr>
              <a:t> </a:t>
            </a:r>
            <a:r>
              <a:rPr lang="en-GB" sz="1600" dirty="0">
                <a:latin typeface="Arial"/>
                <a:cs typeface="Arial"/>
              </a:rPr>
              <a:t>Other old forms of glucose monitoring, like intermittent capillary blood sampling, are still available, but they are quickly becoming less popular in favour of newer CGM technologies</a:t>
            </a:r>
          </a:p>
          <a:p>
            <a:pPr marL="0" lvl="0" indent="0" eaLnBrk="0" fontAlgn="base" hangingPunct="0">
              <a:lnSpc>
                <a:spcPct val="100000"/>
              </a:lnSpc>
              <a:spcBef>
                <a:spcPct val="0"/>
              </a:spcBef>
              <a:spcAft>
                <a:spcPct val="0"/>
              </a:spcAft>
              <a:buNone/>
            </a:pPr>
            <a:endParaRPr lang="en-GB" sz="1600" dirty="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r>
              <a:rPr lang="en-GB" sz="1600" dirty="0">
                <a:solidFill>
                  <a:srgbClr val="000000"/>
                </a:solidFill>
                <a:latin typeface="Arial"/>
                <a:cs typeface="Arial"/>
              </a:rPr>
              <a:t>- </a:t>
            </a:r>
            <a:r>
              <a:rPr lang="en-GB" sz="1600" dirty="0">
                <a:solidFill>
                  <a:srgbClr val="111111"/>
                </a:solidFill>
                <a:latin typeface="Arial"/>
                <a:cs typeface="Arial"/>
              </a:rPr>
              <a:t>Wilmot, </a:t>
            </a:r>
            <a:r>
              <a:rPr lang="en-GB" sz="1600" i="1" dirty="0">
                <a:solidFill>
                  <a:srgbClr val="111111"/>
                </a:solidFill>
                <a:latin typeface="Arial"/>
                <a:cs typeface="Arial"/>
              </a:rPr>
              <a:t>et al.</a:t>
            </a:r>
            <a:r>
              <a:rPr lang="en-GB" sz="1600" dirty="0">
                <a:solidFill>
                  <a:srgbClr val="111111"/>
                </a:solidFill>
                <a:latin typeface="Arial"/>
                <a:cs typeface="Arial"/>
              </a:rPr>
              <a:t>, (2021)</a:t>
            </a:r>
            <a:r>
              <a:rPr lang="en-GB" sz="1600" dirty="0">
                <a:latin typeface="Arial"/>
                <a:cs typeface="Arial"/>
              </a:rPr>
              <a:t> FSL2 is a contemporary substitute of self-monitoring of blood glucose (SMBG) by finger-prick, which offers continuous data and is more convenient</a:t>
            </a:r>
          </a:p>
          <a:p>
            <a:pPr marL="0" lvl="0" indent="0" eaLnBrk="0" fontAlgn="base" hangingPunct="0">
              <a:lnSpc>
                <a:spcPct val="100000"/>
              </a:lnSpc>
              <a:spcBef>
                <a:spcPct val="0"/>
              </a:spcBef>
              <a:spcAft>
                <a:spcPct val="0"/>
              </a:spcAft>
              <a:buNone/>
            </a:pPr>
            <a:endParaRPr lang="en-GB" sz="1600" dirty="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r>
              <a:rPr lang="en-GB" sz="1600" dirty="0">
                <a:latin typeface="Arial"/>
                <a:cs typeface="Arial"/>
              </a:rPr>
              <a:t>- The recent changes in the best-practice recommendations in diabetes guidelines have shifted to the use of CGM and flash glucose monitoring in both adults and children </a:t>
            </a:r>
            <a:r>
              <a:rPr lang="en-GB" sz="1600" dirty="0">
                <a:solidFill>
                  <a:srgbClr val="1B1B1B"/>
                </a:solidFill>
                <a:latin typeface="Arial"/>
                <a:cs typeface="Arial"/>
              </a:rPr>
              <a:t>(Jefferies, </a:t>
            </a:r>
            <a:r>
              <a:rPr lang="en-GB" sz="1600" i="1" dirty="0">
                <a:solidFill>
                  <a:srgbClr val="1B1B1B"/>
                </a:solidFill>
                <a:latin typeface="Arial"/>
                <a:cs typeface="Arial"/>
              </a:rPr>
              <a:t>et al.</a:t>
            </a:r>
            <a:r>
              <a:rPr lang="en-GB" sz="1600" dirty="0">
                <a:solidFill>
                  <a:srgbClr val="1B1B1B"/>
                </a:solidFill>
                <a:latin typeface="Arial"/>
                <a:cs typeface="Arial"/>
              </a:rPr>
              <a:t>, 2023).</a:t>
            </a:r>
            <a:endParaRPr lang="en-GB" sz="1600" dirty="0">
              <a:solidFill>
                <a:srgbClr val="1B1B1B"/>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C40269D-16B3-26CA-13AD-F0F068103F0A}"/>
              </a:ext>
            </a:extLst>
          </p:cNvPr>
          <p:cNvSpPr txBox="1"/>
          <p:nvPr/>
        </p:nvSpPr>
        <p:spPr>
          <a:xfrm>
            <a:off x="6651523" y="3034581"/>
            <a:ext cx="5188974" cy="4062651"/>
          </a:xfrm>
          <a:prstGeom prst="rect">
            <a:avLst/>
          </a:prstGeom>
          <a:noFill/>
        </p:spPr>
        <p:txBody>
          <a:bodyPr wrap="square" rtlCol="0">
            <a:spAutoFit/>
          </a:bodyPr>
          <a:lstStyle/>
          <a:p>
            <a:pPr lvl="0" eaLnBrk="0" fontAlgn="base" hangingPunct="0">
              <a:spcBef>
                <a:spcPct val="0"/>
              </a:spcBef>
              <a:spcAft>
                <a:spcPct val="0"/>
              </a:spcAft>
            </a:pPr>
            <a:r>
              <a:rPr lang="en-GB" sz="1600" dirty="0">
                <a:latin typeface="Arial" panose="020B0604020202020204" pitchFamily="34" charset="0"/>
                <a:cs typeface="Arial" panose="020B0604020202020204" pitchFamily="34" charset="0"/>
              </a:rPr>
              <a:t>-The technological advancements of FSL2 are that it has built-in high- and low-glucose alarms, making it safer and easier to use than the previous models of the Libre. </a:t>
            </a:r>
          </a:p>
          <a:p>
            <a:pPr lvl="0" eaLnBrk="0" fontAlgn="base" hangingPunct="0">
              <a:spcBef>
                <a:spcPct val="0"/>
              </a:spcBef>
              <a:spcAft>
                <a:spcPct val="0"/>
              </a:spcAft>
            </a:pPr>
            <a:endParaRPr lang="en-GB" sz="1600" dirty="0">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GB" sz="1600" dirty="0">
                <a:latin typeface="Arial" panose="020B0604020202020204" pitchFamily="34" charset="0"/>
                <a:cs typeface="Arial" panose="020B0604020202020204" pitchFamily="34" charset="0"/>
              </a:rPr>
              <a:t>-Application-based, reader-based, and platform-based digital connectivity, like LibreView, helps clinicians to remotely access glucose data to assist in managing diabetes using data. </a:t>
            </a:r>
          </a:p>
          <a:p>
            <a:pPr lvl="0" eaLnBrk="0" fontAlgn="base" hangingPunct="0">
              <a:spcBef>
                <a:spcPct val="0"/>
              </a:spcBef>
              <a:spcAft>
                <a:spcPct val="0"/>
              </a:spcAft>
            </a:pPr>
            <a:endParaRPr lang="en-GB" sz="1600" dirty="0">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GB" sz="1600" dirty="0">
                <a:latin typeface="Arial" panose="020B0604020202020204" pitchFamily="34" charset="0"/>
                <a:cs typeface="Arial" panose="020B0604020202020204" pitchFamily="34" charset="0"/>
              </a:rPr>
              <a:t>Pilot programmes, clinician training, policy changes, and community adoption (including the 2021 Black Country pilot and the 2023 Flash Week in Northeast and North Cumbria) have been used in the implementation in UK healthcare.</a:t>
            </a:r>
            <a:endParaRPr lang="en-US" altLang="en-US" sz="1600" dirty="0">
              <a:latin typeface="Arial" panose="020B0604020202020204" pitchFamily="34" charset="0"/>
              <a:cs typeface="Arial" panose="020B0604020202020204" pitchFamily="34" charset="0"/>
            </a:endParaRPr>
          </a:p>
          <a:p>
            <a:endParaRPr lang="en-GB" dirty="0"/>
          </a:p>
        </p:txBody>
      </p:sp>
      <p:pic>
        <p:nvPicPr>
          <p:cNvPr id="6" name="Picture 5">
            <a:extLst>
              <a:ext uri="{FF2B5EF4-FFF2-40B4-BE49-F238E27FC236}">
                <a16:creationId xmlns:a16="http://schemas.microsoft.com/office/drawing/2014/main" id="{F8712809-2FF3-1046-6296-6F6914869077}"/>
              </a:ext>
            </a:extLst>
          </p:cNvPr>
          <p:cNvPicPr>
            <a:picLocks noChangeAspect="1"/>
          </p:cNvPicPr>
          <p:nvPr/>
        </p:nvPicPr>
        <p:blipFill>
          <a:blip r:embed="rId2"/>
          <a:stretch>
            <a:fillRect/>
          </a:stretch>
        </p:blipFill>
        <p:spPr>
          <a:xfrm>
            <a:off x="6904704" y="75739"/>
            <a:ext cx="5043945" cy="2856270"/>
          </a:xfrm>
          <a:prstGeom prst="rect">
            <a:avLst/>
          </a:prstGeom>
        </p:spPr>
      </p:pic>
    </p:spTree>
    <p:extLst>
      <p:ext uri="{BB962C8B-B14F-4D97-AF65-F5344CB8AC3E}">
        <p14:creationId xmlns:p14="http://schemas.microsoft.com/office/powerpoint/2010/main" val="1077444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51C2-D4E4-F7F1-2B62-7CF373810B17}"/>
              </a:ext>
            </a:extLst>
          </p:cNvPr>
          <p:cNvSpPr>
            <a:spLocks noGrp="1"/>
          </p:cNvSpPr>
          <p:nvPr>
            <p:ph type="title"/>
          </p:nvPr>
        </p:nvSpPr>
        <p:spPr>
          <a:xfrm>
            <a:off x="808703" y="-214979"/>
            <a:ext cx="11383297" cy="1325563"/>
          </a:xfrm>
        </p:spPr>
        <p:txBody>
          <a:bodyPr>
            <a:normAutofit/>
          </a:bodyPr>
          <a:lstStyle/>
          <a:p>
            <a:r>
              <a:rPr lang="en-GB" sz="2800" b="1" u="sng" dirty="0">
                <a:solidFill>
                  <a:srgbClr val="002060"/>
                </a:solidFill>
                <a:latin typeface="Arial" panose="020B0604020202020204" pitchFamily="34" charset="0"/>
                <a:cs typeface="Arial" panose="020B0604020202020204" pitchFamily="34" charset="0"/>
              </a:rPr>
              <a:t>Workforce Implications Roles, Competencies, and Challenges </a:t>
            </a:r>
          </a:p>
        </p:txBody>
      </p:sp>
      <p:sp>
        <p:nvSpPr>
          <p:cNvPr id="5" name="TextBox 4">
            <a:extLst>
              <a:ext uri="{FF2B5EF4-FFF2-40B4-BE49-F238E27FC236}">
                <a16:creationId xmlns:a16="http://schemas.microsoft.com/office/drawing/2014/main" id="{6F1269B9-EB94-9559-EA13-30D76ACFAD6A}"/>
              </a:ext>
            </a:extLst>
          </p:cNvPr>
          <p:cNvSpPr txBox="1"/>
          <p:nvPr/>
        </p:nvSpPr>
        <p:spPr>
          <a:xfrm>
            <a:off x="228600" y="913939"/>
            <a:ext cx="5729749" cy="10802957"/>
          </a:xfrm>
          <a:prstGeom prst="rect">
            <a:avLst/>
          </a:prstGeom>
          <a:noFill/>
        </p:spPr>
        <p:txBody>
          <a:bodyPr wrap="square" lIns="91440" tIns="45720" rIns="91440" bIns="45720" rtlCol="0" anchor="t">
            <a:spAutoFit/>
          </a:bodyPr>
          <a:lstStyle/>
          <a:p>
            <a:r>
              <a:rPr lang="en-GB" b="1" u="sng" dirty="0">
                <a:solidFill>
                  <a:schemeClr val="accent6"/>
                </a:solidFill>
              </a:rPr>
              <a:t>Positive effects –</a:t>
            </a:r>
          </a:p>
          <a:p>
            <a:endParaRPr lang="en-GB" b="1" u="sng" dirty="0"/>
          </a:p>
          <a:p>
            <a:r>
              <a:rPr lang="en-GB" sz="1600" err="1">
                <a:solidFill>
                  <a:srgbClr val="111111"/>
                </a:solidFill>
                <a:latin typeface="Arial"/>
                <a:cs typeface="Arial"/>
              </a:rPr>
              <a:t>Hohendorff</a:t>
            </a:r>
            <a:r>
              <a:rPr lang="en-GB" sz="1600" dirty="0">
                <a:solidFill>
                  <a:srgbClr val="111111"/>
                </a:solidFill>
                <a:latin typeface="Arial"/>
                <a:cs typeface="Arial"/>
              </a:rPr>
              <a:t>, </a:t>
            </a:r>
            <a:r>
              <a:rPr lang="en-GB" sz="1600" i="1" dirty="0">
                <a:solidFill>
                  <a:srgbClr val="111111"/>
                </a:solidFill>
                <a:latin typeface="Arial"/>
                <a:cs typeface="Arial"/>
              </a:rPr>
              <a:t>et al</a:t>
            </a:r>
            <a:r>
              <a:rPr lang="en-GB" sz="1600" dirty="0">
                <a:solidFill>
                  <a:srgbClr val="111111"/>
                </a:solidFill>
                <a:latin typeface="Arial"/>
                <a:cs typeface="Arial"/>
              </a:rPr>
              <a:t>., (2021)</a:t>
            </a:r>
            <a:r>
              <a:rPr lang="en-GB" sz="1100" dirty="0">
                <a:solidFill>
                  <a:srgbClr val="111111"/>
                </a:solidFill>
                <a:latin typeface="Arial"/>
                <a:cs typeface="Arial"/>
              </a:rPr>
              <a:t> </a:t>
            </a:r>
            <a:r>
              <a:rPr lang="en-GB" sz="1600" dirty="0">
                <a:latin typeface="Arial"/>
                <a:cs typeface="Arial"/>
              </a:rPr>
              <a:t>In order to interpret continuous glucose data (such as TIR, glucose variability, and alarms), healthcare professionals have acquired new skills.</a:t>
            </a:r>
            <a:endParaRPr lang="en-GB">
              <a:latin typeface="Arial"/>
              <a:cs typeface="Arial"/>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Structured learning and skill development are supported by competency frameworks, such as the West Yorkshire Diabetes Medical Technology Workforce Training Framework.</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When compared to intermittent finger-stick testing, continuous glucose monitoring (CGM) yields more detailed, real-time data.</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More proactive and responsive diabetes care is made possible by CGM.</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Data on glucose can be accessed remotely with Freestyle Libre 2 (FSL2).</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By moving care from specialised to primary and community settings, remote monitoring increases accessibility and cuts down on delays.</a:t>
            </a:r>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p:txBody>
      </p:sp>
      <p:sp>
        <p:nvSpPr>
          <p:cNvPr id="7" name="TextBox 6">
            <a:extLst>
              <a:ext uri="{FF2B5EF4-FFF2-40B4-BE49-F238E27FC236}">
                <a16:creationId xmlns:a16="http://schemas.microsoft.com/office/drawing/2014/main" id="{69250443-745C-701D-9D6E-7ECD3871F38D}"/>
              </a:ext>
            </a:extLst>
          </p:cNvPr>
          <p:cNvSpPr txBox="1"/>
          <p:nvPr/>
        </p:nvSpPr>
        <p:spPr>
          <a:xfrm>
            <a:off x="6096000" y="913939"/>
            <a:ext cx="5729749" cy="9541073"/>
          </a:xfrm>
          <a:prstGeom prst="rect">
            <a:avLst/>
          </a:prstGeom>
          <a:noFill/>
        </p:spPr>
        <p:txBody>
          <a:bodyPr wrap="square" lIns="91440" tIns="45720" rIns="91440" bIns="45720" rtlCol="0" anchor="t">
            <a:spAutoFit/>
          </a:bodyPr>
          <a:lstStyle/>
          <a:p>
            <a:r>
              <a:rPr lang="en-GB" b="1" u="sng" dirty="0">
                <a:solidFill>
                  <a:srgbClr val="FF0000"/>
                </a:solidFill>
              </a:rPr>
              <a:t>Negative effects –</a:t>
            </a:r>
          </a:p>
          <a:p>
            <a:endParaRPr lang="en-GB" b="1" u="sng" dirty="0"/>
          </a:p>
          <a:p>
            <a:r>
              <a:rPr lang="en-GB" sz="1600" dirty="0">
                <a:latin typeface="Arial" panose="020B0604020202020204" pitchFamily="34" charset="0"/>
                <a:cs typeface="Arial" panose="020B0604020202020204" pitchFamily="34" charset="0"/>
              </a:rPr>
              <a:t>The use of CGM is not well taught to many HCPs.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lack of knowledge and ambiguity surrounding recommendations, particularly in type 2 diabetes primary care.</a:t>
            </a:r>
          </a:p>
          <a:p>
            <a:endParaRPr lang="en-GB" sz="1600" dirty="0">
              <a:latin typeface="Arial" panose="020B0604020202020204" pitchFamily="34" charset="0"/>
              <a:cs typeface="Arial" panose="020B0604020202020204" pitchFamily="34" charset="0"/>
            </a:endParaRPr>
          </a:p>
          <a:p>
            <a:r>
              <a:rPr lang="en-GB" sz="1600" dirty="0">
                <a:latin typeface="Arial"/>
                <a:cs typeface="Arial"/>
              </a:rPr>
              <a:t>Training opportunities are limited by time constraints, and extra training is frequently not supported. (</a:t>
            </a:r>
            <a:r>
              <a:rPr lang="en-GB" sz="1600" err="1">
                <a:latin typeface="Arial"/>
                <a:cs typeface="Arial"/>
              </a:rPr>
              <a:t>Canecki</a:t>
            </a:r>
            <a:r>
              <a:rPr lang="en-GB" sz="1600" dirty="0">
                <a:latin typeface="Arial"/>
                <a:cs typeface="Arial"/>
              </a:rPr>
              <a:t>, </a:t>
            </a:r>
            <a:r>
              <a:rPr lang="en-GB" sz="1600" i="1" dirty="0">
                <a:latin typeface="Arial"/>
                <a:cs typeface="Arial"/>
              </a:rPr>
              <a:t>et al.</a:t>
            </a:r>
            <a:r>
              <a:rPr lang="en-GB" sz="1600" dirty="0">
                <a:latin typeface="Arial"/>
                <a:cs typeface="Arial"/>
              </a:rPr>
              <a:t>, 2021)</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Implementing CGM/FSL2 disrupts workflow (appointments, data review, responsibilities).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Additional duties for employees include data processing, patient education, device setup, and alarm response.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Community/district nursing teams' increasing workload.</a:t>
            </a:r>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p:txBody>
      </p:sp>
    </p:spTree>
    <p:extLst>
      <p:ext uri="{BB962C8B-B14F-4D97-AF65-F5344CB8AC3E}">
        <p14:creationId xmlns:p14="http://schemas.microsoft.com/office/powerpoint/2010/main" val="2717459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19553-7F06-6818-5883-1FDFDC5F894C}"/>
              </a:ext>
            </a:extLst>
          </p:cNvPr>
          <p:cNvSpPr>
            <a:spLocks noGrp="1"/>
          </p:cNvSpPr>
          <p:nvPr>
            <p:ph type="title"/>
          </p:nvPr>
        </p:nvSpPr>
        <p:spPr>
          <a:xfrm>
            <a:off x="484238" y="-206477"/>
            <a:ext cx="10515600" cy="1325563"/>
          </a:xfrm>
        </p:spPr>
        <p:txBody>
          <a:bodyPr>
            <a:normAutofit/>
          </a:bodyPr>
          <a:lstStyle/>
          <a:p>
            <a:r>
              <a:rPr lang="en-GB" sz="2800" b="1" u="sng" dirty="0">
                <a:solidFill>
                  <a:srgbClr val="002060"/>
                </a:solidFill>
                <a:latin typeface="Arial" panose="020B0604020202020204" pitchFamily="34" charset="0"/>
                <a:cs typeface="Arial" panose="020B0604020202020204" pitchFamily="34" charset="0"/>
              </a:rPr>
              <a:t>Patient and Service User Experiences </a:t>
            </a:r>
          </a:p>
        </p:txBody>
      </p:sp>
      <p:sp>
        <p:nvSpPr>
          <p:cNvPr id="4" name="TextBox 3">
            <a:extLst>
              <a:ext uri="{FF2B5EF4-FFF2-40B4-BE49-F238E27FC236}">
                <a16:creationId xmlns:a16="http://schemas.microsoft.com/office/drawing/2014/main" id="{3C570F43-D27E-06E7-8D63-17A08A79B218}"/>
              </a:ext>
            </a:extLst>
          </p:cNvPr>
          <p:cNvSpPr txBox="1"/>
          <p:nvPr/>
        </p:nvSpPr>
        <p:spPr>
          <a:xfrm>
            <a:off x="238432" y="1238793"/>
            <a:ext cx="5729749" cy="9541073"/>
          </a:xfrm>
          <a:prstGeom prst="rect">
            <a:avLst/>
          </a:prstGeom>
          <a:noFill/>
        </p:spPr>
        <p:txBody>
          <a:bodyPr wrap="square" lIns="91440" tIns="45720" rIns="91440" bIns="45720" rtlCol="0" anchor="t">
            <a:spAutoFit/>
          </a:bodyPr>
          <a:lstStyle/>
          <a:p>
            <a:r>
              <a:rPr lang="en-GB" b="1" u="sng" dirty="0">
                <a:solidFill>
                  <a:schemeClr val="accent6"/>
                </a:solidFill>
              </a:rPr>
              <a:t>Positive effects –</a:t>
            </a:r>
          </a:p>
          <a:p>
            <a:endParaRPr lang="en-GB" b="1" u="sng" dirty="0"/>
          </a:p>
          <a:p>
            <a:r>
              <a:rPr lang="en-GB" sz="1600" dirty="0">
                <a:solidFill>
                  <a:srgbClr val="111111"/>
                </a:solidFill>
                <a:latin typeface="Arial"/>
                <a:cs typeface="Arial"/>
              </a:rPr>
              <a:t>Botelho,</a:t>
            </a:r>
            <a:r>
              <a:rPr lang="en-GB" sz="1600" i="1" dirty="0">
                <a:solidFill>
                  <a:srgbClr val="111111"/>
                </a:solidFill>
                <a:latin typeface="Arial"/>
                <a:cs typeface="Arial"/>
              </a:rPr>
              <a:t> et al.</a:t>
            </a:r>
            <a:r>
              <a:rPr lang="en-GB" sz="1600" dirty="0">
                <a:solidFill>
                  <a:srgbClr val="111111"/>
                </a:solidFill>
                <a:latin typeface="Arial"/>
                <a:cs typeface="Arial"/>
              </a:rPr>
              <a:t>, (2025) b</a:t>
            </a:r>
            <a:r>
              <a:rPr lang="en-GB" sz="1600" dirty="0">
                <a:latin typeface="Arial"/>
                <a:cs typeface="Arial"/>
              </a:rPr>
              <a:t>etter glycaemic results: lower HbA1c, longer time in range, and shorter time out of range.</a:t>
            </a:r>
            <a:endParaRPr lang="en-GB">
              <a:latin typeface="Arial"/>
              <a:cs typeface="Arial"/>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HbA1c improvements of 0.3% at 12 weeks and 0.5% at 24 weeks were observed in the FLASH-UK trial when compared to SMBG.</a:t>
            </a:r>
          </a:p>
          <a:p>
            <a:endParaRPr lang="en-GB" sz="1600" dirty="0">
              <a:latin typeface="Arial" panose="020B0604020202020204" pitchFamily="34" charset="0"/>
              <a:cs typeface="Arial" panose="020B0604020202020204" pitchFamily="34" charset="0"/>
            </a:endParaRPr>
          </a:p>
          <a:p>
            <a:r>
              <a:rPr lang="en-GB" sz="1600" dirty="0">
                <a:latin typeface="Arial"/>
                <a:cs typeface="Arial"/>
              </a:rPr>
              <a:t>Decreased hypoglycaemia episodes in patients receiving FSL2.</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Sustained reductions in HbA1c in type 1 and type 2 diabetes treated with insulin for up to 24 months.</a:t>
            </a:r>
          </a:p>
          <a:p>
            <a:endParaRPr lang="en-GB" sz="1600" dirty="0">
              <a:latin typeface="Arial" panose="020B0604020202020204" pitchFamily="34" charset="0"/>
              <a:cs typeface="Arial" panose="020B0604020202020204" pitchFamily="34" charset="0"/>
            </a:endParaRPr>
          </a:p>
          <a:p>
            <a:r>
              <a:rPr lang="en-GB" sz="1600" dirty="0" err="1">
                <a:solidFill>
                  <a:srgbClr val="111111"/>
                </a:solidFill>
                <a:latin typeface="Arial"/>
                <a:cs typeface="Arial"/>
              </a:rPr>
              <a:t>Leelarathna</a:t>
            </a:r>
            <a:r>
              <a:rPr lang="en-GB" sz="1600" dirty="0">
                <a:solidFill>
                  <a:srgbClr val="111111"/>
                </a:solidFill>
                <a:latin typeface="Arial"/>
                <a:cs typeface="Arial"/>
              </a:rPr>
              <a:t>, </a:t>
            </a:r>
            <a:r>
              <a:rPr lang="en-GB" sz="1600" i="1" dirty="0">
                <a:solidFill>
                  <a:srgbClr val="111111"/>
                </a:solidFill>
                <a:latin typeface="Arial"/>
                <a:cs typeface="Arial"/>
              </a:rPr>
              <a:t>et al</a:t>
            </a:r>
            <a:r>
              <a:rPr lang="en-GB" sz="1600" dirty="0">
                <a:solidFill>
                  <a:srgbClr val="111111"/>
                </a:solidFill>
                <a:latin typeface="Arial"/>
                <a:cs typeface="Arial"/>
              </a:rPr>
              <a:t>, (2018) e</a:t>
            </a:r>
            <a:r>
              <a:rPr lang="en-GB" sz="1600" dirty="0">
                <a:latin typeface="Arial"/>
                <a:cs typeface="Arial"/>
              </a:rPr>
              <a:t>nhanced life quality and less strain from managing diabetes.</a:t>
            </a:r>
            <a:endParaRPr lang="en-GB" dirty="0">
              <a:latin typeface="Arial"/>
              <a:cs typeface="Arial"/>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Improved use of specialist time and patient empowerment.</a:t>
            </a:r>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p:txBody>
      </p:sp>
      <p:sp>
        <p:nvSpPr>
          <p:cNvPr id="5" name="TextBox 4">
            <a:extLst>
              <a:ext uri="{FF2B5EF4-FFF2-40B4-BE49-F238E27FC236}">
                <a16:creationId xmlns:a16="http://schemas.microsoft.com/office/drawing/2014/main" id="{CC6BCFDC-1841-5790-464D-1F6F7EE28934}"/>
              </a:ext>
            </a:extLst>
          </p:cNvPr>
          <p:cNvSpPr txBox="1"/>
          <p:nvPr/>
        </p:nvSpPr>
        <p:spPr>
          <a:xfrm>
            <a:off x="6223820" y="1238793"/>
            <a:ext cx="5729749" cy="8771632"/>
          </a:xfrm>
          <a:prstGeom prst="rect">
            <a:avLst/>
          </a:prstGeom>
          <a:noFill/>
        </p:spPr>
        <p:txBody>
          <a:bodyPr wrap="square" rtlCol="0">
            <a:spAutoFit/>
          </a:bodyPr>
          <a:lstStyle/>
          <a:p>
            <a:r>
              <a:rPr lang="en-GB" b="1" u="sng" dirty="0">
                <a:solidFill>
                  <a:srgbClr val="FF0000"/>
                </a:solidFill>
              </a:rPr>
              <a:t>Negative effects –</a:t>
            </a:r>
          </a:p>
          <a:p>
            <a:endParaRPr lang="en-GB" b="1" u="sng" dirty="0"/>
          </a:p>
          <a:p>
            <a:r>
              <a:rPr lang="en-GB" sz="1600" dirty="0">
                <a:latin typeface="Arial" panose="020B0604020202020204" pitchFamily="34" charset="0"/>
                <a:cs typeface="Arial" panose="020B0604020202020204" pitchFamily="34" charset="0"/>
              </a:rPr>
              <a:t>Sensor malfunctions or early sensor termination.</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Readings that are inaccurate or untrustworthy, particularly when there are episodes of low blood sugar.</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Alarm fatigue or disturbance may result from frequent or erroneous alarms.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Continuous data visibility may make patients more anxious.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Challenges with behavioural and psychological adaptation: not all patients are ready for round-the-clock observation.</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Data interpretation issues: some patients might not understand information about glucose.</a:t>
            </a:r>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p:txBody>
      </p:sp>
    </p:spTree>
    <p:extLst>
      <p:ext uri="{BB962C8B-B14F-4D97-AF65-F5344CB8AC3E}">
        <p14:creationId xmlns:p14="http://schemas.microsoft.com/office/powerpoint/2010/main" val="1799102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E1B4C-DFD6-7FC6-1E11-36ED5008E22B}"/>
              </a:ext>
            </a:extLst>
          </p:cNvPr>
          <p:cNvSpPr>
            <a:spLocks noGrp="1"/>
          </p:cNvSpPr>
          <p:nvPr>
            <p:ph type="title"/>
          </p:nvPr>
        </p:nvSpPr>
        <p:spPr>
          <a:xfrm>
            <a:off x="454742" y="-146152"/>
            <a:ext cx="10515600" cy="1325563"/>
          </a:xfrm>
        </p:spPr>
        <p:txBody>
          <a:bodyPr>
            <a:normAutofit/>
          </a:bodyPr>
          <a:lstStyle/>
          <a:p>
            <a:r>
              <a:rPr lang="en-GB" sz="2800" b="1" u="sng" dirty="0">
                <a:solidFill>
                  <a:schemeClr val="tx2"/>
                </a:solidFill>
                <a:latin typeface="Arial" panose="020B0604020202020204" pitchFamily="34" charset="0"/>
                <a:cs typeface="Arial" panose="020B0604020202020204" pitchFamily="34" charset="0"/>
              </a:rPr>
              <a:t>Critical Evaluation </a:t>
            </a:r>
          </a:p>
        </p:txBody>
      </p:sp>
      <p:sp>
        <p:nvSpPr>
          <p:cNvPr id="4" name="TextBox 3">
            <a:extLst>
              <a:ext uri="{FF2B5EF4-FFF2-40B4-BE49-F238E27FC236}">
                <a16:creationId xmlns:a16="http://schemas.microsoft.com/office/drawing/2014/main" id="{E0922DAB-6C9A-1E13-DED4-5A7226EF9CF6}"/>
              </a:ext>
            </a:extLst>
          </p:cNvPr>
          <p:cNvSpPr txBox="1"/>
          <p:nvPr/>
        </p:nvSpPr>
        <p:spPr>
          <a:xfrm>
            <a:off x="550606" y="1179411"/>
            <a:ext cx="10697497" cy="5262979"/>
          </a:xfrm>
          <a:prstGeom prst="rect">
            <a:avLst/>
          </a:prstGeom>
          <a:noFill/>
        </p:spPr>
        <p:txBody>
          <a:bodyPr wrap="square" lIns="91440" tIns="45720" rIns="91440" bIns="45720" rtlCol="0" anchor="t">
            <a:spAutoFit/>
          </a:bodyPr>
          <a:lstStyle/>
          <a:p>
            <a:r>
              <a:rPr lang="en-GB" sz="1600" b="1" dirty="0">
                <a:solidFill>
                  <a:schemeClr val="accent1"/>
                </a:solidFill>
                <a:latin typeface="Arial" panose="020B0604020202020204" pitchFamily="34" charset="0"/>
                <a:cs typeface="Arial" panose="020B0604020202020204" pitchFamily="34" charset="0"/>
              </a:rPr>
              <a:t>There are many benefits to FSL2, but it's important to note that there are a few drawbacks as well:</a:t>
            </a:r>
          </a:p>
          <a:p>
            <a:r>
              <a:rPr lang="en-GB" sz="1600" dirty="0">
                <a:latin typeface="Arial"/>
                <a:cs typeface="Arial"/>
              </a:rPr>
              <a:t>Balance between data access and information overload. Better care may result from more data being available. However, the data might be underutilised or misused if patients and healthcare professionals are unable to understand and act upon it. </a:t>
            </a:r>
            <a:r>
              <a:rPr lang="en-GB" sz="1100" dirty="0">
                <a:latin typeface="Arial"/>
                <a:cs typeface="Arial"/>
              </a:rPr>
              <a:t>(</a:t>
            </a:r>
            <a:r>
              <a:rPr lang="en-GB" sz="1600" dirty="0" err="1">
                <a:latin typeface="Arial"/>
                <a:cs typeface="Arial"/>
              </a:rPr>
              <a:t>Kuruvinashetti</a:t>
            </a:r>
            <a:r>
              <a:rPr lang="en-GB" sz="1600" dirty="0">
                <a:latin typeface="Arial"/>
                <a:cs typeface="Arial"/>
              </a:rPr>
              <a:t> </a:t>
            </a:r>
            <a:r>
              <a:rPr lang="en-GB" sz="1600" i="1" dirty="0">
                <a:latin typeface="Arial"/>
                <a:cs typeface="Arial"/>
              </a:rPr>
              <a:t>et, al</a:t>
            </a:r>
            <a:r>
              <a:rPr lang="en-GB" sz="1600" dirty="0">
                <a:latin typeface="Arial"/>
                <a:cs typeface="Arial"/>
              </a:rPr>
              <a:t>., 2025).</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b="1" dirty="0">
                <a:solidFill>
                  <a:schemeClr val="accent1"/>
                </a:solidFill>
                <a:latin typeface="Arial" panose="020B0604020202020204" pitchFamily="34" charset="0"/>
                <a:cs typeface="Arial" panose="020B0604020202020204" pitchFamily="34" charset="0"/>
              </a:rPr>
              <a:t>Implementation challenges in the short and medium term:</a:t>
            </a:r>
          </a:p>
          <a:p>
            <a:r>
              <a:rPr lang="en-GB" sz="1600" dirty="0">
                <a:latin typeface="Arial" panose="020B0604020202020204" pitchFamily="34" charset="0"/>
                <a:cs typeface="Arial" panose="020B0604020202020204" pitchFamily="34" charset="0"/>
              </a:rPr>
              <a:t>By reducing clinic visits and emergency cases, FSL2 may eventually reduce workloads. More training, onboarding, data analysis, and alarm management are needed for implementation in the short and medium term. Cloud integration, secure data flow, and interoperable electronic health records are necessary for effective use. Data privacy, effectiveness, and access could be jeopardised in the absence of these systems.</a:t>
            </a:r>
          </a:p>
          <a:p>
            <a:endParaRPr lang="en-GB" sz="1600" dirty="0">
              <a:latin typeface="Arial" panose="020B0604020202020204" pitchFamily="34" charset="0"/>
              <a:cs typeface="Arial" panose="020B0604020202020204" pitchFamily="34" charset="0"/>
            </a:endParaRPr>
          </a:p>
          <a:p>
            <a:r>
              <a:rPr lang="en-GB" sz="1600" b="1" dirty="0">
                <a:solidFill>
                  <a:schemeClr val="accent1"/>
                </a:solidFill>
                <a:latin typeface="Arial" panose="020B0604020202020204" pitchFamily="34" charset="0"/>
                <a:cs typeface="Arial" panose="020B0604020202020204" pitchFamily="34" charset="0"/>
              </a:rPr>
              <a:t>Policy lag and financing:</a:t>
            </a:r>
          </a:p>
          <a:p>
            <a:r>
              <a:rPr lang="en-GB" sz="1600" dirty="0">
                <a:latin typeface="Arial" panose="020B0604020202020204" pitchFamily="34" charset="0"/>
                <a:cs typeface="Arial" panose="020B0604020202020204" pitchFamily="34" charset="0"/>
              </a:rPr>
              <a:t>Despite the revisions to NICE guidelines, there may still be limited reimbursement for devices and sensors. Requirements for prescriptions could be onerous. Cost is still a major barrier.</a:t>
            </a:r>
          </a:p>
          <a:p>
            <a:endParaRPr lang="en-GB" sz="1600" dirty="0">
              <a:latin typeface="Arial" panose="020B0604020202020204" pitchFamily="34" charset="0"/>
              <a:cs typeface="Arial" panose="020B0604020202020204" pitchFamily="34" charset="0"/>
            </a:endParaRPr>
          </a:p>
          <a:p>
            <a:r>
              <a:rPr lang="en-GB" sz="1600" b="1" dirty="0">
                <a:solidFill>
                  <a:schemeClr val="accent1"/>
                </a:solidFill>
                <a:latin typeface="Arial" panose="020B0604020202020204" pitchFamily="34" charset="0"/>
                <a:cs typeface="Arial" panose="020B0604020202020204" pitchFamily="34" charset="0"/>
              </a:rPr>
              <a:t>Engagement and adherence of patients:</a:t>
            </a:r>
          </a:p>
          <a:p>
            <a:r>
              <a:rPr lang="en-GB" sz="1600" dirty="0">
                <a:latin typeface="Arial" panose="020B0604020202020204" pitchFamily="34" charset="0"/>
                <a:cs typeface="Arial" panose="020B0604020202020204" pitchFamily="34" charset="0"/>
              </a:rPr>
              <a:t>The ability and willingness of patients to interact with the technology is essential for the successful use of FSL2. To guarantee adherence and the data's meaningful use, encouragement, support, and training are necessary.</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1716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375A-5E8B-07FA-2251-CF877775FA36}"/>
              </a:ext>
            </a:extLst>
          </p:cNvPr>
          <p:cNvSpPr>
            <a:spLocks noGrp="1"/>
          </p:cNvSpPr>
          <p:nvPr>
            <p:ph type="title"/>
          </p:nvPr>
        </p:nvSpPr>
        <p:spPr>
          <a:xfrm>
            <a:off x="248265" y="0"/>
            <a:ext cx="10515600" cy="1325563"/>
          </a:xfrm>
        </p:spPr>
        <p:txBody>
          <a:bodyPr>
            <a:normAutofit/>
          </a:bodyPr>
          <a:lstStyle/>
          <a:p>
            <a:r>
              <a:rPr lang="en-GB" sz="2800" b="1" u="sng" dirty="0">
                <a:solidFill>
                  <a:schemeClr val="tx2"/>
                </a:solidFill>
                <a:latin typeface="Arial" panose="020B0604020202020204" pitchFamily="34" charset="0"/>
                <a:cs typeface="Arial" panose="020B0604020202020204" pitchFamily="34" charset="0"/>
              </a:rPr>
              <a:t>Conclusion</a:t>
            </a:r>
          </a:p>
        </p:txBody>
      </p:sp>
      <p:sp>
        <p:nvSpPr>
          <p:cNvPr id="4" name="TextBox 3">
            <a:extLst>
              <a:ext uri="{FF2B5EF4-FFF2-40B4-BE49-F238E27FC236}">
                <a16:creationId xmlns:a16="http://schemas.microsoft.com/office/drawing/2014/main" id="{A1D575F9-BEA5-FBAB-9B7A-F6E351EFA9CE}"/>
              </a:ext>
            </a:extLst>
          </p:cNvPr>
          <p:cNvSpPr txBox="1"/>
          <p:nvPr/>
        </p:nvSpPr>
        <p:spPr>
          <a:xfrm>
            <a:off x="334297" y="1160206"/>
            <a:ext cx="11609438" cy="5078313"/>
          </a:xfrm>
          <a:prstGeom prst="rect">
            <a:avLst/>
          </a:prstGeom>
          <a:noFill/>
        </p:spPr>
        <p:txBody>
          <a:bodyPr wrap="square" lIns="91440" tIns="45720" rIns="91440" bIns="45720" rtlCol="0" anchor="t">
            <a:spAutoFit/>
          </a:bodyPr>
          <a:lstStyle/>
          <a:p>
            <a:r>
              <a:rPr lang="en-GB" sz="1600" dirty="0">
                <a:solidFill>
                  <a:srgbClr val="111111"/>
                </a:solidFill>
                <a:latin typeface="Arial"/>
                <a:cs typeface="Arial"/>
              </a:rPr>
              <a:t>Rutkowska, </a:t>
            </a:r>
            <a:r>
              <a:rPr lang="en-GB" sz="1600" i="1" dirty="0">
                <a:solidFill>
                  <a:srgbClr val="111111"/>
                </a:solidFill>
                <a:latin typeface="Arial"/>
                <a:cs typeface="Arial"/>
              </a:rPr>
              <a:t>et al</a:t>
            </a:r>
            <a:r>
              <a:rPr lang="en-GB" sz="1600" dirty="0">
                <a:solidFill>
                  <a:srgbClr val="111111"/>
                </a:solidFill>
                <a:latin typeface="Arial"/>
                <a:cs typeface="Arial"/>
              </a:rPr>
              <a:t>., (2024)</a:t>
            </a:r>
            <a:r>
              <a:rPr lang="en-GB" sz="1100" dirty="0">
                <a:solidFill>
                  <a:srgbClr val="111111"/>
                </a:solidFill>
                <a:latin typeface="Arial"/>
                <a:cs typeface="Arial"/>
              </a:rPr>
              <a:t> </a:t>
            </a:r>
            <a:r>
              <a:rPr lang="en-GB" sz="1600" dirty="0">
                <a:solidFill>
                  <a:srgbClr val="111111"/>
                </a:solidFill>
                <a:latin typeface="Arial"/>
                <a:cs typeface="Arial"/>
              </a:rPr>
              <a:t>o</a:t>
            </a:r>
            <a:r>
              <a:rPr lang="en-GB" sz="1600" dirty="0">
                <a:latin typeface="Arial"/>
                <a:cs typeface="Arial"/>
              </a:rPr>
              <a:t>ver the past ten years, Freestyle Libre 2 (FSL2) has significantly accelerated digital transformation. Improvements consist of cutting-edge technology (alarms, continuous/flash glucose monitoring, factory calibration), integration with data platforms and applications, delivery of care in both community and primary settings, greater patient participation in their own treatment.</a:t>
            </a:r>
            <a:endParaRPr lang="en-US" sz="1600">
              <a:latin typeface="Arial"/>
              <a:cs typeface="Arial"/>
            </a:endParaRPr>
          </a:p>
          <a:p>
            <a:endParaRPr lang="en-GB" sz="1600" dirty="0">
              <a:latin typeface="Arial"/>
              <a:cs typeface="Arial"/>
            </a:endParaRPr>
          </a:p>
          <a:p>
            <a:r>
              <a:rPr lang="en-GB" sz="1600" dirty="0">
                <a:latin typeface="Arial"/>
                <a:cs typeface="Arial"/>
              </a:rPr>
              <a:t>Contri butions noted in the study increases the digital competency of the workforce, maximises medical resources and facilitates remote treatment, decreases hospitalisations, enhances glycaemic control, and empowers patients, encourages equitable access to cutting-edge, patient-friendly diabetes care technologies in all communities.</a:t>
            </a:r>
          </a:p>
          <a:p>
            <a:endParaRPr lang="en-GB" sz="1600" dirty="0">
              <a:latin typeface="Arial"/>
              <a:cs typeface="Arial"/>
            </a:endParaRPr>
          </a:p>
          <a:p>
            <a:r>
              <a:rPr lang="en-GB" sz="1600" dirty="0">
                <a:latin typeface="Arial"/>
                <a:cs typeface="Arial"/>
              </a:rPr>
              <a:t>Effect on the medical workforce promotes the development of new abilities and more information-based decision-making, opens doors for primary care, remote, or patient centred positions.</a:t>
            </a:r>
          </a:p>
          <a:p>
            <a:endParaRPr lang="en-GB" sz="1600" dirty="0">
              <a:latin typeface="Arial"/>
              <a:cs typeface="Arial"/>
            </a:endParaRPr>
          </a:p>
          <a:p>
            <a:r>
              <a:rPr lang="en-GB" sz="1600" dirty="0">
                <a:latin typeface="Arial"/>
                <a:cs typeface="Arial"/>
              </a:rPr>
              <a:t>Success factors include - </a:t>
            </a:r>
            <a:r>
              <a:rPr lang="en-GB" sz="1600" dirty="0">
                <a:solidFill>
                  <a:srgbClr val="111111"/>
                </a:solidFill>
                <a:latin typeface="Arial"/>
                <a:cs typeface="Arial"/>
              </a:rPr>
              <a:t>AI Hayek,</a:t>
            </a:r>
            <a:r>
              <a:rPr lang="en-GB" sz="1600" i="1" dirty="0">
                <a:solidFill>
                  <a:srgbClr val="111111"/>
                </a:solidFill>
                <a:latin typeface="Arial"/>
                <a:cs typeface="Arial"/>
              </a:rPr>
              <a:t> et al.</a:t>
            </a:r>
            <a:r>
              <a:rPr lang="en-GB" sz="1600" dirty="0">
                <a:solidFill>
                  <a:srgbClr val="111111"/>
                </a:solidFill>
                <a:latin typeface="Arial"/>
                <a:cs typeface="Arial"/>
              </a:rPr>
              <a:t>, (2021) t</a:t>
            </a:r>
            <a:r>
              <a:rPr lang="en-GB" sz="1600" dirty="0">
                <a:latin typeface="Arial"/>
                <a:cs typeface="Arial"/>
              </a:rPr>
              <a:t>ransformation that is promising and positive but heavily reliant on supporting systems: Development of the workforce, Frameworks for policies, Infrastructure, Mechanisms for patient support.</a:t>
            </a:r>
          </a:p>
          <a:p>
            <a:endParaRPr lang="en-GB" sz="1600" dirty="0">
              <a:latin typeface="Arial"/>
              <a:cs typeface="Arial"/>
            </a:endParaRPr>
          </a:p>
          <a:p>
            <a:r>
              <a:rPr lang="en-GB" sz="1600" dirty="0">
                <a:latin typeface="Arial"/>
                <a:cs typeface="Arial"/>
              </a:rPr>
              <a:t>Stakeholder participation and equity: Regional disparities are lessened by equal access, Coordinated support from all parties involved—clinicians, patients, and healthcare systems—is necessary to maximise the potential of FSL2.</a:t>
            </a:r>
          </a:p>
          <a:p>
            <a:endParaRPr lang="en-GB" sz="1600" dirty="0"/>
          </a:p>
          <a:p>
            <a:endParaRPr lang="en-GB" dirty="0"/>
          </a:p>
          <a:p>
            <a:endParaRPr lang="en-GB" dirty="0"/>
          </a:p>
        </p:txBody>
      </p:sp>
    </p:spTree>
    <p:extLst>
      <p:ext uri="{BB962C8B-B14F-4D97-AF65-F5344CB8AC3E}">
        <p14:creationId xmlns:p14="http://schemas.microsoft.com/office/powerpoint/2010/main" val="183491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F09BB-198D-FB32-BD9D-C0CDB85966AA}"/>
              </a:ext>
            </a:extLst>
          </p:cNvPr>
          <p:cNvSpPr>
            <a:spLocks noGrp="1"/>
          </p:cNvSpPr>
          <p:nvPr>
            <p:ph type="title"/>
          </p:nvPr>
        </p:nvSpPr>
        <p:spPr>
          <a:xfrm>
            <a:off x="533400" y="129151"/>
            <a:ext cx="10515600" cy="1325563"/>
          </a:xfrm>
        </p:spPr>
        <p:txBody>
          <a:bodyPr>
            <a:normAutofit/>
          </a:bodyPr>
          <a:lstStyle/>
          <a:p>
            <a:r>
              <a:rPr lang="en-GB" sz="2800" b="1" u="sng" dirty="0">
                <a:solidFill>
                  <a:schemeClr val="tx2"/>
                </a:solidFill>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766AEB98-1E35-7CF3-D9CC-37FE8B57C5E2}"/>
              </a:ext>
            </a:extLst>
          </p:cNvPr>
          <p:cNvSpPr txBox="1"/>
          <p:nvPr/>
        </p:nvSpPr>
        <p:spPr>
          <a:xfrm>
            <a:off x="334296" y="1096538"/>
            <a:ext cx="11523407" cy="5909310"/>
          </a:xfrm>
          <a:prstGeom prst="rect">
            <a:avLst/>
          </a:prstGeom>
          <a:noFill/>
        </p:spPr>
        <p:txBody>
          <a:bodyPr wrap="square" rtlCol="0">
            <a:spAutoFit/>
          </a:bodyPr>
          <a:lstStyle/>
          <a:p>
            <a:pPr fontAlgn="base"/>
            <a:r>
              <a:rPr lang="en-GB" dirty="0"/>
              <a:t>Abbott Laboratories (n.d.) </a:t>
            </a:r>
            <a:r>
              <a:rPr lang="en-GB" dirty="0" err="1"/>
              <a:t>FreeStyle</a:t>
            </a:r>
            <a:r>
              <a:rPr lang="en-GB" dirty="0"/>
              <a:t> Libre 2 system. Abbott UK. Available at: </a:t>
            </a:r>
            <a:r>
              <a:rPr lang="en-GB" u="sng" dirty="0">
                <a:hlinkClick r:id="rId2"/>
              </a:rPr>
              <a:t>https://pro.freestyle.abbott/uk-en/freestyle-portfolio/freestyle-libre-systems/freestyle-libre-2.html</a:t>
            </a:r>
            <a:r>
              <a:rPr lang="en-GB" dirty="0"/>
              <a:t> (Accessed: 11 October 2025). </a:t>
            </a:r>
          </a:p>
          <a:p>
            <a:pPr fontAlgn="base"/>
            <a:endParaRPr lang="en-GB" dirty="0"/>
          </a:p>
          <a:p>
            <a:pPr fontAlgn="base"/>
            <a:r>
              <a:rPr lang="en-GB" dirty="0"/>
              <a:t>Al Hayek, A.A., Robert, A.A. and Al </a:t>
            </a:r>
            <a:r>
              <a:rPr lang="en-GB" dirty="0" err="1"/>
              <a:t>Dawish</a:t>
            </a:r>
            <a:r>
              <a:rPr lang="en-GB" dirty="0"/>
              <a:t>, M.A. (2020) ‘Acceptability of the </a:t>
            </a:r>
            <a:r>
              <a:rPr lang="en-GB" dirty="0" err="1"/>
              <a:t>FreeStyle</a:t>
            </a:r>
            <a:r>
              <a:rPr lang="en-GB" dirty="0"/>
              <a:t> Libre Flash Glucose Monitoring System: The experience of young patients with Type 1 diabetes’, Clinical Medicine Insights: Endocrinology and Diabetes, 13, p.1179551420910122. Available at: </a:t>
            </a:r>
            <a:r>
              <a:rPr lang="en-GB" u="sng" dirty="0">
                <a:hlinkClick r:id="rId3"/>
              </a:rPr>
              <a:t>https://doi.org/10.1177/1179551420910122</a:t>
            </a:r>
            <a:r>
              <a:rPr lang="en-GB" dirty="0"/>
              <a:t> (Accessed: 11 October 2025). </a:t>
            </a:r>
          </a:p>
          <a:p>
            <a:pPr fontAlgn="base"/>
            <a:endParaRPr lang="en-GB" dirty="0"/>
          </a:p>
          <a:p>
            <a:pPr fontAlgn="base"/>
            <a:r>
              <a:rPr lang="en-GB" dirty="0"/>
              <a:t>Al Hayek, A.A., Robert, A.A. and Al </a:t>
            </a:r>
            <a:r>
              <a:rPr lang="en-GB" dirty="0" err="1"/>
              <a:t>Dawish</a:t>
            </a:r>
            <a:r>
              <a:rPr lang="en-GB" dirty="0"/>
              <a:t>, M.A., (2021). Effectiveness of the freestyle libre 2 flash glucose monitoring system on diabetes-self-management practices and </a:t>
            </a:r>
            <a:r>
              <a:rPr lang="en-GB" dirty="0" err="1"/>
              <a:t>glycemic</a:t>
            </a:r>
            <a:r>
              <a:rPr lang="en-GB" dirty="0"/>
              <a:t> parameters among patients with type 1 diabetes using insulin pump. </a:t>
            </a:r>
            <a:r>
              <a:rPr lang="en-GB" i="1" dirty="0"/>
              <a:t>Diabetes &amp; Metabolic Syndrome: Clinical Research &amp; Reviews</a:t>
            </a:r>
            <a:r>
              <a:rPr lang="en-GB" dirty="0"/>
              <a:t>, </a:t>
            </a:r>
            <a:r>
              <a:rPr lang="en-GB" i="1" dirty="0"/>
              <a:t>15</a:t>
            </a:r>
            <a:r>
              <a:rPr lang="en-GB" dirty="0"/>
              <a:t>(5), p.102265. </a:t>
            </a:r>
          </a:p>
          <a:p>
            <a:pPr fontAlgn="base"/>
            <a:endParaRPr lang="en-GB" dirty="0"/>
          </a:p>
          <a:p>
            <a:pPr fontAlgn="base"/>
            <a:r>
              <a:rPr lang="en-GB" dirty="0"/>
              <a:t>Botelho, M.S., </a:t>
            </a:r>
            <a:r>
              <a:rPr lang="en-GB" dirty="0" err="1"/>
              <a:t>Galendi</a:t>
            </a:r>
            <a:r>
              <a:rPr lang="en-GB" dirty="0"/>
              <a:t>, J.S.C., Novo, M.A.F.M., et al. (2025) ‘Efficacy of intermittently scanned continuous glucose monitoring in patients with types 1 or 2 diabetes receiving insulin therapy: a systematic review and meta-analysis’, </a:t>
            </a:r>
            <a:r>
              <a:rPr lang="en-GB" i="1" dirty="0"/>
              <a:t>Diabetology &amp; Metabolic Syndrome</a:t>
            </a:r>
            <a:r>
              <a:rPr lang="en-GB" dirty="0"/>
              <a:t>, 17, article 366. </a:t>
            </a:r>
            <a:r>
              <a:rPr lang="en-GB" dirty="0" err="1"/>
              <a:t>doi</a:t>
            </a:r>
            <a:r>
              <a:rPr lang="en-GB" dirty="0"/>
              <a:t>: 10.1186/s13098-025-01935-x. </a:t>
            </a:r>
          </a:p>
          <a:p>
            <a:pPr fontAlgn="base"/>
            <a:endParaRPr lang="en-GB" dirty="0"/>
          </a:p>
          <a:p>
            <a:pPr fontAlgn="base"/>
            <a:r>
              <a:rPr lang="en-GB" dirty="0" err="1"/>
              <a:t>Bystroń</a:t>
            </a:r>
            <a:r>
              <a:rPr lang="en-GB" dirty="0"/>
              <a:t>, A. and Matuszewska, K. (2024) ‘Advances in continuous glucose monitoring systems for diabetes management – review of the most common systems in Poland’, </a:t>
            </a:r>
            <a:r>
              <a:rPr lang="en-GB" i="1" dirty="0"/>
              <a:t>Journal of Diabetology</a:t>
            </a:r>
            <a:r>
              <a:rPr lang="en-GB" dirty="0"/>
              <a:t>, 15(3), pp. 313–314. </a:t>
            </a:r>
            <a:r>
              <a:rPr lang="en-GB" dirty="0" err="1"/>
              <a:t>doi</a:t>
            </a:r>
            <a:r>
              <a:rPr lang="en-GB" dirty="0"/>
              <a:t>: 10.4103/jod.jod_27_24. </a:t>
            </a:r>
          </a:p>
          <a:p>
            <a:pPr fontAlgn="base"/>
            <a:endParaRPr lang="en-GB" dirty="0"/>
          </a:p>
          <a:p>
            <a:endParaRPr lang="en-GB" dirty="0"/>
          </a:p>
        </p:txBody>
      </p:sp>
    </p:spTree>
    <p:extLst>
      <p:ext uri="{BB962C8B-B14F-4D97-AF65-F5344CB8AC3E}">
        <p14:creationId xmlns:p14="http://schemas.microsoft.com/office/powerpoint/2010/main" val="2609324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48A66FA-74C8-8703-44EC-C26698C0CD4C}"/>
              </a:ext>
            </a:extLst>
          </p:cNvPr>
          <p:cNvSpPr txBox="1"/>
          <p:nvPr/>
        </p:nvSpPr>
        <p:spPr>
          <a:xfrm>
            <a:off x="265471" y="285135"/>
            <a:ext cx="11611897" cy="6186309"/>
          </a:xfrm>
          <a:prstGeom prst="rect">
            <a:avLst/>
          </a:prstGeom>
          <a:noFill/>
        </p:spPr>
        <p:txBody>
          <a:bodyPr wrap="square" rtlCol="0">
            <a:spAutoFit/>
          </a:bodyPr>
          <a:lstStyle/>
          <a:p>
            <a:pPr fontAlgn="base"/>
            <a:r>
              <a:rPr lang="en-GB" dirty="0"/>
              <a:t>Canecki </a:t>
            </a:r>
            <a:r>
              <a:rPr lang="en-GB" dirty="0" err="1"/>
              <a:t>Varzic</a:t>
            </a:r>
            <a:r>
              <a:rPr lang="en-GB" dirty="0"/>
              <a:t>, S., Steiner, K., </a:t>
            </a:r>
            <a:r>
              <a:rPr lang="en-GB" dirty="0" err="1"/>
              <a:t>Gradinjan</a:t>
            </a:r>
            <a:r>
              <a:rPr lang="en-GB" dirty="0"/>
              <a:t> Centner, M., Grgurevic, M., </a:t>
            </a:r>
            <a:r>
              <a:rPr lang="en-GB" dirty="0" err="1"/>
              <a:t>Cigrovski</a:t>
            </a:r>
            <a:r>
              <a:rPr lang="en-GB" dirty="0"/>
              <a:t> Berkovic, M., Klobucar </a:t>
            </a:r>
            <a:r>
              <a:rPr lang="en-GB" dirty="0" err="1"/>
              <a:t>Majanovic</a:t>
            </a:r>
            <a:r>
              <a:rPr lang="en-GB" dirty="0"/>
              <a:t>, S., Radman, M., Milicevic, T., </a:t>
            </a:r>
            <a:r>
              <a:rPr lang="en-GB" dirty="0" err="1"/>
              <a:t>Rahelic</a:t>
            </a:r>
            <a:r>
              <a:rPr lang="en-GB" dirty="0"/>
              <a:t>, D. and Bilic Curcic, I., (2021). Assessment of </a:t>
            </a:r>
            <a:r>
              <a:rPr lang="en-GB" dirty="0" err="1"/>
              <a:t>FreeStyle</a:t>
            </a:r>
            <a:r>
              <a:rPr lang="en-GB" dirty="0"/>
              <a:t> Libre flash glucose monitoring system implementation in real life clinical setting: a prospective observational study. </a:t>
            </a:r>
            <a:r>
              <a:rPr lang="en-GB" i="1" dirty="0"/>
              <a:t>Diagnostics</a:t>
            </a:r>
            <a:r>
              <a:rPr lang="en-GB" dirty="0"/>
              <a:t>, </a:t>
            </a:r>
            <a:r>
              <a:rPr lang="en-GB" i="1" dirty="0"/>
              <a:t>11</a:t>
            </a:r>
            <a:r>
              <a:rPr lang="en-GB" dirty="0"/>
              <a:t>(2), p.305. </a:t>
            </a:r>
          </a:p>
          <a:p>
            <a:endParaRPr lang="en-GB" dirty="0"/>
          </a:p>
          <a:p>
            <a:pPr fontAlgn="base"/>
            <a:r>
              <a:rPr lang="en-GB" dirty="0"/>
              <a:t>Conti, M., Massari, G., Meneghini, E., Pasquino, B., Agosti, B., </a:t>
            </a:r>
            <a:r>
              <a:rPr lang="en-GB" dirty="0" err="1"/>
              <a:t>Chinotti</a:t>
            </a:r>
            <a:r>
              <a:rPr lang="en-GB" dirty="0"/>
              <a:t>, F., </a:t>
            </a:r>
            <a:r>
              <a:rPr lang="en-GB" dirty="0" err="1"/>
              <a:t>Pintaudi</a:t>
            </a:r>
            <a:r>
              <a:rPr lang="en-GB" dirty="0"/>
              <a:t>, B., </a:t>
            </a:r>
            <a:r>
              <a:rPr lang="en-GB" dirty="0" err="1"/>
              <a:t>Girelli</a:t>
            </a:r>
            <a:r>
              <a:rPr lang="en-GB" dirty="0"/>
              <a:t>, A. and Bertuzzi, F., (2024). Effectiveness and safety of the intermittently scanned continuous glucose monitoring system </a:t>
            </a:r>
            <a:r>
              <a:rPr lang="en-GB" dirty="0" err="1"/>
              <a:t>FreeStyle</a:t>
            </a:r>
            <a:r>
              <a:rPr lang="en-GB" dirty="0"/>
              <a:t> Libre 2 in patients with type 2 diabetes treated with basal insulin or oral antidiabetic drugs: an observational, retrospective real-world study. </a:t>
            </a:r>
            <a:r>
              <a:rPr lang="en-GB" i="1" dirty="0"/>
              <a:t>Journal of Clinical Medicine</a:t>
            </a:r>
            <a:r>
              <a:rPr lang="en-GB" dirty="0"/>
              <a:t>, </a:t>
            </a:r>
            <a:r>
              <a:rPr lang="en-GB" i="1" dirty="0"/>
              <a:t>13</a:t>
            </a:r>
            <a:r>
              <a:rPr lang="en-GB" dirty="0"/>
              <a:t>(3), p.642. </a:t>
            </a:r>
          </a:p>
          <a:p>
            <a:pPr fontAlgn="base"/>
            <a:endParaRPr lang="en-GB" dirty="0"/>
          </a:p>
          <a:p>
            <a:pPr fontAlgn="base"/>
            <a:r>
              <a:rPr lang="en-GB" dirty="0"/>
              <a:t>Di Molfetta, S., </a:t>
            </a:r>
            <a:r>
              <a:rPr lang="en-GB" dirty="0" err="1"/>
              <a:t>Cutruzzolà</a:t>
            </a:r>
            <a:r>
              <a:rPr lang="en-GB" dirty="0"/>
              <a:t>, A., </a:t>
            </a:r>
            <a:r>
              <a:rPr lang="en-GB" dirty="0" err="1"/>
              <a:t>Gnasso</a:t>
            </a:r>
            <a:r>
              <a:rPr lang="en-GB" dirty="0"/>
              <a:t>, A. and Irace, C. (2025) ‘An overview of the </a:t>
            </a:r>
            <a:r>
              <a:rPr lang="en-GB" dirty="0" err="1"/>
              <a:t>FreeStyle</a:t>
            </a:r>
            <a:r>
              <a:rPr lang="en-GB" dirty="0"/>
              <a:t> Libre monitoring system for individuals with type 1 and type 2 diabetes’, </a:t>
            </a:r>
            <a:r>
              <a:rPr lang="en-GB" i="1" dirty="0"/>
              <a:t>Expert Review of Medical Devices</a:t>
            </a:r>
            <a:r>
              <a:rPr lang="en-GB" dirty="0"/>
              <a:t>, 22(5), pp. 425–436. </a:t>
            </a:r>
            <a:r>
              <a:rPr lang="en-GB" dirty="0" err="1"/>
              <a:t>doi</a:t>
            </a:r>
            <a:r>
              <a:rPr lang="en-GB" dirty="0"/>
              <a:t>: 10.1080/17434440.2025.2489494. </a:t>
            </a:r>
          </a:p>
          <a:p>
            <a:pPr fontAlgn="base"/>
            <a:endParaRPr lang="en-GB" dirty="0"/>
          </a:p>
          <a:p>
            <a:pPr fontAlgn="base"/>
            <a:r>
              <a:rPr lang="en-GB" dirty="0"/>
              <a:t>Fokkert, M.J., Van Dijk, P.R., Edens, M.A., Abbes, S., De Jong, D., Slingerland, R.J. and Bilo, H.J.G., (2017). Performance of the </a:t>
            </a:r>
            <a:r>
              <a:rPr lang="en-GB" dirty="0" err="1"/>
              <a:t>FreeStyle</a:t>
            </a:r>
            <a:r>
              <a:rPr lang="en-GB" dirty="0"/>
              <a:t> Libre Flash glucose monitoring system in patients with type 1 and 2 diabetes mellitus. </a:t>
            </a:r>
            <a:r>
              <a:rPr lang="en-GB" i="1" dirty="0"/>
              <a:t>BMJ Open Diabetes Research &amp; Care</a:t>
            </a:r>
            <a:r>
              <a:rPr lang="en-GB" dirty="0"/>
              <a:t>, </a:t>
            </a:r>
            <a:r>
              <a:rPr lang="en-GB" i="1" dirty="0"/>
              <a:t>5</a:t>
            </a:r>
            <a:r>
              <a:rPr lang="en-GB" dirty="0"/>
              <a:t>(1). </a:t>
            </a:r>
          </a:p>
          <a:p>
            <a:pPr fontAlgn="base"/>
            <a:endParaRPr lang="en-GB" dirty="0"/>
          </a:p>
          <a:p>
            <a:pPr fontAlgn="base"/>
            <a:r>
              <a:rPr lang="en-GB" dirty="0" err="1"/>
              <a:t>Hohendorff</a:t>
            </a:r>
            <a:r>
              <a:rPr lang="en-GB" dirty="0"/>
              <a:t>, J., Gumprecht, J., Mysliwiec, M., </a:t>
            </a:r>
            <a:r>
              <a:rPr lang="en-GB" dirty="0" err="1"/>
              <a:t>Zozulinska-Ziolkiewicz</a:t>
            </a:r>
            <a:r>
              <a:rPr lang="en-GB" dirty="0"/>
              <a:t>, D. and Malecki, M.T., (2021). Intermittently scanned continuous glucose monitoring data of polish patients from real-life conditions: more scanning and better </a:t>
            </a:r>
            <a:r>
              <a:rPr lang="en-GB" dirty="0" err="1"/>
              <a:t>glycemic</a:t>
            </a:r>
            <a:r>
              <a:rPr lang="en-GB" dirty="0"/>
              <a:t> control compared to worldwide data. Diabetes technology &amp; therapeutics, 23(8), pp.577-585. </a:t>
            </a:r>
          </a:p>
          <a:p>
            <a:endParaRPr lang="en-GB" dirty="0"/>
          </a:p>
        </p:txBody>
      </p:sp>
    </p:spTree>
    <p:extLst>
      <p:ext uri="{BB962C8B-B14F-4D97-AF65-F5344CB8AC3E}">
        <p14:creationId xmlns:p14="http://schemas.microsoft.com/office/powerpoint/2010/main" val="693383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1285705-6EC8-DC1B-4C61-0C92D364A93D}"/>
              </a:ext>
            </a:extLst>
          </p:cNvPr>
          <p:cNvSpPr txBox="1"/>
          <p:nvPr/>
        </p:nvSpPr>
        <p:spPr>
          <a:xfrm>
            <a:off x="285135" y="324465"/>
            <a:ext cx="11710220" cy="5909310"/>
          </a:xfrm>
          <a:prstGeom prst="rect">
            <a:avLst/>
          </a:prstGeom>
          <a:noFill/>
        </p:spPr>
        <p:txBody>
          <a:bodyPr wrap="square" rtlCol="0">
            <a:spAutoFit/>
          </a:bodyPr>
          <a:lstStyle/>
          <a:p>
            <a:pPr fontAlgn="base"/>
            <a:r>
              <a:rPr lang="en-GB" dirty="0" err="1"/>
              <a:t>Jancev</a:t>
            </a:r>
            <a:r>
              <a:rPr lang="en-GB" dirty="0"/>
              <a:t>, M., Vissers, T.A., </a:t>
            </a:r>
            <a:r>
              <a:rPr lang="en-GB" dirty="0" err="1"/>
              <a:t>Visseren</a:t>
            </a:r>
            <a:r>
              <a:rPr lang="en-GB" dirty="0"/>
              <a:t>, F.L., van Bon, A.C., </a:t>
            </a:r>
            <a:r>
              <a:rPr lang="en-GB" dirty="0" err="1"/>
              <a:t>Serné</a:t>
            </a:r>
            <a:r>
              <a:rPr lang="en-GB" dirty="0"/>
              <a:t>, E.H., DeVries, J.H., de Valk, H.W. and van </a:t>
            </a:r>
            <a:r>
              <a:rPr lang="en-GB" dirty="0" err="1"/>
              <a:t>Sloten</a:t>
            </a:r>
            <a:r>
              <a:rPr lang="en-GB" dirty="0"/>
              <a:t>, T.T., (2024). Continuous glucose monitoring in adults with type 2 diabetes: a systematic review and meta-analysis. </a:t>
            </a:r>
            <a:r>
              <a:rPr lang="en-GB" i="1" dirty="0" err="1"/>
              <a:t>Diabetologia</a:t>
            </a:r>
            <a:r>
              <a:rPr lang="en-GB" dirty="0"/>
              <a:t>, </a:t>
            </a:r>
            <a:r>
              <a:rPr lang="en-GB" i="1" dirty="0"/>
              <a:t>67</a:t>
            </a:r>
            <a:r>
              <a:rPr lang="en-GB" dirty="0"/>
              <a:t>(5), pp.798-810. </a:t>
            </a:r>
          </a:p>
          <a:p>
            <a:pPr fontAlgn="base"/>
            <a:endParaRPr lang="en-GB" dirty="0"/>
          </a:p>
          <a:p>
            <a:pPr fontAlgn="base"/>
            <a:r>
              <a:rPr lang="en-GB" dirty="0"/>
              <a:t>Jefferies, C.A., </a:t>
            </a:r>
            <a:r>
              <a:rPr lang="en-GB" dirty="0" err="1"/>
              <a:t>Boucsein</a:t>
            </a:r>
            <a:r>
              <a:rPr lang="en-GB" dirty="0"/>
              <a:t>, A., Styles, S.E., Chamberlain, B., Michaels, V.R., Crockett, H.R., De Lange, M., Lala, A., Cunningham, V., Wiltshire, E.J. and </a:t>
            </a:r>
            <a:r>
              <a:rPr lang="en-GB" dirty="0" err="1"/>
              <a:t>Serlachius</a:t>
            </a:r>
            <a:r>
              <a:rPr lang="en-GB" dirty="0"/>
              <a:t>, A.S., (2023). Effects of 12-week Freestyle Libre 2.0 in children with type 1 diabetes and elevated HbA1c: a </a:t>
            </a:r>
            <a:r>
              <a:rPr lang="en-GB" dirty="0" err="1"/>
              <a:t>multicenter</a:t>
            </a:r>
            <a:r>
              <a:rPr lang="en-GB" dirty="0"/>
              <a:t> randomised controlled trial. </a:t>
            </a:r>
            <a:r>
              <a:rPr lang="en-GB" i="1" dirty="0"/>
              <a:t>Diabetes technology &amp; therapeutics</a:t>
            </a:r>
            <a:r>
              <a:rPr lang="en-GB" dirty="0"/>
              <a:t>, </a:t>
            </a:r>
            <a:r>
              <a:rPr lang="en-GB" i="1" dirty="0"/>
              <a:t>25</a:t>
            </a:r>
            <a:r>
              <a:rPr lang="en-GB" dirty="0"/>
              <a:t>(12), pp.827-835. </a:t>
            </a:r>
          </a:p>
          <a:p>
            <a:pPr fontAlgn="base"/>
            <a:endParaRPr lang="en-GB" dirty="0"/>
          </a:p>
          <a:p>
            <a:pPr fontAlgn="base"/>
            <a:r>
              <a:rPr lang="en-GB" dirty="0" err="1"/>
              <a:t>Kuruvinashetti</a:t>
            </a:r>
            <a:r>
              <a:rPr lang="en-GB" dirty="0"/>
              <a:t>, K., </a:t>
            </a:r>
            <a:r>
              <a:rPr lang="en-GB" dirty="0" err="1"/>
              <a:t>Komeili</a:t>
            </a:r>
            <a:r>
              <a:rPr lang="en-GB" dirty="0"/>
              <a:t>, A. and Nezhad, A.S., (2025). Autonomous wearable sensing enabled by capillary microfluidics: a review. </a:t>
            </a:r>
            <a:r>
              <a:rPr lang="en-GB" i="1" dirty="0"/>
              <a:t>Lab on a Chip</a:t>
            </a:r>
            <a:r>
              <a:rPr lang="en-GB" dirty="0"/>
              <a:t>. </a:t>
            </a:r>
          </a:p>
          <a:p>
            <a:pPr fontAlgn="base"/>
            <a:endParaRPr lang="en-GB" dirty="0"/>
          </a:p>
          <a:p>
            <a:pPr fontAlgn="base"/>
            <a:r>
              <a:rPr lang="en-GB" dirty="0" err="1"/>
              <a:t>Leelarathna</a:t>
            </a:r>
            <a:r>
              <a:rPr lang="en-GB" dirty="0"/>
              <a:t>, L. and Wilmot, E.G., (2018). Flash forward: a review of flash glucose monitoring. </a:t>
            </a:r>
            <a:r>
              <a:rPr lang="en-GB" i="1" dirty="0"/>
              <a:t>Diabetic Medicine</a:t>
            </a:r>
            <a:r>
              <a:rPr lang="en-GB" dirty="0"/>
              <a:t>, </a:t>
            </a:r>
            <a:r>
              <a:rPr lang="en-GB" i="1" dirty="0"/>
              <a:t>35</a:t>
            </a:r>
            <a:r>
              <a:rPr lang="en-GB" dirty="0"/>
              <a:t>(4), pp.472-482. </a:t>
            </a:r>
          </a:p>
          <a:p>
            <a:pPr fontAlgn="base"/>
            <a:endParaRPr lang="en-GB" dirty="0"/>
          </a:p>
          <a:p>
            <a:pPr fontAlgn="base"/>
            <a:r>
              <a:rPr lang="en-GB" dirty="0"/>
              <a:t>Litwak, L., </a:t>
            </a:r>
            <a:r>
              <a:rPr lang="en-GB" dirty="0" err="1"/>
              <a:t>Ré</a:t>
            </a:r>
            <a:r>
              <a:rPr lang="en-GB" dirty="0"/>
              <a:t>, M., Proietti, A., Dain, A., Flores, A., Figueroa, S. and Barbieri, D.E., (2024). Advances in continuous glucose monitoring: evidence of a new generation technology. </a:t>
            </a:r>
            <a:r>
              <a:rPr lang="en-GB" i="1" dirty="0"/>
              <a:t>Medicina</a:t>
            </a:r>
            <a:r>
              <a:rPr lang="en-GB" dirty="0"/>
              <a:t>, </a:t>
            </a:r>
            <a:r>
              <a:rPr lang="en-GB" i="1" dirty="0"/>
              <a:t>84</a:t>
            </a:r>
            <a:r>
              <a:rPr lang="en-GB" dirty="0"/>
              <a:t>(6), pp.1226-1234. </a:t>
            </a:r>
          </a:p>
          <a:p>
            <a:pPr fontAlgn="base"/>
            <a:endParaRPr lang="en-GB" dirty="0"/>
          </a:p>
          <a:p>
            <a:r>
              <a:rPr lang="en-GB" dirty="0"/>
              <a:t>NHS England (2022) </a:t>
            </a:r>
            <a:r>
              <a:rPr lang="en-GB" i="1" dirty="0"/>
              <a:t>NHS to roll out life-changing glucose monitors to all Type 1 diabetes patients</a:t>
            </a:r>
            <a:r>
              <a:rPr lang="en-GB" dirty="0"/>
              <a:t>. [online] 2 August. Available at: </a:t>
            </a:r>
            <a:r>
              <a:rPr lang="en-GB" u="sng" dirty="0">
                <a:hlinkClick r:id="rId2"/>
              </a:rPr>
              <a:t>https://www.england.nhs.uk/2022/08/nhs-to-roll-out-life-changing-glucose-monitors-to-all-type-1-diabetes-patients/</a:t>
            </a:r>
            <a:r>
              <a:rPr lang="en-GB" dirty="0"/>
              <a:t> (Accessed 19 October 2025). </a:t>
            </a:r>
          </a:p>
        </p:txBody>
      </p:sp>
    </p:spTree>
    <p:extLst>
      <p:ext uri="{BB962C8B-B14F-4D97-AF65-F5344CB8AC3E}">
        <p14:creationId xmlns:p14="http://schemas.microsoft.com/office/powerpoint/2010/main" val="2919438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57E33C-BDB6-B90E-FA6F-2E0E9C49CDD1}"/>
              </a:ext>
            </a:extLst>
          </p:cNvPr>
          <p:cNvSpPr txBox="1"/>
          <p:nvPr/>
        </p:nvSpPr>
        <p:spPr>
          <a:xfrm>
            <a:off x="275303" y="324465"/>
            <a:ext cx="11720052" cy="5909310"/>
          </a:xfrm>
          <a:prstGeom prst="rect">
            <a:avLst/>
          </a:prstGeom>
          <a:noFill/>
        </p:spPr>
        <p:txBody>
          <a:bodyPr wrap="square" rtlCol="0">
            <a:spAutoFit/>
          </a:bodyPr>
          <a:lstStyle/>
          <a:p>
            <a:pPr fontAlgn="base"/>
            <a:r>
              <a:rPr lang="en-GB" dirty="0"/>
              <a:t>NHS England (2023) </a:t>
            </a:r>
            <a:r>
              <a:rPr lang="en-GB" i="1" dirty="0"/>
              <a:t>Flash glucose monitoring – Frequently Asked Questions for commissioners</a:t>
            </a:r>
            <a:r>
              <a:rPr lang="en-GB" dirty="0"/>
              <a:t>. Available at: </a:t>
            </a:r>
            <a:r>
              <a:rPr lang="en-GB" u="sng" dirty="0">
                <a:hlinkClick r:id="rId2"/>
              </a:rPr>
              <a:t>https://www.england.nhs.uk/diabetes/digital-innovations-to-support-diabetes-outcomes/flash-glucose-monitoring/faqs-commissioners/</a:t>
            </a:r>
            <a:r>
              <a:rPr lang="en-GB" dirty="0"/>
              <a:t> (Accessed: 23 October 2025). </a:t>
            </a:r>
          </a:p>
          <a:p>
            <a:pPr fontAlgn="base"/>
            <a:endParaRPr lang="en-GB" dirty="0"/>
          </a:p>
          <a:p>
            <a:pPr fontAlgn="base"/>
            <a:r>
              <a:rPr lang="en-GB" dirty="0" err="1"/>
              <a:t>Oyagüez</a:t>
            </a:r>
            <a:r>
              <a:rPr lang="en-GB" dirty="0"/>
              <a:t>, I., Gómez-Peralta, F., Artola, S., Carrasco, F.J., Carretero-Gómez, J., García-</a:t>
            </a:r>
            <a:r>
              <a:rPr lang="en-GB" dirty="0" err="1"/>
              <a:t>Soidan</a:t>
            </a:r>
            <a:r>
              <a:rPr lang="en-GB" dirty="0"/>
              <a:t>, J., Gómez-</a:t>
            </a:r>
            <a:r>
              <a:rPr lang="en-GB" dirty="0" err="1"/>
              <a:t>Huelgas</a:t>
            </a:r>
            <a:r>
              <a:rPr lang="en-GB" dirty="0"/>
              <a:t>, R., Merino-Torres, J.F. and Pérez, A., (2021). Cost analysis of freestyle Libre® 2 system in type 2 diabetes mellitus population. </a:t>
            </a:r>
            <a:r>
              <a:rPr lang="en-GB" i="1" dirty="0"/>
              <a:t>Diabetes Therapy</a:t>
            </a:r>
            <a:r>
              <a:rPr lang="en-GB" dirty="0"/>
              <a:t>, </a:t>
            </a:r>
            <a:r>
              <a:rPr lang="en-GB" i="1" dirty="0"/>
              <a:t>12</a:t>
            </a:r>
            <a:r>
              <a:rPr lang="en-GB" dirty="0"/>
              <a:t>(9), pp.2329-2342. </a:t>
            </a:r>
          </a:p>
          <a:p>
            <a:pPr fontAlgn="base"/>
            <a:endParaRPr lang="en-GB" dirty="0"/>
          </a:p>
          <a:p>
            <a:pPr fontAlgn="base"/>
            <a:r>
              <a:rPr lang="en-GB" dirty="0"/>
              <a:t>Rutkowska, K., </a:t>
            </a:r>
            <a:r>
              <a:rPr lang="en-GB" dirty="0" err="1"/>
              <a:t>Łoś-Stegienta</a:t>
            </a:r>
            <a:r>
              <a:rPr lang="en-GB" dirty="0"/>
              <a:t>, A., Bagiński, M., Zięba, E., Baran, A., </a:t>
            </a:r>
            <a:r>
              <a:rPr lang="en-GB" dirty="0" err="1"/>
              <a:t>Żurawska-Kliś</a:t>
            </a:r>
            <a:r>
              <a:rPr lang="en-GB" dirty="0"/>
              <a:t>, M., </a:t>
            </a:r>
            <a:r>
              <a:rPr lang="en-GB" dirty="0" err="1"/>
              <a:t>Kosiński</a:t>
            </a:r>
            <a:r>
              <a:rPr lang="en-GB" dirty="0"/>
              <a:t>, M. and </a:t>
            </a:r>
            <a:r>
              <a:rPr lang="en-GB" dirty="0" err="1"/>
              <a:t>Cypryk</a:t>
            </a:r>
            <a:r>
              <a:rPr lang="en-GB" dirty="0"/>
              <a:t>, K., (2024). Impact of the </a:t>
            </a:r>
            <a:r>
              <a:rPr lang="en-GB" dirty="0" err="1"/>
              <a:t>FreeStyle</a:t>
            </a:r>
            <a:r>
              <a:rPr lang="en-GB" dirty="0"/>
              <a:t> Libre 2® System on Glycaemic Outcomes in Patients with Type 1 Diabetes—Preliminary Study. </a:t>
            </a:r>
            <a:r>
              <a:rPr lang="en-GB" i="1" dirty="0"/>
              <a:t>Diagnostics</a:t>
            </a:r>
            <a:r>
              <a:rPr lang="en-GB" dirty="0"/>
              <a:t>, </a:t>
            </a:r>
            <a:r>
              <a:rPr lang="en-GB" i="1" dirty="0"/>
              <a:t>14</a:t>
            </a:r>
            <a:r>
              <a:rPr lang="en-GB" dirty="0"/>
              <a:t>(16), p.1777. </a:t>
            </a:r>
          </a:p>
          <a:p>
            <a:endParaRPr lang="en-GB" dirty="0"/>
          </a:p>
          <a:p>
            <a:pPr fontAlgn="base"/>
            <a:r>
              <a:rPr lang="en-GB" dirty="0"/>
              <a:t>Whelan, M.E., Orme, M.W., Kingsnorth, A.P., Sherar, L.B., Denton, F.L. and </a:t>
            </a:r>
            <a:r>
              <a:rPr lang="en-GB" dirty="0" err="1"/>
              <a:t>Esliger</a:t>
            </a:r>
            <a:r>
              <a:rPr lang="en-GB" dirty="0"/>
              <a:t>, D.W., (2019). Examining the use of glucose and physical activity self-monitoring technologies in individuals at moderate to high risk of developing type 2 diabetes: randomised trial. </a:t>
            </a:r>
            <a:r>
              <a:rPr lang="en-GB" i="1" dirty="0"/>
              <a:t>JMIR mHealth and </a:t>
            </a:r>
            <a:r>
              <a:rPr lang="en-GB" i="1" dirty="0" err="1"/>
              <a:t>uHealth</a:t>
            </a:r>
            <a:r>
              <a:rPr lang="en-GB" dirty="0"/>
              <a:t>, </a:t>
            </a:r>
            <a:r>
              <a:rPr lang="en-GB" i="1" dirty="0"/>
              <a:t>7</a:t>
            </a:r>
            <a:r>
              <a:rPr lang="en-GB" dirty="0"/>
              <a:t>(10), p.e14195. </a:t>
            </a:r>
          </a:p>
          <a:p>
            <a:pPr fontAlgn="base"/>
            <a:endParaRPr lang="en-GB" dirty="0"/>
          </a:p>
          <a:p>
            <a:pPr fontAlgn="base"/>
            <a:r>
              <a:rPr lang="en-GB" dirty="0"/>
              <a:t>Wilmot, E.G., Evans, M., Barnard-Kelly, K., Burns, M., Cranston, I., Elliott, R.A., </a:t>
            </a:r>
            <a:r>
              <a:rPr lang="en-GB" dirty="0" err="1"/>
              <a:t>Gkountouras</a:t>
            </a:r>
            <a:r>
              <a:rPr lang="en-GB" dirty="0"/>
              <a:t>, G., </a:t>
            </a:r>
            <a:r>
              <a:rPr lang="en-GB" dirty="0" err="1"/>
              <a:t>Kanumilli</a:t>
            </a:r>
            <a:r>
              <a:rPr lang="en-GB" dirty="0"/>
              <a:t>, N., Krishan, A., </a:t>
            </a:r>
            <a:r>
              <a:rPr lang="en-GB" dirty="0" err="1"/>
              <a:t>Kotonya</a:t>
            </a:r>
            <a:r>
              <a:rPr lang="en-GB" dirty="0"/>
              <a:t>, C. and Lumley, S., (2021). Flash glucose monitoring with the </a:t>
            </a:r>
            <a:r>
              <a:rPr lang="en-GB" dirty="0" err="1"/>
              <a:t>FreeStyle</a:t>
            </a:r>
            <a:r>
              <a:rPr lang="en-GB" dirty="0"/>
              <a:t> Libre 2 compared with self-monitoring of blood glucose in </a:t>
            </a:r>
            <a:r>
              <a:rPr lang="en-GB" dirty="0" err="1"/>
              <a:t>suboptimally</a:t>
            </a:r>
            <a:r>
              <a:rPr lang="en-GB" dirty="0"/>
              <a:t> controlled type 1 diabetes: the FLASH-UK randomised controlled trial protocol. BMJ open, 11(7), p.e05071 </a:t>
            </a:r>
          </a:p>
          <a:p>
            <a:endParaRPr lang="en-GB" dirty="0"/>
          </a:p>
        </p:txBody>
      </p:sp>
    </p:spTree>
    <p:extLst>
      <p:ext uri="{BB962C8B-B14F-4D97-AF65-F5344CB8AC3E}">
        <p14:creationId xmlns:p14="http://schemas.microsoft.com/office/powerpoint/2010/main" val="14276340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2" ma:contentTypeDescription="Create a new document." ma:contentTypeScope="" ma:versionID="ed4bde9024c9e145a1cee883989e9099">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1c724a666c58461761822e4c4ec0a177"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459C6D20-DD93-432E-A19D-A450B8B81C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FCE074B-8D30-4624-AD2B-00EB794D6323}">
  <ds:schemaRefs>
    <ds:schemaRef ds:uri="http://schemas.microsoft.com/sharepoint/v3/contenttype/forms"/>
  </ds:schemaRefs>
</ds:datastoreItem>
</file>

<file path=customXml/itemProps3.xml><?xml version="1.0" encoding="utf-8"?>
<ds:datastoreItem xmlns:ds="http://schemas.openxmlformats.org/officeDocument/2006/customXml" ds:itemID="{77BDFF71-825B-4E1F-8883-273D6C610751}">
  <ds:schemaRefs>
    <ds:schemaRef ds:uri="http://schemas.microsoft.com/office/2006/metadata/properties"/>
    <ds:schemaRef ds:uri="http://schemas.microsoft.com/office/infopath/2007/PartnerControls"/>
    <ds:schemaRef ds:uri="47a3e2db-67be-4841-b3a5-2f2fb1d7c7b3"/>
    <ds:schemaRef ds:uri="http://purl.org/dc/dcmitype/"/>
    <ds:schemaRef ds:uri="http://purl.org/dc/elements/1.1/"/>
    <ds:schemaRef ds:uri="http://purl.org/dc/terms/"/>
    <ds:schemaRef ds:uri="http://schemas.microsoft.com/office/2006/documentManagement/types"/>
    <ds:schemaRef ds:uri="http://schemas.openxmlformats.org/package/2006/metadata/core-properties"/>
    <ds:schemaRef ds:uri="60ab93c2-c2e2-4a82-ab36-09e8ba3f753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307</TotalTime>
  <Words>2680</Words>
  <Application>Microsoft Office PowerPoint</Application>
  <PresentationFormat>Widescreen</PresentationFormat>
  <Paragraphs>204</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Digital Transformation in the Health and care Professions   BMHP6026   Component 2:  Viva Voce (Oral Presentation)  2311851: Saira Khan   Lecturer: Zakiyyah Ahmed</vt:lpstr>
      <vt:lpstr>Freestyle libre 2 - Introduction</vt:lpstr>
      <vt:lpstr>Development, policy and Implementation of the Digital Innovation </vt:lpstr>
      <vt:lpstr>Workforce Implications Roles, Competencies, and Challenges </vt:lpstr>
      <vt:lpstr>Patient and Service User Experiences </vt:lpstr>
      <vt:lpstr>Critical Evaluation </vt:lpstr>
      <vt:lpstr>Conclusion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Saira Khan (2311851)</dc:creator>
  <cp:lastModifiedBy>Saira Khan (2311851)</cp:lastModifiedBy>
  <cp:revision>71</cp:revision>
  <dcterms:created xsi:type="dcterms:W3CDTF">2025-11-01T15:32:16Z</dcterms:created>
  <dcterms:modified xsi:type="dcterms:W3CDTF">2025-11-06T19:51:53Z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