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6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880B"/>
    <a:srgbClr val="875C1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29729B-5C38-46DE-24EE-093EB92E546A}" v="495" dt="2020-08-21T16:02:28.978"/>
    <p1510:client id="{1CD5980C-33E4-8EA6-E953-3E6573679853}" v="34" dt="2020-08-21T17:08:41.167"/>
    <p1510:client id="{1D128720-BB6E-0562-C6FD-2D9B77724AEF}" v="277" dt="2020-08-20T23:11:53.895"/>
    <p1510:client id="{223265BA-20EF-1BDD-53AC-68582F070E14}" v="1" dt="2020-08-21T16:30:46.542"/>
    <p1510:client id="{3C48F6C3-E15C-29CD-EB9E-F502244D8F33}" v="103" dt="2020-08-21T12:17:34.382"/>
    <p1510:client id="{42D2B25B-365A-027C-B2A8-851E5FB01D5D}" v="425" dt="2020-08-21T11:28:36.026"/>
    <p1510:client id="{481419C0-65EE-4975-9EDD-EA6F68D2BEEA}" v="3" dt="2020-08-21T16:57:40.703"/>
    <p1510:client id="{50753A5C-4659-A7D5-272C-60737CC73E79}" v="15" dt="2020-08-21T16:07:38.062"/>
    <p1510:client id="{BD01EEBA-ADE3-B98F-0A86-437AD95BB628}" v="316" dt="2020-08-21T17:31:11.118"/>
    <p1510:client id="{C8D5AB64-69C3-F767-3115-5A3703EC71CB}" v="1396" dt="2020-08-21T19:21:47.970"/>
    <p1510:client id="{FD90C100-EA03-4ED8-8A04-9F6BE91BA994}" v="1695" dt="2020-08-20T22:21:32.2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2.xml" Id="rId3" /><Relationship Type="http://schemas.openxmlformats.org/officeDocument/2006/relationships/tableStyles" Target="tableStyles.xml" Id="rId7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heme" Target="theme/theme1.xml" Id="rId6" /><Relationship Type="http://schemas.openxmlformats.org/officeDocument/2006/relationships/viewProps" Target="viewProps.xml" Id="rId5" /><Relationship Type="http://schemas.openxmlformats.org/officeDocument/2006/relationships/presProps" Target="presProps.xml" Id="rId4" /><Relationship Type="http://schemas.microsoft.com/office/2015/10/relationships/revisionInfo" Target="revisionInfo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8/21/2020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435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2D3E9E-A95C-48F2-B4BF-A71542E0BE9A}" type="datetimeFigureOut">
              <a:rPr lang="en-US" dirty="0"/>
              <a:t>8/21/2020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4968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8/21/2020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8122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2952B5-7A2F-4CC8-B7CE-9234E21C2837}" type="datetimeFigureOut">
              <a:rPr lang="en-US" dirty="0"/>
              <a:t>8/21/2020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97741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1DA07A-9201-4B4B-BAF2-015AFA30F520}" type="datetimeFigureOut">
              <a:rPr lang="en-US" dirty="0"/>
              <a:t>8/21/2020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10933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7E00A-486F-4252-8B1D-E32645521F49}" type="datetimeFigureOut">
              <a:rPr lang="en-US" dirty="0"/>
              <a:t>8/21/2020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905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5F92-E675-4B36-9A60-69A962A68675}" type="datetimeFigureOut">
              <a:rPr lang="en-US" dirty="0"/>
              <a:t>8/21/2020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861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E2C9B-5FA2-460D-9BE7-B0812FC2A6FF}" type="datetimeFigureOut">
              <a:rPr lang="en-US" dirty="0"/>
              <a:t>8/21/2020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45319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blipFill>
            <a:blip r:embed="rId2"/>
            <a:stretch>
              <a:fillRect/>
            </a:stretch>
          </a:blip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8/21/2020</a:t>
            </a:fld>
            <a:endParaRPr lang="en-US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2707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4E5243-F52A-4D37-9694-EB26C6C31910}" type="datetimeFigureOut">
              <a:rPr lang="en-US" dirty="0"/>
              <a:t>8/21/2020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9133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B6E1-634A-48DC-9E8B-D894023267EF}" type="datetimeFigureOut">
              <a:rPr lang="en-US" dirty="0"/>
              <a:t>8/21/2020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9514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8/21/2020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15994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63" r:id="rId1"/>
    <p:sldLayoutId id="2147484364" r:id="rId2"/>
    <p:sldLayoutId id="2147484365" r:id="rId3"/>
    <p:sldLayoutId id="2147484366" r:id="rId4"/>
    <p:sldLayoutId id="2147484367" r:id="rId5"/>
    <p:sldLayoutId id="2147484368" r:id="rId6"/>
    <p:sldLayoutId id="2147484369" r:id="rId7"/>
    <p:sldLayoutId id="2147484370" r:id="rId8"/>
    <p:sldLayoutId id="2147484371" r:id="rId9"/>
    <p:sldLayoutId id="2147484372" r:id="rId10"/>
    <p:sldLayoutId id="2147484373" r:id="rId11"/>
  </p:sldLayoutIdLst>
  <p:hf sldNum="0" hdr="0" ftr="0" dt="0"/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Relationship Id="rId9" Type="http://schemas.openxmlformats.org/officeDocument/2006/relationships/image" Target="../media/image9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66" y="-508047"/>
            <a:ext cx="4108836" cy="1840597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rgbClr val="FFC000"/>
                </a:solidFill>
                <a:latin typeface="Arial Black"/>
                <a:cs typeface="Calibri Light"/>
              </a:rPr>
              <a:t>WHAT IS THE SOCIAL MODEL OF DISABILITY 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8874" y="1329559"/>
            <a:ext cx="4783761" cy="1534715"/>
          </a:xfrm>
        </p:spPr>
        <p:txBody>
          <a:bodyPr vert="horz" lIns="0" tIns="0" rIns="0" bIns="0" rtlCol="0" anchor="t">
            <a:normAutofit/>
          </a:bodyPr>
          <a:lstStyle/>
          <a:p>
            <a:pPr algn="l"/>
            <a:r>
              <a:rPr lang="en-GB" sz="2600">
                <a:latin typeface="Nyala"/>
              </a:rPr>
              <a:t>Put simply, disability is the experience of being a square peg in a round-hole world. And the world is changeable. </a:t>
            </a:r>
            <a:r>
              <a:rPr lang="en-GB" sz="2400">
                <a:latin typeface="Nyala"/>
              </a:rPr>
              <a:t> </a:t>
            </a:r>
            <a:br>
              <a:rPr lang="en-GB" sz="2400">
                <a:latin typeface="Nyala"/>
              </a:rPr>
            </a:br>
            <a:r>
              <a:rPr lang="en-GB" sz="2400">
                <a:latin typeface="Nyala"/>
              </a:rPr>
              <a:t>(Perry,2019)</a:t>
            </a:r>
          </a:p>
        </p:txBody>
      </p:sp>
      <p:pic>
        <p:nvPicPr>
          <p:cNvPr id="13" name="Picture 13" descr="A picture containing photo, holding, table, colorful&#10;&#10;Description automatically generated">
            <a:extLst>
              <a:ext uri="{FF2B5EF4-FFF2-40B4-BE49-F238E27FC236}">
                <a16:creationId xmlns:a16="http://schemas.microsoft.com/office/drawing/2014/main" id="{837A2E76-88BF-4293-AC56-E0A22626ABD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2"/>
          <a:stretch/>
        </p:blipFill>
        <p:spPr>
          <a:xfrm>
            <a:off x="657111" y="2772504"/>
            <a:ext cx="4394025" cy="34663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DF2F3AA-8E9B-4EBC-B1B0-DC7C20FBE83F}"/>
              </a:ext>
            </a:extLst>
          </p:cNvPr>
          <p:cNvSpPr txBox="1"/>
          <p:nvPr/>
        </p:nvSpPr>
        <p:spPr>
          <a:xfrm rot="16200000" flipH="1">
            <a:off x="3217478" y="5283234"/>
            <a:ext cx="152912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endParaRPr lang="en-GB">
              <a:cs typeface="Calibri"/>
            </a:endParaRPr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CC099F4D-8CFD-4F5B-A9C3-68D3EBEBC2FF}"/>
              </a:ext>
            </a:extLst>
          </p:cNvPr>
          <p:cNvCxnSpPr/>
          <p:nvPr/>
        </p:nvCxnSpPr>
        <p:spPr>
          <a:xfrm flipH="1">
            <a:off x="1873288" y="4137104"/>
            <a:ext cx="1149751" cy="721487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accent3"/>
          </a:lnRef>
          <a:fillRef idx="0">
            <a:schemeClr val="accent3"/>
          </a:fillRef>
          <a:effectRef idx="0">
            <a:schemeClr val="accent3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FC2352CE-0E14-46A4-8BA6-2A8E5F942DA3}"/>
              </a:ext>
            </a:extLst>
          </p:cNvPr>
          <p:cNvSpPr txBox="1"/>
          <p:nvPr/>
        </p:nvSpPr>
        <p:spPr>
          <a:xfrm>
            <a:off x="3274479" y="2747643"/>
            <a:ext cx="1775242" cy="400110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u="sng">
                <a:cs typeface="Calibri"/>
              </a:rPr>
              <a:t>ENVIROMENTS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9A5B079A-9612-41E3-BDB2-298D4EACABA8}"/>
              </a:ext>
            </a:extLst>
          </p:cNvPr>
          <p:cNvSpPr txBox="1"/>
          <p:nvPr/>
        </p:nvSpPr>
        <p:spPr>
          <a:xfrm>
            <a:off x="3936723" y="4344155"/>
            <a:ext cx="1454603" cy="400110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u="sng">
                <a:cs typeface="Calibri"/>
              </a:rPr>
              <a:t>ATTITUDES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6FD7BF7-1120-4DDC-89B9-C4AE7157EB1B}"/>
              </a:ext>
            </a:extLst>
          </p:cNvPr>
          <p:cNvSpPr txBox="1"/>
          <p:nvPr/>
        </p:nvSpPr>
        <p:spPr>
          <a:xfrm flipH="1">
            <a:off x="3520008" y="3798126"/>
            <a:ext cx="1613866" cy="378977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INACCSESABLE 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E794E9EF-30A1-4183-9C06-279525730FB1}"/>
              </a:ext>
            </a:extLst>
          </p:cNvPr>
          <p:cNvSpPr txBox="1"/>
          <p:nvPr/>
        </p:nvSpPr>
        <p:spPr>
          <a:xfrm flipH="1">
            <a:off x="3945506" y="5471034"/>
            <a:ext cx="1528190" cy="369332"/>
          </a:xfrm>
          <a:prstGeom prst="rect">
            <a:avLst/>
          </a:prstGeom>
          <a:solidFill>
            <a:srgbClr val="ED7D31"/>
          </a:solidFill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Calibri"/>
              </a:rPr>
              <a:t>PREDJUDICE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5BB2A9D-9D41-4557-99C2-341FEB9D1CC5}"/>
              </a:ext>
            </a:extLst>
          </p:cNvPr>
          <p:cNvSpPr txBox="1"/>
          <p:nvPr/>
        </p:nvSpPr>
        <p:spPr>
          <a:xfrm>
            <a:off x="3839908" y="4931220"/>
            <a:ext cx="1652405" cy="369332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 STEREOTYPING</a:t>
            </a:r>
          </a:p>
        </p:txBody>
      </p:sp>
      <p:sp>
        <p:nvSpPr>
          <p:cNvPr id="261" name="TextBox 260">
            <a:extLst>
              <a:ext uri="{FF2B5EF4-FFF2-40B4-BE49-F238E27FC236}">
                <a16:creationId xmlns:a16="http://schemas.microsoft.com/office/drawing/2014/main" id="{84929746-0E90-425D-89A0-6A58E51A7AB7}"/>
              </a:ext>
            </a:extLst>
          </p:cNvPr>
          <p:cNvSpPr txBox="1"/>
          <p:nvPr/>
        </p:nvSpPr>
        <p:spPr>
          <a:xfrm>
            <a:off x="172923" y="6109172"/>
            <a:ext cx="7626985" cy="73866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bg2">
                    <a:lumMod val="10000"/>
                  </a:schemeClr>
                </a:solidFill>
                <a:latin typeface="Calisto MT"/>
                <a:cs typeface="Calibri"/>
              </a:rPr>
              <a:t>It puts the onus back on society to remove the barriers</a:t>
            </a:r>
            <a:r>
              <a:rPr lang="en-GB">
                <a:solidFill>
                  <a:schemeClr val="bg2">
                    <a:lumMod val="10000"/>
                  </a:schemeClr>
                </a:solidFill>
                <a:latin typeface="Bodoni MT Black"/>
                <a:cs typeface="Calibri"/>
              </a:rPr>
              <a:t> </a:t>
            </a:r>
            <a:r>
              <a:rPr lang="en-GB" sz="1600">
                <a:solidFill>
                  <a:schemeClr val="bg2">
                    <a:lumMod val="10000"/>
                  </a:schemeClr>
                </a:solidFill>
                <a:latin typeface="FangSong"/>
                <a:ea typeface="FangSong"/>
                <a:cs typeface="Calibri"/>
              </a:rPr>
              <a:t>The social model of disability (Disability wales,2017</a:t>
            </a:r>
            <a:r>
              <a:rPr lang="en-GB">
                <a:solidFill>
                  <a:schemeClr val="bg2">
                    <a:lumMod val="10000"/>
                  </a:schemeClr>
                </a:solidFill>
                <a:latin typeface="FangSong"/>
                <a:ea typeface="FangSong"/>
                <a:cs typeface="Calibri"/>
              </a:rPr>
              <a:t>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792BEA-2FB7-4F94-B2EC-D5D3904E4162}"/>
              </a:ext>
            </a:extLst>
          </p:cNvPr>
          <p:cNvSpPr txBox="1"/>
          <p:nvPr/>
        </p:nvSpPr>
        <p:spPr>
          <a:xfrm flipH="1">
            <a:off x="49443" y="4570209"/>
            <a:ext cx="1762302" cy="369332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Calibri"/>
              </a:rPr>
              <a:t>DISCRIMINATION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92039A-764C-4127-992B-538D4F94B89D}"/>
              </a:ext>
            </a:extLst>
          </p:cNvPr>
          <p:cNvSpPr txBox="1"/>
          <p:nvPr/>
        </p:nvSpPr>
        <p:spPr>
          <a:xfrm>
            <a:off x="3364885" y="3306456"/>
            <a:ext cx="1531378" cy="369332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Calibri"/>
              </a:rPr>
              <a:t>BUILDINGS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02229A-250D-4AC6-9F01-EA5C73791D55}"/>
              </a:ext>
            </a:extLst>
          </p:cNvPr>
          <p:cNvSpPr txBox="1"/>
          <p:nvPr/>
        </p:nvSpPr>
        <p:spPr>
          <a:xfrm>
            <a:off x="146369" y="3495314"/>
            <a:ext cx="1377002" cy="369332"/>
          </a:xfrm>
          <a:prstGeom prst="rect">
            <a:avLst/>
          </a:prstGeom>
          <a:solidFill>
            <a:schemeClr val="accent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Calibri"/>
              </a:rPr>
              <a:t>INFLEXABLE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B4992F4-A659-44A0-86A3-E91D3826A859}"/>
              </a:ext>
            </a:extLst>
          </p:cNvPr>
          <p:cNvSpPr txBox="1"/>
          <p:nvPr/>
        </p:nvSpPr>
        <p:spPr>
          <a:xfrm>
            <a:off x="9011417" y="21875"/>
            <a:ext cx="3023048" cy="1477328"/>
          </a:xfrm>
          <a:prstGeom prst="rect">
            <a:avLst/>
          </a:prstGeom>
          <a:solidFill>
            <a:schemeClr val="bg2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>
                    <a:lumMod val="50000"/>
                  </a:schemeClr>
                </a:solidFill>
                <a:ea typeface="+mn-lt"/>
                <a:cs typeface="+mn-lt"/>
              </a:rPr>
              <a:t>Removing the barriers to inclusion and enabling people with impairments to have control over their own lives </a:t>
            </a:r>
            <a:br>
              <a:rPr lang="en-GB">
                <a:solidFill>
                  <a:schemeClr val="bg1">
                    <a:lumMod val="50000"/>
                  </a:schemeClr>
                </a:solidFill>
                <a:ea typeface="+mn-lt"/>
                <a:cs typeface="+mn-lt"/>
              </a:rPr>
            </a:br>
            <a:r>
              <a:rPr lang="en-GB">
                <a:solidFill>
                  <a:schemeClr val="bg1">
                    <a:lumMod val="50000"/>
                  </a:schemeClr>
                </a:solidFill>
                <a:ea typeface="+mn-lt"/>
                <a:cs typeface="+mn-lt"/>
              </a:rPr>
              <a:t>(Campbell, 2002)</a:t>
            </a:r>
            <a:endParaRPr lang="en-US">
              <a:solidFill>
                <a:schemeClr val="bg1">
                  <a:lumMod val="50000"/>
                </a:schemeClr>
              </a:solidFill>
              <a:cs typeface="Calibri Light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BFA6F12-A9ED-4989-BCDA-228D9154556F}"/>
              </a:ext>
            </a:extLst>
          </p:cNvPr>
          <p:cNvSpPr txBox="1"/>
          <p:nvPr/>
        </p:nvSpPr>
        <p:spPr>
          <a:xfrm>
            <a:off x="4819491" y="79547"/>
            <a:ext cx="4168707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>
                <a:solidFill>
                  <a:schemeClr val="accent5">
                    <a:lumMod val="75000"/>
                  </a:schemeClr>
                </a:solidFill>
                <a:latin typeface="Helvetica"/>
                <a:cs typeface="Helvetica"/>
              </a:rPr>
              <a:t>For disability to be eliminated, the social model calls for an integrated approach by service providers</a:t>
            </a:r>
            <a:endParaRPr lang="en-US" b="1">
              <a:solidFill>
                <a:schemeClr val="accent5">
                  <a:lumMod val="75000"/>
                </a:schemeClr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B9B400C-5254-47FA-BA90-30003072B8E0}"/>
              </a:ext>
            </a:extLst>
          </p:cNvPr>
          <p:cNvSpPr txBox="1"/>
          <p:nvPr/>
        </p:nvSpPr>
        <p:spPr>
          <a:xfrm>
            <a:off x="4809986" y="1011499"/>
            <a:ext cx="3991730" cy="3188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>
                <a:solidFill>
                  <a:schemeClr val="accent3">
                    <a:lumMod val="75000"/>
                  </a:schemeClr>
                </a:solidFill>
                <a:latin typeface="Helvetica"/>
                <a:cs typeface="Helvetica"/>
              </a:rPr>
              <a:t>Runswick, C. K. and Hodge, N. (2009)</a:t>
            </a:r>
            <a:endParaRPr lang="en-US" sz="1400">
              <a:solidFill>
                <a:schemeClr val="accent3">
                  <a:lumMod val="75000"/>
                </a:schemeClr>
              </a:solidFill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DA3AC47-806F-441A-9EFA-070F23EB37A3}"/>
              </a:ext>
            </a:extLst>
          </p:cNvPr>
          <p:cNvSpPr txBox="1"/>
          <p:nvPr/>
        </p:nvSpPr>
        <p:spPr>
          <a:xfrm>
            <a:off x="8504482" y="4555951"/>
            <a:ext cx="344551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>
                <a:solidFill>
                  <a:schemeClr val="accent3">
                    <a:lumMod val="50000"/>
                  </a:schemeClr>
                </a:solidFill>
                <a:latin typeface="Abadi"/>
                <a:ea typeface="+mn-lt"/>
                <a:cs typeface="+mn-lt"/>
              </a:rPr>
              <a:t>Collectively, an understanding and adoption of social model principles results in a radically different approach to meeting the needs of disabled people.</a:t>
            </a:r>
            <a:r>
              <a:rPr lang="en-US" sz="2000" b="1">
                <a:solidFill>
                  <a:schemeClr val="accent3">
                    <a:lumMod val="50000"/>
                  </a:schemeClr>
                </a:solidFill>
                <a:latin typeface="Abadi"/>
                <a:cs typeface="Helvetica"/>
              </a:rPr>
              <a:t> </a:t>
            </a:r>
            <a:endParaRPr lang="en-US" sz="2000" b="1">
              <a:solidFill>
                <a:schemeClr val="accent3">
                  <a:lumMod val="50000"/>
                </a:schemeClr>
              </a:solidFill>
              <a:latin typeface="Abadi"/>
              <a:cs typeface="Calibri Light"/>
            </a:endParaRPr>
          </a:p>
        </p:txBody>
      </p:sp>
      <p:pic>
        <p:nvPicPr>
          <p:cNvPr id="25" name="Graphic 25" descr="Wheelchair access">
            <a:extLst>
              <a:ext uri="{FF2B5EF4-FFF2-40B4-BE49-F238E27FC236}">
                <a16:creationId xmlns:a16="http://schemas.microsoft.com/office/drawing/2014/main" id="{0C85B93B-A5FC-4896-801A-7C884F8758C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416724" y="2566686"/>
            <a:ext cx="914400" cy="914400"/>
          </a:xfrm>
          <a:prstGeom prst="rect">
            <a:avLst/>
          </a:prstGeom>
        </p:spPr>
      </p:pic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9B2D6D5E-E124-46B9-A6FF-4012ACA986BE}"/>
              </a:ext>
            </a:extLst>
          </p:cNvPr>
          <p:cNvSpPr/>
          <p:nvPr/>
        </p:nvSpPr>
        <p:spPr>
          <a:xfrm>
            <a:off x="5126750" y="1803157"/>
            <a:ext cx="5096358" cy="21801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7" name="Graphic 27" descr="Person in wheelchair">
            <a:extLst>
              <a:ext uri="{FF2B5EF4-FFF2-40B4-BE49-F238E27FC236}">
                <a16:creationId xmlns:a16="http://schemas.microsoft.com/office/drawing/2014/main" id="{45232743-6CC2-4B05-80BC-9815EF4CD29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390951" y="2145496"/>
            <a:ext cx="1174832" cy="972275"/>
          </a:xfrm>
          <a:prstGeom prst="rect">
            <a:avLst/>
          </a:prstGeom>
        </p:spPr>
      </p:pic>
      <p:pic>
        <p:nvPicPr>
          <p:cNvPr id="28" name="Graphic 28" descr="Court">
            <a:extLst>
              <a:ext uri="{FF2B5EF4-FFF2-40B4-BE49-F238E27FC236}">
                <a16:creationId xmlns:a16="http://schemas.microsoft.com/office/drawing/2014/main" id="{5604C1F6-C76F-4F32-9DD7-FF4D3590ED7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9294470" y="2865698"/>
            <a:ext cx="779363" cy="779363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71C6E259-8564-4B87-86CA-0358FCD1BB99}"/>
              </a:ext>
            </a:extLst>
          </p:cNvPr>
          <p:cNvSpPr txBox="1"/>
          <p:nvPr/>
        </p:nvSpPr>
        <p:spPr>
          <a:xfrm>
            <a:off x="5323206" y="1282774"/>
            <a:ext cx="473326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cs typeface="Calibri"/>
              </a:rPr>
              <a:t>                                                                                                    </a:t>
            </a:r>
            <a:br>
              <a:rPr lang="en-GB" b="1" u="sng">
                <a:cs typeface="Calibri"/>
              </a:rPr>
            </a:br>
            <a:br>
              <a:rPr lang="en-GB" b="1">
                <a:cs typeface="Calibri"/>
              </a:rPr>
            </a:br>
            <a:r>
              <a:rPr lang="en-GB">
                <a:cs typeface="Calibri"/>
              </a:rPr>
              <a:t>            </a:t>
            </a:r>
            <a:r>
              <a:rPr lang="en-GB" sz="2400">
                <a:solidFill>
                  <a:schemeClr val="tx1">
                    <a:lumMod val="95000"/>
                    <a:lumOff val="5000"/>
                  </a:schemeClr>
                </a:solidFill>
                <a:cs typeface="Calibri"/>
              </a:rPr>
              <a:t>Help I can't access your building</a:t>
            </a:r>
            <a:br>
              <a:rPr lang="en-GB" sz="2400">
                <a:cs typeface="Calibri"/>
              </a:rPr>
            </a:br>
            <a:br>
              <a:rPr lang="en-GB">
                <a:cs typeface="Calibri"/>
              </a:rPr>
            </a:br>
            <a:r>
              <a:rPr lang="en-GB">
                <a:cs typeface="Calibri"/>
              </a:rPr>
              <a:t>                                                                                              </a:t>
            </a:r>
            <a:r>
              <a:rPr lang="en-GB" sz="2400">
                <a:cs typeface="Calibri"/>
              </a:rPr>
              <a:t>            </a:t>
            </a:r>
            <a:r>
              <a:rPr lang="en-GB" sz="2400" b="1">
                <a:cs typeface="Calibri"/>
              </a:rPr>
              <a:t>YOU</a:t>
            </a:r>
            <a:r>
              <a:rPr lang="en-GB" sz="2400">
                <a:cs typeface="Calibri"/>
              </a:rPr>
              <a:t> are the problem            </a:t>
            </a:r>
            <a:br>
              <a:rPr lang="en-GB" sz="2400">
                <a:cs typeface="Calibri"/>
              </a:rPr>
            </a:br>
            <a:r>
              <a:rPr lang="en-GB" sz="2400">
                <a:cs typeface="Calibri"/>
              </a:rPr>
              <a:t>                </a:t>
            </a:r>
            <a:r>
              <a:rPr lang="en-GB" sz="2400" b="1">
                <a:cs typeface="Calibri"/>
              </a:rPr>
              <a:t>YOU</a:t>
            </a:r>
            <a:r>
              <a:rPr lang="en-GB" sz="2400">
                <a:cs typeface="Calibri"/>
              </a:rPr>
              <a:t> need to be fixed  </a:t>
            </a:r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9F0C228-C952-479D-B724-42A9E1F6A7C3}"/>
              </a:ext>
            </a:extLst>
          </p:cNvPr>
          <p:cNvSpPr txBox="1"/>
          <p:nvPr/>
        </p:nvSpPr>
        <p:spPr>
          <a:xfrm>
            <a:off x="8520422" y="6246303"/>
            <a:ext cx="26445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accent3">
                    <a:lumMod val="75000"/>
                  </a:schemeClr>
                </a:solidFill>
                <a:latin typeface="Helvetica"/>
                <a:cs typeface="Helvetica"/>
              </a:rPr>
              <a:t>Morgan, H. (2012)</a:t>
            </a:r>
            <a:endParaRPr lang="en-US">
              <a:solidFill>
                <a:schemeClr val="accent3">
                  <a:lumMod val="75000"/>
                </a:schemeClr>
              </a:solidFill>
              <a:cs typeface="Calibri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2721E6F-7411-467B-8E09-4518D154D083}"/>
              </a:ext>
            </a:extLst>
          </p:cNvPr>
          <p:cNvSpPr txBox="1"/>
          <p:nvPr/>
        </p:nvSpPr>
        <p:spPr>
          <a:xfrm>
            <a:off x="104174" y="2866021"/>
            <a:ext cx="2121968" cy="400110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000" b="1" u="sng"/>
              <a:t>ORGANIZATIONS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78187BC-A911-4864-9681-A763CFF33AAB}"/>
              </a:ext>
            </a:extLst>
          </p:cNvPr>
          <p:cNvSpPr txBox="1"/>
          <p:nvPr/>
        </p:nvSpPr>
        <p:spPr>
          <a:xfrm>
            <a:off x="97184" y="3984487"/>
            <a:ext cx="1616764" cy="369332"/>
          </a:xfrm>
          <a:prstGeom prst="rect">
            <a:avLst/>
          </a:prstGeom>
          <a:solidFill>
            <a:srgbClr val="ED7D3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Calibri Light"/>
              </a:rPr>
              <a:t>LANGUAGE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E3FC1D5-304D-4093-934A-DAA8B687E6CD}"/>
              </a:ext>
            </a:extLst>
          </p:cNvPr>
          <p:cNvSpPr txBox="1"/>
          <p:nvPr/>
        </p:nvSpPr>
        <p:spPr>
          <a:xfrm>
            <a:off x="106844" y="5120584"/>
            <a:ext cx="1318592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Calibri Light"/>
              </a:rPr>
              <a:t>SERVICES</a:t>
            </a:r>
          </a:p>
        </p:txBody>
      </p:sp>
      <p:pic>
        <p:nvPicPr>
          <p:cNvPr id="32" name="Picture 32" descr="A picture containing orange, holding, hand, table&#10;&#10;Description automatically generated">
            <a:extLst>
              <a:ext uri="{FF2B5EF4-FFF2-40B4-BE49-F238E27FC236}">
                <a16:creationId xmlns:a16="http://schemas.microsoft.com/office/drawing/2014/main" id="{528D7779-D6B5-43AB-AC48-A976F0BF1D6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13505" t="-6627" r="13070" b="28023"/>
          <a:stretch/>
        </p:blipFill>
        <p:spPr>
          <a:xfrm>
            <a:off x="5772984" y="4471145"/>
            <a:ext cx="2727231" cy="1632216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27C8AE74-A1C9-47C2-B9D8-D42CFB079EC7}"/>
              </a:ext>
            </a:extLst>
          </p:cNvPr>
          <p:cNvSpPr txBox="1"/>
          <p:nvPr/>
        </p:nvSpPr>
        <p:spPr>
          <a:xfrm>
            <a:off x="6654938" y="1806851"/>
            <a:ext cx="290885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 u="sng">
                <a:cs typeface="Calibri Light"/>
              </a:rPr>
              <a:t>MEDICAL MODEL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3921D02-6A1C-4F72-913A-32AF3FC7DA89}"/>
              </a:ext>
            </a:extLst>
          </p:cNvPr>
          <p:cNvSpPr txBox="1"/>
          <p:nvPr/>
        </p:nvSpPr>
        <p:spPr>
          <a:xfrm flipH="1">
            <a:off x="10217427" y="1623584"/>
            <a:ext cx="1884017" cy="307776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>
                <a:solidFill>
                  <a:srgbClr val="E0880B"/>
                </a:solidFill>
                <a:ea typeface="+mn-lt"/>
                <a:cs typeface="+mn-lt"/>
              </a:rPr>
              <a:t>What makes someone disabled is not their medical condition, but the attitudes and structures of society. </a:t>
            </a:r>
            <a:br>
              <a:rPr lang="en-GB" sz="1600" b="1">
                <a:solidFill>
                  <a:srgbClr val="E0880B"/>
                </a:solidFill>
                <a:ea typeface="+mn-lt"/>
                <a:cs typeface="+mn-lt"/>
              </a:rPr>
            </a:br>
            <a:r>
              <a:rPr lang="en-GB" sz="1600">
                <a:solidFill>
                  <a:srgbClr val="E0880B"/>
                </a:solidFill>
                <a:ea typeface="+mn-lt"/>
                <a:cs typeface="+mn-lt"/>
              </a:rPr>
              <a:t>(Foundation for</a:t>
            </a:r>
            <a:r>
              <a:rPr lang="en-GB" sz="1600">
                <a:ea typeface="+mn-lt"/>
                <a:cs typeface="+mn-lt"/>
              </a:rPr>
              <a:t> people with learning disabilities,2020</a:t>
            </a:r>
            <a:r>
              <a:rPr lang="en-GB">
                <a:ea typeface="+mn-lt"/>
                <a:cs typeface="+mn-lt"/>
              </a:rPr>
              <a:t>)</a:t>
            </a:r>
            <a:br>
              <a:rPr lang="en-GB">
                <a:ea typeface="+mn-lt"/>
                <a:cs typeface="+mn-lt"/>
              </a:rPr>
            </a:br>
            <a:endParaRPr lang="en-US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77C6693-C314-4D0D-A21F-3E6C6032150A}"/>
              </a:ext>
            </a:extLst>
          </p:cNvPr>
          <p:cNvSpPr txBox="1"/>
          <p:nvPr/>
        </p:nvSpPr>
        <p:spPr>
          <a:xfrm>
            <a:off x="370738" y="812699"/>
            <a:ext cx="11885530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i="1">
                <a:latin typeface="Calibri"/>
                <a:ea typeface="Microsoft YaHei Light"/>
                <a:cs typeface="Helvetica"/>
              </a:rPr>
              <a:t>Campbell, J. (2002) ' Valuing Diversity : the disability agenda – we've only just begun. Current issues ', Disability &amp; Society, 17 (4), 471 – 478.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2AC083A-8222-430B-8276-77AB72478E3B}"/>
              </a:ext>
            </a:extLst>
          </p:cNvPr>
          <p:cNvSpPr txBox="1"/>
          <p:nvPr/>
        </p:nvSpPr>
        <p:spPr>
          <a:xfrm rot="10800000" flipV="1">
            <a:off x="343545" y="5813350"/>
            <a:ext cx="1109659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  <a:cs typeface="Helvetica"/>
              </a:rPr>
              <a:t>Runswick, C. K. and Hodge, N. (2009) ‘Needs or rights? A challenge to the discourse of special education’, </a:t>
            </a:r>
            <a:r>
              <a:rPr lang="en-US" sz="2000" i="1">
                <a:latin typeface="Calibri"/>
                <a:cs typeface="Helvetica"/>
              </a:rPr>
              <a:t>British Journal of Special Education</a:t>
            </a:r>
            <a:r>
              <a:rPr lang="en-US" sz="2000">
                <a:latin typeface="Calibri"/>
                <a:cs typeface="Helvetica"/>
              </a:rPr>
              <a:t>, 36(4), pp. 198–203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8D321A-D7E8-497A-BA5B-3D001FD25C20}"/>
              </a:ext>
            </a:extLst>
          </p:cNvPr>
          <p:cNvSpPr txBox="1"/>
          <p:nvPr/>
        </p:nvSpPr>
        <p:spPr>
          <a:xfrm rot="10800000" flipV="1">
            <a:off x="313582" y="1267512"/>
            <a:ext cx="1126974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cs typeface="Calibri"/>
              </a:rPr>
              <a:t> </a:t>
            </a:r>
            <a:br>
              <a:rPr lang="en-GB" sz="2000">
                <a:latin typeface="Calibri"/>
                <a:cs typeface="Calibri"/>
              </a:rPr>
            </a:br>
            <a:r>
              <a:rPr lang="en-GB" sz="2000">
                <a:latin typeface="Calibri"/>
                <a:cs typeface="Calibri"/>
              </a:rPr>
              <a:t>Disability wales (2017),The Social Model of Disability  Available at:</a:t>
            </a:r>
            <a:r>
              <a:rPr lang="en-GB" sz="2000" err="1">
                <a:latin typeface="Calibri"/>
                <a:ea typeface="+mn-lt"/>
                <a:cs typeface="+mn-lt"/>
              </a:rPr>
              <a:t>http</a:t>
            </a:r>
            <a:r>
              <a:rPr lang="en-GB" sz="2000">
                <a:latin typeface="Calibri"/>
                <a:ea typeface="+mn-lt"/>
                <a:cs typeface="+mn-lt"/>
              </a:rPr>
              <a:t>://www.disabilitywales.org/social-model/</a:t>
            </a:r>
            <a:br>
              <a:rPr lang="en-GB" sz="2000">
                <a:latin typeface="Calibri"/>
                <a:ea typeface="+mn-lt"/>
                <a:cs typeface="+mn-lt"/>
              </a:rPr>
            </a:br>
            <a:r>
              <a:rPr lang="en-GB" sz="2000">
                <a:latin typeface="Calibri"/>
                <a:ea typeface="+mn-lt"/>
                <a:cs typeface="+mn-lt"/>
              </a:rPr>
              <a:t>(Accessed: 2nd August 2020)</a:t>
            </a:r>
            <a:r>
              <a:rPr lang="en-GB" sz="2000">
                <a:ea typeface="+mn-lt"/>
                <a:cs typeface="+mn-lt"/>
              </a:rPr>
              <a:t>. </a:t>
            </a:r>
            <a:endParaRPr lang="en-US" sz="20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191D297-FF22-4185-85E5-589FD0652BA1}"/>
              </a:ext>
            </a:extLst>
          </p:cNvPr>
          <p:cNvSpPr txBox="1"/>
          <p:nvPr/>
        </p:nvSpPr>
        <p:spPr>
          <a:xfrm>
            <a:off x="356494" y="3906483"/>
            <a:ext cx="1132356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  <a:cs typeface="Helvetica"/>
              </a:rPr>
              <a:t>Morgan, H. (2012) ‘The Social</a:t>
            </a:r>
            <a:r>
              <a:rPr lang="en-US">
                <a:latin typeface="Calibri"/>
                <a:cs typeface="Helvetica"/>
              </a:rPr>
              <a:t> </a:t>
            </a:r>
            <a:r>
              <a:rPr lang="en-US" sz="2000">
                <a:latin typeface="Calibri"/>
                <a:cs typeface="Helvetica"/>
              </a:rPr>
              <a:t>Model of Disability as a Threshold Concept: Troublesome Knowledge and Liminal Spaces in Social Work Education’, </a:t>
            </a:r>
            <a:r>
              <a:rPr lang="en-US" sz="2000" i="1">
                <a:latin typeface="Calibri"/>
                <a:cs typeface="Helvetica"/>
              </a:rPr>
              <a:t>Social Work Education</a:t>
            </a:r>
            <a:r>
              <a:rPr lang="en-US" sz="2000">
                <a:latin typeface="Calibri"/>
                <a:cs typeface="Helvetica"/>
              </a:rPr>
              <a:t>, 31(2), pp. 215–226.</a:t>
            </a:r>
            <a:endParaRPr lang="en-US" sz="2000">
              <a:solidFill>
                <a:srgbClr val="000000"/>
              </a:solidFill>
              <a:latin typeface="Calibri"/>
              <a:cs typeface="Helvetica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9315C5-0152-410F-B15D-09078EDB67B2}"/>
              </a:ext>
            </a:extLst>
          </p:cNvPr>
          <p:cNvSpPr txBox="1"/>
          <p:nvPr/>
        </p:nvSpPr>
        <p:spPr>
          <a:xfrm>
            <a:off x="4304748" y="119269"/>
            <a:ext cx="358250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>
                <a:cs typeface="Calibri Light"/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60A9C95-03F1-4EA2-8654-D9E052E9E952}"/>
              </a:ext>
            </a:extLst>
          </p:cNvPr>
          <p:cNvSpPr txBox="1"/>
          <p:nvPr/>
        </p:nvSpPr>
        <p:spPr>
          <a:xfrm>
            <a:off x="361539" y="4613273"/>
            <a:ext cx="10584066" cy="129266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</a:rPr>
              <a:t>Perry, F., 2019. </a:t>
            </a:r>
            <a:r>
              <a:rPr lang="en-GB" sz="2000" i="1">
                <a:latin typeface="Calibri"/>
                <a:ea typeface="+mn-lt"/>
                <a:cs typeface="+mn-lt"/>
              </a:rPr>
              <a:t>Disability Horizons. </a:t>
            </a:r>
            <a:r>
              <a:rPr lang="en-GB" sz="2000">
                <a:latin typeface="Calibri"/>
                <a:ea typeface="+mn-lt"/>
                <a:cs typeface="+mn-lt"/>
              </a:rPr>
              <a:t>Available at:https://disabilityhorizons.com/2019/05/social-model-of-disability-who-what-and-why/</a:t>
            </a:r>
            <a:br>
              <a:rPr lang="en-GB" sz="2000" u="sng">
                <a:latin typeface="Calibri"/>
                <a:ea typeface="+mn-lt"/>
                <a:cs typeface="+mn-lt"/>
              </a:rPr>
            </a:br>
            <a:r>
              <a:rPr lang="en-GB" sz="2000" u="sng">
                <a:latin typeface="Calibri"/>
                <a:ea typeface="+mn-lt"/>
                <a:cs typeface="+mn-lt"/>
              </a:rPr>
              <a:t> [Accessed 10 08 2020].</a:t>
            </a:r>
            <a:endParaRPr lang="en-US" sz="2000">
              <a:latin typeface="Calibri"/>
              <a:cs typeface="Calibri"/>
            </a:endParaRPr>
          </a:p>
          <a:p>
            <a:endParaRPr lang="en-GB">
              <a:cs typeface="Calibri Ligh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C55CCE2-96C2-46CE-82B9-795077CFFED9}"/>
              </a:ext>
            </a:extLst>
          </p:cNvPr>
          <p:cNvSpPr txBox="1"/>
          <p:nvPr/>
        </p:nvSpPr>
        <p:spPr>
          <a:xfrm>
            <a:off x="351187" y="2604052"/>
            <a:ext cx="1155589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latin typeface="Calibri"/>
                <a:cs typeface="Calibri"/>
              </a:rPr>
              <a:t>Foundation for people with learning disabilities, 2020. </a:t>
            </a:r>
            <a:r>
              <a:rPr lang="en-US" sz="2000" i="1">
                <a:latin typeface="Calibri"/>
                <a:cs typeface="Calibri"/>
              </a:rPr>
              <a:t>https://www.mentalhealth.org.uk/learning-disabilities/a-to-z/s/social-model-disability. </a:t>
            </a:r>
            <a:r>
              <a:rPr lang="en-US" sz="2000">
                <a:latin typeface="Calibri"/>
                <a:cs typeface="Calibri"/>
              </a:rPr>
              <a:t>[Online] </a:t>
            </a:r>
            <a:br>
              <a:rPr lang="en-US" sz="2000">
                <a:latin typeface="Calibri"/>
              </a:rPr>
            </a:br>
            <a:r>
              <a:rPr lang="en-US" sz="2000">
                <a:latin typeface="Calibri"/>
                <a:cs typeface="Calibri"/>
              </a:rPr>
              <a:t>Available at: </a:t>
            </a:r>
            <a:r>
              <a:rPr lang="en-US" sz="2000" u="sng">
                <a:latin typeface="Calibri"/>
                <a:cs typeface="Calibri"/>
              </a:rPr>
              <a:t>www.mentalhealth.org.uk</a:t>
            </a:r>
            <a:br>
              <a:rPr lang="en-US" sz="2000">
                <a:latin typeface="Calibri"/>
              </a:rPr>
            </a:br>
            <a:r>
              <a:rPr lang="en-US" sz="2000">
                <a:latin typeface="Calibri"/>
                <a:cs typeface="Calibri"/>
              </a:rPr>
              <a:t>[Accessed 06 08 2020</a:t>
            </a:r>
            <a:r>
              <a:rPr lang="en-US"/>
              <a:t>].</a:t>
            </a:r>
          </a:p>
        </p:txBody>
      </p:sp>
    </p:spTree>
    <p:extLst>
      <p:ext uri="{BB962C8B-B14F-4D97-AF65-F5344CB8AC3E}">
        <p14:creationId xmlns:p14="http://schemas.microsoft.com/office/powerpoint/2010/main" val="3627467202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Metropolitan</vt:lpstr>
      <vt:lpstr>WHAT IS THE SOCIAL MODEL OF DISABILITY 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2020-08-19T15:51:32Z</dcterms:created>
  <dcterms:modified xsi:type="dcterms:W3CDTF">2020-08-21T19:21:58Z</dcterms:modified>
</cp:coreProperties>
</file>