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Lst>
  <p:sldSz cx="18288000" cy="10287000"/>
  <p:notesSz cx="6858000" cy="9144000"/>
  <p:embeddedFontLst>
    <p:embeddedFont>
      <p:font typeface="Calibri" panose="020F0502020204030204" pitchFamily="34" charset="0"/>
      <p:regular r:id="rId8"/>
      <p:bold r:id="rId9"/>
      <p:italic r:id="rId10"/>
      <p:boldItalic r:id="rId11"/>
    </p:embeddedFont>
    <p:embeddedFont>
      <p:font typeface="Montserrat Classic Bold" panose="020B0604020202020204" charset="0"/>
      <p:regular r:id="rId12"/>
    </p:embeddedFont>
    <p:embeddedFont>
      <p:font typeface="Open Sans" panose="020B0604020202020204" charset="0"/>
      <p:regular r:id="rId13"/>
    </p:embeddedFont>
    <p:embeddedFont>
      <p:font typeface="Open Sans Bold" panose="020B0604020202020204" charset="0"/>
      <p:regular r:id="rId1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44" d="100"/>
          <a:sy n="44" d="100"/>
        </p:scale>
        <p:origin x="186"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1.fntdata"/><Relationship Id="rId13" Type="http://schemas.openxmlformats.org/officeDocument/2006/relationships/font" Target="fonts/font6.fntdata"/><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5.fntdata"/><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4.fntdata"/><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font" Target="fonts/font2.fntdata"/><Relationship Id="rId14" Type="http://schemas.openxmlformats.org/officeDocument/2006/relationships/font" Target="fonts/font7.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11/12/2022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7" Type="http://schemas.openxmlformats.org/officeDocument/2006/relationships/image" Target="../media/image11.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sv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538355" y="7257427"/>
            <a:ext cx="12749645" cy="3029573"/>
            <a:chOff x="0" y="0"/>
            <a:chExt cx="3357931" cy="797912"/>
          </a:xfrm>
        </p:grpSpPr>
        <p:sp>
          <p:nvSpPr>
            <p:cNvPr id="3" name="Freeform 3"/>
            <p:cNvSpPr/>
            <p:nvPr/>
          </p:nvSpPr>
          <p:spPr>
            <a:xfrm>
              <a:off x="0" y="0"/>
              <a:ext cx="3357931" cy="797912"/>
            </a:xfrm>
            <a:custGeom>
              <a:avLst/>
              <a:gdLst/>
              <a:ahLst/>
              <a:cxnLst/>
              <a:rect l="l" t="t" r="r" b="b"/>
              <a:pathLst>
                <a:path w="3357931" h="797912">
                  <a:moveTo>
                    <a:pt x="0" y="0"/>
                  </a:moveTo>
                  <a:lnTo>
                    <a:pt x="3357931" y="0"/>
                  </a:lnTo>
                  <a:lnTo>
                    <a:pt x="3357931" y="797912"/>
                  </a:lnTo>
                  <a:lnTo>
                    <a:pt x="0" y="797912"/>
                  </a:lnTo>
                  <a:close/>
                </a:path>
              </a:pathLst>
            </a:custGeom>
            <a:solidFill>
              <a:srgbClr val="8C52FF"/>
            </a:solidFill>
          </p:spPr>
        </p:sp>
        <p:sp>
          <p:nvSpPr>
            <p:cNvPr id="4" name="TextBox 4"/>
            <p:cNvSpPr txBox="1"/>
            <p:nvPr/>
          </p:nvSpPr>
          <p:spPr>
            <a:xfrm>
              <a:off x="0" y="-38100"/>
              <a:ext cx="812800" cy="8509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08791" y="2141896"/>
            <a:ext cx="8551152" cy="1837569"/>
            <a:chOff x="0" y="0"/>
            <a:chExt cx="2252155" cy="483969"/>
          </a:xfrm>
        </p:grpSpPr>
        <p:sp>
          <p:nvSpPr>
            <p:cNvPr id="6" name="Freeform 6"/>
            <p:cNvSpPr/>
            <p:nvPr/>
          </p:nvSpPr>
          <p:spPr>
            <a:xfrm>
              <a:off x="0" y="0"/>
              <a:ext cx="2252155" cy="483969"/>
            </a:xfrm>
            <a:custGeom>
              <a:avLst/>
              <a:gdLst/>
              <a:ahLst/>
              <a:cxnLst/>
              <a:rect l="l" t="t" r="r" b="b"/>
              <a:pathLst>
                <a:path w="2252155" h="483969">
                  <a:moveTo>
                    <a:pt x="0" y="0"/>
                  </a:moveTo>
                  <a:lnTo>
                    <a:pt x="2252155" y="0"/>
                  </a:lnTo>
                  <a:lnTo>
                    <a:pt x="2252155" y="483969"/>
                  </a:lnTo>
                  <a:lnTo>
                    <a:pt x="0" y="483969"/>
                  </a:lnTo>
                  <a:close/>
                </a:path>
              </a:pathLst>
            </a:custGeom>
            <a:solidFill>
              <a:srgbClr val="8C52FF"/>
            </a:solidFill>
          </p:spPr>
        </p:sp>
        <p:sp>
          <p:nvSpPr>
            <p:cNvPr id="7" name="TextBox 7"/>
            <p:cNvSpPr txBox="1"/>
            <p:nvPr/>
          </p:nvSpPr>
          <p:spPr>
            <a:xfrm>
              <a:off x="0" y="-38100"/>
              <a:ext cx="812800" cy="850900"/>
            </a:xfrm>
            <a:prstGeom prst="rect">
              <a:avLst/>
            </a:prstGeom>
          </p:spPr>
          <p:txBody>
            <a:bodyPr lIns="50800" tIns="50800" rIns="50800" bIns="50800" rtlCol="0" anchor="ctr"/>
            <a:lstStyle/>
            <a:p>
              <a:pPr algn="ctr">
                <a:lnSpc>
                  <a:spcPts val="2659"/>
                </a:lnSpc>
                <a:spcBef>
                  <a:spcPct val="0"/>
                </a:spcBef>
              </a:pPr>
              <a:endParaRPr/>
            </a:p>
          </p:txBody>
        </p:sp>
      </p:grpSp>
      <p:sp>
        <p:nvSpPr>
          <p:cNvPr id="8" name="TextBox 8"/>
          <p:cNvSpPr txBox="1"/>
          <p:nvPr/>
        </p:nvSpPr>
        <p:spPr>
          <a:xfrm>
            <a:off x="7702859" y="7437950"/>
            <a:ext cx="9517472" cy="2898229"/>
          </a:xfrm>
          <a:prstGeom prst="rect">
            <a:avLst/>
          </a:prstGeom>
        </p:spPr>
        <p:txBody>
          <a:bodyPr lIns="0" tIns="0" rIns="0" bIns="0" rtlCol="0" anchor="t">
            <a:spAutoFit/>
          </a:bodyPr>
          <a:lstStyle/>
          <a:p>
            <a:pPr>
              <a:lnSpc>
                <a:spcPts val="11253"/>
              </a:lnSpc>
            </a:pPr>
            <a:r>
              <a:rPr lang="en-US" sz="6000" dirty="0">
                <a:solidFill>
                  <a:srgbClr val="000000"/>
                </a:solidFill>
                <a:latin typeface="Arial" panose="020B0604020202020204" pitchFamily="34" charset="0"/>
                <a:cs typeface="Arial" panose="020B0604020202020204" pitchFamily="34" charset="0"/>
              </a:rPr>
              <a:t>PRESENTATION OF PERSONAL IDENTITY</a:t>
            </a:r>
          </a:p>
        </p:txBody>
      </p:sp>
      <p:sp>
        <p:nvSpPr>
          <p:cNvPr id="9" name="TextBox 9"/>
          <p:cNvSpPr txBox="1"/>
          <p:nvPr/>
        </p:nvSpPr>
        <p:spPr>
          <a:xfrm>
            <a:off x="1783886" y="2215712"/>
            <a:ext cx="9688227" cy="2577629"/>
          </a:xfrm>
          <a:prstGeom prst="rect">
            <a:avLst/>
          </a:prstGeom>
        </p:spPr>
        <p:txBody>
          <a:bodyPr wrap="square" lIns="0" tIns="0" rIns="0" bIns="0" rtlCol="0" anchor="t">
            <a:spAutoFit/>
          </a:bodyPr>
          <a:lstStyle/>
          <a:p>
            <a:pPr>
              <a:lnSpc>
                <a:spcPts val="6660"/>
              </a:lnSpc>
            </a:pPr>
            <a:r>
              <a:rPr lang="en-US" sz="5700" dirty="0">
                <a:solidFill>
                  <a:srgbClr val="000000"/>
                </a:solidFill>
                <a:latin typeface="Arial" panose="020B0604020202020204" pitchFamily="34" charset="0"/>
                <a:cs typeface="Arial" panose="020B0604020202020204" pitchFamily="34" charset="0"/>
              </a:rPr>
              <a:t>MODULE:</a:t>
            </a:r>
          </a:p>
          <a:p>
            <a:pPr>
              <a:lnSpc>
                <a:spcPts val="6660"/>
              </a:lnSpc>
            </a:pPr>
            <a:r>
              <a:rPr lang="en-US" sz="5700" dirty="0">
                <a:solidFill>
                  <a:srgbClr val="000000"/>
                </a:solidFill>
                <a:latin typeface="Arial" panose="020B0604020202020204" pitchFamily="34" charset="0"/>
                <a:cs typeface="Arial" panose="020B0604020202020204" pitchFamily="34" charset="0"/>
              </a:rPr>
              <a:t>Learning in the Digital Era</a:t>
            </a:r>
          </a:p>
          <a:p>
            <a:pPr>
              <a:lnSpc>
                <a:spcPts val="6660"/>
              </a:lnSpc>
            </a:pPr>
            <a:endParaRPr lang="en-US" sz="6000" dirty="0">
              <a:solidFill>
                <a:srgbClr val="000000"/>
              </a:solidFill>
              <a:latin typeface="Anton Bold"/>
            </a:endParaRPr>
          </a:p>
        </p:txBody>
      </p:sp>
      <p:sp>
        <p:nvSpPr>
          <p:cNvPr id="10" name="TextBox 10"/>
          <p:cNvSpPr txBox="1"/>
          <p:nvPr/>
        </p:nvSpPr>
        <p:spPr>
          <a:xfrm>
            <a:off x="1608791" y="4123054"/>
            <a:ext cx="13260663" cy="3229172"/>
          </a:xfrm>
          <a:prstGeom prst="rect">
            <a:avLst/>
          </a:prstGeom>
        </p:spPr>
        <p:txBody>
          <a:bodyPr lIns="0" tIns="0" rIns="0" bIns="0" rtlCol="0" anchor="t">
            <a:spAutoFit/>
          </a:bodyPr>
          <a:lstStyle/>
          <a:p>
            <a:pPr>
              <a:lnSpc>
                <a:spcPts val="6660"/>
              </a:lnSpc>
            </a:pPr>
            <a:r>
              <a:rPr lang="en-US" sz="6000" dirty="0">
                <a:solidFill>
                  <a:srgbClr val="000000"/>
                </a:solidFill>
                <a:latin typeface="Arial" panose="020B0604020202020204" pitchFamily="34" charset="0"/>
                <a:cs typeface="Arial" panose="020B0604020202020204" pitchFamily="34" charset="0"/>
              </a:rPr>
              <a:t>MODULE CODE:</a:t>
            </a:r>
          </a:p>
          <a:p>
            <a:pPr>
              <a:lnSpc>
                <a:spcPts val="6660"/>
              </a:lnSpc>
            </a:pPr>
            <a:r>
              <a:rPr lang="en-US" sz="6000" dirty="0">
                <a:solidFill>
                  <a:srgbClr val="000000"/>
                </a:solidFill>
                <a:latin typeface="Arial" panose="020B0604020202020204" pitchFamily="34" charset="0"/>
                <a:cs typeface="Arial" panose="020B0604020202020204" pitchFamily="34" charset="0"/>
              </a:rPr>
              <a:t>BMPS4009 &amp; BMPL4007</a:t>
            </a:r>
          </a:p>
          <a:p>
            <a:pPr>
              <a:lnSpc>
                <a:spcPts val="11878"/>
              </a:lnSpc>
            </a:pPr>
            <a:endParaRPr lang="en-US" sz="6000" dirty="0">
              <a:solidFill>
                <a:srgbClr val="000000"/>
              </a:solidFill>
              <a:latin typeface="Anton Bold"/>
            </a:endParaRPr>
          </a:p>
        </p:txBody>
      </p:sp>
      <p:pic>
        <p:nvPicPr>
          <p:cNvPr id="11" name="Picture 11"/>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5400000">
            <a:off x="-416651" y="6772630"/>
            <a:ext cx="4104513" cy="4114800"/>
          </a:xfrm>
          <a:prstGeom prst="rect">
            <a:avLst/>
          </a:prstGeom>
        </p:spPr>
      </p:pic>
      <p:pic>
        <p:nvPicPr>
          <p:cNvPr id="12" name="Picture 1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5400000" flipH="1">
            <a:off x="25616" y="-869120"/>
            <a:ext cx="4104513" cy="4114800"/>
          </a:xfrm>
          <a:prstGeom prst="rect">
            <a:avLst/>
          </a:prstGeom>
        </p:spPr>
      </p:pic>
      <p:pic>
        <p:nvPicPr>
          <p:cNvPr id="13" name="Picture 13"/>
          <p:cNvPicPr>
            <a:picLocks noChangeAspect="1"/>
          </p:cNvPicPr>
          <p:nvPr/>
        </p:nvPicPr>
        <p:blipFill>
          <a:blip r:embed="rId4"/>
          <a:srcRect/>
          <a:stretch>
            <a:fillRect/>
          </a:stretch>
        </p:blipFill>
        <p:spPr>
          <a:xfrm>
            <a:off x="10912495" y="1480110"/>
            <a:ext cx="7150475" cy="3003731"/>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10800000">
            <a:off x="1302344" y="-363942"/>
            <a:ext cx="3599468" cy="1392642"/>
            <a:chOff x="0" y="0"/>
            <a:chExt cx="2111695" cy="817019"/>
          </a:xfrm>
        </p:grpSpPr>
        <p:sp>
          <p:nvSpPr>
            <p:cNvPr id="3" name="Freeform 3"/>
            <p:cNvSpPr/>
            <p:nvPr/>
          </p:nvSpPr>
          <p:spPr>
            <a:xfrm>
              <a:off x="0" y="0"/>
              <a:ext cx="2111695" cy="817019"/>
            </a:xfrm>
            <a:custGeom>
              <a:avLst/>
              <a:gdLst/>
              <a:ahLst/>
              <a:cxnLst/>
              <a:rect l="l" t="t" r="r" b="b"/>
              <a:pathLst>
                <a:path w="2111695" h="817019">
                  <a:moveTo>
                    <a:pt x="1055847" y="0"/>
                  </a:moveTo>
                  <a:lnTo>
                    <a:pt x="2111695" y="817019"/>
                  </a:lnTo>
                  <a:lnTo>
                    <a:pt x="0" y="817019"/>
                  </a:lnTo>
                  <a:lnTo>
                    <a:pt x="1055847" y="0"/>
                  </a:lnTo>
                  <a:close/>
                </a:path>
              </a:pathLst>
            </a:custGeom>
            <a:solidFill>
              <a:srgbClr val="19211F"/>
            </a:solidFill>
          </p:spPr>
        </p:sp>
        <p:sp>
          <p:nvSpPr>
            <p:cNvPr id="4" name="TextBox 4"/>
            <p:cNvSpPr txBox="1"/>
            <p:nvPr/>
          </p:nvSpPr>
          <p:spPr>
            <a:xfrm>
              <a:off x="127000" y="292100"/>
              <a:ext cx="558800" cy="3683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rot="-10800000">
            <a:off x="-1227578" y="-1146665"/>
            <a:ext cx="4229173" cy="1736759"/>
            <a:chOff x="0" y="0"/>
            <a:chExt cx="2111695" cy="867192"/>
          </a:xfrm>
        </p:grpSpPr>
        <p:sp>
          <p:nvSpPr>
            <p:cNvPr id="6" name="Freeform 6"/>
            <p:cNvSpPr/>
            <p:nvPr/>
          </p:nvSpPr>
          <p:spPr>
            <a:xfrm>
              <a:off x="0" y="0"/>
              <a:ext cx="2111695" cy="867192"/>
            </a:xfrm>
            <a:custGeom>
              <a:avLst/>
              <a:gdLst/>
              <a:ahLst/>
              <a:cxnLst/>
              <a:rect l="l" t="t" r="r" b="b"/>
              <a:pathLst>
                <a:path w="2111695" h="867192">
                  <a:moveTo>
                    <a:pt x="1055847" y="0"/>
                  </a:moveTo>
                  <a:lnTo>
                    <a:pt x="2111695" y="867192"/>
                  </a:lnTo>
                  <a:lnTo>
                    <a:pt x="0" y="867192"/>
                  </a:lnTo>
                  <a:lnTo>
                    <a:pt x="1055847" y="0"/>
                  </a:lnTo>
                  <a:close/>
                </a:path>
              </a:pathLst>
            </a:custGeom>
            <a:solidFill>
              <a:srgbClr val="19211F"/>
            </a:solidFill>
          </p:spPr>
        </p:sp>
        <p:sp>
          <p:nvSpPr>
            <p:cNvPr id="7" name="TextBox 7"/>
            <p:cNvSpPr txBox="1"/>
            <p:nvPr/>
          </p:nvSpPr>
          <p:spPr>
            <a:xfrm>
              <a:off x="127000" y="292100"/>
              <a:ext cx="558800" cy="368300"/>
            </a:xfrm>
            <a:prstGeom prst="rect">
              <a:avLst/>
            </a:prstGeom>
          </p:spPr>
          <p:txBody>
            <a:bodyPr lIns="50800" tIns="50800" rIns="50800" bIns="50800" rtlCol="0" anchor="ctr"/>
            <a:lstStyle/>
            <a:p>
              <a:pPr algn="ctr">
                <a:lnSpc>
                  <a:spcPts val="2659"/>
                </a:lnSpc>
                <a:spcBef>
                  <a:spcPct val="0"/>
                </a:spcBef>
              </a:pPr>
              <a:endParaRPr/>
            </a:p>
          </p:txBody>
        </p:sp>
      </p:grpSp>
      <p:pic>
        <p:nvPicPr>
          <p:cNvPr id="8" name="Picture 8"/>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2590818" y="3564580"/>
            <a:ext cx="735520" cy="4114800"/>
          </a:xfrm>
          <a:prstGeom prst="rect">
            <a:avLst/>
          </a:prstGeom>
        </p:spPr>
      </p:pic>
      <p:sp>
        <p:nvSpPr>
          <p:cNvPr id="9" name="TextBox 9"/>
          <p:cNvSpPr txBox="1"/>
          <p:nvPr/>
        </p:nvSpPr>
        <p:spPr>
          <a:xfrm>
            <a:off x="3517414" y="3970766"/>
            <a:ext cx="11549734" cy="5078313"/>
          </a:xfrm>
          <a:prstGeom prst="rect">
            <a:avLst/>
          </a:prstGeom>
        </p:spPr>
        <p:txBody>
          <a:bodyPr lIns="0" tIns="0" rIns="0" bIns="0" rtlCol="0" anchor="t">
            <a:spAutoFit/>
          </a:bodyPr>
          <a:lstStyle/>
          <a:p>
            <a:pPr>
              <a:lnSpc>
                <a:spcPts val="4358"/>
              </a:lnSpc>
            </a:pPr>
            <a:r>
              <a:rPr lang="en-US" sz="3926" dirty="0">
                <a:solidFill>
                  <a:srgbClr val="000000"/>
                </a:solidFill>
                <a:latin typeface="Open Sans Bold"/>
              </a:rPr>
              <a:t>A person's personal identification is their constant and unique numerical identifier (Caplan et al., 2011). </a:t>
            </a:r>
          </a:p>
          <a:p>
            <a:pPr>
              <a:lnSpc>
                <a:spcPts val="4358"/>
              </a:lnSpc>
            </a:pPr>
            <a:endParaRPr lang="en-US" sz="3926" dirty="0">
              <a:solidFill>
                <a:srgbClr val="000000"/>
              </a:solidFill>
              <a:latin typeface="Open Sans Bold"/>
            </a:endParaRPr>
          </a:p>
          <a:p>
            <a:pPr>
              <a:lnSpc>
                <a:spcPts val="4358"/>
              </a:lnSpc>
            </a:pPr>
            <a:r>
              <a:rPr lang="en-US" sz="3926" dirty="0">
                <a:solidFill>
                  <a:srgbClr val="000000"/>
                </a:solidFill>
                <a:latin typeface="Open Sans Bold"/>
              </a:rPr>
              <a:t>It may be things like where they were born or the </a:t>
            </a:r>
            <a:r>
              <a:rPr lang="en-US" sz="3926" dirty="0" err="1">
                <a:solidFill>
                  <a:srgbClr val="000000"/>
                </a:solidFill>
                <a:latin typeface="Open Sans Bold"/>
              </a:rPr>
              <a:t>colour</a:t>
            </a:r>
            <a:r>
              <a:rPr lang="en-US" sz="3926" dirty="0">
                <a:solidFill>
                  <a:srgbClr val="000000"/>
                </a:solidFill>
                <a:latin typeface="Open Sans Bold"/>
              </a:rPr>
              <a:t> of their skin, or it could be things like how they choose to spend time and the values they hold dear ( Noonan, 2019).</a:t>
            </a:r>
          </a:p>
          <a:p>
            <a:pPr>
              <a:lnSpc>
                <a:spcPts val="4358"/>
              </a:lnSpc>
              <a:spcBef>
                <a:spcPct val="0"/>
              </a:spcBef>
            </a:pPr>
            <a:r>
              <a:rPr lang="en-US" sz="3926" dirty="0">
                <a:solidFill>
                  <a:srgbClr val="000000"/>
                </a:solidFill>
                <a:latin typeface="Open Sans"/>
              </a:rPr>
              <a:t>)</a:t>
            </a:r>
          </a:p>
        </p:txBody>
      </p:sp>
      <p:grpSp>
        <p:nvGrpSpPr>
          <p:cNvPr id="10" name="Group 10"/>
          <p:cNvGrpSpPr/>
          <p:nvPr/>
        </p:nvGrpSpPr>
        <p:grpSpPr>
          <a:xfrm>
            <a:off x="9311331" y="9258300"/>
            <a:ext cx="7654042" cy="1010165"/>
            <a:chOff x="0" y="0"/>
            <a:chExt cx="2015879" cy="266052"/>
          </a:xfrm>
        </p:grpSpPr>
        <p:sp>
          <p:nvSpPr>
            <p:cNvPr id="11" name="Freeform 11"/>
            <p:cNvSpPr/>
            <p:nvPr/>
          </p:nvSpPr>
          <p:spPr>
            <a:xfrm>
              <a:off x="0" y="0"/>
              <a:ext cx="2015879" cy="266052"/>
            </a:xfrm>
            <a:custGeom>
              <a:avLst/>
              <a:gdLst/>
              <a:ahLst/>
              <a:cxnLst/>
              <a:rect l="l" t="t" r="r" b="b"/>
              <a:pathLst>
                <a:path w="2015879" h="266052">
                  <a:moveTo>
                    <a:pt x="0" y="0"/>
                  </a:moveTo>
                  <a:lnTo>
                    <a:pt x="2015879" y="0"/>
                  </a:lnTo>
                  <a:lnTo>
                    <a:pt x="2015879" y="266052"/>
                  </a:lnTo>
                  <a:lnTo>
                    <a:pt x="0" y="266052"/>
                  </a:lnTo>
                  <a:close/>
                </a:path>
              </a:pathLst>
            </a:custGeom>
            <a:solidFill>
              <a:srgbClr val="8C52FF"/>
            </a:solidFill>
          </p:spPr>
        </p:sp>
        <p:sp>
          <p:nvSpPr>
            <p:cNvPr id="12" name="TextBox 12"/>
            <p:cNvSpPr txBox="1"/>
            <p:nvPr/>
          </p:nvSpPr>
          <p:spPr>
            <a:xfrm>
              <a:off x="0" y="-38100"/>
              <a:ext cx="812800" cy="850900"/>
            </a:xfrm>
            <a:prstGeom prst="rect">
              <a:avLst/>
            </a:prstGeom>
          </p:spPr>
          <p:txBody>
            <a:bodyPr lIns="50800" tIns="50800" rIns="50800" bIns="50800" rtlCol="0" anchor="ctr"/>
            <a:lstStyle/>
            <a:p>
              <a:pPr algn="ctr">
                <a:lnSpc>
                  <a:spcPts val="2659"/>
                </a:lnSpc>
                <a:spcBef>
                  <a:spcPct val="0"/>
                </a:spcBef>
              </a:pPr>
              <a:endParaRPr/>
            </a:p>
          </p:txBody>
        </p:sp>
      </p:grpSp>
      <p:pic>
        <p:nvPicPr>
          <p:cNvPr id="13" name="Picture 13"/>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flipH="1">
            <a:off x="14699388" y="3564580"/>
            <a:ext cx="735520" cy="4114800"/>
          </a:xfrm>
          <a:prstGeom prst="rect">
            <a:avLst/>
          </a:prstGeom>
        </p:spPr>
      </p:pic>
      <p:grpSp>
        <p:nvGrpSpPr>
          <p:cNvPr id="14" name="Group 14"/>
          <p:cNvGrpSpPr/>
          <p:nvPr/>
        </p:nvGrpSpPr>
        <p:grpSpPr>
          <a:xfrm rot="-10800000">
            <a:off x="1492844" y="-173442"/>
            <a:ext cx="3599468" cy="1392642"/>
            <a:chOff x="0" y="0"/>
            <a:chExt cx="2111695" cy="817019"/>
          </a:xfrm>
        </p:grpSpPr>
        <p:sp>
          <p:nvSpPr>
            <p:cNvPr id="15" name="Freeform 15"/>
            <p:cNvSpPr/>
            <p:nvPr/>
          </p:nvSpPr>
          <p:spPr>
            <a:xfrm>
              <a:off x="0" y="0"/>
              <a:ext cx="2111695" cy="817019"/>
            </a:xfrm>
            <a:custGeom>
              <a:avLst/>
              <a:gdLst/>
              <a:ahLst/>
              <a:cxnLst/>
              <a:rect l="l" t="t" r="r" b="b"/>
              <a:pathLst>
                <a:path w="2111695" h="817019">
                  <a:moveTo>
                    <a:pt x="1055847" y="0"/>
                  </a:moveTo>
                  <a:lnTo>
                    <a:pt x="2111695" y="817019"/>
                  </a:lnTo>
                  <a:lnTo>
                    <a:pt x="0" y="817019"/>
                  </a:lnTo>
                  <a:lnTo>
                    <a:pt x="1055847" y="0"/>
                  </a:lnTo>
                  <a:close/>
                </a:path>
              </a:pathLst>
            </a:custGeom>
            <a:solidFill>
              <a:srgbClr val="8C52FF"/>
            </a:solidFill>
          </p:spPr>
        </p:sp>
        <p:sp>
          <p:nvSpPr>
            <p:cNvPr id="16" name="TextBox 16"/>
            <p:cNvSpPr txBox="1"/>
            <p:nvPr/>
          </p:nvSpPr>
          <p:spPr>
            <a:xfrm>
              <a:off x="127000" y="292100"/>
              <a:ext cx="558800" cy="368300"/>
            </a:xfrm>
            <a:prstGeom prst="rect">
              <a:avLst/>
            </a:prstGeom>
          </p:spPr>
          <p:txBody>
            <a:bodyPr lIns="50800" tIns="50800" rIns="50800" bIns="50800" rtlCol="0" anchor="ctr"/>
            <a:lstStyle/>
            <a:p>
              <a:pPr algn="ctr">
                <a:lnSpc>
                  <a:spcPts val="2659"/>
                </a:lnSpc>
                <a:spcBef>
                  <a:spcPct val="0"/>
                </a:spcBef>
              </a:pPr>
              <a:endParaRPr/>
            </a:p>
          </p:txBody>
        </p:sp>
      </p:grpSp>
      <p:grpSp>
        <p:nvGrpSpPr>
          <p:cNvPr id="17" name="Group 17"/>
          <p:cNvGrpSpPr/>
          <p:nvPr/>
        </p:nvGrpSpPr>
        <p:grpSpPr>
          <a:xfrm rot="-10800000">
            <a:off x="-1037078" y="-956165"/>
            <a:ext cx="4229173" cy="1736759"/>
            <a:chOff x="0" y="0"/>
            <a:chExt cx="2111695" cy="867192"/>
          </a:xfrm>
        </p:grpSpPr>
        <p:sp>
          <p:nvSpPr>
            <p:cNvPr id="18" name="Freeform 18"/>
            <p:cNvSpPr/>
            <p:nvPr/>
          </p:nvSpPr>
          <p:spPr>
            <a:xfrm>
              <a:off x="0" y="0"/>
              <a:ext cx="2111695" cy="867192"/>
            </a:xfrm>
            <a:custGeom>
              <a:avLst/>
              <a:gdLst/>
              <a:ahLst/>
              <a:cxnLst/>
              <a:rect l="l" t="t" r="r" b="b"/>
              <a:pathLst>
                <a:path w="2111695" h="867192">
                  <a:moveTo>
                    <a:pt x="1055847" y="0"/>
                  </a:moveTo>
                  <a:lnTo>
                    <a:pt x="2111695" y="867192"/>
                  </a:lnTo>
                  <a:lnTo>
                    <a:pt x="0" y="867192"/>
                  </a:lnTo>
                  <a:lnTo>
                    <a:pt x="1055847" y="0"/>
                  </a:lnTo>
                  <a:close/>
                </a:path>
              </a:pathLst>
            </a:custGeom>
            <a:solidFill>
              <a:srgbClr val="8C52FF"/>
            </a:solidFill>
          </p:spPr>
        </p:sp>
        <p:sp>
          <p:nvSpPr>
            <p:cNvPr id="19" name="TextBox 19"/>
            <p:cNvSpPr txBox="1"/>
            <p:nvPr/>
          </p:nvSpPr>
          <p:spPr>
            <a:xfrm>
              <a:off x="127000" y="292100"/>
              <a:ext cx="558800" cy="368300"/>
            </a:xfrm>
            <a:prstGeom prst="rect">
              <a:avLst/>
            </a:prstGeom>
          </p:spPr>
          <p:txBody>
            <a:bodyPr lIns="50800" tIns="50800" rIns="50800" bIns="50800" rtlCol="0" anchor="ctr"/>
            <a:lstStyle/>
            <a:p>
              <a:pPr algn="ctr">
                <a:lnSpc>
                  <a:spcPts val="2659"/>
                </a:lnSpc>
                <a:spcBef>
                  <a:spcPct val="0"/>
                </a:spcBef>
              </a:pPr>
              <a:endParaRPr/>
            </a:p>
          </p:txBody>
        </p:sp>
      </p:grpSp>
      <p:grpSp>
        <p:nvGrpSpPr>
          <p:cNvPr id="20" name="Group 20"/>
          <p:cNvGrpSpPr/>
          <p:nvPr/>
        </p:nvGrpSpPr>
        <p:grpSpPr>
          <a:xfrm>
            <a:off x="16946323" y="8248135"/>
            <a:ext cx="1341677" cy="2020330"/>
            <a:chOff x="0" y="0"/>
            <a:chExt cx="353363" cy="532103"/>
          </a:xfrm>
        </p:grpSpPr>
        <p:sp>
          <p:nvSpPr>
            <p:cNvPr id="21" name="Freeform 21"/>
            <p:cNvSpPr/>
            <p:nvPr/>
          </p:nvSpPr>
          <p:spPr>
            <a:xfrm>
              <a:off x="0" y="0"/>
              <a:ext cx="353363" cy="532103"/>
            </a:xfrm>
            <a:custGeom>
              <a:avLst/>
              <a:gdLst/>
              <a:ahLst/>
              <a:cxnLst/>
              <a:rect l="l" t="t" r="r" b="b"/>
              <a:pathLst>
                <a:path w="353363" h="532103">
                  <a:moveTo>
                    <a:pt x="0" y="0"/>
                  </a:moveTo>
                  <a:lnTo>
                    <a:pt x="353363" y="0"/>
                  </a:lnTo>
                  <a:lnTo>
                    <a:pt x="353363" y="532103"/>
                  </a:lnTo>
                  <a:lnTo>
                    <a:pt x="0" y="532103"/>
                  </a:lnTo>
                  <a:close/>
                </a:path>
              </a:pathLst>
            </a:custGeom>
            <a:solidFill>
              <a:srgbClr val="8C52FF"/>
            </a:solidFill>
          </p:spPr>
        </p:sp>
        <p:sp>
          <p:nvSpPr>
            <p:cNvPr id="22" name="TextBox 22"/>
            <p:cNvSpPr txBox="1"/>
            <p:nvPr/>
          </p:nvSpPr>
          <p:spPr>
            <a:xfrm>
              <a:off x="0" y="-38100"/>
              <a:ext cx="812800" cy="850900"/>
            </a:xfrm>
            <a:prstGeom prst="rect">
              <a:avLst/>
            </a:prstGeom>
          </p:spPr>
          <p:txBody>
            <a:bodyPr lIns="50800" tIns="50800" rIns="50800" bIns="50800" rtlCol="0" anchor="ctr"/>
            <a:lstStyle/>
            <a:p>
              <a:pPr algn="ctr">
                <a:lnSpc>
                  <a:spcPts val="2659"/>
                </a:lnSpc>
                <a:spcBef>
                  <a:spcPct val="0"/>
                </a:spcBef>
              </a:pPr>
              <a:endParaRPr/>
            </a:p>
          </p:txBody>
        </p:sp>
      </p:grpSp>
      <p:sp>
        <p:nvSpPr>
          <p:cNvPr id="23" name="TextBox 23"/>
          <p:cNvSpPr txBox="1"/>
          <p:nvPr/>
        </p:nvSpPr>
        <p:spPr>
          <a:xfrm>
            <a:off x="3143480" y="1500713"/>
            <a:ext cx="11923668" cy="1106907"/>
          </a:xfrm>
          <a:prstGeom prst="rect">
            <a:avLst/>
          </a:prstGeom>
        </p:spPr>
        <p:txBody>
          <a:bodyPr lIns="0" tIns="0" rIns="0" bIns="0" rtlCol="0" anchor="t">
            <a:spAutoFit/>
          </a:bodyPr>
          <a:lstStyle/>
          <a:p>
            <a:pPr algn="ctr">
              <a:lnSpc>
                <a:spcPts val="8519"/>
              </a:lnSpc>
              <a:spcBef>
                <a:spcPct val="0"/>
              </a:spcBef>
            </a:pPr>
            <a:r>
              <a:rPr lang="en-US" sz="7675">
                <a:solidFill>
                  <a:srgbClr val="000000"/>
                </a:solidFill>
                <a:latin typeface="Montserrat Classic Bold"/>
              </a:rPr>
              <a:t>PERSONAL IDENTITY</a:t>
            </a:r>
          </a:p>
        </p:txBody>
      </p:sp>
      <p:sp>
        <p:nvSpPr>
          <p:cNvPr id="24" name="TextBox 24"/>
          <p:cNvSpPr txBox="1"/>
          <p:nvPr/>
        </p:nvSpPr>
        <p:spPr>
          <a:xfrm>
            <a:off x="15471860" y="9001562"/>
            <a:ext cx="2593949" cy="1003935"/>
          </a:xfrm>
          <a:prstGeom prst="rect">
            <a:avLst/>
          </a:prstGeom>
        </p:spPr>
        <p:txBody>
          <a:bodyPr lIns="0" tIns="0" rIns="0" bIns="0" rtlCol="0" anchor="t">
            <a:spAutoFit/>
          </a:bodyPr>
          <a:lstStyle/>
          <a:p>
            <a:pPr algn="r">
              <a:lnSpc>
                <a:spcPts val="7769"/>
              </a:lnSpc>
              <a:spcBef>
                <a:spcPct val="0"/>
              </a:spcBef>
            </a:pPr>
            <a:r>
              <a:rPr lang="en-US" sz="6999">
                <a:solidFill>
                  <a:srgbClr val="000000"/>
                </a:solidFill>
                <a:latin typeface="Montserrat Classic Bold"/>
              </a:rPr>
              <a:t>01</a:t>
            </a:r>
          </a:p>
        </p:txBody>
      </p:sp>
      <p:grpSp>
        <p:nvGrpSpPr>
          <p:cNvPr id="25" name="Group 25"/>
          <p:cNvGrpSpPr/>
          <p:nvPr/>
        </p:nvGrpSpPr>
        <p:grpSpPr>
          <a:xfrm rot="2187350">
            <a:off x="-646897" y="7633447"/>
            <a:ext cx="3599468" cy="4232447"/>
            <a:chOff x="0" y="0"/>
            <a:chExt cx="2111695" cy="2483043"/>
          </a:xfrm>
        </p:grpSpPr>
        <p:sp>
          <p:nvSpPr>
            <p:cNvPr id="26" name="Freeform 26"/>
            <p:cNvSpPr/>
            <p:nvPr/>
          </p:nvSpPr>
          <p:spPr>
            <a:xfrm>
              <a:off x="0" y="0"/>
              <a:ext cx="2111695" cy="2483043"/>
            </a:xfrm>
            <a:custGeom>
              <a:avLst/>
              <a:gdLst/>
              <a:ahLst/>
              <a:cxnLst/>
              <a:rect l="l" t="t" r="r" b="b"/>
              <a:pathLst>
                <a:path w="2111695" h="2483043">
                  <a:moveTo>
                    <a:pt x="1055847" y="0"/>
                  </a:moveTo>
                  <a:lnTo>
                    <a:pt x="2111695" y="2483043"/>
                  </a:lnTo>
                  <a:lnTo>
                    <a:pt x="0" y="2483043"/>
                  </a:lnTo>
                  <a:lnTo>
                    <a:pt x="1055847" y="0"/>
                  </a:lnTo>
                  <a:close/>
                </a:path>
              </a:pathLst>
            </a:custGeom>
            <a:solidFill>
              <a:srgbClr val="000000"/>
            </a:solidFill>
          </p:spPr>
        </p:sp>
        <p:sp>
          <p:nvSpPr>
            <p:cNvPr id="27" name="TextBox 27"/>
            <p:cNvSpPr txBox="1"/>
            <p:nvPr/>
          </p:nvSpPr>
          <p:spPr>
            <a:xfrm>
              <a:off x="127000" y="292100"/>
              <a:ext cx="558800" cy="368300"/>
            </a:xfrm>
            <a:prstGeom prst="rect">
              <a:avLst/>
            </a:prstGeom>
          </p:spPr>
          <p:txBody>
            <a:bodyPr lIns="50800" tIns="50800" rIns="50800" bIns="50800" rtlCol="0" anchor="ctr"/>
            <a:lstStyle/>
            <a:p>
              <a:pPr algn="ctr">
                <a:lnSpc>
                  <a:spcPts val="2659"/>
                </a:lnSpc>
                <a:spcBef>
                  <a:spcPct val="0"/>
                </a:spcBef>
              </a:pPr>
              <a:endParaRPr/>
            </a:p>
          </p:txBody>
        </p:sp>
      </p:grpSp>
      <p:grpSp>
        <p:nvGrpSpPr>
          <p:cNvPr id="28" name="Group 28"/>
          <p:cNvGrpSpPr/>
          <p:nvPr/>
        </p:nvGrpSpPr>
        <p:grpSpPr>
          <a:xfrm rot="2702470">
            <a:off x="758427" y="8761218"/>
            <a:ext cx="3102840" cy="2892070"/>
            <a:chOff x="0" y="0"/>
            <a:chExt cx="2111695" cy="1968252"/>
          </a:xfrm>
        </p:grpSpPr>
        <p:sp>
          <p:nvSpPr>
            <p:cNvPr id="29" name="Freeform 29"/>
            <p:cNvSpPr/>
            <p:nvPr/>
          </p:nvSpPr>
          <p:spPr>
            <a:xfrm>
              <a:off x="0" y="0"/>
              <a:ext cx="2111695" cy="1968252"/>
            </a:xfrm>
            <a:custGeom>
              <a:avLst/>
              <a:gdLst/>
              <a:ahLst/>
              <a:cxnLst/>
              <a:rect l="l" t="t" r="r" b="b"/>
              <a:pathLst>
                <a:path w="2111695" h="1968252">
                  <a:moveTo>
                    <a:pt x="1055847" y="0"/>
                  </a:moveTo>
                  <a:lnTo>
                    <a:pt x="2111695" y="1968252"/>
                  </a:lnTo>
                  <a:lnTo>
                    <a:pt x="0" y="1968252"/>
                  </a:lnTo>
                  <a:lnTo>
                    <a:pt x="1055847" y="0"/>
                  </a:lnTo>
                  <a:close/>
                </a:path>
              </a:pathLst>
            </a:custGeom>
            <a:solidFill>
              <a:srgbClr val="8C52FF"/>
            </a:solidFill>
          </p:spPr>
        </p:sp>
        <p:sp>
          <p:nvSpPr>
            <p:cNvPr id="30" name="TextBox 30"/>
            <p:cNvSpPr txBox="1"/>
            <p:nvPr/>
          </p:nvSpPr>
          <p:spPr>
            <a:xfrm>
              <a:off x="127000" y="292100"/>
              <a:ext cx="558800" cy="368300"/>
            </a:xfrm>
            <a:prstGeom prst="rect">
              <a:avLst/>
            </a:prstGeom>
          </p:spPr>
          <p:txBody>
            <a:bodyPr lIns="50800" tIns="50800" rIns="50800" bIns="50800" rtlCol="0" anchor="ctr"/>
            <a:lstStyle/>
            <a:p>
              <a:pPr algn="ctr">
                <a:lnSpc>
                  <a:spcPts val="2659"/>
                </a:lnSpc>
                <a:spcBef>
                  <a:spcPct val="0"/>
                </a:spcBef>
              </a:pPr>
              <a:endParaRPr/>
            </a:p>
          </p:txBody>
        </p:sp>
      </p:grpSp>
      <p:grpSp>
        <p:nvGrpSpPr>
          <p:cNvPr id="31" name="Group 31"/>
          <p:cNvGrpSpPr/>
          <p:nvPr/>
        </p:nvGrpSpPr>
        <p:grpSpPr>
          <a:xfrm rot="2187350">
            <a:off x="-1750010" y="6660231"/>
            <a:ext cx="3599468" cy="4232447"/>
            <a:chOff x="0" y="0"/>
            <a:chExt cx="2111695" cy="2483043"/>
          </a:xfrm>
        </p:grpSpPr>
        <p:sp>
          <p:nvSpPr>
            <p:cNvPr id="32" name="Freeform 32"/>
            <p:cNvSpPr/>
            <p:nvPr/>
          </p:nvSpPr>
          <p:spPr>
            <a:xfrm>
              <a:off x="0" y="0"/>
              <a:ext cx="2111695" cy="2483043"/>
            </a:xfrm>
            <a:custGeom>
              <a:avLst/>
              <a:gdLst/>
              <a:ahLst/>
              <a:cxnLst/>
              <a:rect l="l" t="t" r="r" b="b"/>
              <a:pathLst>
                <a:path w="2111695" h="2483043">
                  <a:moveTo>
                    <a:pt x="1055847" y="0"/>
                  </a:moveTo>
                  <a:lnTo>
                    <a:pt x="2111695" y="2483043"/>
                  </a:lnTo>
                  <a:lnTo>
                    <a:pt x="0" y="2483043"/>
                  </a:lnTo>
                  <a:lnTo>
                    <a:pt x="1055847" y="0"/>
                  </a:lnTo>
                  <a:close/>
                </a:path>
              </a:pathLst>
            </a:custGeom>
            <a:solidFill>
              <a:srgbClr val="8C52FF"/>
            </a:solidFill>
          </p:spPr>
        </p:sp>
        <p:sp>
          <p:nvSpPr>
            <p:cNvPr id="33" name="TextBox 33"/>
            <p:cNvSpPr txBox="1"/>
            <p:nvPr/>
          </p:nvSpPr>
          <p:spPr>
            <a:xfrm>
              <a:off x="127000" y="292100"/>
              <a:ext cx="558800" cy="368300"/>
            </a:xfrm>
            <a:prstGeom prst="rect">
              <a:avLst/>
            </a:prstGeom>
          </p:spPr>
          <p:txBody>
            <a:bodyPr lIns="50800" tIns="50800" rIns="50800" bIns="50800" rtlCol="0" anchor="ctr"/>
            <a:lstStyle/>
            <a:p>
              <a:pPr algn="ctr">
                <a:lnSpc>
                  <a:spcPts val="2659"/>
                </a:lnSpc>
                <a:spcBef>
                  <a:spcPct val="0"/>
                </a:spcBef>
              </a:pPr>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10800000">
            <a:off x="-1289923" y="-1115493"/>
            <a:ext cx="4229173" cy="1736759"/>
            <a:chOff x="0" y="0"/>
            <a:chExt cx="2111695" cy="867192"/>
          </a:xfrm>
        </p:grpSpPr>
        <p:sp>
          <p:nvSpPr>
            <p:cNvPr id="3" name="Freeform 3"/>
            <p:cNvSpPr/>
            <p:nvPr/>
          </p:nvSpPr>
          <p:spPr>
            <a:xfrm>
              <a:off x="0" y="0"/>
              <a:ext cx="2111695" cy="867192"/>
            </a:xfrm>
            <a:custGeom>
              <a:avLst/>
              <a:gdLst/>
              <a:ahLst/>
              <a:cxnLst/>
              <a:rect l="l" t="t" r="r" b="b"/>
              <a:pathLst>
                <a:path w="2111695" h="867192">
                  <a:moveTo>
                    <a:pt x="1055847" y="0"/>
                  </a:moveTo>
                  <a:lnTo>
                    <a:pt x="2111695" y="867192"/>
                  </a:lnTo>
                  <a:lnTo>
                    <a:pt x="0" y="867192"/>
                  </a:lnTo>
                  <a:lnTo>
                    <a:pt x="1055847" y="0"/>
                  </a:lnTo>
                  <a:close/>
                </a:path>
              </a:pathLst>
            </a:custGeom>
            <a:solidFill>
              <a:srgbClr val="8C52FF"/>
            </a:solidFill>
          </p:spPr>
        </p:sp>
        <p:sp>
          <p:nvSpPr>
            <p:cNvPr id="4" name="TextBox 4"/>
            <p:cNvSpPr txBox="1"/>
            <p:nvPr/>
          </p:nvSpPr>
          <p:spPr>
            <a:xfrm>
              <a:off x="127000" y="292100"/>
              <a:ext cx="558800" cy="368300"/>
            </a:xfrm>
            <a:prstGeom prst="rect">
              <a:avLst/>
            </a:prstGeom>
          </p:spPr>
          <p:txBody>
            <a:bodyPr lIns="50800" tIns="50800" rIns="50800" bIns="50800" rtlCol="0" anchor="ctr"/>
            <a:lstStyle/>
            <a:p>
              <a:pPr algn="ctr">
                <a:lnSpc>
                  <a:spcPts val="2659"/>
                </a:lnSpc>
                <a:spcBef>
                  <a:spcPct val="0"/>
                </a:spcBef>
              </a:pPr>
              <a:endParaRPr/>
            </a:p>
          </p:txBody>
        </p:sp>
      </p:grpSp>
      <p:pic>
        <p:nvPicPr>
          <p:cNvPr id="5" name="Picture 5"/>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2532245" y="3430818"/>
            <a:ext cx="930040" cy="5203018"/>
          </a:xfrm>
          <a:prstGeom prst="rect">
            <a:avLst/>
          </a:prstGeom>
        </p:spPr>
      </p:pic>
      <p:sp>
        <p:nvSpPr>
          <p:cNvPr id="6" name="TextBox 6"/>
          <p:cNvSpPr txBox="1"/>
          <p:nvPr/>
        </p:nvSpPr>
        <p:spPr>
          <a:xfrm>
            <a:off x="3306051" y="3318886"/>
            <a:ext cx="11675897" cy="5314950"/>
          </a:xfrm>
          <a:prstGeom prst="rect">
            <a:avLst/>
          </a:prstGeom>
        </p:spPr>
        <p:txBody>
          <a:bodyPr lIns="0" tIns="0" rIns="0" bIns="0" rtlCol="0" anchor="t">
            <a:spAutoFit/>
          </a:bodyPr>
          <a:lstStyle/>
          <a:p>
            <a:pPr marL="647700" lvl="1" indent="-323850">
              <a:lnSpc>
                <a:spcPts val="4200"/>
              </a:lnSpc>
              <a:buFont typeface="Arial"/>
              <a:buChar char="•"/>
            </a:pPr>
            <a:r>
              <a:rPr lang="en-US" sz="3000" dirty="0">
                <a:solidFill>
                  <a:srgbClr val="000000"/>
                </a:solidFill>
                <a:latin typeface="Open Sans"/>
              </a:rPr>
              <a:t>A great deal of my life experience has contributed significantly to who I am now. I am the unique person I am today because of the influence of my friends, family, and culture.</a:t>
            </a:r>
          </a:p>
          <a:p>
            <a:pPr marL="647700" lvl="1" indent="-323850">
              <a:lnSpc>
                <a:spcPts val="4200"/>
              </a:lnSpc>
              <a:buFont typeface="Arial"/>
              <a:buChar char="•"/>
            </a:pPr>
            <a:r>
              <a:rPr lang="en-US" sz="3000" dirty="0">
                <a:solidFill>
                  <a:srgbClr val="000000"/>
                </a:solidFill>
                <a:latin typeface="Open Sans"/>
              </a:rPr>
              <a:t>Many things in my life have had an impact on me as I've developed. Friends have been a constant element in shaping my feeling of responsibility, my interest in sports and other extracurricular activities, and other facets of my life. </a:t>
            </a:r>
          </a:p>
          <a:p>
            <a:pPr marL="647700" lvl="1" indent="-323850">
              <a:lnSpc>
                <a:spcPts val="4200"/>
              </a:lnSpc>
              <a:buFont typeface="Arial"/>
              <a:buChar char="•"/>
            </a:pPr>
            <a:r>
              <a:rPr lang="en-US" sz="3000" dirty="0">
                <a:solidFill>
                  <a:srgbClr val="000000"/>
                </a:solidFill>
                <a:latin typeface="Open Sans"/>
              </a:rPr>
              <a:t>A person's unique collection of passions and hobbies are what genuinely set them different from everyone else and mine are unique as well (Perry, 2008).</a:t>
            </a:r>
          </a:p>
        </p:txBody>
      </p:sp>
      <p:grpSp>
        <p:nvGrpSpPr>
          <p:cNvPr id="7" name="Group 7"/>
          <p:cNvGrpSpPr/>
          <p:nvPr/>
        </p:nvGrpSpPr>
        <p:grpSpPr>
          <a:xfrm>
            <a:off x="9311331" y="9258300"/>
            <a:ext cx="7654042" cy="1010165"/>
            <a:chOff x="0" y="0"/>
            <a:chExt cx="2015879" cy="266052"/>
          </a:xfrm>
        </p:grpSpPr>
        <p:sp>
          <p:nvSpPr>
            <p:cNvPr id="8" name="Freeform 8"/>
            <p:cNvSpPr/>
            <p:nvPr/>
          </p:nvSpPr>
          <p:spPr>
            <a:xfrm>
              <a:off x="0" y="0"/>
              <a:ext cx="2015879" cy="266052"/>
            </a:xfrm>
            <a:custGeom>
              <a:avLst/>
              <a:gdLst/>
              <a:ahLst/>
              <a:cxnLst/>
              <a:rect l="l" t="t" r="r" b="b"/>
              <a:pathLst>
                <a:path w="2015879" h="266052">
                  <a:moveTo>
                    <a:pt x="0" y="0"/>
                  </a:moveTo>
                  <a:lnTo>
                    <a:pt x="2015879" y="0"/>
                  </a:lnTo>
                  <a:lnTo>
                    <a:pt x="2015879" y="266052"/>
                  </a:lnTo>
                  <a:lnTo>
                    <a:pt x="0" y="266052"/>
                  </a:lnTo>
                  <a:close/>
                </a:path>
              </a:pathLst>
            </a:custGeom>
            <a:solidFill>
              <a:srgbClr val="8C52FF"/>
            </a:solidFill>
          </p:spPr>
        </p:sp>
        <p:sp>
          <p:nvSpPr>
            <p:cNvPr id="9" name="TextBox 9"/>
            <p:cNvSpPr txBox="1"/>
            <p:nvPr/>
          </p:nvSpPr>
          <p:spPr>
            <a:xfrm>
              <a:off x="0" y="-38100"/>
              <a:ext cx="812800" cy="850900"/>
            </a:xfrm>
            <a:prstGeom prst="rect">
              <a:avLst/>
            </a:prstGeom>
          </p:spPr>
          <p:txBody>
            <a:bodyPr lIns="50800" tIns="50800" rIns="50800" bIns="50800" rtlCol="0" anchor="ctr"/>
            <a:lstStyle/>
            <a:p>
              <a:pPr algn="ctr">
                <a:lnSpc>
                  <a:spcPts val="2659"/>
                </a:lnSpc>
                <a:spcBef>
                  <a:spcPct val="0"/>
                </a:spcBef>
              </a:pPr>
              <a:endParaRPr/>
            </a:p>
          </p:txBody>
        </p:sp>
      </p:grpSp>
      <p:grpSp>
        <p:nvGrpSpPr>
          <p:cNvPr id="10" name="Group 10"/>
          <p:cNvGrpSpPr/>
          <p:nvPr/>
        </p:nvGrpSpPr>
        <p:grpSpPr>
          <a:xfrm>
            <a:off x="16946323" y="8248135"/>
            <a:ext cx="1341677" cy="2020330"/>
            <a:chOff x="0" y="0"/>
            <a:chExt cx="353363" cy="532103"/>
          </a:xfrm>
        </p:grpSpPr>
        <p:sp>
          <p:nvSpPr>
            <p:cNvPr id="11" name="Freeform 11"/>
            <p:cNvSpPr/>
            <p:nvPr/>
          </p:nvSpPr>
          <p:spPr>
            <a:xfrm>
              <a:off x="0" y="0"/>
              <a:ext cx="353363" cy="532103"/>
            </a:xfrm>
            <a:custGeom>
              <a:avLst/>
              <a:gdLst/>
              <a:ahLst/>
              <a:cxnLst/>
              <a:rect l="l" t="t" r="r" b="b"/>
              <a:pathLst>
                <a:path w="353363" h="532103">
                  <a:moveTo>
                    <a:pt x="0" y="0"/>
                  </a:moveTo>
                  <a:lnTo>
                    <a:pt x="353363" y="0"/>
                  </a:lnTo>
                  <a:lnTo>
                    <a:pt x="353363" y="532103"/>
                  </a:lnTo>
                  <a:lnTo>
                    <a:pt x="0" y="532103"/>
                  </a:lnTo>
                  <a:close/>
                </a:path>
              </a:pathLst>
            </a:custGeom>
            <a:solidFill>
              <a:srgbClr val="8C52FF"/>
            </a:solidFill>
          </p:spPr>
        </p:sp>
        <p:sp>
          <p:nvSpPr>
            <p:cNvPr id="12" name="TextBox 12"/>
            <p:cNvSpPr txBox="1"/>
            <p:nvPr/>
          </p:nvSpPr>
          <p:spPr>
            <a:xfrm>
              <a:off x="0" y="-38100"/>
              <a:ext cx="812800" cy="850900"/>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rot="2187350">
            <a:off x="-646897" y="7633447"/>
            <a:ext cx="3599468" cy="4232447"/>
            <a:chOff x="0" y="0"/>
            <a:chExt cx="2111695" cy="2483043"/>
          </a:xfrm>
        </p:grpSpPr>
        <p:sp>
          <p:nvSpPr>
            <p:cNvPr id="14" name="Freeform 14"/>
            <p:cNvSpPr/>
            <p:nvPr/>
          </p:nvSpPr>
          <p:spPr>
            <a:xfrm>
              <a:off x="0" y="0"/>
              <a:ext cx="2111695" cy="2483043"/>
            </a:xfrm>
            <a:custGeom>
              <a:avLst/>
              <a:gdLst/>
              <a:ahLst/>
              <a:cxnLst/>
              <a:rect l="l" t="t" r="r" b="b"/>
              <a:pathLst>
                <a:path w="2111695" h="2483043">
                  <a:moveTo>
                    <a:pt x="1055847" y="0"/>
                  </a:moveTo>
                  <a:lnTo>
                    <a:pt x="2111695" y="2483043"/>
                  </a:lnTo>
                  <a:lnTo>
                    <a:pt x="0" y="2483043"/>
                  </a:lnTo>
                  <a:lnTo>
                    <a:pt x="1055847" y="0"/>
                  </a:lnTo>
                  <a:close/>
                </a:path>
              </a:pathLst>
            </a:custGeom>
            <a:solidFill>
              <a:srgbClr val="000000"/>
            </a:solidFill>
          </p:spPr>
        </p:sp>
        <p:sp>
          <p:nvSpPr>
            <p:cNvPr id="15" name="TextBox 15"/>
            <p:cNvSpPr txBox="1"/>
            <p:nvPr/>
          </p:nvSpPr>
          <p:spPr>
            <a:xfrm>
              <a:off x="127000" y="292100"/>
              <a:ext cx="558800" cy="368300"/>
            </a:xfrm>
            <a:prstGeom prst="rect">
              <a:avLst/>
            </a:prstGeom>
          </p:spPr>
          <p:txBody>
            <a:bodyPr lIns="50800" tIns="50800" rIns="50800" bIns="50800" rtlCol="0" anchor="ctr"/>
            <a:lstStyle/>
            <a:p>
              <a:pPr algn="ctr">
                <a:lnSpc>
                  <a:spcPts val="2659"/>
                </a:lnSpc>
                <a:spcBef>
                  <a:spcPct val="0"/>
                </a:spcBef>
              </a:pPr>
              <a:endParaRPr/>
            </a:p>
          </p:txBody>
        </p:sp>
      </p:grpSp>
      <p:grpSp>
        <p:nvGrpSpPr>
          <p:cNvPr id="16" name="Group 16"/>
          <p:cNvGrpSpPr/>
          <p:nvPr/>
        </p:nvGrpSpPr>
        <p:grpSpPr>
          <a:xfrm rot="2702470">
            <a:off x="758427" y="8761218"/>
            <a:ext cx="3102840" cy="2892070"/>
            <a:chOff x="0" y="0"/>
            <a:chExt cx="2111695" cy="1968252"/>
          </a:xfrm>
        </p:grpSpPr>
        <p:sp>
          <p:nvSpPr>
            <p:cNvPr id="17" name="Freeform 17"/>
            <p:cNvSpPr/>
            <p:nvPr/>
          </p:nvSpPr>
          <p:spPr>
            <a:xfrm>
              <a:off x="0" y="0"/>
              <a:ext cx="2111695" cy="1968252"/>
            </a:xfrm>
            <a:custGeom>
              <a:avLst/>
              <a:gdLst/>
              <a:ahLst/>
              <a:cxnLst/>
              <a:rect l="l" t="t" r="r" b="b"/>
              <a:pathLst>
                <a:path w="2111695" h="1968252">
                  <a:moveTo>
                    <a:pt x="1055847" y="0"/>
                  </a:moveTo>
                  <a:lnTo>
                    <a:pt x="2111695" y="1968252"/>
                  </a:lnTo>
                  <a:lnTo>
                    <a:pt x="0" y="1968252"/>
                  </a:lnTo>
                  <a:lnTo>
                    <a:pt x="1055847" y="0"/>
                  </a:lnTo>
                  <a:close/>
                </a:path>
              </a:pathLst>
            </a:custGeom>
            <a:solidFill>
              <a:srgbClr val="8C52FF"/>
            </a:solidFill>
          </p:spPr>
        </p:sp>
        <p:sp>
          <p:nvSpPr>
            <p:cNvPr id="18" name="TextBox 18"/>
            <p:cNvSpPr txBox="1"/>
            <p:nvPr/>
          </p:nvSpPr>
          <p:spPr>
            <a:xfrm>
              <a:off x="127000" y="292100"/>
              <a:ext cx="558800" cy="368300"/>
            </a:xfrm>
            <a:prstGeom prst="rect">
              <a:avLst/>
            </a:prstGeom>
          </p:spPr>
          <p:txBody>
            <a:bodyPr lIns="50800" tIns="50800" rIns="50800" bIns="50800" rtlCol="0" anchor="ctr"/>
            <a:lstStyle/>
            <a:p>
              <a:pPr algn="ctr">
                <a:lnSpc>
                  <a:spcPts val="2659"/>
                </a:lnSpc>
                <a:spcBef>
                  <a:spcPct val="0"/>
                </a:spcBef>
              </a:pPr>
              <a:endParaRPr/>
            </a:p>
          </p:txBody>
        </p:sp>
      </p:grpSp>
      <p:grpSp>
        <p:nvGrpSpPr>
          <p:cNvPr id="19" name="Group 19"/>
          <p:cNvGrpSpPr/>
          <p:nvPr/>
        </p:nvGrpSpPr>
        <p:grpSpPr>
          <a:xfrm rot="2187350">
            <a:off x="-1750010" y="6660231"/>
            <a:ext cx="3599468" cy="4232447"/>
            <a:chOff x="0" y="0"/>
            <a:chExt cx="2111695" cy="2483043"/>
          </a:xfrm>
        </p:grpSpPr>
        <p:sp>
          <p:nvSpPr>
            <p:cNvPr id="20" name="Freeform 20"/>
            <p:cNvSpPr/>
            <p:nvPr/>
          </p:nvSpPr>
          <p:spPr>
            <a:xfrm>
              <a:off x="0" y="0"/>
              <a:ext cx="2111695" cy="2483043"/>
            </a:xfrm>
            <a:custGeom>
              <a:avLst/>
              <a:gdLst/>
              <a:ahLst/>
              <a:cxnLst/>
              <a:rect l="l" t="t" r="r" b="b"/>
              <a:pathLst>
                <a:path w="2111695" h="2483043">
                  <a:moveTo>
                    <a:pt x="1055847" y="0"/>
                  </a:moveTo>
                  <a:lnTo>
                    <a:pt x="2111695" y="2483043"/>
                  </a:lnTo>
                  <a:lnTo>
                    <a:pt x="0" y="2483043"/>
                  </a:lnTo>
                  <a:lnTo>
                    <a:pt x="1055847" y="0"/>
                  </a:lnTo>
                  <a:close/>
                </a:path>
              </a:pathLst>
            </a:custGeom>
            <a:solidFill>
              <a:srgbClr val="8C52FF"/>
            </a:solidFill>
          </p:spPr>
        </p:sp>
        <p:sp>
          <p:nvSpPr>
            <p:cNvPr id="21" name="TextBox 21"/>
            <p:cNvSpPr txBox="1"/>
            <p:nvPr/>
          </p:nvSpPr>
          <p:spPr>
            <a:xfrm>
              <a:off x="127000" y="292100"/>
              <a:ext cx="558800" cy="368300"/>
            </a:xfrm>
            <a:prstGeom prst="rect">
              <a:avLst/>
            </a:prstGeom>
          </p:spPr>
          <p:txBody>
            <a:bodyPr lIns="50800" tIns="50800" rIns="50800" bIns="50800" rtlCol="0" anchor="ctr"/>
            <a:lstStyle/>
            <a:p>
              <a:pPr algn="ctr">
                <a:lnSpc>
                  <a:spcPts val="2659"/>
                </a:lnSpc>
                <a:spcBef>
                  <a:spcPct val="0"/>
                </a:spcBef>
              </a:pPr>
              <a:endParaRPr/>
            </a:p>
          </p:txBody>
        </p:sp>
      </p:grpSp>
      <p:pic>
        <p:nvPicPr>
          <p:cNvPr id="22" name="Picture 2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10800000">
            <a:off x="15111128" y="3403427"/>
            <a:ext cx="930040" cy="5203018"/>
          </a:xfrm>
          <a:prstGeom prst="rect">
            <a:avLst/>
          </a:prstGeom>
        </p:spPr>
      </p:pic>
      <p:pic>
        <p:nvPicPr>
          <p:cNvPr id="23" name="Picture 23"/>
          <p:cNvPicPr>
            <a:picLocks noChangeAspect="1"/>
          </p:cNvPicPr>
          <p:nvPr/>
        </p:nvPicPr>
        <p:blipFill>
          <a:blip r:embed="rId4"/>
          <a:srcRect/>
          <a:stretch>
            <a:fillRect/>
          </a:stretch>
        </p:blipFill>
        <p:spPr>
          <a:xfrm>
            <a:off x="14021077" y="0"/>
            <a:ext cx="4266923" cy="2640718"/>
          </a:xfrm>
          <a:prstGeom prst="rect">
            <a:avLst/>
          </a:prstGeom>
        </p:spPr>
      </p:pic>
      <p:pic>
        <p:nvPicPr>
          <p:cNvPr id="24" name="Picture 24"/>
          <p:cNvPicPr>
            <a:picLocks noChangeAspect="1"/>
          </p:cNvPicPr>
          <p:nvPr/>
        </p:nvPicPr>
        <p:blipFill>
          <a:blip r:embed="rId5"/>
          <a:srcRect/>
          <a:stretch>
            <a:fillRect/>
          </a:stretch>
        </p:blipFill>
        <p:spPr>
          <a:xfrm>
            <a:off x="0" y="-231484"/>
            <a:ext cx="3412439" cy="3412439"/>
          </a:xfrm>
          <a:prstGeom prst="rect">
            <a:avLst/>
          </a:prstGeom>
        </p:spPr>
      </p:pic>
      <p:sp>
        <p:nvSpPr>
          <p:cNvPr id="25" name="TextBox 25"/>
          <p:cNvSpPr txBox="1"/>
          <p:nvPr/>
        </p:nvSpPr>
        <p:spPr>
          <a:xfrm>
            <a:off x="2997264" y="1522361"/>
            <a:ext cx="12293471" cy="941596"/>
          </a:xfrm>
          <a:prstGeom prst="rect">
            <a:avLst/>
          </a:prstGeom>
        </p:spPr>
        <p:txBody>
          <a:bodyPr lIns="0" tIns="0" rIns="0" bIns="0" rtlCol="0" anchor="t">
            <a:spAutoFit/>
          </a:bodyPr>
          <a:lstStyle/>
          <a:p>
            <a:pPr algn="ctr">
              <a:lnSpc>
                <a:spcPts val="7266"/>
              </a:lnSpc>
              <a:spcBef>
                <a:spcPct val="0"/>
              </a:spcBef>
            </a:pPr>
            <a:r>
              <a:rPr lang="en-US" sz="6546" dirty="0">
                <a:solidFill>
                  <a:srgbClr val="000000"/>
                </a:solidFill>
                <a:latin typeface="Montserrat Classic Bold"/>
              </a:rPr>
              <a:t>INDIVIDUAL IDENTITY</a:t>
            </a:r>
          </a:p>
        </p:txBody>
      </p:sp>
      <p:sp>
        <p:nvSpPr>
          <p:cNvPr id="26" name="TextBox 26"/>
          <p:cNvSpPr txBox="1"/>
          <p:nvPr/>
        </p:nvSpPr>
        <p:spPr>
          <a:xfrm>
            <a:off x="15471860" y="9001562"/>
            <a:ext cx="2593949" cy="1003935"/>
          </a:xfrm>
          <a:prstGeom prst="rect">
            <a:avLst/>
          </a:prstGeom>
        </p:spPr>
        <p:txBody>
          <a:bodyPr lIns="0" tIns="0" rIns="0" bIns="0" rtlCol="0" anchor="t">
            <a:spAutoFit/>
          </a:bodyPr>
          <a:lstStyle/>
          <a:p>
            <a:pPr algn="r">
              <a:lnSpc>
                <a:spcPts val="7769"/>
              </a:lnSpc>
              <a:spcBef>
                <a:spcPct val="0"/>
              </a:spcBef>
            </a:pPr>
            <a:r>
              <a:rPr lang="en-US" sz="6999">
                <a:solidFill>
                  <a:srgbClr val="000000"/>
                </a:solidFill>
                <a:latin typeface="Montserrat Classic Bold"/>
              </a:rPr>
              <a:t>02</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10800000">
            <a:off x="1239999" y="-332769"/>
            <a:ext cx="3599468" cy="1392642"/>
            <a:chOff x="0" y="0"/>
            <a:chExt cx="2111695" cy="817019"/>
          </a:xfrm>
        </p:grpSpPr>
        <p:sp>
          <p:nvSpPr>
            <p:cNvPr id="3" name="Freeform 3"/>
            <p:cNvSpPr/>
            <p:nvPr/>
          </p:nvSpPr>
          <p:spPr>
            <a:xfrm>
              <a:off x="0" y="0"/>
              <a:ext cx="2111695" cy="817019"/>
            </a:xfrm>
            <a:custGeom>
              <a:avLst/>
              <a:gdLst/>
              <a:ahLst/>
              <a:cxnLst/>
              <a:rect l="l" t="t" r="r" b="b"/>
              <a:pathLst>
                <a:path w="2111695" h="817019">
                  <a:moveTo>
                    <a:pt x="1055847" y="0"/>
                  </a:moveTo>
                  <a:lnTo>
                    <a:pt x="2111695" y="817019"/>
                  </a:lnTo>
                  <a:lnTo>
                    <a:pt x="0" y="817019"/>
                  </a:lnTo>
                  <a:lnTo>
                    <a:pt x="1055847" y="0"/>
                  </a:lnTo>
                  <a:close/>
                </a:path>
              </a:pathLst>
            </a:custGeom>
            <a:solidFill>
              <a:srgbClr val="8C52FF"/>
            </a:solidFill>
          </p:spPr>
        </p:sp>
        <p:sp>
          <p:nvSpPr>
            <p:cNvPr id="4" name="TextBox 4"/>
            <p:cNvSpPr txBox="1"/>
            <p:nvPr/>
          </p:nvSpPr>
          <p:spPr>
            <a:xfrm>
              <a:off x="127000" y="292100"/>
              <a:ext cx="558800" cy="3683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rot="-10800000">
            <a:off x="-1289923" y="-1115493"/>
            <a:ext cx="4229173" cy="1736759"/>
            <a:chOff x="0" y="0"/>
            <a:chExt cx="2111695" cy="867192"/>
          </a:xfrm>
        </p:grpSpPr>
        <p:sp>
          <p:nvSpPr>
            <p:cNvPr id="6" name="Freeform 6"/>
            <p:cNvSpPr/>
            <p:nvPr/>
          </p:nvSpPr>
          <p:spPr>
            <a:xfrm>
              <a:off x="0" y="0"/>
              <a:ext cx="2111695" cy="867192"/>
            </a:xfrm>
            <a:custGeom>
              <a:avLst/>
              <a:gdLst/>
              <a:ahLst/>
              <a:cxnLst/>
              <a:rect l="l" t="t" r="r" b="b"/>
              <a:pathLst>
                <a:path w="2111695" h="867192">
                  <a:moveTo>
                    <a:pt x="1055847" y="0"/>
                  </a:moveTo>
                  <a:lnTo>
                    <a:pt x="2111695" y="867192"/>
                  </a:lnTo>
                  <a:lnTo>
                    <a:pt x="0" y="867192"/>
                  </a:lnTo>
                  <a:lnTo>
                    <a:pt x="1055847" y="0"/>
                  </a:lnTo>
                  <a:close/>
                </a:path>
              </a:pathLst>
            </a:custGeom>
            <a:solidFill>
              <a:srgbClr val="8C52FF"/>
            </a:solidFill>
          </p:spPr>
        </p:sp>
        <p:sp>
          <p:nvSpPr>
            <p:cNvPr id="7" name="TextBox 7"/>
            <p:cNvSpPr txBox="1"/>
            <p:nvPr/>
          </p:nvSpPr>
          <p:spPr>
            <a:xfrm>
              <a:off x="127000" y="292100"/>
              <a:ext cx="558800" cy="368300"/>
            </a:xfrm>
            <a:prstGeom prst="rect">
              <a:avLst/>
            </a:prstGeom>
          </p:spPr>
          <p:txBody>
            <a:bodyPr lIns="50800" tIns="50800" rIns="50800" bIns="50800" rtlCol="0" anchor="ctr"/>
            <a:lstStyle/>
            <a:p>
              <a:pPr algn="ctr">
                <a:lnSpc>
                  <a:spcPts val="2659"/>
                </a:lnSpc>
                <a:spcBef>
                  <a:spcPct val="0"/>
                </a:spcBef>
              </a:pPr>
              <a:endParaRPr/>
            </a:p>
          </p:txBody>
        </p:sp>
      </p:grpSp>
      <p:pic>
        <p:nvPicPr>
          <p:cNvPr id="8" name="Picture 8"/>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flipH="1">
            <a:off x="14713771" y="2762096"/>
            <a:ext cx="1014551" cy="5675810"/>
          </a:xfrm>
          <a:prstGeom prst="rect">
            <a:avLst/>
          </a:prstGeom>
        </p:spPr>
      </p:pic>
      <p:sp>
        <p:nvSpPr>
          <p:cNvPr id="9" name="TextBox 9"/>
          <p:cNvSpPr txBox="1"/>
          <p:nvPr/>
        </p:nvSpPr>
        <p:spPr>
          <a:xfrm>
            <a:off x="3788046" y="2913951"/>
            <a:ext cx="10711908" cy="5314950"/>
          </a:xfrm>
          <a:prstGeom prst="rect">
            <a:avLst/>
          </a:prstGeom>
        </p:spPr>
        <p:txBody>
          <a:bodyPr lIns="0" tIns="0" rIns="0" bIns="0" rtlCol="0" anchor="t">
            <a:spAutoFit/>
          </a:bodyPr>
          <a:lstStyle/>
          <a:p>
            <a:pPr algn="just">
              <a:lnSpc>
                <a:spcPts val="4200"/>
              </a:lnSpc>
            </a:pPr>
            <a:r>
              <a:rPr lang="en-US" sz="3000" dirty="0">
                <a:solidFill>
                  <a:srgbClr val="000000"/>
                </a:solidFill>
                <a:latin typeface="Open Sans"/>
              </a:rPr>
              <a:t>When I moved to a new university campus for my freshman year, I knew it would give me the chance to develop my own sense of self. The group allowed me to connect with others who shared my passions. These folks might take me at face value and embrace me for who I am. </a:t>
            </a:r>
          </a:p>
          <a:p>
            <a:pPr algn="just">
              <a:lnSpc>
                <a:spcPts val="4200"/>
              </a:lnSpc>
            </a:pPr>
            <a:endParaRPr lang="en-US" sz="3000" dirty="0">
              <a:solidFill>
                <a:srgbClr val="000000"/>
              </a:solidFill>
              <a:latin typeface="Open Sans"/>
            </a:endParaRPr>
          </a:p>
          <a:p>
            <a:pPr marL="647700" lvl="1" indent="-323850" algn="just">
              <a:lnSpc>
                <a:spcPts val="4200"/>
              </a:lnSpc>
              <a:buFont typeface="Arial"/>
              <a:buChar char="•"/>
            </a:pPr>
            <a:r>
              <a:rPr lang="en-US" sz="3000" dirty="0">
                <a:solidFill>
                  <a:srgbClr val="000000"/>
                </a:solidFill>
                <a:latin typeface="Open Sans"/>
              </a:rPr>
              <a:t>Each day, I am able to endure and realize my ambitions because of the independent spirit that defines who I am.</a:t>
            </a:r>
          </a:p>
          <a:p>
            <a:pPr marL="647700" lvl="1" indent="-323850" algn="just">
              <a:lnSpc>
                <a:spcPts val="4200"/>
              </a:lnSpc>
              <a:buFont typeface="Arial"/>
              <a:buChar char="•"/>
            </a:pPr>
            <a:r>
              <a:rPr lang="en-US" sz="3000" dirty="0">
                <a:solidFill>
                  <a:srgbClr val="000000"/>
                </a:solidFill>
                <a:latin typeface="Open Sans"/>
              </a:rPr>
              <a:t>This has helped me meet new individuals and expand my professional sphere. </a:t>
            </a:r>
          </a:p>
        </p:txBody>
      </p:sp>
      <p:grpSp>
        <p:nvGrpSpPr>
          <p:cNvPr id="10" name="Group 10"/>
          <p:cNvGrpSpPr/>
          <p:nvPr/>
        </p:nvGrpSpPr>
        <p:grpSpPr>
          <a:xfrm>
            <a:off x="9311331" y="9258300"/>
            <a:ext cx="7654042" cy="1010165"/>
            <a:chOff x="0" y="0"/>
            <a:chExt cx="2015879" cy="266052"/>
          </a:xfrm>
        </p:grpSpPr>
        <p:sp>
          <p:nvSpPr>
            <p:cNvPr id="11" name="Freeform 11"/>
            <p:cNvSpPr/>
            <p:nvPr/>
          </p:nvSpPr>
          <p:spPr>
            <a:xfrm>
              <a:off x="0" y="0"/>
              <a:ext cx="2015879" cy="266052"/>
            </a:xfrm>
            <a:custGeom>
              <a:avLst/>
              <a:gdLst/>
              <a:ahLst/>
              <a:cxnLst/>
              <a:rect l="l" t="t" r="r" b="b"/>
              <a:pathLst>
                <a:path w="2015879" h="266052">
                  <a:moveTo>
                    <a:pt x="0" y="0"/>
                  </a:moveTo>
                  <a:lnTo>
                    <a:pt x="2015879" y="0"/>
                  </a:lnTo>
                  <a:lnTo>
                    <a:pt x="2015879" y="266052"/>
                  </a:lnTo>
                  <a:lnTo>
                    <a:pt x="0" y="266052"/>
                  </a:lnTo>
                  <a:close/>
                </a:path>
              </a:pathLst>
            </a:custGeom>
            <a:solidFill>
              <a:srgbClr val="8C52FF"/>
            </a:solidFill>
          </p:spPr>
        </p:sp>
        <p:sp>
          <p:nvSpPr>
            <p:cNvPr id="12" name="TextBox 12"/>
            <p:cNvSpPr txBox="1"/>
            <p:nvPr/>
          </p:nvSpPr>
          <p:spPr>
            <a:xfrm>
              <a:off x="0" y="-38100"/>
              <a:ext cx="812800" cy="850900"/>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16946323" y="8248135"/>
            <a:ext cx="1341677" cy="2020330"/>
            <a:chOff x="0" y="0"/>
            <a:chExt cx="353363" cy="532103"/>
          </a:xfrm>
        </p:grpSpPr>
        <p:sp>
          <p:nvSpPr>
            <p:cNvPr id="14" name="Freeform 14"/>
            <p:cNvSpPr/>
            <p:nvPr/>
          </p:nvSpPr>
          <p:spPr>
            <a:xfrm>
              <a:off x="0" y="0"/>
              <a:ext cx="353363" cy="532103"/>
            </a:xfrm>
            <a:custGeom>
              <a:avLst/>
              <a:gdLst/>
              <a:ahLst/>
              <a:cxnLst/>
              <a:rect l="l" t="t" r="r" b="b"/>
              <a:pathLst>
                <a:path w="353363" h="532103">
                  <a:moveTo>
                    <a:pt x="0" y="0"/>
                  </a:moveTo>
                  <a:lnTo>
                    <a:pt x="353363" y="0"/>
                  </a:lnTo>
                  <a:lnTo>
                    <a:pt x="353363" y="532103"/>
                  </a:lnTo>
                  <a:lnTo>
                    <a:pt x="0" y="532103"/>
                  </a:lnTo>
                  <a:close/>
                </a:path>
              </a:pathLst>
            </a:custGeom>
            <a:solidFill>
              <a:srgbClr val="8C52FF"/>
            </a:solidFill>
          </p:spPr>
        </p:sp>
        <p:sp>
          <p:nvSpPr>
            <p:cNvPr id="15" name="TextBox 15"/>
            <p:cNvSpPr txBox="1"/>
            <p:nvPr/>
          </p:nvSpPr>
          <p:spPr>
            <a:xfrm>
              <a:off x="0" y="-38100"/>
              <a:ext cx="812800" cy="850900"/>
            </a:xfrm>
            <a:prstGeom prst="rect">
              <a:avLst/>
            </a:prstGeom>
          </p:spPr>
          <p:txBody>
            <a:bodyPr lIns="50800" tIns="50800" rIns="50800" bIns="50800" rtlCol="0" anchor="ctr"/>
            <a:lstStyle/>
            <a:p>
              <a:pPr algn="ctr">
                <a:lnSpc>
                  <a:spcPts val="2659"/>
                </a:lnSpc>
                <a:spcBef>
                  <a:spcPct val="0"/>
                </a:spcBef>
              </a:pPr>
              <a:endParaRPr/>
            </a:p>
          </p:txBody>
        </p:sp>
      </p:grpSp>
      <p:grpSp>
        <p:nvGrpSpPr>
          <p:cNvPr id="16" name="Group 16"/>
          <p:cNvGrpSpPr/>
          <p:nvPr/>
        </p:nvGrpSpPr>
        <p:grpSpPr>
          <a:xfrm rot="2702470">
            <a:off x="758427" y="8761218"/>
            <a:ext cx="3102840" cy="2892070"/>
            <a:chOff x="0" y="0"/>
            <a:chExt cx="2111695" cy="1968252"/>
          </a:xfrm>
        </p:grpSpPr>
        <p:sp>
          <p:nvSpPr>
            <p:cNvPr id="17" name="Freeform 17"/>
            <p:cNvSpPr/>
            <p:nvPr/>
          </p:nvSpPr>
          <p:spPr>
            <a:xfrm>
              <a:off x="0" y="0"/>
              <a:ext cx="2111695" cy="1968252"/>
            </a:xfrm>
            <a:custGeom>
              <a:avLst/>
              <a:gdLst/>
              <a:ahLst/>
              <a:cxnLst/>
              <a:rect l="l" t="t" r="r" b="b"/>
              <a:pathLst>
                <a:path w="2111695" h="1968252">
                  <a:moveTo>
                    <a:pt x="1055847" y="0"/>
                  </a:moveTo>
                  <a:lnTo>
                    <a:pt x="2111695" y="1968252"/>
                  </a:lnTo>
                  <a:lnTo>
                    <a:pt x="0" y="1968252"/>
                  </a:lnTo>
                  <a:lnTo>
                    <a:pt x="1055847" y="0"/>
                  </a:lnTo>
                  <a:close/>
                </a:path>
              </a:pathLst>
            </a:custGeom>
            <a:solidFill>
              <a:srgbClr val="8C52FF"/>
            </a:solidFill>
          </p:spPr>
        </p:sp>
        <p:sp>
          <p:nvSpPr>
            <p:cNvPr id="18" name="TextBox 18"/>
            <p:cNvSpPr txBox="1"/>
            <p:nvPr/>
          </p:nvSpPr>
          <p:spPr>
            <a:xfrm>
              <a:off x="127000" y="292100"/>
              <a:ext cx="558800" cy="368300"/>
            </a:xfrm>
            <a:prstGeom prst="rect">
              <a:avLst/>
            </a:prstGeom>
          </p:spPr>
          <p:txBody>
            <a:bodyPr lIns="50800" tIns="50800" rIns="50800" bIns="50800" rtlCol="0" anchor="ctr"/>
            <a:lstStyle/>
            <a:p>
              <a:pPr algn="ctr">
                <a:lnSpc>
                  <a:spcPts val="2659"/>
                </a:lnSpc>
                <a:spcBef>
                  <a:spcPct val="0"/>
                </a:spcBef>
              </a:pPr>
              <a:endParaRPr/>
            </a:p>
          </p:txBody>
        </p:sp>
      </p:grpSp>
      <p:pic>
        <p:nvPicPr>
          <p:cNvPr id="19" name="Picture 19"/>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10800000" flipH="1">
            <a:off x="2470341" y="2762096"/>
            <a:ext cx="1014551" cy="5675810"/>
          </a:xfrm>
          <a:prstGeom prst="rect">
            <a:avLst/>
          </a:prstGeom>
        </p:spPr>
      </p:pic>
      <p:pic>
        <p:nvPicPr>
          <p:cNvPr id="20" name="Picture 20"/>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5728322" y="-153849"/>
            <a:ext cx="2621996" cy="2971101"/>
          </a:xfrm>
          <a:prstGeom prst="rect">
            <a:avLst/>
          </a:prstGeom>
        </p:spPr>
      </p:pic>
      <p:pic>
        <p:nvPicPr>
          <p:cNvPr id="21" name="Picture 21"/>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05378" y="7694193"/>
            <a:ext cx="2463468" cy="3128214"/>
          </a:xfrm>
          <a:prstGeom prst="rect">
            <a:avLst/>
          </a:prstGeom>
        </p:spPr>
      </p:pic>
      <p:sp>
        <p:nvSpPr>
          <p:cNvPr id="22" name="TextBox 22"/>
          <p:cNvSpPr txBox="1"/>
          <p:nvPr/>
        </p:nvSpPr>
        <p:spPr>
          <a:xfrm>
            <a:off x="3164595" y="884716"/>
            <a:ext cx="12293471" cy="941596"/>
          </a:xfrm>
          <a:prstGeom prst="rect">
            <a:avLst/>
          </a:prstGeom>
        </p:spPr>
        <p:txBody>
          <a:bodyPr lIns="0" tIns="0" rIns="0" bIns="0" rtlCol="0" anchor="t">
            <a:spAutoFit/>
          </a:bodyPr>
          <a:lstStyle/>
          <a:p>
            <a:pPr algn="ctr">
              <a:lnSpc>
                <a:spcPts val="7266"/>
              </a:lnSpc>
              <a:spcBef>
                <a:spcPct val="0"/>
              </a:spcBef>
            </a:pPr>
            <a:r>
              <a:rPr lang="en-US" sz="6546">
                <a:solidFill>
                  <a:srgbClr val="000000"/>
                </a:solidFill>
                <a:latin typeface="Montserrat Classic Bold"/>
              </a:rPr>
              <a:t>INDIVIDUAL IDENTITY</a:t>
            </a:r>
          </a:p>
        </p:txBody>
      </p:sp>
      <p:sp>
        <p:nvSpPr>
          <p:cNvPr id="23" name="TextBox 23"/>
          <p:cNvSpPr txBox="1"/>
          <p:nvPr/>
        </p:nvSpPr>
        <p:spPr>
          <a:xfrm>
            <a:off x="15471860" y="9001562"/>
            <a:ext cx="2593949" cy="1003935"/>
          </a:xfrm>
          <a:prstGeom prst="rect">
            <a:avLst/>
          </a:prstGeom>
        </p:spPr>
        <p:txBody>
          <a:bodyPr lIns="0" tIns="0" rIns="0" bIns="0" rtlCol="0" anchor="t">
            <a:spAutoFit/>
          </a:bodyPr>
          <a:lstStyle/>
          <a:p>
            <a:pPr algn="r">
              <a:lnSpc>
                <a:spcPts val="7769"/>
              </a:lnSpc>
              <a:spcBef>
                <a:spcPct val="0"/>
              </a:spcBef>
            </a:pPr>
            <a:r>
              <a:rPr lang="en-US" sz="6999">
                <a:solidFill>
                  <a:srgbClr val="000000"/>
                </a:solidFill>
                <a:latin typeface="Montserrat Classic Bold"/>
              </a:rPr>
              <a:t>03</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3353199" y="3728282"/>
            <a:ext cx="11301051" cy="5078313"/>
          </a:xfrm>
          <a:prstGeom prst="rect">
            <a:avLst/>
          </a:prstGeom>
        </p:spPr>
        <p:txBody>
          <a:bodyPr wrap="square" lIns="0" tIns="0" rIns="0" bIns="0" rtlCol="0" anchor="t">
            <a:spAutoFit/>
          </a:bodyPr>
          <a:lstStyle/>
          <a:p>
            <a:pPr marL="342900" indent="-342900" algn="just">
              <a:buFont typeface="Arial" panose="020B0604020202020204" pitchFamily="34" charset="0"/>
              <a:buChar char="•"/>
            </a:pPr>
            <a:r>
              <a:rPr lang="en-US" sz="3000" dirty="0">
                <a:solidFill>
                  <a:srgbClr val="000000"/>
                </a:solidFill>
                <a:latin typeface="Open Sans"/>
              </a:rPr>
              <a:t>By developing strong relationships with nearly everyone, I am able to contribute effectively to teams. . I'm motivated by friends' classwork. </a:t>
            </a:r>
          </a:p>
          <a:p>
            <a:pPr marL="342900" indent="-342900" algn="just">
              <a:buFont typeface="Arial" panose="020B0604020202020204" pitchFamily="34" charset="0"/>
              <a:buChar char="•"/>
            </a:pPr>
            <a:endParaRPr lang="en-US" sz="3000" dirty="0">
              <a:solidFill>
                <a:srgbClr val="000000"/>
              </a:solidFill>
              <a:latin typeface="Open Sans"/>
            </a:endParaRPr>
          </a:p>
          <a:p>
            <a:pPr marL="342900" indent="-342900" algn="just">
              <a:buFont typeface="Arial" panose="020B0604020202020204" pitchFamily="34" charset="0"/>
              <a:buChar char="•"/>
            </a:pPr>
            <a:r>
              <a:rPr lang="en-US" sz="3000" dirty="0">
                <a:solidFill>
                  <a:srgbClr val="000000"/>
                </a:solidFill>
                <a:latin typeface="Open Sans"/>
              </a:rPr>
              <a:t>I associate with people who share my interests and vision for the future to achieve my goals. School sports taught me the value of teamwork and fun. </a:t>
            </a:r>
          </a:p>
          <a:p>
            <a:pPr marL="342900" indent="-342900" algn="just">
              <a:buFont typeface="Arial" panose="020B0604020202020204" pitchFamily="34" charset="0"/>
              <a:buChar char="•"/>
            </a:pPr>
            <a:endParaRPr lang="en-US" sz="3000" dirty="0">
              <a:solidFill>
                <a:srgbClr val="000000"/>
              </a:solidFill>
              <a:latin typeface="Open Sans"/>
            </a:endParaRPr>
          </a:p>
          <a:p>
            <a:pPr marL="342900" indent="-342900" algn="just">
              <a:buFont typeface="Arial" panose="020B0604020202020204" pitchFamily="34" charset="0"/>
              <a:buChar char="•"/>
            </a:pPr>
            <a:r>
              <a:rPr lang="en-US" sz="3000" dirty="0">
                <a:solidFill>
                  <a:srgbClr val="000000"/>
                </a:solidFill>
                <a:latin typeface="Open Sans"/>
              </a:rPr>
              <a:t>I learned loyalty, unity, and leadership, which are essential in team sports. It had an effect on the way I viewed the world and the things that were important to me.</a:t>
            </a:r>
          </a:p>
        </p:txBody>
      </p:sp>
      <p:pic>
        <p:nvPicPr>
          <p:cNvPr id="3" name="Picture 3"/>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2549409" y="3784239"/>
            <a:ext cx="735520" cy="4114800"/>
          </a:xfrm>
          <a:prstGeom prst="rect">
            <a:avLst/>
          </a:prstGeom>
        </p:spPr>
      </p:pic>
      <p:pic>
        <p:nvPicPr>
          <p:cNvPr id="4" name="Picture 4"/>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flipH="1">
            <a:off x="14625901" y="3784239"/>
            <a:ext cx="735520" cy="4114800"/>
          </a:xfrm>
          <a:prstGeom prst="rect">
            <a:avLst/>
          </a:prstGeom>
        </p:spPr>
      </p:pic>
      <p:grpSp>
        <p:nvGrpSpPr>
          <p:cNvPr id="5" name="Group 5"/>
          <p:cNvGrpSpPr/>
          <p:nvPr/>
        </p:nvGrpSpPr>
        <p:grpSpPr>
          <a:xfrm>
            <a:off x="9311331" y="9258300"/>
            <a:ext cx="7654042" cy="1010165"/>
            <a:chOff x="0" y="0"/>
            <a:chExt cx="2015879" cy="266052"/>
          </a:xfrm>
        </p:grpSpPr>
        <p:sp>
          <p:nvSpPr>
            <p:cNvPr id="6" name="Freeform 6"/>
            <p:cNvSpPr/>
            <p:nvPr/>
          </p:nvSpPr>
          <p:spPr>
            <a:xfrm>
              <a:off x="0" y="0"/>
              <a:ext cx="2015879" cy="266052"/>
            </a:xfrm>
            <a:custGeom>
              <a:avLst/>
              <a:gdLst/>
              <a:ahLst/>
              <a:cxnLst/>
              <a:rect l="l" t="t" r="r" b="b"/>
              <a:pathLst>
                <a:path w="2015879" h="266052">
                  <a:moveTo>
                    <a:pt x="0" y="0"/>
                  </a:moveTo>
                  <a:lnTo>
                    <a:pt x="2015879" y="0"/>
                  </a:lnTo>
                  <a:lnTo>
                    <a:pt x="2015879" y="266052"/>
                  </a:lnTo>
                  <a:lnTo>
                    <a:pt x="0" y="266052"/>
                  </a:lnTo>
                  <a:close/>
                </a:path>
              </a:pathLst>
            </a:custGeom>
            <a:solidFill>
              <a:srgbClr val="8C52FF"/>
            </a:solidFill>
          </p:spPr>
        </p:sp>
        <p:sp>
          <p:nvSpPr>
            <p:cNvPr id="7" name="TextBox 7"/>
            <p:cNvSpPr txBox="1"/>
            <p:nvPr/>
          </p:nvSpPr>
          <p:spPr>
            <a:xfrm>
              <a:off x="0" y="-38100"/>
              <a:ext cx="812800" cy="8509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6946323" y="8248135"/>
            <a:ext cx="1341677" cy="2020330"/>
            <a:chOff x="0" y="0"/>
            <a:chExt cx="353363" cy="532103"/>
          </a:xfrm>
        </p:grpSpPr>
        <p:sp>
          <p:nvSpPr>
            <p:cNvPr id="9" name="Freeform 9"/>
            <p:cNvSpPr/>
            <p:nvPr/>
          </p:nvSpPr>
          <p:spPr>
            <a:xfrm>
              <a:off x="0" y="0"/>
              <a:ext cx="353363" cy="532103"/>
            </a:xfrm>
            <a:custGeom>
              <a:avLst/>
              <a:gdLst/>
              <a:ahLst/>
              <a:cxnLst/>
              <a:rect l="l" t="t" r="r" b="b"/>
              <a:pathLst>
                <a:path w="353363" h="532103">
                  <a:moveTo>
                    <a:pt x="0" y="0"/>
                  </a:moveTo>
                  <a:lnTo>
                    <a:pt x="353363" y="0"/>
                  </a:lnTo>
                  <a:lnTo>
                    <a:pt x="353363" y="532103"/>
                  </a:lnTo>
                  <a:lnTo>
                    <a:pt x="0" y="532103"/>
                  </a:lnTo>
                  <a:close/>
                </a:path>
              </a:pathLst>
            </a:custGeom>
            <a:solidFill>
              <a:srgbClr val="8C52FF"/>
            </a:solidFill>
          </p:spPr>
        </p:sp>
        <p:sp>
          <p:nvSpPr>
            <p:cNvPr id="10" name="TextBox 10"/>
            <p:cNvSpPr txBox="1"/>
            <p:nvPr/>
          </p:nvSpPr>
          <p:spPr>
            <a:xfrm>
              <a:off x="0" y="-38100"/>
              <a:ext cx="812800" cy="8509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rot="2187350">
            <a:off x="-646897" y="7633447"/>
            <a:ext cx="3599468" cy="4232447"/>
            <a:chOff x="0" y="0"/>
            <a:chExt cx="2111695" cy="2483043"/>
          </a:xfrm>
        </p:grpSpPr>
        <p:sp>
          <p:nvSpPr>
            <p:cNvPr id="12" name="Freeform 12"/>
            <p:cNvSpPr/>
            <p:nvPr/>
          </p:nvSpPr>
          <p:spPr>
            <a:xfrm>
              <a:off x="0" y="0"/>
              <a:ext cx="2111695" cy="2483043"/>
            </a:xfrm>
            <a:custGeom>
              <a:avLst/>
              <a:gdLst/>
              <a:ahLst/>
              <a:cxnLst/>
              <a:rect l="l" t="t" r="r" b="b"/>
              <a:pathLst>
                <a:path w="2111695" h="2483043">
                  <a:moveTo>
                    <a:pt x="1055847" y="0"/>
                  </a:moveTo>
                  <a:lnTo>
                    <a:pt x="2111695" y="2483043"/>
                  </a:lnTo>
                  <a:lnTo>
                    <a:pt x="0" y="2483043"/>
                  </a:lnTo>
                  <a:lnTo>
                    <a:pt x="1055847" y="0"/>
                  </a:lnTo>
                  <a:close/>
                </a:path>
              </a:pathLst>
            </a:custGeom>
            <a:solidFill>
              <a:srgbClr val="000000"/>
            </a:solidFill>
          </p:spPr>
        </p:sp>
        <p:sp>
          <p:nvSpPr>
            <p:cNvPr id="13" name="TextBox 13"/>
            <p:cNvSpPr txBox="1"/>
            <p:nvPr/>
          </p:nvSpPr>
          <p:spPr>
            <a:xfrm>
              <a:off x="127000" y="292100"/>
              <a:ext cx="558800" cy="368300"/>
            </a:xfrm>
            <a:prstGeom prst="rect">
              <a:avLst/>
            </a:prstGeom>
          </p:spPr>
          <p:txBody>
            <a:bodyPr lIns="50800" tIns="50800" rIns="50800" bIns="50800" rtlCol="0" anchor="ctr"/>
            <a:lstStyle/>
            <a:p>
              <a:pPr algn="ctr">
                <a:lnSpc>
                  <a:spcPts val="2659"/>
                </a:lnSpc>
                <a:spcBef>
                  <a:spcPct val="0"/>
                </a:spcBef>
              </a:pPr>
              <a:endParaRPr/>
            </a:p>
          </p:txBody>
        </p:sp>
      </p:grpSp>
      <p:grpSp>
        <p:nvGrpSpPr>
          <p:cNvPr id="14" name="Group 14"/>
          <p:cNvGrpSpPr/>
          <p:nvPr/>
        </p:nvGrpSpPr>
        <p:grpSpPr>
          <a:xfrm rot="2702470">
            <a:off x="758427" y="8761218"/>
            <a:ext cx="3102840" cy="2892070"/>
            <a:chOff x="0" y="0"/>
            <a:chExt cx="2111695" cy="1968252"/>
          </a:xfrm>
        </p:grpSpPr>
        <p:sp>
          <p:nvSpPr>
            <p:cNvPr id="15" name="Freeform 15"/>
            <p:cNvSpPr/>
            <p:nvPr/>
          </p:nvSpPr>
          <p:spPr>
            <a:xfrm>
              <a:off x="0" y="0"/>
              <a:ext cx="2111695" cy="1968252"/>
            </a:xfrm>
            <a:custGeom>
              <a:avLst/>
              <a:gdLst/>
              <a:ahLst/>
              <a:cxnLst/>
              <a:rect l="l" t="t" r="r" b="b"/>
              <a:pathLst>
                <a:path w="2111695" h="1968252">
                  <a:moveTo>
                    <a:pt x="1055847" y="0"/>
                  </a:moveTo>
                  <a:lnTo>
                    <a:pt x="2111695" y="1968252"/>
                  </a:lnTo>
                  <a:lnTo>
                    <a:pt x="0" y="1968252"/>
                  </a:lnTo>
                  <a:lnTo>
                    <a:pt x="1055847" y="0"/>
                  </a:lnTo>
                  <a:close/>
                </a:path>
              </a:pathLst>
            </a:custGeom>
            <a:solidFill>
              <a:srgbClr val="8C52FF"/>
            </a:solidFill>
          </p:spPr>
        </p:sp>
        <p:sp>
          <p:nvSpPr>
            <p:cNvPr id="16" name="TextBox 16"/>
            <p:cNvSpPr txBox="1"/>
            <p:nvPr/>
          </p:nvSpPr>
          <p:spPr>
            <a:xfrm>
              <a:off x="127000" y="292100"/>
              <a:ext cx="558800" cy="368300"/>
            </a:xfrm>
            <a:prstGeom prst="rect">
              <a:avLst/>
            </a:prstGeom>
          </p:spPr>
          <p:txBody>
            <a:bodyPr lIns="50800" tIns="50800" rIns="50800" bIns="50800" rtlCol="0" anchor="ctr"/>
            <a:lstStyle/>
            <a:p>
              <a:pPr algn="ctr">
                <a:lnSpc>
                  <a:spcPts val="2659"/>
                </a:lnSpc>
                <a:spcBef>
                  <a:spcPct val="0"/>
                </a:spcBef>
              </a:pPr>
              <a:endParaRPr/>
            </a:p>
          </p:txBody>
        </p:sp>
      </p:grpSp>
      <p:grpSp>
        <p:nvGrpSpPr>
          <p:cNvPr id="17" name="Group 17"/>
          <p:cNvGrpSpPr/>
          <p:nvPr/>
        </p:nvGrpSpPr>
        <p:grpSpPr>
          <a:xfrm rot="2187350">
            <a:off x="-1750010" y="6660231"/>
            <a:ext cx="3599468" cy="4232447"/>
            <a:chOff x="0" y="0"/>
            <a:chExt cx="2111695" cy="2483043"/>
          </a:xfrm>
        </p:grpSpPr>
        <p:sp>
          <p:nvSpPr>
            <p:cNvPr id="18" name="Freeform 18"/>
            <p:cNvSpPr/>
            <p:nvPr/>
          </p:nvSpPr>
          <p:spPr>
            <a:xfrm>
              <a:off x="0" y="0"/>
              <a:ext cx="2111695" cy="2483043"/>
            </a:xfrm>
            <a:custGeom>
              <a:avLst/>
              <a:gdLst/>
              <a:ahLst/>
              <a:cxnLst/>
              <a:rect l="l" t="t" r="r" b="b"/>
              <a:pathLst>
                <a:path w="2111695" h="2483043">
                  <a:moveTo>
                    <a:pt x="1055847" y="0"/>
                  </a:moveTo>
                  <a:lnTo>
                    <a:pt x="2111695" y="2483043"/>
                  </a:lnTo>
                  <a:lnTo>
                    <a:pt x="0" y="2483043"/>
                  </a:lnTo>
                  <a:lnTo>
                    <a:pt x="1055847" y="0"/>
                  </a:lnTo>
                  <a:close/>
                </a:path>
              </a:pathLst>
            </a:custGeom>
            <a:solidFill>
              <a:srgbClr val="8C52FF"/>
            </a:solidFill>
          </p:spPr>
        </p:sp>
        <p:sp>
          <p:nvSpPr>
            <p:cNvPr id="19" name="TextBox 19"/>
            <p:cNvSpPr txBox="1"/>
            <p:nvPr/>
          </p:nvSpPr>
          <p:spPr>
            <a:xfrm>
              <a:off x="127000" y="292100"/>
              <a:ext cx="558800" cy="368300"/>
            </a:xfrm>
            <a:prstGeom prst="rect">
              <a:avLst/>
            </a:prstGeom>
          </p:spPr>
          <p:txBody>
            <a:bodyPr lIns="50800" tIns="50800" rIns="50800" bIns="50800" rtlCol="0" anchor="ctr"/>
            <a:lstStyle/>
            <a:p>
              <a:pPr algn="ctr">
                <a:lnSpc>
                  <a:spcPts val="2659"/>
                </a:lnSpc>
                <a:spcBef>
                  <a:spcPct val="0"/>
                </a:spcBef>
              </a:pPr>
              <a:endParaRPr/>
            </a:p>
          </p:txBody>
        </p:sp>
      </p:grpSp>
      <p:pic>
        <p:nvPicPr>
          <p:cNvPr id="20" name="Picture 20"/>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4993661" y="0"/>
            <a:ext cx="3233859" cy="3075106"/>
          </a:xfrm>
          <a:prstGeom prst="rect">
            <a:avLst/>
          </a:prstGeom>
        </p:spPr>
      </p:pic>
      <p:pic>
        <p:nvPicPr>
          <p:cNvPr id="21" name="Picture 21"/>
          <p:cNvPicPr>
            <a:picLocks noChangeAspect="1"/>
          </p:cNvPicPr>
          <p:nvPr/>
        </p:nvPicPr>
        <p:blipFill>
          <a:blip r:embed="rId6"/>
          <a:srcRect/>
          <a:stretch>
            <a:fillRect/>
          </a:stretch>
        </p:blipFill>
        <p:spPr>
          <a:xfrm>
            <a:off x="-806430" y="-148452"/>
            <a:ext cx="4977980" cy="2787669"/>
          </a:xfrm>
          <a:prstGeom prst="rect">
            <a:avLst/>
          </a:prstGeom>
        </p:spPr>
      </p:pic>
      <p:sp>
        <p:nvSpPr>
          <p:cNvPr id="22" name="TextBox 22"/>
          <p:cNvSpPr txBox="1"/>
          <p:nvPr/>
        </p:nvSpPr>
        <p:spPr>
          <a:xfrm>
            <a:off x="3105754" y="1090567"/>
            <a:ext cx="12076492" cy="941596"/>
          </a:xfrm>
          <a:prstGeom prst="rect">
            <a:avLst/>
          </a:prstGeom>
        </p:spPr>
        <p:txBody>
          <a:bodyPr lIns="0" tIns="0" rIns="0" bIns="0" rtlCol="0" anchor="t">
            <a:spAutoFit/>
          </a:bodyPr>
          <a:lstStyle/>
          <a:p>
            <a:pPr algn="ctr">
              <a:lnSpc>
                <a:spcPts val="7266"/>
              </a:lnSpc>
              <a:spcBef>
                <a:spcPct val="0"/>
              </a:spcBef>
            </a:pPr>
            <a:r>
              <a:rPr lang="en-US" sz="6546" dirty="0">
                <a:solidFill>
                  <a:srgbClr val="000000"/>
                </a:solidFill>
                <a:latin typeface="Montserrat Classic Bold"/>
              </a:rPr>
              <a:t>INDIVIDUAL IDENTITY</a:t>
            </a:r>
          </a:p>
        </p:txBody>
      </p:sp>
      <p:sp>
        <p:nvSpPr>
          <p:cNvPr id="23" name="TextBox 23"/>
          <p:cNvSpPr txBox="1"/>
          <p:nvPr/>
        </p:nvSpPr>
        <p:spPr>
          <a:xfrm>
            <a:off x="15754686" y="9001562"/>
            <a:ext cx="2311122" cy="1003935"/>
          </a:xfrm>
          <a:prstGeom prst="rect">
            <a:avLst/>
          </a:prstGeom>
        </p:spPr>
        <p:txBody>
          <a:bodyPr lIns="0" tIns="0" rIns="0" bIns="0" rtlCol="0" anchor="t">
            <a:spAutoFit/>
          </a:bodyPr>
          <a:lstStyle/>
          <a:p>
            <a:pPr algn="r">
              <a:lnSpc>
                <a:spcPts val="7769"/>
              </a:lnSpc>
              <a:spcBef>
                <a:spcPct val="0"/>
              </a:spcBef>
            </a:pPr>
            <a:r>
              <a:rPr lang="en-US" sz="6999" dirty="0">
                <a:solidFill>
                  <a:srgbClr val="000000"/>
                </a:solidFill>
                <a:latin typeface="Montserrat Classic Bold"/>
              </a:rPr>
              <a:t>04</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10800000">
            <a:off x="1239999" y="-332769"/>
            <a:ext cx="3599468" cy="1392642"/>
            <a:chOff x="0" y="0"/>
            <a:chExt cx="2111695" cy="817019"/>
          </a:xfrm>
        </p:grpSpPr>
        <p:sp>
          <p:nvSpPr>
            <p:cNvPr id="3" name="Freeform 3"/>
            <p:cNvSpPr/>
            <p:nvPr/>
          </p:nvSpPr>
          <p:spPr>
            <a:xfrm>
              <a:off x="0" y="0"/>
              <a:ext cx="2111695" cy="817019"/>
            </a:xfrm>
            <a:custGeom>
              <a:avLst/>
              <a:gdLst/>
              <a:ahLst/>
              <a:cxnLst/>
              <a:rect l="l" t="t" r="r" b="b"/>
              <a:pathLst>
                <a:path w="2111695" h="817019">
                  <a:moveTo>
                    <a:pt x="1055847" y="0"/>
                  </a:moveTo>
                  <a:lnTo>
                    <a:pt x="2111695" y="817019"/>
                  </a:lnTo>
                  <a:lnTo>
                    <a:pt x="0" y="817019"/>
                  </a:lnTo>
                  <a:lnTo>
                    <a:pt x="1055847" y="0"/>
                  </a:lnTo>
                  <a:close/>
                </a:path>
              </a:pathLst>
            </a:custGeom>
            <a:solidFill>
              <a:srgbClr val="8C52FF"/>
            </a:solidFill>
          </p:spPr>
        </p:sp>
        <p:sp>
          <p:nvSpPr>
            <p:cNvPr id="4" name="TextBox 4"/>
            <p:cNvSpPr txBox="1"/>
            <p:nvPr/>
          </p:nvSpPr>
          <p:spPr>
            <a:xfrm>
              <a:off x="127000" y="292100"/>
              <a:ext cx="558800" cy="3683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rot="-10800000">
            <a:off x="-1289923" y="-1115493"/>
            <a:ext cx="4229173" cy="1736759"/>
            <a:chOff x="0" y="0"/>
            <a:chExt cx="2111695" cy="867192"/>
          </a:xfrm>
        </p:grpSpPr>
        <p:sp>
          <p:nvSpPr>
            <p:cNvPr id="6" name="Freeform 6"/>
            <p:cNvSpPr/>
            <p:nvPr/>
          </p:nvSpPr>
          <p:spPr>
            <a:xfrm>
              <a:off x="0" y="0"/>
              <a:ext cx="2111695" cy="867192"/>
            </a:xfrm>
            <a:custGeom>
              <a:avLst/>
              <a:gdLst/>
              <a:ahLst/>
              <a:cxnLst/>
              <a:rect l="l" t="t" r="r" b="b"/>
              <a:pathLst>
                <a:path w="2111695" h="867192">
                  <a:moveTo>
                    <a:pt x="1055847" y="0"/>
                  </a:moveTo>
                  <a:lnTo>
                    <a:pt x="2111695" y="867192"/>
                  </a:lnTo>
                  <a:lnTo>
                    <a:pt x="0" y="867192"/>
                  </a:lnTo>
                  <a:lnTo>
                    <a:pt x="1055847" y="0"/>
                  </a:lnTo>
                  <a:close/>
                </a:path>
              </a:pathLst>
            </a:custGeom>
            <a:solidFill>
              <a:srgbClr val="8C52FF"/>
            </a:solidFill>
          </p:spPr>
        </p:sp>
        <p:sp>
          <p:nvSpPr>
            <p:cNvPr id="7" name="TextBox 7"/>
            <p:cNvSpPr txBox="1"/>
            <p:nvPr/>
          </p:nvSpPr>
          <p:spPr>
            <a:xfrm>
              <a:off x="127000" y="292100"/>
              <a:ext cx="558800" cy="368300"/>
            </a:xfrm>
            <a:prstGeom prst="rect">
              <a:avLst/>
            </a:prstGeom>
          </p:spPr>
          <p:txBody>
            <a:bodyPr lIns="50800" tIns="50800" rIns="50800" bIns="50800" rtlCol="0" anchor="ctr"/>
            <a:lstStyle/>
            <a:p>
              <a:pPr algn="ctr">
                <a:lnSpc>
                  <a:spcPts val="2659"/>
                </a:lnSpc>
                <a:spcBef>
                  <a:spcPct val="0"/>
                </a:spcBef>
              </a:pPr>
              <a:endParaRPr/>
            </a:p>
          </p:txBody>
        </p:sp>
      </p:grpSp>
      <p:sp>
        <p:nvSpPr>
          <p:cNvPr id="8" name="TextBox 8"/>
          <p:cNvSpPr txBox="1"/>
          <p:nvPr/>
        </p:nvSpPr>
        <p:spPr>
          <a:xfrm>
            <a:off x="2916492" y="1348454"/>
            <a:ext cx="12455015" cy="941596"/>
          </a:xfrm>
          <a:prstGeom prst="rect">
            <a:avLst/>
          </a:prstGeom>
        </p:spPr>
        <p:txBody>
          <a:bodyPr lIns="0" tIns="0" rIns="0" bIns="0" rtlCol="0" anchor="t">
            <a:spAutoFit/>
          </a:bodyPr>
          <a:lstStyle/>
          <a:p>
            <a:pPr algn="ctr">
              <a:lnSpc>
                <a:spcPts val="7266"/>
              </a:lnSpc>
              <a:spcBef>
                <a:spcPct val="0"/>
              </a:spcBef>
            </a:pPr>
            <a:r>
              <a:rPr lang="en-US" sz="6546" dirty="0">
                <a:solidFill>
                  <a:srgbClr val="000000"/>
                </a:solidFill>
                <a:latin typeface="Montserrat Classic Bold"/>
              </a:rPr>
              <a:t>REFERENCES</a:t>
            </a:r>
          </a:p>
        </p:txBody>
      </p:sp>
      <p:sp>
        <p:nvSpPr>
          <p:cNvPr id="9" name="TextBox 9"/>
          <p:cNvSpPr txBox="1"/>
          <p:nvPr/>
        </p:nvSpPr>
        <p:spPr>
          <a:xfrm>
            <a:off x="2125336" y="3417718"/>
            <a:ext cx="13800463" cy="4869090"/>
          </a:xfrm>
          <a:prstGeom prst="rect">
            <a:avLst/>
          </a:prstGeom>
        </p:spPr>
        <p:txBody>
          <a:bodyPr wrap="square" lIns="0" tIns="0" rIns="0" bIns="0" rtlCol="0" anchor="t">
            <a:spAutoFit/>
          </a:bodyPr>
          <a:lstStyle/>
          <a:p>
            <a:pPr marL="848487" lvl="1" indent="-424243">
              <a:lnSpc>
                <a:spcPts val="5502"/>
              </a:lnSpc>
              <a:buFont typeface="Arial"/>
              <a:buChar char="•"/>
            </a:pPr>
            <a:r>
              <a:rPr lang="en-US" sz="3600" dirty="0">
                <a:latin typeface="Times New Roman" panose="02020603050405020304" pitchFamily="18" charset="0"/>
                <a:cs typeface="Times New Roman" panose="02020603050405020304" pitchFamily="18" charset="0"/>
              </a:rPr>
              <a:t>Caplan, J., </a:t>
            </a:r>
            <a:r>
              <a:rPr lang="en-US" sz="3600" dirty="0" err="1">
                <a:latin typeface="Times New Roman" panose="02020603050405020304" pitchFamily="18" charset="0"/>
                <a:cs typeface="Times New Roman" panose="02020603050405020304" pitchFamily="18" charset="0"/>
              </a:rPr>
              <a:t>Torpey</a:t>
            </a:r>
            <a:r>
              <a:rPr lang="en-US" sz="3600" dirty="0">
                <a:latin typeface="Times New Roman" panose="02020603050405020304" pitchFamily="18" charset="0"/>
                <a:cs typeface="Times New Roman" panose="02020603050405020304" pitchFamily="18" charset="0"/>
              </a:rPr>
              <a:t>, J. and </a:t>
            </a:r>
            <a:r>
              <a:rPr lang="en-US" sz="3600" dirty="0" err="1">
                <a:latin typeface="Times New Roman" panose="02020603050405020304" pitchFamily="18" charset="0"/>
                <a:cs typeface="Times New Roman" panose="02020603050405020304" pitchFamily="18" charset="0"/>
              </a:rPr>
              <a:t>Torpey</a:t>
            </a:r>
            <a:r>
              <a:rPr lang="en-US" sz="3600" dirty="0">
                <a:latin typeface="Times New Roman" panose="02020603050405020304" pitchFamily="18" charset="0"/>
                <a:cs typeface="Times New Roman" panose="02020603050405020304" pitchFamily="18" charset="0"/>
              </a:rPr>
              <a:t>, J.C. eds., 2011. </a:t>
            </a:r>
            <a:r>
              <a:rPr lang="en-US" sz="3600" i="1" dirty="0">
                <a:latin typeface="Times New Roman" panose="02020603050405020304" pitchFamily="18" charset="0"/>
                <a:cs typeface="Times New Roman" panose="02020603050405020304" pitchFamily="18" charset="0"/>
              </a:rPr>
              <a:t>Documenting individual identity: The development of state practices in the modern world</a:t>
            </a:r>
            <a:r>
              <a:rPr lang="en-US" sz="3600" dirty="0">
                <a:latin typeface="Times New Roman" panose="02020603050405020304" pitchFamily="18" charset="0"/>
                <a:cs typeface="Times New Roman" panose="02020603050405020304" pitchFamily="18" charset="0"/>
              </a:rPr>
              <a:t>. Princeton University Press.</a:t>
            </a:r>
            <a:endParaRPr lang="en-US" sz="3600" dirty="0">
              <a:solidFill>
                <a:srgbClr val="000000"/>
              </a:solidFill>
              <a:latin typeface="Times New Roman" panose="02020603050405020304" pitchFamily="18" charset="0"/>
              <a:cs typeface="Times New Roman" panose="02020603050405020304" pitchFamily="18" charset="0"/>
            </a:endParaRPr>
          </a:p>
          <a:p>
            <a:pPr marL="848487" lvl="1" indent="-424243">
              <a:lnSpc>
                <a:spcPts val="5502"/>
              </a:lnSpc>
              <a:buFont typeface="Arial"/>
              <a:buChar char="•"/>
            </a:pPr>
            <a:r>
              <a:rPr lang="en-US" sz="3600" dirty="0">
                <a:solidFill>
                  <a:srgbClr val="000000"/>
                </a:solidFill>
                <a:latin typeface="Times New Roman" panose="02020603050405020304" pitchFamily="18" charset="0"/>
                <a:cs typeface="Times New Roman" panose="02020603050405020304" pitchFamily="18" charset="0"/>
              </a:rPr>
              <a:t>Noonan, H.W., 2019. </a:t>
            </a:r>
            <a:r>
              <a:rPr lang="en-US" sz="3600" i="1" dirty="0">
                <a:solidFill>
                  <a:srgbClr val="000000"/>
                </a:solidFill>
                <a:latin typeface="Times New Roman" panose="02020603050405020304" pitchFamily="18" charset="0"/>
                <a:cs typeface="Times New Roman" panose="02020603050405020304" pitchFamily="18" charset="0"/>
              </a:rPr>
              <a:t>Personal identity</a:t>
            </a:r>
            <a:r>
              <a:rPr lang="en-US" sz="3600" dirty="0">
                <a:solidFill>
                  <a:srgbClr val="000000"/>
                </a:solidFill>
                <a:latin typeface="Times New Roman" panose="02020603050405020304" pitchFamily="18" charset="0"/>
                <a:cs typeface="Times New Roman" panose="02020603050405020304" pitchFamily="18" charset="0"/>
              </a:rPr>
              <a:t>. Routledge.</a:t>
            </a:r>
          </a:p>
          <a:p>
            <a:pPr marL="848487" lvl="1" indent="-424243">
              <a:lnSpc>
                <a:spcPts val="5502"/>
              </a:lnSpc>
              <a:buFont typeface="Arial"/>
              <a:buChar char="•"/>
            </a:pPr>
            <a:r>
              <a:rPr lang="en-US" sz="3600" dirty="0">
                <a:latin typeface="Times New Roman" panose="02020603050405020304" pitchFamily="18" charset="0"/>
                <a:cs typeface="Times New Roman" panose="02020603050405020304" pitchFamily="18" charset="0"/>
              </a:rPr>
              <a:t>Perry, J. ed., 2008. </a:t>
            </a:r>
            <a:r>
              <a:rPr lang="en-US" sz="3600" i="1" dirty="0">
                <a:latin typeface="Times New Roman" panose="02020603050405020304" pitchFamily="18" charset="0"/>
                <a:cs typeface="Times New Roman" panose="02020603050405020304" pitchFamily="18" charset="0"/>
              </a:rPr>
              <a:t>Personal identity</a:t>
            </a:r>
            <a:r>
              <a:rPr lang="en-US" sz="3600" dirty="0">
                <a:latin typeface="Times New Roman" panose="02020603050405020304" pitchFamily="18" charset="0"/>
                <a:cs typeface="Times New Roman" panose="02020603050405020304" pitchFamily="18" charset="0"/>
              </a:rPr>
              <a:t> (Vol. 2). Univ of California Press.</a:t>
            </a:r>
            <a:endParaRPr lang="en-US" sz="3600" dirty="0">
              <a:solidFill>
                <a:srgbClr val="000000"/>
              </a:solidFill>
              <a:latin typeface="Times New Roman" panose="02020603050405020304" pitchFamily="18" charset="0"/>
              <a:cs typeface="Times New Roman" panose="02020603050405020304" pitchFamily="18" charset="0"/>
            </a:endParaRPr>
          </a:p>
          <a:p>
            <a:pPr>
              <a:lnSpc>
                <a:spcPts val="5502"/>
              </a:lnSpc>
            </a:pPr>
            <a:endParaRPr lang="en-US" sz="3600" dirty="0">
              <a:solidFill>
                <a:srgbClr val="000000"/>
              </a:solidFill>
              <a:latin typeface="Times New Roman" panose="02020603050405020304" pitchFamily="18" charset="0"/>
              <a:cs typeface="Times New Roman" panose="02020603050405020304" pitchFamily="18" charset="0"/>
            </a:endParaRPr>
          </a:p>
        </p:txBody>
      </p:sp>
      <p:grpSp>
        <p:nvGrpSpPr>
          <p:cNvPr id="10" name="Group 10"/>
          <p:cNvGrpSpPr/>
          <p:nvPr/>
        </p:nvGrpSpPr>
        <p:grpSpPr>
          <a:xfrm>
            <a:off x="9311331" y="9258300"/>
            <a:ext cx="7654042" cy="1010165"/>
            <a:chOff x="0" y="0"/>
            <a:chExt cx="2015879" cy="266052"/>
          </a:xfrm>
        </p:grpSpPr>
        <p:sp>
          <p:nvSpPr>
            <p:cNvPr id="11" name="Freeform 11"/>
            <p:cNvSpPr/>
            <p:nvPr/>
          </p:nvSpPr>
          <p:spPr>
            <a:xfrm>
              <a:off x="0" y="0"/>
              <a:ext cx="2015879" cy="266052"/>
            </a:xfrm>
            <a:custGeom>
              <a:avLst/>
              <a:gdLst/>
              <a:ahLst/>
              <a:cxnLst/>
              <a:rect l="l" t="t" r="r" b="b"/>
              <a:pathLst>
                <a:path w="2015879" h="266052">
                  <a:moveTo>
                    <a:pt x="0" y="0"/>
                  </a:moveTo>
                  <a:lnTo>
                    <a:pt x="2015879" y="0"/>
                  </a:lnTo>
                  <a:lnTo>
                    <a:pt x="2015879" y="266052"/>
                  </a:lnTo>
                  <a:lnTo>
                    <a:pt x="0" y="266052"/>
                  </a:lnTo>
                  <a:close/>
                </a:path>
              </a:pathLst>
            </a:custGeom>
            <a:solidFill>
              <a:srgbClr val="8C52FF"/>
            </a:solidFill>
          </p:spPr>
        </p:sp>
        <p:sp>
          <p:nvSpPr>
            <p:cNvPr id="12" name="TextBox 12"/>
            <p:cNvSpPr txBox="1"/>
            <p:nvPr/>
          </p:nvSpPr>
          <p:spPr>
            <a:xfrm>
              <a:off x="0" y="-38100"/>
              <a:ext cx="812800" cy="850900"/>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16946323" y="8248135"/>
            <a:ext cx="1341677" cy="2020330"/>
            <a:chOff x="0" y="0"/>
            <a:chExt cx="353363" cy="532103"/>
          </a:xfrm>
        </p:grpSpPr>
        <p:sp>
          <p:nvSpPr>
            <p:cNvPr id="14" name="Freeform 14"/>
            <p:cNvSpPr/>
            <p:nvPr/>
          </p:nvSpPr>
          <p:spPr>
            <a:xfrm>
              <a:off x="0" y="0"/>
              <a:ext cx="353363" cy="532103"/>
            </a:xfrm>
            <a:custGeom>
              <a:avLst/>
              <a:gdLst/>
              <a:ahLst/>
              <a:cxnLst/>
              <a:rect l="l" t="t" r="r" b="b"/>
              <a:pathLst>
                <a:path w="353363" h="532103">
                  <a:moveTo>
                    <a:pt x="0" y="0"/>
                  </a:moveTo>
                  <a:lnTo>
                    <a:pt x="353363" y="0"/>
                  </a:lnTo>
                  <a:lnTo>
                    <a:pt x="353363" y="532103"/>
                  </a:lnTo>
                  <a:lnTo>
                    <a:pt x="0" y="532103"/>
                  </a:lnTo>
                  <a:close/>
                </a:path>
              </a:pathLst>
            </a:custGeom>
            <a:solidFill>
              <a:srgbClr val="8C52FF"/>
            </a:solidFill>
          </p:spPr>
        </p:sp>
        <p:sp>
          <p:nvSpPr>
            <p:cNvPr id="15" name="TextBox 15"/>
            <p:cNvSpPr txBox="1"/>
            <p:nvPr/>
          </p:nvSpPr>
          <p:spPr>
            <a:xfrm>
              <a:off x="0" y="-38100"/>
              <a:ext cx="812800" cy="850900"/>
            </a:xfrm>
            <a:prstGeom prst="rect">
              <a:avLst/>
            </a:prstGeom>
          </p:spPr>
          <p:txBody>
            <a:bodyPr lIns="50800" tIns="50800" rIns="50800" bIns="50800" rtlCol="0" anchor="ctr"/>
            <a:lstStyle/>
            <a:p>
              <a:pPr algn="ctr">
                <a:lnSpc>
                  <a:spcPts val="2659"/>
                </a:lnSpc>
                <a:spcBef>
                  <a:spcPct val="0"/>
                </a:spcBef>
              </a:pPr>
              <a:endParaRPr/>
            </a:p>
          </p:txBody>
        </p:sp>
      </p:grpSp>
      <p:sp>
        <p:nvSpPr>
          <p:cNvPr id="16" name="TextBox 16"/>
          <p:cNvSpPr txBox="1"/>
          <p:nvPr/>
        </p:nvSpPr>
        <p:spPr>
          <a:xfrm>
            <a:off x="15471860" y="9001562"/>
            <a:ext cx="2593949" cy="1003935"/>
          </a:xfrm>
          <a:prstGeom prst="rect">
            <a:avLst/>
          </a:prstGeom>
        </p:spPr>
        <p:txBody>
          <a:bodyPr lIns="0" tIns="0" rIns="0" bIns="0" rtlCol="0" anchor="t">
            <a:spAutoFit/>
          </a:bodyPr>
          <a:lstStyle/>
          <a:p>
            <a:pPr algn="r">
              <a:lnSpc>
                <a:spcPts val="7769"/>
              </a:lnSpc>
              <a:spcBef>
                <a:spcPct val="0"/>
              </a:spcBef>
            </a:pPr>
            <a:r>
              <a:rPr lang="en-US" sz="6999" dirty="0">
                <a:solidFill>
                  <a:srgbClr val="000000"/>
                </a:solidFill>
                <a:latin typeface="Montserrat Classic Bold"/>
              </a:rPr>
              <a:t>05</a:t>
            </a:r>
          </a:p>
        </p:txBody>
      </p:sp>
      <p:grpSp>
        <p:nvGrpSpPr>
          <p:cNvPr id="17" name="Group 17"/>
          <p:cNvGrpSpPr/>
          <p:nvPr/>
        </p:nvGrpSpPr>
        <p:grpSpPr>
          <a:xfrm rot="2187350">
            <a:off x="-646897" y="7633447"/>
            <a:ext cx="3599468" cy="4232447"/>
            <a:chOff x="0" y="0"/>
            <a:chExt cx="2111695" cy="2483043"/>
          </a:xfrm>
        </p:grpSpPr>
        <p:sp>
          <p:nvSpPr>
            <p:cNvPr id="18" name="Freeform 18"/>
            <p:cNvSpPr/>
            <p:nvPr/>
          </p:nvSpPr>
          <p:spPr>
            <a:xfrm>
              <a:off x="0" y="0"/>
              <a:ext cx="2111695" cy="2483043"/>
            </a:xfrm>
            <a:custGeom>
              <a:avLst/>
              <a:gdLst/>
              <a:ahLst/>
              <a:cxnLst/>
              <a:rect l="l" t="t" r="r" b="b"/>
              <a:pathLst>
                <a:path w="2111695" h="2483043">
                  <a:moveTo>
                    <a:pt x="1055847" y="0"/>
                  </a:moveTo>
                  <a:lnTo>
                    <a:pt x="2111695" y="2483043"/>
                  </a:lnTo>
                  <a:lnTo>
                    <a:pt x="0" y="2483043"/>
                  </a:lnTo>
                  <a:lnTo>
                    <a:pt x="1055847" y="0"/>
                  </a:lnTo>
                  <a:close/>
                </a:path>
              </a:pathLst>
            </a:custGeom>
            <a:solidFill>
              <a:srgbClr val="000000"/>
            </a:solidFill>
          </p:spPr>
        </p:sp>
        <p:sp>
          <p:nvSpPr>
            <p:cNvPr id="19" name="TextBox 19"/>
            <p:cNvSpPr txBox="1"/>
            <p:nvPr/>
          </p:nvSpPr>
          <p:spPr>
            <a:xfrm>
              <a:off x="127000" y="292100"/>
              <a:ext cx="558800" cy="368300"/>
            </a:xfrm>
            <a:prstGeom prst="rect">
              <a:avLst/>
            </a:prstGeom>
          </p:spPr>
          <p:txBody>
            <a:bodyPr lIns="50800" tIns="50800" rIns="50800" bIns="50800" rtlCol="0" anchor="ctr"/>
            <a:lstStyle/>
            <a:p>
              <a:pPr algn="ctr">
                <a:lnSpc>
                  <a:spcPts val="2659"/>
                </a:lnSpc>
                <a:spcBef>
                  <a:spcPct val="0"/>
                </a:spcBef>
              </a:pPr>
              <a:endParaRPr/>
            </a:p>
          </p:txBody>
        </p:sp>
      </p:grpSp>
      <p:grpSp>
        <p:nvGrpSpPr>
          <p:cNvPr id="20" name="Group 20"/>
          <p:cNvGrpSpPr/>
          <p:nvPr/>
        </p:nvGrpSpPr>
        <p:grpSpPr>
          <a:xfrm rot="2702470">
            <a:off x="758427" y="8761218"/>
            <a:ext cx="3102840" cy="2892070"/>
            <a:chOff x="0" y="0"/>
            <a:chExt cx="2111695" cy="1968252"/>
          </a:xfrm>
        </p:grpSpPr>
        <p:sp>
          <p:nvSpPr>
            <p:cNvPr id="21" name="Freeform 21"/>
            <p:cNvSpPr/>
            <p:nvPr/>
          </p:nvSpPr>
          <p:spPr>
            <a:xfrm>
              <a:off x="0" y="0"/>
              <a:ext cx="2111695" cy="1968252"/>
            </a:xfrm>
            <a:custGeom>
              <a:avLst/>
              <a:gdLst/>
              <a:ahLst/>
              <a:cxnLst/>
              <a:rect l="l" t="t" r="r" b="b"/>
              <a:pathLst>
                <a:path w="2111695" h="1968252">
                  <a:moveTo>
                    <a:pt x="1055847" y="0"/>
                  </a:moveTo>
                  <a:lnTo>
                    <a:pt x="2111695" y="1968252"/>
                  </a:lnTo>
                  <a:lnTo>
                    <a:pt x="0" y="1968252"/>
                  </a:lnTo>
                  <a:lnTo>
                    <a:pt x="1055847" y="0"/>
                  </a:lnTo>
                  <a:close/>
                </a:path>
              </a:pathLst>
            </a:custGeom>
            <a:solidFill>
              <a:srgbClr val="8C52FF"/>
            </a:solidFill>
          </p:spPr>
        </p:sp>
        <p:sp>
          <p:nvSpPr>
            <p:cNvPr id="22" name="TextBox 22"/>
            <p:cNvSpPr txBox="1"/>
            <p:nvPr/>
          </p:nvSpPr>
          <p:spPr>
            <a:xfrm>
              <a:off x="127000" y="292100"/>
              <a:ext cx="558800" cy="368300"/>
            </a:xfrm>
            <a:prstGeom prst="rect">
              <a:avLst/>
            </a:prstGeom>
          </p:spPr>
          <p:txBody>
            <a:bodyPr lIns="50800" tIns="50800" rIns="50800" bIns="50800" rtlCol="0" anchor="ctr"/>
            <a:lstStyle/>
            <a:p>
              <a:pPr algn="ctr">
                <a:lnSpc>
                  <a:spcPts val="2659"/>
                </a:lnSpc>
                <a:spcBef>
                  <a:spcPct val="0"/>
                </a:spcBef>
              </a:pPr>
              <a:endParaRPr/>
            </a:p>
          </p:txBody>
        </p:sp>
      </p:grpSp>
      <p:grpSp>
        <p:nvGrpSpPr>
          <p:cNvPr id="23" name="Group 23"/>
          <p:cNvGrpSpPr/>
          <p:nvPr/>
        </p:nvGrpSpPr>
        <p:grpSpPr>
          <a:xfrm rot="2187350">
            <a:off x="-1750010" y="6660231"/>
            <a:ext cx="3599468" cy="4232447"/>
            <a:chOff x="0" y="0"/>
            <a:chExt cx="2111695" cy="2483043"/>
          </a:xfrm>
        </p:grpSpPr>
        <p:sp>
          <p:nvSpPr>
            <p:cNvPr id="24" name="Freeform 24"/>
            <p:cNvSpPr/>
            <p:nvPr/>
          </p:nvSpPr>
          <p:spPr>
            <a:xfrm>
              <a:off x="0" y="0"/>
              <a:ext cx="2111695" cy="2483043"/>
            </a:xfrm>
            <a:custGeom>
              <a:avLst/>
              <a:gdLst/>
              <a:ahLst/>
              <a:cxnLst/>
              <a:rect l="l" t="t" r="r" b="b"/>
              <a:pathLst>
                <a:path w="2111695" h="2483043">
                  <a:moveTo>
                    <a:pt x="1055847" y="0"/>
                  </a:moveTo>
                  <a:lnTo>
                    <a:pt x="2111695" y="2483043"/>
                  </a:lnTo>
                  <a:lnTo>
                    <a:pt x="0" y="2483043"/>
                  </a:lnTo>
                  <a:lnTo>
                    <a:pt x="1055847" y="0"/>
                  </a:lnTo>
                  <a:close/>
                </a:path>
              </a:pathLst>
            </a:custGeom>
            <a:solidFill>
              <a:srgbClr val="8C52FF"/>
            </a:solidFill>
          </p:spPr>
        </p:sp>
        <p:sp>
          <p:nvSpPr>
            <p:cNvPr id="25" name="TextBox 25"/>
            <p:cNvSpPr txBox="1"/>
            <p:nvPr/>
          </p:nvSpPr>
          <p:spPr>
            <a:xfrm>
              <a:off x="127000" y="292100"/>
              <a:ext cx="558800" cy="368300"/>
            </a:xfrm>
            <a:prstGeom prst="rect">
              <a:avLst/>
            </a:prstGeom>
          </p:spPr>
          <p:txBody>
            <a:bodyPr lIns="50800" tIns="50800" rIns="50800" bIns="50800" rtlCol="0" anchor="ctr"/>
            <a:lstStyle/>
            <a:p>
              <a:pPr algn="ctr">
                <a:lnSpc>
                  <a:spcPts val="2659"/>
                </a:lnSpc>
                <a:spcBef>
                  <a:spcPct val="0"/>
                </a:spcBef>
              </a:pPr>
              <a:endParaRPr/>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TotalTime>
  <Words>455</Words>
  <Application>Microsoft Office PowerPoint</Application>
  <PresentationFormat>Custom</PresentationFormat>
  <Paragraphs>34</Paragraphs>
  <Slides>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vt:i4>
      </vt:variant>
    </vt:vector>
  </HeadingPairs>
  <TitlesOfParts>
    <vt:vector size="14" baseType="lpstr">
      <vt:lpstr>Times New Roman</vt:lpstr>
      <vt:lpstr>Anton Bold</vt:lpstr>
      <vt:lpstr>Open Sans Bold</vt:lpstr>
      <vt:lpstr>Calibri</vt:lpstr>
      <vt:lpstr>Montserrat Classic Bold</vt:lpstr>
      <vt:lpstr>Arial</vt:lpstr>
      <vt:lpstr>Open Sans</vt: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Asma Khanum LEARNING IN THE DIGITAL ERA </dc:title>
  <cp:lastModifiedBy>user</cp:lastModifiedBy>
  <cp:revision>6</cp:revision>
  <dcterms:created xsi:type="dcterms:W3CDTF">2006-08-16T00:00:00Z</dcterms:created>
  <dcterms:modified xsi:type="dcterms:W3CDTF">2022-11-12T14:57:27Z</dcterms:modified>
  <dc:identifier>DAFRuswrY9M</dc:identifier>
</cp:coreProperties>
</file>