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0"/>
  </p:notesMasterIdLst>
  <p:sldIdLst>
    <p:sldId id="256" r:id="rId2"/>
    <p:sldId id="257" r:id="rId3"/>
    <p:sldId id="260" r:id="rId4"/>
    <p:sldId id="262" r:id="rId5"/>
    <p:sldId id="263" r:id="rId6"/>
    <p:sldId id="258" r:id="rId7"/>
    <p:sldId id="261"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F3E6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2E1754-ABA5-47BD-B657-F7DE0554059E}" v="130" dt="2023-10-31T22:23:17.8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35" autoAdjust="0"/>
    <p:restoredTop sz="66201" autoAdjust="0"/>
  </p:normalViewPr>
  <p:slideViewPr>
    <p:cSldViewPr snapToGrid="0">
      <p:cViewPr>
        <p:scale>
          <a:sx n="70" d="100"/>
          <a:sy n="70" d="100"/>
        </p:scale>
        <p:origin x="15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ey Coleman" userId="39388c8c-684c-4133-bd3c-08329177af5b" providerId="ADAL" clId="{092E1754-ABA5-47BD-B657-F7DE0554059E}"/>
    <pc:docChg chg="undo custSel addSld delSld modSld">
      <pc:chgData name="Stacey Coleman" userId="39388c8c-684c-4133-bd3c-08329177af5b" providerId="ADAL" clId="{092E1754-ABA5-47BD-B657-F7DE0554059E}" dt="2023-10-31T22:24:03.056" v="4629" actId="1076"/>
      <pc:docMkLst>
        <pc:docMk/>
      </pc:docMkLst>
      <pc:sldChg chg="addSp modSp mod modAnim modNotesTx">
        <pc:chgData name="Stacey Coleman" userId="39388c8c-684c-4133-bd3c-08329177af5b" providerId="ADAL" clId="{092E1754-ABA5-47BD-B657-F7DE0554059E}" dt="2023-10-31T22:19:16.697" v="4557" actId="20577"/>
        <pc:sldMkLst>
          <pc:docMk/>
          <pc:sldMk cId="118567520" sldId="257"/>
        </pc:sldMkLst>
        <pc:spChg chg="mod">
          <ac:chgData name="Stacey Coleman" userId="39388c8c-684c-4133-bd3c-08329177af5b" providerId="ADAL" clId="{092E1754-ABA5-47BD-B657-F7DE0554059E}" dt="2023-10-31T21:15:32.934" v="3" actId="20577"/>
          <ac:spMkLst>
            <pc:docMk/>
            <pc:sldMk cId="118567520" sldId="257"/>
            <ac:spMk id="6" creationId="{59F3B7B2-441D-13AC-6302-198C2EC85078}"/>
          </ac:spMkLst>
        </pc:spChg>
        <pc:spChg chg="add mod">
          <ac:chgData name="Stacey Coleman" userId="39388c8c-684c-4133-bd3c-08329177af5b" providerId="ADAL" clId="{092E1754-ABA5-47BD-B657-F7DE0554059E}" dt="2023-10-31T22:01:29.023" v="2660" actId="5793"/>
          <ac:spMkLst>
            <pc:docMk/>
            <pc:sldMk cId="118567520" sldId="257"/>
            <ac:spMk id="14" creationId="{2653F1E7-EFBA-18F4-34A9-66B2D19F41F8}"/>
          </ac:spMkLst>
        </pc:spChg>
        <pc:spChg chg="add mod">
          <ac:chgData name="Stacey Coleman" userId="39388c8c-684c-4133-bd3c-08329177af5b" providerId="ADAL" clId="{092E1754-ABA5-47BD-B657-F7DE0554059E}" dt="2023-10-31T22:18:06.927" v="4260" actId="14100"/>
          <ac:spMkLst>
            <pc:docMk/>
            <pc:sldMk cId="118567520" sldId="257"/>
            <ac:spMk id="16" creationId="{53044C8E-7163-5E1E-6D6C-319B58FD2B6C}"/>
          </ac:spMkLst>
        </pc:spChg>
      </pc:sldChg>
      <pc:sldChg chg="addSp delSp modSp mod modAnim modNotesTx">
        <pc:chgData name="Stacey Coleman" userId="39388c8c-684c-4133-bd3c-08329177af5b" providerId="ADAL" clId="{092E1754-ABA5-47BD-B657-F7DE0554059E}" dt="2023-10-31T22:16:30.918" v="4239" actId="5793"/>
        <pc:sldMkLst>
          <pc:docMk/>
          <pc:sldMk cId="3769600213" sldId="258"/>
        </pc:sldMkLst>
        <pc:spChg chg="del">
          <ac:chgData name="Stacey Coleman" userId="39388c8c-684c-4133-bd3c-08329177af5b" providerId="ADAL" clId="{092E1754-ABA5-47BD-B657-F7DE0554059E}" dt="2023-10-31T21:15:49.778" v="4" actId="478"/>
          <ac:spMkLst>
            <pc:docMk/>
            <pc:sldMk cId="3769600213" sldId="258"/>
            <ac:spMk id="3" creationId="{C0B3326F-049D-0544-1C21-F0A04D0F3009}"/>
          </ac:spMkLst>
        </pc:spChg>
        <pc:spChg chg="mod">
          <ac:chgData name="Stacey Coleman" userId="39388c8c-684c-4133-bd3c-08329177af5b" providerId="ADAL" clId="{092E1754-ABA5-47BD-B657-F7DE0554059E}" dt="2023-10-31T22:09:09.405" v="3127" actId="20577"/>
          <ac:spMkLst>
            <pc:docMk/>
            <pc:sldMk cId="3769600213" sldId="258"/>
            <ac:spMk id="6" creationId="{03739671-A571-3B87-45D0-E2EA21DB685A}"/>
          </ac:spMkLst>
        </pc:spChg>
        <pc:spChg chg="add mod">
          <ac:chgData name="Stacey Coleman" userId="39388c8c-684c-4133-bd3c-08329177af5b" providerId="ADAL" clId="{092E1754-ABA5-47BD-B657-F7DE0554059E}" dt="2023-10-31T21:55:32.748" v="2251" actId="207"/>
          <ac:spMkLst>
            <pc:docMk/>
            <pc:sldMk cId="3769600213" sldId="258"/>
            <ac:spMk id="7" creationId="{8BBCEA9F-86CD-C353-8884-186A2DA72860}"/>
          </ac:spMkLst>
        </pc:spChg>
        <pc:spChg chg="add mod">
          <ac:chgData name="Stacey Coleman" userId="39388c8c-684c-4133-bd3c-08329177af5b" providerId="ADAL" clId="{092E1754-ABA5-47BD-B657-F7DE0554059E}" dt="2023-10-31T21:55:36.203" v="2252" actId="207"/>
          <ac:spMkLst>
            <pc:docMk/>
            <pc:sldMk cId="3769600213" sldId="258"/>
            <ac:spMk id="8" creationId="{37A405AE-245F-54FF-45B8-DA14D8F67F1F}"/>
          </ac:spMkLst>
        </pc:spChg>
        <pc:spChg chg="add mod">
          <ac:chgData name="Stacey Coleman" userId="39388c8c-684c-4133-bd3c-08329177af5b" providerId="ADAL" clId="{092E1754-ABA5-47BD-B657-F7DE0554059E}" dt="2023-10-31T21:55:39.777" v="2253" actId="207"/>
          <ac:spMkLst>
            <pc:docMk/>
            <pc:sldMk cId="3769600213" sldId="258"/>
            <ac:spMk id="9" creationId="{85122157-0E1B-A05F-99A9-7D81AEE3CA0D}"/>
          </ac:spMkLst>
        </pc:spChg>
      </pc:sldChg>
      <pc:sldChg chg="addSp modSp del mod">
        <pc:chgData name="Stacey Coleman" userId="39388c8c-684c-4133-bd3c-08329177af5b" providerId="ADAL" clId="{092E1754-ABA5-47BD-B657-F7DE0554059E}" dt="2023-10-31T22:21:36.547" v="4589" actId="47"/>
        <pc:sldMkLst>
          <pc:docMk/>
          <pc:sldMk cId="2479916919" sldId="259"/>
        </pc:sldMkLst>
        <pc:spChg chg="mod">
          <ac:chgData name="Stacey Coleman" userId="39388c8c-684c-4133-bd3c-08329177af5b" providerId="ADAL" clId="{092E1754-ABA5-47BD-B657-F7DE0554059E}" dt="2023-10-31T22:21:14.086" v="4584" actId="26606"/>
          <ac:spMkLst>
            <pc:docMk/>
            <pc:sldMk cId="2479916919" sldId="259"/>
            <ac:spMk id="2" creationId="{613D118D-D397-BFB4-9351-C7B975A4D4D1}"/>
          </ac:spMkLst>
        </pc:spChg>
        <pc:spChg chg="mod">
          <ac:chgData name="Stacey Coleman" userId="39388c8c-684c-4133-bd3c-08329177af5b" providerId="ADAL" clId="{092E1754-ABA5-47BD-B657-F7DE0554059E}" dt="2023-10-31T22:21:14.086" v="4584" actId="26606"/>
          <ac:spMkLst>
            <pc:docMk/>
            <pc:sldMk cId="2479916919" sldId="259"/>
            <ac:spMk id="3" creationId="{1071B214-3A76-50BC-40E1-1332447226AE}"/>
          </ac:spMkLst>
        </pc:spChg>
        <pc:spChg chg="add">
          <ac:chgData name="Stacey Coleman" userId="39388c8c-684c-4133-bd3c-08329177af5b" providerId="ADAL" clId="{092E1754-ABA5-47BD-B657-F7DE0554059E}" dt="2023-10-31T22:21:14.086" v="4584" actId="26606"/>
          <ac:spMkLst>
            <pc:docMk/>
            <pc:sldMk cId="2479916919" sldId="259"/>
            <ac:spMk id="9" creationId="{BE8D5989-5D49-41EE-9681-9A5AB28BFC2C}"/>
          </ac:spMkLst>
        </pc:spChg>
        <pc:spChg chg="add">
          <ac:chgData name="Stacey Coleman" userId="39388c8c-684c-4133-bd3c-08329177af5b" providerId="ADAL" clId="{092E1754-ABA5-47BD-B657-F7DE0554059E}" dt="2023-10-31T22:21:14.086" v="4584" actId="26606"/>
          <ac:spMkLst>
            <pc:docMk/>
            <pc:sldMk cId="2479916919" sldId="259"/>
            <ac:spMk id="11" creationId="{A60C28C0-EFDC-4047-81BA-16DBA9A9132E}"/>
          </ac:spMkLst>
        </pc:spChg>
        <pc:spChg chg="add">
          <ac:chgData name="Stacey Coleman" userId="39388c8c-684c-4133-bd3c-08329177af5b" providerId="ADAL" clId="{092E1754-ABA5-47BD-B657-F7DE0554059E}" dt="2023-10-31T22:21:14.086" v="4584" actId="26606"/>
          <ac:spMkLst>
            <pc:docMk/>
            <pc:sldMk cId="2479916919" sldId="259"/>
            <ac:spMk id="13" creationId="{6D4D1CD5-79A4-491C-85F0-0EE21E8849CB}"/>
          </ac:spMkLst>
        </pc:spChg>
        <pc:picChg chg="add mod ord">
          <ac:chgData name="Stacey Coleman" userId="39388c8c-684c-4133-bd3c-08329177af5b" providerId="ADAL" clId="{092E1754-ABA5-47BD-B657-F7DE0554059E}" dt="2023-10-31T22:21:14.086" v="4584" actId="26606"/>
          <ac:picMkLst>
            <pc:docMk/>
            <pc:sldMk cId="2479916919" sldId="259"/>
            <ac:picMk id="4" creationId="{F81E31F5-628B-67CA-305C-916D55E4C259}"/>
          </ac:picMkLst>
        </pc:picChg>
      </pc:sldChg>
      <pc:sldChg chg="addSp delSp modSp mod modNotesTx">
        <pc:chgData name="Stacey Coleman" userId="39388c8c-684c-4133-bd3c-08329177af5b" providerId="ADAL" clId="{092E1754-ABA5-47BD-B657-F7DE0554059E}" dt="2023-10-31T21:30:22.882" v="1095"/>
        <pc:sldMkLst>
          <pc:docMk/>
          <pc:sldMk cId="785079635" sldId="260"/>
        </pc:sldMkLst>
        <pc:spChg chg="mod">
          <ac:chgData name="Stacey Coleman" userId="39388c8c-684c-4133-bd3c-08329177af5b" providerId="ADAL" clId="{092E1754-ABA5-47BD-B657-F7DE0554059E}" dt="2023-10-31T21:16:22.621" v="24" actId="403"/>
          <ac:spMkLst>
            <pc:docMk/>
            <pc:sldMk cId="785079635" sldId="260"/>
            <ac:spMk id="2" creationId="{7C371738-14C6-9FF3-81B4-AAAB81BFE317}"/>
          </ac:spMkLst>
        </pc:spChg>
        <pc:spChg chg="mod">
          <ac:chgData name="Stacey Coleman" userId="39388c8c-684c-4133-bd3c-08329177af5b" providerId="ADAL" clId="{092E1754-ABA5-47BD-B657-F7DE0554059E}" dt="2023-10-31T21:30:12.566" v="1092" actId="5793"/>
          <ac:spMkLst>
            <pc:docMk/>
            <pc:sldMk cId="785079635" sldId="260"/>
            <ac:spMk id="3" creationId="{431F8845-6A5B-7AA8-FBC1-A6FE7734FBDB}"/>
          </ac:spMkLst>
        </pc:spChg>
        <pc:spChg chg="add del">
          <ac:chgData name="Stacey Coleman" userId="39388c8c-684c-4133-bd3c-08329177af5b" providerId="ADAL" clId="{092E1754-ABA5-47BD-B657-F7DE0554059E}" dt="2023-10-31T21:30:21.766" v="1094" actId="22"/>
          <ac:spMkLst>
            <pc:docMk/>
            <pc:sldMk cId="785079635" sldId="260"/>
            <ac:spMk id="5" creationId="{6DCF9820-0964-254E-9A8C-EC2F76DED9AB}"/>
          </ac:spMkLst>
        </pc:spChg>
      </pc:sldChg>
      <pc:sldChg chg="modSp mod modNotesTx">
        <pc:chgData name="Stacey Coleman" userId="39388c8c-684c-4133-bd3c-08329177af5b" providerId="ADAL" clId="{092E1754-ABA5-47BD-B657-F7DE0554059E}" dt="2023-10-31T22:14:57.414" v="4173" actId="20577"/>
        <pc:sldMkLst>
          <pc:docMk/>
          <pc:sldMk cId="2217504583" sldId="261"/>
        </pc:sldMkLst>
        <pc:spChg chg="mod">
          <ac:chgData name="Stacey Coleman" userId="39388c8c-684c-4133-bd3c-08329177af5b" providerId="ADAL" clId="{092E1754-ABA5-47BD-B657-F7DE0554059E}" dt="2023-10-31T22:12:12.618" v="3581" actId="20577"/>
          <ac:spMkLst>
            <pc:docMk/>
            <pc:sldMk cId="2217504583" sldId="261"/>
            <ac:spMk id="3" creationId="{431F8845-6A5B-7AA8-FBC1-A6FE7734FBDB}"/>
          </ac:spMkLst>
        </pc:spChg>
      </pc:sldChg>
      <pc:sldChg chg="addSp delSp modSp new mod modAnim modNotesTx">
        <pc:chgData name="Stacey Coleman" userId="39388c8c-684c-4133-bd3c-08329177af5b" providerId="ADAL" clId="{092E1754-ABA5-47BD-B657-F7DE0554059E}" dt="2023-10-31T21:43:15.443" v="1339"/>
        <pc:sldMkLst>
          <pc:docMk/>
          <pc:sldMk cId="4156042029" sldId="262"/>
        </pc:sldMkLst>
        <pc:spChg chg="mod">
          <ac:chgData name="Stacey Coleman" userId="39388c8c-684c-4133-bd3c-08329177af5b" providerId="ADAL" clId="{092E1754-ABA5-47BD-B657-F7DE0554059E}" dt="2023-10-31T21:29:04.190" v="1043"/>
          <ac:spMkLst>
            <pc:docMk/>
            <pc:sldMk cId="4156042029" sldId="262"/>
            <ac:spMk id="2" creationId="{85426F47-C679-4F25-7456-E54F7436AA2A}"/>
          </ac:spMkLst>
        </pc:spChg>
        <pc:spChg chg="del mod">
          <ac:chgData name="Stacey Coleman" userId="39388c8c-684c-4133-bd3c-08329177af5b" providerId="ADAL" clId="{092E1754-ABA5-47BD-B657-F7DE0554059E}" dt="2023-10-31T21:31:43.027" v="1119" actId="478"/>
          <ac:spMkLst>
            <pc:docMk/>
            <pc:sldMk cId="4156042029" sldId="262"/>
            <ac:spMk id="3" creationId="{274DB517-9C9C-D24B-8770-76D72C7957C8}"/>
          </ac:spMkLst>
        </pc:spChg>
        <pc:spChg chg="add del mod">
          <ac:chgData name="Stacey Coleman" userId="39388c8c-684c-4133-bd3c-08329177af5b" providerId="ADAL" clId="{092E1754-ABA5-47BD-B657-F7DE0554059E}" dt="2023-10-31T21:33:00" v="1189" actId="478"/>
          <ac:spMkLst>
            <pc:docMk/>
            <pc:sldMk cId="4156042029" sldId="262"/>
            <ac:spMk id="4" creationId="{E2ECA74B-2B00-B586-F811-D66DCE30E12E}"/>
          </ac:spMkLst>
        </pc:spChg>
        <pc:spChg chg="add del mod">
          <ac:chgData name="Stacey Coleman" userId="39388c8c-684c-4133-bd3c-08329177af5b" providerId="ADAL" clId="{092E1754-ABA5-47BD-B657-F7DE0554059E}" dt="2023-10-31T21:36:49.749" v="1273" actId="478"/>
          <ac:spMkLst>
            <pc:docMk/>
            <pc:sldMk cId="4156042029" sldId="262"/>
            <ac:spMk id="5" creationId="{41E7FFAE-8F56-2030-9095-D8D610E8F8AD}"/>
          </ac:spMkLst>
        </pc:spChg>
        <pc:spChg chg="add del mod">
          <ac:chgData name="Stacey Coleman" userId="39388c8c-684c-4133-bd3c-08329177af5b" providerId="ADAL" clId="{092E1754-ABA5-47BD-B657-F7DE0554059E}" dt="2023-10-31T21:34:37.147" v="1202" actId="478"/>
          <ac:spMkLst>
            <pc:docMk/>
            <pc:sldMk cId="4156042029" sldId="262"/>
            <ac:spMk id="6" creationId="{9124CD9C-5347-13FD-1A28-AC1A356FF2B2}"/>
          </ac:spMkLst>
        </pc:spChg>
        <pc:spChg chg="add del mod">
          <ac:chgData name="Stacey Coleman" userId="39388c8c-684c-4133-bd3c-08329177af5b" providerId="ADAL" clId="{092E1754-ABA5-47BD-B657-F7DE0554059E}" dt="2023-10-31T21:36:46.156" v="1272" actId="478"/>
          <ac:spMkLst>
            <pc:docMk/>
            <pc:sldMk cId="4156042029" sldId="262"/>
            <ac:spMk id="7" creationId="{922F56EC-F3E1-1C90-355A-F776EE397BE2}"/>
          </ac:spMkLst>
        </pc:spChg>
        <pc:spChg chg="add mod">
          <ac:chgData name="Stacey Coleman" userId="39388c8c-684c-4133-bd3c-08329177af5b" providerId="ADAL" clId="{092E1754-ABA5-47BD-B657-F7DE0554059E}" dt="2023-10-31T21:30:29.901" v="1096" actId="1076"/>
          <ac:spMkLst>
            <pc:docMk/>
            <pc:sldMk cId="4156042029" sldId="262"/>
            <ac:spMk id="9" creationId="{6871C22B-AAB6-7217-336E-5A63A2E45EC6}"/>
          </ac:spMkLst>
        </pc:spChg>
        <pc:spChg chg="add mod">
          <ac:chgData name="Stacey Coleman" userId="39388c8c-684c-4133-bd3c-08329177af5b" providerId="ADAL" clId="{092E1754-ABA5-47BD-B657-F7DE0554059E}" dt="2023-10-31T21:37:02.142" v="1275" actId="17032"/>
          <ac:spMkLst>
            <pc:docMk/>
            <pc:sldMk cId="4156042029" sldId="262"/>
            <ac:spMk id="10" creationId="{86780578-4796-57E4-F9B9-953F7C03A692}"/>
          </ac:spMkLst>
        </pc:spChg>
        <pc:spChg chg="add mod">
          <ac:chgData name="Stacey Coleman" userId="39388c8c-684c-4133-bd3c-08329177af5b" providerId="ADAL" clId="{092E1754-ABA5-47BD-B657-F7DE0554059E}" dt="2023-10-31T21:36:57.554" v="1274" actId="17032"/>
          <ac:spMkLst>
            <pc:docMk/>
            <pc:sldMk cId="4156042029" sldId="262"/>
            <ac:spMk id="11" creationId="{ECE18AE6-3A72-94BE-126F-2D8AE7C57413}"/>
          </ac:spMkLst>
        </pc:spChg>
        <pc:spChg chg="add mod">
          <ac:chgData name="Stacey Coleman" userId="39388c8c-684c-4133-bd3c-08329177af5b" providerId="ADAL" clId="{092E1754-ABA5-47BD-B657-F7DE0554059E}" dt="2023-10-31T21:37:07.253" v="1276" actId="17032"/>
          <ac:spMkLst>
            <pc:docMk/>
            <pc:sldMk cId="4156042029" sldId="262"/>
            <ac:spMk id="12" creationId="{3B5FB978-6A1A-0F44-2C9C-0CCC06F104FD}"/>
          </ac:spMkLst>
        </pc:spChg>
        <pc:spChg chg="add del mod">
          <ac:chgData name="Stacey Coleman" userId="39388c8c-684c-4133-bd3c-08329177af5b" providerId="ADAL" clId="{092E1754-ABA5-47BD-B657-F7DE0554059E}" dt="2023-10-31T21:31:47.249" v="1120" actId="478"/>
          <ac:spMkLst>
            <pc:docMk/>
            <pc:sldMk cId="4156042029" sldId="262"/>
            <ac:spMk id="14" creationId="{C67DE79B-7029-C69F-B704-9BC20C241EA8}"/>
          </ac:spMkLst>
        </pc:spChg>
        <pc:spChg chg="add mod">
          <ac:chgData name="Stacey Coleman" userId="39388c8c-684c-4133-bd3c-08329177af5b" providerId="ADAL" clId="{092E1754-ABA5-47BD-B657-F7DE0554059E}" dt="2023-10-31T21:38:25.155" v="1284" actId="13822"/>
          <ac:spMkLst>
            <pc:docMk/>
            <pc:sldMk cId="4156042029" sldId="262"/>
            <ac:spMk id="15" creationId="{0DDCB385-4352-EBF0-836F-DFFCA898EFD6}"/>
          </ac:spMkLst>
        </pc:spChg>
        <pc:spChg chg="add mod">
          <ac:chgData name="Stacey Coleman" userId="39388c8c-684c-4133-bd3c-08329177af5b" providerId="ADAL" clId="{092E1754-ABA5-47BD-B657-F7DE0554059E}" dt="2023-10-31T21:40:57.791" v="1312" actId="13822"/>
          <ac:spMkLst>
            <pc:docMk/>
            <pc:sldMk cId="4156042029" sldId="262"/>
            <ac:spMk id="16" creationId="{63F0A40F-9086-42B2-A8A2-2DEB434E72C1}"/>
          </ac:spMkLst>
        </pc:spChg>
        <pc:spChg chg="add mod">
          <ac:chgData name="Stacey Coleman" userId="39388c8c-684c-4133-bd3c-08329177af5b" providerId="ADAL" clId="{092E1754-ABA5-47BD-B657-F7DE0554059E}" dt="2023-10-31T21:42:09.926" v="1323" actId="13822"/>
          <ac:spMkLst>
            <pc:docMk/>
            <pc:sldMk cId="4156042029" sldId="262"/>
            <ac:spMk id="38" creationId="{76ABAC71-1F01-8ED0-A1B6-B02E2ABDE0DF}"/>
          </ac:spMkLst>
        </pc:spChg>
        <pc:spChg chg="add mod">
          <ac:chgData name="Stacey Coleman" userId="39388c8c-684c-4133-bd3c-08329177af5b" providerId="ADAL" clId="{092E1754-ABA5-47BD-B657-F7DE0554059E}" dt="2023-10-31T21:37:26.263" v="1278" actId="13822"/>
          <ac:spMkLst>
            <pc:docMk/>
            <pc:sldMk cId="4156042029" sldId="262"/>
            <ac:spMk id="44" creationId="{FCD1A860-42AE-CEAB-6065-1ADC8E66F0EF}"/>
          </ac:spMkLst>
        </pc:spChg>
        <pc:cxnChg chg="add mod">
          <ac:chgData name="Stacey Coleman" userId="39388c8c-684c-4133-bd3c-08329177af5b" providerId="ADAL" clId="{092E1754-ABA5-47BD-B657-F7DE0554059E}" dt="2023-10-31T21:38:47.902" v="1288" actId="13822"/>
          <ac:cxnSpMkLst>
            <pc:docMk/>
            <pc:sldMk cId="4156042029" sldId="262"/>
            <ac:cxnSpMk id="18" creationId="{1E5CBAC6-BED2-90AE-D2EA-D157D1D2A89F}"/>
          </ac:cxnSpMkLst>
        </pc:cxnChg>
        <pc:cxnChg chg="add mod">
          <ac:chgData name="Stacey Coleman" userId="39388c8c-684c-4133-bd3c-08329177af5b" providerId="ADAL" clId="{092E1754-ABA5-47BD-B657-F7DE0554059E}" dt="2023-10-31T21:38:42.867" v="1287" actId="13822"/>
          <ac:cxnSpMkLst>
            <pc:docMk/>
            <pc:sldMk cId="4156042029" sldId="262"/>
            <ac:cxnSpMk id="20" creationId="{D1D19B2D-E5E7-68F3-F8A2-258EE0D97CF2}"/>
          </ac:cxnSpMkLst>
        </pc:cxnChg>
        <pc:cxnChg chg="add mod">
          <ac:chgData name="Stacey Coleman" userId="39388c8c-684c-4133-bd3c-08329177af5b" providerId="ADAL" clId="{092E1754-ABA5-47BD-B657-F7DE0554059E}" dt="2023-10-31T21:38:16.275" v="1283" actId="13822"/>
          <ac:cxnSpMkLst>
            <pc:docMk/>
            <pc:sldMk cId="4156042029" sldId="262"/>
            <ac:cxnSpMk id="22" creationId="{43A8BA8A-6313-04A3-0AE7-876FE15FFF14}"/>
          </ac:cxnSpMkLst>
        </pc:cxnChg>
        <pc:cxnChg chg="add mod">
          <ac:chgData name="Stacey Coleman" userId="39388c8c-684c-4133-bd3c-08329177af5b" providerId="ADAL" clId="{092E1754-ABA5-47BD-B657-F7DE0554059E}" dt="2023-10-31T21:40:49.206" v="1311" actId="13822"/>
          <ac:cxnSpMkLst>
            <pc:docMk/>
            <pc:sldMk cId="4156042029" sldId="262"/>
            <ac:cxnSpMk id="28" creationId="{5D78BE43-A2DD-69A4-BA0C-F7BE74462A1C}"/>
          </ac:cxnSpMkLst>
        </pc:cxnChg>
        <pc:cxnChg chg="add mod">
          <ac:chgData name="Stacey Coleman" userId="39388c8c-684c-4133-bd3c-08329177af5b" providerId="ADAL" clId="{092E1754-ABA5-47BD-B657-F7DE0554059E}" dt="2023-10-31T21:40:41.724" v="1310" actId="13822"/>
          <ac:cxnSpMkLst>
            <pc:docMk/>
            <pc:sldMk cId="4156042029" sldId="262"/>
            <ac:cxnSpMk id="30" creationId="{5A8C56A9-6E61-48A9-3421-A011660F099D}"/>
          </ac:cxnSpMkLst>
        </pc:cxnChg>
        <pc:cxnChg chg="add mod">
          <ac:chgData name="Stacey Coleman" userId="39388c8c-684c-4133-bd3c-08329177af5b" providerId="ADAL" clId="{092E1754-ABA5-47BD-B657-F7DE0554059E}" dt="2023-10-31T21:42:16.818" v="1325" actId="13822"/>
          <ac:cxnSpMkLst>
            <pc:docMk/>
            <pc:sldMk cId="4156042029" sldId="262"/>
            <ac:cxnSpMk id="39" creationId="{9098A1F8-6D5F-A677-16A4-4221F4153F86}"/>
          </ac:cxnSpMkLst>
        </pc:cxnChg>
        <pc:cxnChg chg="add mod">
          <ac:chgData name="Stacey Coleman" userId="39388c8c-684c-4133-bd3c-08329177af5b" providerId="ADAL" clId="{092E1754-ABA5-47BD-B657-F7DE0554059E}" dt="2023-10-31T21:42:13.941" v="1324" actId="13822"/>
          <ac:cxnSpMkLst>
            <pc:docMk/>
            <pc:sldMk cId="4156042029" sldId="262"/>
            <ac:cxnSpMk id="42" creationId="{EE3F422B-9243-2539-E2D0-D0A1C1BE9360}"/>
          </ac:cxnSpMkLst>
        </pc:cxnChg>
        <pc:cxnChg chg="add mod">
          <ac:chgData name="Stacey Coleman" userId="39388c8c-684c-4133-bd3c-08329177af5b" providerId="ADAL" clId="{092E1754-ABA5-47BD-B657-F7DE0554059E}" dt="2023-10-31T21:37:20.311" v="1277" actId="1582"/>
          <ac:cxnSpMkLst>
            <pc:docMk/>
            <pc:sldMk cId="4156042029" sldId="262"/>
            <ac:cxnSpMk id="45" creationId="{1AFB3C87-65A2-E0C5-CD9B-A45502BEBAD1}"/>
          </ac:cxnSpMkLst>
        </pc:cxnChg>
      </pc:sldChg>
      <pc:sldChg chg="modSp new mod modNotesTx">
        <pc:chgData name="Stacey Coleman" userId="39388c8c-684c-4133-bd3c-08329177af5b" providerId="ADAL" clId="{092E1754-ABA5-47BD-B657-F7DE0554059E}" dt="2023-10-31T21:51:14.235" v="1943" actId="313"/>
        <pc:sldMkLst>
          <pc:docMk/>
          <pc:sldMk cId="2330871489" sldId="263"/>
        </pc:sldMkLst>
        <pc:spChg chg="mod">
          <ac:chgData name="Stacey Coleman" userId="39388c8c-684c-4133-bd3c-08329177af5b" providerId="ADAL" clId="{092E1754-ABA5-47BD-B657-F7DE0554059E}" dt="2023-10-31T21:47:40.238" v="1455" actId="403"/>
          <ac:spMkLst>
            <pc:docMk/>
            <pc:sldMk cId="2330871489" sldId="263"/>
            <ac:spMk id="2" creationId="{8DA6317D-C520-DDCE-DF2B-66CB2FFEFA56}"/>
          </ac:spMkLst>
        </pc:spChg>
        <pc:spChg chg="mod">
          <ac:chgData name="Stacey Coleman" userId="39388c8c-684c-4133-bd3c-08329177af5b" providerId="ADAL" clId="{092E1754-ABA5-47BD-B657-F7DE0554059E}" dt="2023-10-31T21:51:14.235" v="1943" actId="313"/>
          <ac:spMkLst>
            <pc:docMk/>
            <pc:sldMk cId="2330871489" sldId="263"/>
            <ac:spMk id="3" creationId="{AE2475DF-10EF-1FFD-9DEF-BD3B291AB18D}"/>
          </ac:spMkLst>
        </pc:spChg>
      </pc:sldChg>
      <pc:sldChg chg="addSp delSp modSp add mod setBg delDesignElem">
        <pc:chgData name="Stacey Coleman" userId="39388c8c-684c-4133-bd3c-08329177af5b" providerId="ADAL" clId="{092E1754-ABA5-47BD-B657-F7DE0554059E}" dt="2023-10-31T22:24:03.056" v="4629" actId="1076"/>
        <pc:sldMkLst>
          <pc:docMk/>
          <pc:sldMk cId="3583884733" sldId="264"/>
        </pc:sldMkLst>
        <pc:spChg chg="del">
          <ac:chgData name="Stacey Coleman" userId="39388c8c-684c-4133-bd3c-08329177af5b" providerId="ADAL" clId="{092E1754-ABA5-47BD-B657-F7DE0554059E}" dt="2023-10-31T22:21:29.827" v="4587" actId="478"/>
          <ac:spMkLst>
            <pc:docMk/>
            <pc:sldMk cId="3583884733" sldId="264"/>
            <ac:spMk id="2" creationId="{A7C9B51E-DE56-081D-8D24-64D3B579FA4D}"/>
          </ac:spMkLst>
        </pc:spChg>
        <pc:spChg chg="mod">
          <ac:chgData name="Stacey Coleman" userId="39388c8c-684c-4133-bd3c-08329177af5b" providerId="ADAL" clId="{092E1754-ABA5-47BD-B657-F7DE0554059E}" dt="2023-10-31T22:21:50.290" v="4601" actId="14100"/>
          <ac:spMkLst>
            <pc:docMk/>
            <pc:sldMk cId="3583884733" sldId="264"/>
            <ac:spMk id="3" creationId="{C2B0373A-825A-2682-8FDE-034BF95014B2}"/>
          </ac:spMkLst>
        </pc:spChg>
        <pc:spChg chg="add del mod">
          <ac:chgData name="Stacey Coleman" userId="39388c8c-684c-4133-bd3c-08329177af5b" providerId="ADAL" clId="{092E1754-ABA5-47BD-B657-F7DE0554059E}" dt="2023-10-31T22:21:34.108" v="4588" actId="478"/>
          <ac:spMkLst>
            <pc:docMk/>
            <pc:sldMk cId="3583884733" sldId="264"/>
            <ac:spMk id="6" creationId="{564071E8-D184-7772-1A96-86C44274051C}"/>
          </ac:spMkLst>
        </pc:spChg>
        <pc:spChg chg="del">
          <ac:chgData name="Stacey Coleman" userId="39388c8c-684c-4133-bd3c-08329177af5b" providerId="ADAL" clId="{092E1754-ABA5-47BD-B657-F7DE0554059E}" dt="2023-10-31T22:21:24.044" v="4586"/>
          <ac:spMkLst>
            <pc:docMk/>
            <pc:sldMk cId="3583884733" sldId="264"/>
            <ac:spMk id="9" creationId="{3472B768-D6CA-45E8-B749-DE0F9D4831AA}"/>
          </ac:spMkLst>
        </pc:spChg>
        <pc:spChg chg="del">
          <ac:chgData name="Stacey Coleman" userId="39388c8c-684c-4133-bd3c-08329177af5b" providerId="ADAL" clId="{092E1754-ABA5-47BD-B657-F7DE0554059E}" dt="2023-10-31T22:21:24.044" v="4586"/>
          <ac:spMkLst>
            <pc:docMk/>
            <pc:sldMk cId="3583884733" sldId="264"/>
            <ac:spMk id="11" creationId="{13F26D5C-77E9-4A8D-95F0-1635BAD12650}"/>
          </ac:spMkLst>
        </pc:spChg>
        <pc:picChg chg="del">
          <ac:chgData name="Stacey Coleman" userId="39388c8c-684c-4133-bd3c-08329177af5b" providerId="ADAL" clId="{092E1754-ABA5-47BD-B657-F7DE0554059E}" dt="2023-10-31T22:22:40.981" v="4606" actId="478"/>
          <ac:picMkLst>
            <pc:docMk/>
            <pc:sldMk cId="3583884733" sldId="264"/>
            <ac:picMk id="4" creationId="{A7474AE3-44F5-5956-AB22-AA4E7B01D74B}"/>
          </ac:picMkLst>
        </pc:picChg>
        <pc:picChg chg="add mod modCrop">
          <ac:chgData name="Stacey Coleman" userId="39388c8c-684c-4133-bd3c-08329177af5b" providerId="ADAL" clId="{092E1754-ABA5-47BD-B657-F7DE0554059E}" dt="2023-10-31T22:24:03.056" v="4629" actId="1076"/>
          <ac:picMkLst>
            <pc:docMk/>
            <pc:sldMk cId="3583884733" sldId="264"/>
            <ac:picMk id="8" creationId="{507517E8-7936-A0B1-0D7D-D5BD2C5F0D7D}"/>
          </ac:picMkLst>
        </pc:picChg>
        <pc:picChg chg="add mod ord">
          <ac:chgData name="Stacey Coleman" userId="39388c8c-684c-4133-bd3c-08329177af5b" providerId="ADAL" clId="{092E1754-ABA5-47BD-B657-F7DE0554059E}" dt="2023-10-31T22:23:33.411" v="4624" actId="1076"/>
          <ac:picMkLst>
            <pc:docMk/>
            <pc:sldMk cId="3583884733" sldId="264"/>
            <ac:picMk id="12" creationId="{68CDAAEC-6207-B5E3-3581-F35E05051196}"/>
          </ac:picMkLst>
        </pc:picChg>
        <pc:picChg chg="add mod ord">
          <ac:chgData name="Stacey Coleman" userId="39388c8c-684c-4133-bd3c-08329177af5b" providerId="ADAL" clId="{092E1754-ABA5-47BD-B657-F7DE0554059E}" dt="2023-10-31T22:23:23.485" v="4621" actId="171"/>
          <ac:picMkLst>
            <pc:docMk/>
            <pc:sldMk cId="3583884733" sldId="264"/>
            <ac:picMk id="14" creationId="{7759E16E-7035-AEAE-09E0-0EB9F7672048}"/>
          </ac:picMkLst>
        </pc:picChg>
        <pc:cxnChg chg="del">
          <ac:chgData name="Stacey Coleman" userId="39388c8c-684c-4133-bd3c-08329177af5b" providerId="ADAL" clId="{092E1754-ABA5-47BD-B657-F7DE0554059E}" dt="2023-10-31T22:21:24.044" v="4586"/>
          <ac:cxnSpMkLst>
            <pc:docMk/>
            <pc:sldMk cId="3583884733" sldId="264"/>
            <ac:cxnSpMk id="13" creationId="{0632DC5A-0728-490F-8655-6B437782704C}"/>
          </ac:cxnSpMkLst>
        </pc:cxnChg>
        <pc:cxnChg chg="del">
          <ac:chgData name="Stacey Coleman" userId="39388c8c-684c-4133-bd3c-08329177af5b" providerId="ADAL" clId="{092E1754-ABA5-47BD-B657-F7DE0554059E}" dt="2023-10-31T22:21:24.044" v="4586"/>
          <ac:cxnSpMkLst>
            <pc:docMk/>
            <pc:sldMk cId="3583884733" sldId="264"/>
            <ac:cxnSpMk id="15" creationId="{28BB1F6D-CF9C-422D-9324-C46415BB9D7D}"/>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782E5-5522-435E-880A-221104B2DCAA}" type="datetimeFigureOut">
              <a:rPr lang="en-GB" smtClean="0"/>
              <a:t>30/10/2023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0DDD7C-8003-4DCF-BF72-C1DAB6537BE9}" type="slidenum">
              <a:rPr lang="en-GB" smtClean="0"/>
              <a:t>‹#›</a:t>
            </a:fld>
            <a:endParaRPr lang="en-GB"/>
          </a:p>
        </p:txBody>
      </p:sp>
    </p:spTree>
    <p:extLst>
      <p:ext uri="{BB962C8B-B14F-4D97-AF65-F5344CB8AC3E}">
        <p14:creationId xmlns:p14="http://schemas.microsoft.com/office/powerpoint/2010/main" val="3033496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britannica.com/topic/sadism"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dark triad consists of three negative personality traits that share malevolent features. These are considered to be interconnected, and overall are characterised by callousness, manipulation, selfishness, and ruthlessness. </a:t>
            </a:r>
          </a:p>
          <a:p>
            <a:endParaRPr lang="en-GB" dirty="0"/>
          </a:p>
          <a:p>
            <a:r>
              <a:rPr lang="en-GB" dirty="0"/>
              <a:t>Narcissism = entitled self importance and grandiosity.</a:t>
            </a:r>
          </a:p>
          <a:p>
            <a:r>
              <a:rPr lang="en-GB" dirty="0"/>
              <a:t>Machiavellianism = strategic exploitation and deceit</a:t>
            </a:r>
          </a:p>
          <a:p>
            <a:pPr algn="l" rtl="0">
              <a:buFont typeface="Arial" panose="020B0604020202020204" pitchFamily="34" charset="0"/>
              <a:buChar char="•"/>
            </a:pPr>
            <a:r>
              <a:rPr lang="en-GB" dirty="0"/>
              <a:t>Psychopathy (subclinical) = callous and cynical. T</a:t>
            </a:r>
            <a:r>
              <a:rPr lang="en-GB" b="0" i="0" dirty="0">
                <a:solidFill>
                  <a:srgbClr val="282828"/>
                </a:solidFill>
                <a:effectLst/>
                <a:latin typeface="Georgia" panose="02040502050405020303" pitchFamily="18" charset="0"/>
              </a:rPr>
              <a:t>he term “Psychopath” is more the more common term we hear every day, but the traits associated with psychopathy are things like antisocial behaviour, being manipulative, expressing volatility, lacking empathy, and being without remorse. They are emotionally cold and impulsive, prone to taking significant risks.</a:t>
            </a:r>
          </a:p>
          <a:p>
            <a:endParaRPr lang="en-GB" dirty="0"/>
          </a:p>
          <a:p>
            <a:endParaRPr lang="en-GB" dirty="0"/>
          </a:p>
          <a:p>
            <a:r>
              <a:rPr lang="en-GB" dirty="0"/>
              <a:t>To note – narcissism and psychopathy can occur at extreme pathological levels that can really disrupt a persons ability to live a normal live, but within the dark triad we’re referring to the existence of these traits at a lower / subclinical level.</a:t>
            </a:r>
          </a:p>
          <a:p>
            <a:endParaRPr lang="en-GB" dirty="0"/>
          </a:p>
          <a:p>
            <a:r>
              <a:rPr lang="en-GB" b="0" i="0" dirty="0">
                <a:solidFill>
                  <a:srgbClr val="1A1A1A"/>
                </a:solidFill>
                <a:effectLst/>
                <a:latin typeface="Georgia" panose="02040502050405020303" pitchFamily="18" charset="0"/>
              </a:rPr>
              <a:t>Some psychologists have proposed expanding the concept of the dark triad to include another personality trait, </a:t>
            </a:r>
            <a:r>
              <a:rPr lang="en-GB" b="0" i="0" u="sng" dirty="0">
                <a:effectLst/>
                <a:latin typeface="Georgia" panose="02040502050405020303" pitchFamily="18" charset="0"/>
                <a:hlinkClick r:id="rId3"/>
              </a:rPr>
              <a:t>sadism</a:t>
            </a:r>
            <a:r>
              <a:rPr lang="en-GB" b="0" i="0" dirty="0">
                <a:solidFill>
                  <a:srgbClr val="1A1A1A"/>
                </a:solidFill>
                <a:effectLst/>
                <a:latin typeface="Georgia" panose="02040502050405020303" pitchFamily="18" charset="0"/>
              </a:rPr>
              <a:t>, thus forming a “dark tetrad.” (pleasure from inflicting pain or embarrassment on other people) – a great deal of research has been conducted on this and generally the consensus is that it is viable, and does fit with this idea that it is another area of personality that isn’t appropriately captures in other models.</a:t>
            </a:r>
            <a:endParaRPr lang="en-GB" dirty="0"/>
          </a:p>
        </p:txBody>
      </p:sp>
      <p:sp>
        <p:nvSpPr>
          <p:cNvPr id="4" name="Slide Number Placeholder 3"/>
          <p:cNvSpPr>
            <a:spLocks noGrp="1"/>
          </p:cNvSpPr>
          <p:nvPr>
            <p:ph type="sldNum" sz="quarter" idx="5"/>
          </p:nvPr>
        </p:nvSpPr>
        <p:spPr/>
        <p:txBody>
          <a:bodyPr/>
          <a:lstStyle/>
          <a:p>
            <a:fld id="{120DDD7C-8003-4DCF-BF72-C1DAB6537BE9}" type="slidenum">
              <a:rPr lang="en-GB" smtClean="0"/>
              <a:t>2</a:t>
            </a:fld>
            <a:endParaRPr lang="en-GB"/>
          </a:p>
        </p:txBody>
      </p:sp>
    </p:spTree>
    <p:extLst>
      <p:ext uri="{BB962C8B-B14F-4D97-AF65-F5344CB8AC3E}">
        <p14:creationId xmlns:p14="http://schemas.microsoft.com/office/powerpoint/2010/main" val="19180103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Each of the three dark triad traits operate on a continuum – it isn’t the case that you are narcissistic or you’re not – this falls on a continuum. Everyone has a level of narcissism, but problematic levels can be uncovered using appropriate measures.</a:t>
            </a:r>
          </a:p>
          <a:p>
            <a:endParaRPr lang="en-GB" dirty="0"/>
          </a:p>
        </p:txBody>
      </p:sp>
      <p:sp>
        <p:nvSpPr>
          <p:cNvPr id="4" name="Slide Number Placeholder 3"/>
          <p:cNvSpPr>
            <a:spLocks noGrp="1"/>
          </p:cNvSpPr>
          <p:nvPr>
            <p:ph type="sldNum" sz="quarter" idx="5"/>
          </p:nvPr>
        </p:nvSpPr>
        <p:spPr/>
        <p:txBody>
          <a:bodyPr/>
          <a:lstStyle/>
          <a:p>
            <a:fld id="{120DDD7C-8003-4DCF-BF72-C1DAB6537BE9}" type="slidenum">
              <a:rPr lang="en-GB" smtClean="0"/>
              <a:t>3</a:t>
            </a:fld>
            <a:endParaRPr lang="en-GB"/>
          </a:p>
        </p:txBody>
      </p:sp>
    </p:spTree>
    <p:extLst>
      <p:ext uri="{BB962C8B-B14F-4D97-AF65-F5344CB8AC3E}">
        <p14:creationId xmlns:p14="http://schemas.microsoft.com/office/powerpoint/2010/main" val="1884125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0DDD7C-8003-4DCF-BF72-C1DAB6537BE9}" type="slidenum">
              <a:rPr lang="en-GB" smtClean="0"/>
              <a:t>4</a:t>
            </a:fld>
            <a:endParaRPr lang="en-GB"/>
          </a:p>
        </p:txBody>
      </p:sp>
    </p:spTree>
    <p:extLst>
      <p:ext uri="{BB962C8B-B14F-4D97-AF65-F5344CB8AC3E}">
        <p14:creationId xmlns:p14="http://schemas.microsoft.com/office/powerpoint/2010/main" val="41286278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a:r>
              <a:rPr lang="en-GB" b="0" i="0" dirty="0">
                <a:solidFill>
                  <a:srgbClr val="282828"/>
                </a:solidFill>
                <a:effectLst/>
                <a:latin typeface="Georgia" panose="02040502050405020303" pitchFamily="18" charset="0"/>
              </a:rPr>
              <a:t>Many physical and </a:t>
            </a:r>
            <a:r>
              <a:rPr lang="en-GB" b="0" i="0" dirty="0" err="1">
                <a:solidFill>
                  <a:srgbClr val="282828"/>
                </a:solidFill>
                <a:effectLst/>
                <a:latin typeface="Georgia" panose="02040502050405020303" pitchFamily="18" charset="0"/>
              </a:rPr>
              <a:t>behavioral</a:t>
            </a:r>
            <a:r>
              <a:rPr lang="en-GB" b="0" i="0" dirty="0">
                <a:solidFill>
                  <a:srgbClr val="282828"/>
                </a:solidFill>
                <a:effectLst/>
                <a:latin typeface="Georgia" panose="02040502050405020303" pitchFamily="18" charset="0"/>
              </a:rPr>
              <a:t> cues have been proven to be associated with the Dark Triad Personality in research trials. However, when you first meet someone with this underlying personality, you will not recognize that they have the antagonistic trio of attributes.</a:t>
            </a:r>
          </a:p>
          <a:p>
            <a:pPr algn="l" rtl="0"/>
            <a:r>
              <a:rPr lang="en-GB" b="0" i="0" dirty="0">
                <a:solidFill>
                  <a:srgbClr val="282828"/>
                </a:solidFill>
                <a:effectLst/>
                <a:latin typeface="Georgia" panose="02040502050405020303" pitchFamily="18" charset="0"/>
              </a:rPr>
              <a:t>You might actually be swooned by them. Individuals with these traits can excel at masking their true nature, especially when first meeting someone.</a:t>
            </a:r>
          </a:p>
          <a:p>
            <a:pPr algn="l" rtl="0"/>
            <a:r>
              <a:rPr lang="en-GB" b="0" i="0" dirty="0">
                <a:solidFill>
                  <a:srgbClr val="282828"/>
                </a:solidFill>
                <a:effectLst/>
                <a:latin typeface="Georgia" panose="02040502050405020303" pitchFamily="18" charset="0"/>
              </a:rPr>
              <a:t>Honestly, it can be challenging to recognize a person with a dark triad personality because </a:t>
            </a:r>
            <a:r>
              <a:rPr lang="en-GB" b="0" i="0" dirty="0" err="1">
                <a:solidFill>
                  <a:srgbClr val="282828"/>
                </a:solidFill>
                <a:effectLst/>
                <a:latin typeface="Georgia" panose="02040502050405020303" pitchFamily="18" charset="0"/>
              </a:rPr>
              <a:t>they”re</a:t>
            </a:r>
            <a:r>
              <a:rPr lang="en-GB" b="0" i="0" dirty="0">
                <a:solidFill>
                  <a:srgbClr val="282828"/>
                </a:solidFill>
                <a:effectLst/>
                <a:latin typeface="Georgia" panose="02040502050405020303" pitchFamily="18" charset="0"/>
              </a:rPr>
              <a:t> charismatic and charming. Indeed, they can be the masters of flattery and can make a person feel like </a:t>
            </a:r>
            <a:r>
              <a:rPr lang="en-GB" b="0" i="0" dirty="0" err="1">
                <a:solidFill>
                  <a:srgbClr val="282828"/>
                </a:solidFill>
                <a:effectLst/>
                <a:latin typeface="Georgia" panose="02040502050405020303" pitchFamily="18" charset="0"/>
              </a:rPr>
              <a:t>they”re</a:t>
            </a:r>
            <a:r>
              <a:rPr lang="en-GB" b="0" i="0" dirty="0">
                <a:solidFill>
                  <a:srgbClr val="282828"/>
                </a:solidFill>
                <a:effectLst/>
                <a:latin typeface="Georgia" panose="02040502050405020303" pitchFamily="18" charset="0"/>
              </a:rPr>
              <a:t> unique and fortunate to be in the presence of a person of eloquent taste, brilliance, and compassion.</a:t>
            </a:r>
          </a:p>
          <a:p>
            <a:pPr algn="l" rtl="0"/>
            <a:r>
              <a:rPr lang="en-GB" b="0" i="0" dirty="0">
                <a:solidFill>
                  <a:srgbClr val="282828"/>
                </a:solidFill>
                <a:effectLst/>
                <a:latin typeface="Georgia" panose="02040502050405020303" pitchFamily="18" charset="0"/>
              </a:rPr>
              <a:t>For example, narcissists can often seem charming and “likable” at first meet, but the evidence does suggest that this is due to the perception that they have raised self-esteem, which is deemed as a socially desirable trait.</a:t>
            </a:r>
          </a:p>
          <a:p>
            <a:pPr algn="l" rtl="0"/>
            <a:r>
              <a:rPr lang="en-GB" b="0" i="0" dirty="0">
                <a:solidFill>
                  <a:srgbClr val="282828"/>
                </a:solidFill>
                <a:effectLst/>
                <a:latin typeface="Georgia" panose="02040502050405020303" pitchFamily="18" charset="0"/>
              </a:rPr>
              <a:t>But as time goes on, people with the dark triad personality cannot continue sustaining this perception other people have of them forever. Eventually, they end their relationships in a fire, where they result in exploiting the people they became close to, betraying their trust.</a:t>
            </a:r>
          </a:p>
          <a:p>
            <a:endParaRPr lang="en-GB" dirty="0"/>
          </a:p>
        </p:txBody>
      </p:sp>
      <p:sp>
        <p:nvSpPr>
          <p:cNvPr id="4" name="Slide Number Placeholder 3"/>
          <p:cNvSpPr>
            <a:spLocks noGrp="1"/>
          </p:cNvSpPr>
          <p:nvPr>
            <p:ph type="sldNum" sz="quarter" idx="5"/>
          </p:nvPr>
        </p:nvSpPr>
        <p:spPr/>
        <p:txBody>
          <a:bodyPr/>
          <a:lstStyle/>
          <a:p>
            <a:fld id="{120DDD7C-8003-4DCF-BF72-C1DAB6537BE9}" type="slidenum">
              <a:rPr lang="en-GB" smtClean="0"/>
              <a:t>5</a:t>
            </a:fld>
            <a:endParaRPr lang="en-GB"/>
          </a:p>
        </p:txBody>
      </p:sp>
    </p:spTree>
    <p:extLst>
      <p:ext uri="{BB962C8B-B14F-4D97-AF65-F5344CB8AC3E}">
        <p14:creationId xmlns:p14="http://schemas.microsoft.com/office/powerpoint/2010/main" val="32499739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dirty="0">
                <a:solidFill>
                  <a:schemeClr val="accent5">
                    <a:lumMod val="75000"/>
                  </a:schemeClr>
                </a:solidFill>
              </a:rPr>
              <a:t>The Light Triad </a:t>
            </a:r>
            <a:r>
              <a:rPr lang="en-GB" sz="1200" dirty="0"/>
              <a:t>(Kaufman, 2019) was devised in contrast to the Dark Triad. Three traits exhibited by people who display ‘light’ behaviours in their daily lives. This is very much a positive psychology movement and ideology.</a:t>
            </a:r>
          </a:p>
          <a:p>
            <a:endParaRPr lang="en-GB" dirty="0"/>
          </a:p>
          <a:p>
            <a:r>
              <a:rPr lang="en-GB" dirty="0"/>
              <a:t>Humanism – the belief in the inherent dignity and worth of other people</a:t>
            </a:r>
          </a:p>
          <a:p>
            <a:r>
              <a:rPr lang="en-GB" dirty="0"/>
              <a:t>Kantianism – Treating people as ends unto themselves – e.g., when you are talking to people, not thinking about what you want from them or what they can do for you</a:t>
            </a:r>
          </a:p>
          <a:p>
            <a:r>
              <a:rPr lang="en-GB" dirty="0"/>
              <a:t>Faith in humanity – seeing the best in people and believing that most people are basically good.</a:t>
            </a:r>
          </a:p>
        </p:txBody>
      </p:sp>
      <p:sp>
        <p:nvSpPr>
          <p:cNvPr id="4" name="Slide Number Placeholder 3"/>
          <p:cNvSpPr>
            <a:spLocks noGrp="1"/>
          </p:cNvSpPr>
          <p:nvPr>
            <p:ph type="sldNum" sz="quarter" idx="5"/>
          </p:nvPr>
        </p:nvSpPr>
        <p:spPr/>
        <p:txBody>
          <a:bodyPr/>
          <a:lstStyle/>
          <a:p>
            <a:fld id="{120DDD7C-8003-4DCF-BF72-C1DAB6537BE9}" type="slidenum">
              <a:rPr lang="en-GB" smtClean="0"/>
              <a:t>6</a:t>
            </a:fld>
            <a:endParaRPr lang="en-GB"/>
          </a:p>
        </p:txBody>
      </p:sp>
    </p:spTree>
    <p:extLst>
      <p:ext uri="{BB962C8B-B14F-4D97-AF65-F5344CB8AC3E}">
        <p14:creationId xmlns:p14="http://schemas.microsoft.com/office/powerpoint/2010/main" val="5131627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Self-transcendent = concerned for the welfare of other people, altruistic goals.</a:t>
            </a:r>
          </a:p>
          <a:p>
            <a:r>
              <a:rPr lang="en-GB" dirty="0"/>
              <a:t>Light Triad Traits are related to many positive outcomes, including overall mental health, relationship satisfaction, and general life satisfaction.</a:t>
            </a:r>
          </a:p>
          <a:p>
            <a:endParaRPr lang="en-GB" dirty="0"/>
          </a:p>
          <a:p>
            <a:r>
              <a:rPr lang="en-GB" dirty="0"/>
              <a:t>From many different research studies, we know that Light Triad Traits are negatively related to Dark Triad traits - But they are not an </a:t>
            </a:r>
            <a:r>
              <a:rPr lang="en-GB" b="1" dirty="0"/>
              <a:t>exact</a:t>
            </a:r>
            <a:r>
              <a:rPr lang="en-GB" dirty="0"/>
              <a:t> converse of them! </a:t>
            </a:r>
            <a:r>
              <a:rPr lang="en-GB" i="1" dirty="0"/>
              <a:t>r =</a:t>
            </a:r>
            <a:r>
              <a:rPr lang="en-GB" dirty="0"/>
              <a:t> (roughly) .50. so this is a moderate relationship in terms of correlation. We could, mathematically, convert this to what would be called a </a:t>
            </a:r>
            <a:r>
              <a:rPr lang="en-GB" b="0" i="0" dirty="0">
                <a:solidFill>
                  <a:srgbClr val="2C2D30"/>
                </a:solidFill>
                <a:effectLst/>
                <a:latin typeface="Proxima Nova Regular"/>
              </a:rPr>
              <a:t>proportionate reduction of error by squaring the value – so .50 times .50 = .25, then convert this to a % (25%) and basically explain this as in 25% of the variance in Dark Triad traits can be explained by Light Triad Traits… but there is 75% that is explained by other factors. This finding, then, justifies and substantiates the need for a measure of the Light Triad that is distinct from existing measures of the Dark Triad. The Light Triad Scale, then, has clear scientific utility.</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20DDD7C-8003-4DCF-BF72-C1DAB6537BE9}" type="slidenum">
              <a:rPr lang="en-GB" smtClean="0"/>
              <a:t>7</a:t>
            </a:fld>
            <a:endParaRPr lang="en-GB"/>
          </a:p>
        </p:txBody>
      </p:sp>
    </p:spTree>
    <p:extLst>
      <p:ext uri="{BB962C8B-B14F-4D97-AF65-F5344CB8AC3E}">
        <p14:creationId xmlns:p14="http://schemas.microsoft.com/office/powerpoint/2010/main" val="27801194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33821-597E-4B4F-8572-5DA1CB183565}"/>
              </a:ext>
            </a:extLst>
          </p:cNvPr>
          <p:cNvSpPr>
            <a:spLocks noGrp="1"/>
          </p:cNvSpPr>
          <p:nvPr>
            <p:ph type="ctrTitle"/>
          </p:nvPr>
        </p:nvSpPr>
        <p:spPr>
          <a:xfrm>
            <a:off x="548640" y="950976"/>
            <a:ext cx="6509385" cy="3556730"/>
          </a:xfrm>
        </p:spPr>
        <p:txBody>
          <a:bodyPr anchor="t">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4C38D70-8FF5-47D7-A0DD-087A227BC94F}"/>
              </a:ext>
            </a:extLst>
          </p:cNvPr>
          <p:cNvSpPr>
            <a:spLocks noGrp="1"/>
          </p:cNvSpPr>
          <p:nvPr>
            <p:ph type="subTitle" idx="1"/>
          </p:nvPr>
        </p:nvSpPr>
        <p:spPr>
          <a:xfrm>
            <a:off x="576072" y="4572000"/>
            <a:ext cx="6481953" cy="1485900"/>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DB5B485-516D-48B7-AF1D-69AEEA351A94}"/>
              </a:ext>
            </a:extLst>
          </p:cNvPr>
          <p:cNvSpPr>
            <a:spLocks noGrp="1"/>
          </p:cNvSpPr>
          <p:nvPr>
            <p:ph type="dt" sz="half" idx="10"/>
          </p:nvPr>
        </p:nvSpPr>
        <p:spPr/>
        <p:txBody>
          <a:bodyPr/>
          <a:lstStyle/>
          <a:p>
            <a:fld id="{4CDE23C7-78A4-413A-A84B-93D4CC0A9EB1}" type="datetimeFigureOut">
              <a:rPr lang="en-US" smtClean="0"/>
              <a:t>10/30/2023</a:t>
            </a:fld>
            <a:endParaRPr lang="en-US"/>
          </a:p>
        </p:txBody>
      </p:sp>
      <p:sp>
        <p:nvSpPr>
          <p:cNvPr id="5" name="Footer Placeholder 4">
            <a:extLst>
              <a:ext uri="{FF2B5EF4-FFF2-40B4-BE49-F238E27FC236}">
                <a16:creationId xmlns:a16="http://schemas.microsoft.com/office/drawing/2014/main" id="{1D614DDB-2831-4FF8-9DA7-0449659D7A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F178F6-65BA-4964-80E2-DB6EA3355FBB}"/>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4158443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A45AC-24E0-45A1-90C3-7BF96C3FC7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2018E1-7CA3-4B5E-9683-554FDFC63E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95D32D-7150-4DF2-B992-A2B4F5605D94}"/>
              </a:ext>
            </a:extLst>
          </p:cNvPr>
          <p:cNvSpPr>
            <a:spLocks noGrp="1"/>
          </p:cNvSpPr>
          <p:nvPr>
            <p:ph type="dt" sz="half" idx="10"/>
          </p:nvPr>
        </p:nvSpPr>
        <p:spPr/>
        <p:txBody>
          <a:bodyPr/>
          <a:lstStyle/>
          <a:p>
            <a:fld id="{4CDE23C7-78A4-413A-A84B-93D4CC0A9EB1}" type="datetimeFigureOut">
              <a:rPr lang="en-US" smtClean="0"/>
              <a:t>10/30/2023</a:t>
            </a:fld>
            <a:endParaRPr lang="en-US"/>
          </a:p>
        </p:txBody>
      </p:sp>
      <p:sp>
        <p:nvSpPr>
          <p:cNvPr id="5" name="Footer Placeholder 4">
            <a:extLst>
              <a:ext uri="{FF2B5EF4-FFF2-40B4-BE49-F238E27FC236}">
                <a16:creationId xmlns:a16="http://schemas.microsoft.com/office/drawing/2014/main" id="{F3D03F0C-FCA3-464C-B6ED-864DB51E7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41006-DAE1-4326-B1AE-FD527A653BD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905638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B84-BE32-464A-A765-975C21B5CF4B}"/>
              </a:ext>
            </a:extLst>
          </p:cNvPr>
          <p:cNvSpPr>
            <a:spLocks noGrp="1"/>
          </p:cNvSpPr>
          <p:nvPr>
            <p:ph type="title"/>
          </p:nvPr>
        </p:nvSpPr>
        <p:spPr>
          <a:xfrm>
            <a:off x="557923" y="952500"/>
            <a:ext cx="6678695" cy="3962398"/>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640145C2-97CF-4887-904A-8ADC80525A2E}"/>
              </a:ext>
            </a:extLst>
          </p:cNvPr>
          <p:cNvSpPr>
            <a:spLocks noGrp="1"/>
          </p:cNvSpPr>
          <p:nvPr>
            <p:ph type="body" idx="1"/>
          </p:nvPr>
        </p:nvSpPr>
        <p:spPr>
          <a:xfrm>
            <a:off x="8043860" y="952501"/>
            <a:ext cx="3500440" cy="396239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E524559-DA32-4398-A8EE-EED2469D63BB}"/>
              </a:ext>
            </a:extLst>
          </p:cNvPr>
          <p:cNvSpPr>
            <a:spLocks noGrp="1"/>
          </p:cNvSpPr>
          <p:nvPr>
            <p:ph type="dt" sz="half" idx="10"/>
          </p:nvPr>
        </p:nvSpPr>
        <p:spPr/>
        <p:txBody>
          <a:bodyPr/>
          <a:lstStyle/>
          <a:p>
            <a:fld id="{4CDE23C7-78A4-413A-A84B-93D4CC0A9EB1}" type="datetimeFigureOut">
              <a:rPr lang="en-US" smtClean="0"/>
              <a:t>10/30/2023</a:t>
            </a:fld>
            <a:endParaRPr lang="en-US"/>
          </a:p>
        </p:txBody>
      </p:sp>
      <p:sp>
        <p:nvSpPr>
          <p:cNvPr id="5" name="Footer Placeholder 4">
            <a:extLst>
              <a:ext uri="{FF2B5EF4-FFF2-40B4-BE49-F238E27FC236}">
                <a16:creationId xmlns:a16="http://schemas.microsoft.com/office/drawing/2014/main" id="{73967BE1-F1AC-4732-B52E-1C7D63DEF8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A13C03-DDF0-48C6-B1BF-D28875F8238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940946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6F411-42B3-4A17-BE7E-861BE7E7DC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58E0603-F4C0-40AC-A53E-40449D53D741}"/>
              </a:ext>
            </a:extLst>
          </p:cNvPr>
          <p:cNvSpPr>
            <a:spLocks noGrp="1"/>
          </p:cNvSpPr>
          <p:nvPr>
            <p:ph sz="half" idx="1"/>
          </p:nvPr>
        </p:nvSpPr>
        <p:spPr>
          <a:xfrm>
            <a:off x="548640"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6BC5634-2887-4182-A9BE-B382357D4F9C}"/>
              </a:ext>
            </a:extLst>
          </p:cNvPr>
          <p:cNvSpPr>
            <a:spLocks noGrp="1"/>
          </p:cNvSpPr>
          <p:nvPr>
            <p:ph sz="half" idx="2"/>
          </p:nvPr>
        </p:nvSpPr>
        <p:spPr>
          <a:xfrm>
            <a:off x="6257928"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D56B6E74-28E1-4684-B515-4265ED7B1EAE}"/>
              </a:ext>
            </a:extLst>
          </p:cNvPr>
          <p:cNvSpPr>
            <a:spLocks noGrp="1"/>
          </p:cNvSpPr>
          <p:nvPr>
            <p:ph type="dt" sz="half" idx="10"/>
          </p:nvPr>
        </p:nvSpPr>
        <p:spPr/>
        <p:txBody>
          <a:bodyPr/>
          <a:lstStyle/>
          <a:p>
            <a:fld id="{4CDE23C7-78A4-413A-A84B-93D4CC0A9EB1}" type="datetimeFigureOut">
              <a:rPr lang="en-US" smtClean="0"/>
              <a:t>10/30/2023</a:t>
            </a:fld>
            <a:endParaRPr lang="en-US"/>
          </a:p>
        </p:txBody>
      </p:sp>
      <p:sp>
        <p:nvSpPr>
          <p:cNvPr id="6" name="Footer Placeholder 5">
            <a:extLst>
              <a:ext uri="{FF2B5EF4-FFF2-40B4-BE49-F238E27FC236}">
                <a16:creationId xmlns:a16="http://schemas.microsoft.com/office/drawing/2014/main" id="{18D375EA-A8F8-485D-A82F-CD85D4C9E1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D9E4B0-F5E3-407F-A548-B616E774987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97062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161A-7627-4D64-AF08-10D702AFE286}"/>
              </a:ext>
            </a:extLst>
          </p:cNvPr>
          <p:cNvSpPr>
            <a:spLocks noGrp="1"/>
          </p:cNvSpPr>
          <p:nvPr>
            <p:ph type="title"/>
          </p:nvPr>
        </p:nvSpPr>
        <p:spPr>
          <a:xfrm>
            <a:off x="552659" y="950976"/>
            <a:ext cx="10802729" cy="88179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53B6884-07D8-4CC4-BE99-516F1433BED8}"/>
              </a:ext>
            </a:extLst>
          </p:cNvPr>
          <p:cNvSpPr>
            <a:spLocks noGrp="1"/>
          </p:cNvSpPr>
          <p:nvPr>
            <p:ph type="body" idx="1"/>
          </p:nvPr>
        </p:nvSpPr>
        <p:spPr>
          <a:xfrm>
            <a:off x="542918" y="1832772"/>
            <a:ext cx="5281507"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182C638-B5A8-4F8C-85AE-33BEAF54C07A}"/>
              </a:ext>
            </a:extLst>
          </p:cNvPr>
          <p:cNvSpPr>
            <a:spLocks noGrp="1"/>
          </p:cNvSpPr>
          <p:nvPr>
            <p:ph sz="half" idx="2"/>
          </p:nvPr>
        </p:nvSpPr>
        <p:spPr>
          <a:xfrm>
            <a:off x="548640" y="2600531"/>
            <a:ext cx="528150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E40D1933-A703-4BDC-A697-728E899EEDE1}"/>
              </a:ext>
            </a:extLst>
          </p:cNvPr>
          <p:cNvSpPr>
            <a:spLocks noGrp="1"/>
          </p:cNvSpPr>
          <p:nvPr>
            <p:ph type="body" sz="quarter" idx="3"/>
          </p:nvPr>
        </p:nvSpPr>
        <p:spPr>
          <a:xfrm>
            <a:off x="6257927" y="1832772"/>
            <a:ext cx="5283202"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95925DBD-4D51-4A2D-B1E4-6D094CD1E803}"/>
              </a:ext>
            </a:extLst>
          </p:cNvPr>
          <p:cNvSpPr>
            <a:spLocks noGrp="1"/>
          </p:cNvSpPr>
          <p:nvPr>
            <p:ph sz="quarter" idx="4"/>
          </p:nvPr>
        </p:nvSpPr>
        <p:spPr>
          <a:xfrm>
            <a:off x="6257927" y="2600531"/>
            <a:ext cx="52832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62636E2-E26E-42F7-9E05-3F756C7D17AE}"/>
              </a:ext>
            </a:extLst>
          </p:cNvPr>
          <p:cNvSpPr>
            <a:spLocks noGrp="1"/>
          </p:cNvSpPr>
          <p:nvPr>
            <p:ph type="dt" sz="half" idx="10"/>
          </p:nvPr>
        </p:nvSpPr>
        <p:spPr/>
        <p:txBody>
          <a:bodyPr/>
          <a:lstStyle/>
          <a:p>
            <a:fld id="{4CDE23C7-78A4-413A-A84B-93D4CC0A9EB1}" type="datetimeFigureOut">
              <a:rPr lang="en-US" smtClean="0"/>
              <a:t>10/30/2023</a:t>
            </a:fld>
            <a:endParaRPr lang="en-US"/>
          </a:p>
        </p:txBody>
      </p:sp>
      <p:sp>
        <p:nvSpPr>
          <p:cNvPr id="8" name="Footer Placeholder 7">
            <a:extLst>
              <a:ext uri="{FF2B5EF4-FFF2-40B4-BE49-F238E27FC236}">
                <a16:creationId xmlns:a16="http://schemas.microsoft.com/office/drawing/2014/main" id="{86F7281B-0E5C-421E-AFFE-775F57C5DD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483462-E410-4DC7-AE53-27AABECFE6E8}"/>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930709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CFA68-31B5-48C5-929A-842FDF0FD8E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95A2600-419E-46E9-946F-FBDEDBA1D448}"/>
              </a:ext>
            </a:extLst>
          </p:cNvPr>
          <p:cNvSpPr>
            <a:spLocks noGrp="1"/>
          </p:cNvSpPr>
          <p:nvPr>
            <p:ph type="dt" sz="half" idx="10"/>
          </p:nvPr>
        </p:nvSpPr>
        <p:spPr/>
        <p:txBody>
          <a:bodyPr/>
          <a:lstStyle/>
          <a:p>
            <a:fld id="{4CDE23C7-78A4-413A-A84B-93D4CC0A9EB1}" type="datetimeFigureOut">
              <a:rPr lang="en-US" smtClean="0"/>
              <a:t>10/30/2023</a:t>
            </a:fld>
            <a:endParaRPr lang="en-US"/>
          </a:p>
        </p:txBody>
      </p:sp>
      <p:sp>
        <p:nvSpPr>
          <p:cNvPr id="4" name="Footer Placeholder 3">
            <a:extLst>
              <a:ext uri="{FF2B5EF4-FFF2-40B4-BE49-F238E27FC236}">
                <a16:creationId xmlns:a16="http://schemas.microsoft.com/office/drawing/2014/main" id="{1385F9A9-98FF-4653-A570-9F351A1ABD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BD44457-95F1-4B15-A647-B14F91F7A6D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7727912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19EABA-1008-4E49-9184-3A946ECD7199}"/>
              </a:ext>
            </a:extLst>
          </p:cNvPr>
          <p:cNvSpPr>
            <a:spLocks noGrp="1"/>
          </p:cNvSpPr>
          <p:nvPr>
            <p:ph type="dt" sz="half" idx="10"/>
          </p:nvPr>
        </p:nvSpPr>
        <p:spPr/>
        <p:txBody>
          <a:bodyPr/>
          <a:lstStyle/>
          <a:p>
            <a:fld id="{4CDE23C7-78A4-413A-A84B-93D4CC0A9EB1}" type="datetimeFigureOut">
              <a:rPr lang="en-US" smtClean="0"/>
              <a:t>10/30/2023</a:t>
            </a:fld>
            <a:endParaRPr lang="en-US"/>
          </a:p>
        </p:txBody>
      </p:sp>
      <p:sp>
        <p:nvSpPr>
          <p:cNvPr id="3" name="Footer Placeholder 2">
            <a:extLst>
              <a:ext uri="{FF2B5EF4-FFF2-40B4-BE49-F238E27FC236}">
                <a16:creationId xmlns:a16="http://schemas.microsoft.com/office/drawing/2014/main" id="{D05C3BD0-269D-4127-B5F7-84B0D8A7422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623447-C740-4495-93EC-7252B1B929E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481210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1155-71E7-4F0A-BB62-933743CF6EDD}"/>
              </a:ext>
            </a:extLst>
          </p:cNvPr>
          <p:cNvSpPr>
            <a:spLocks noGrp="1"/>
          </p:cNvSpPr>
          <p:nvPr>
            <p:ph type="title"/>
          </p:nvPr>
        </p:nvSpPr>
        <p:spPr>
          <a:xfrm>
            <a:off x="548640" y="952500"/>
            <a:ext cx="4124084" cy="2362200"/>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E0CB6D44-5A1E-4176-8766-4B81E045D50A}"/>
              </a:ext>
            </a:extLst>
          </p:cNvPr>
          <p:cNvSpPr>
            <a:spLocks noGrp="1"/>
          </p:cNvSpPr>
          <p:nvPr>
            <p:ph idx="1"/>
          </p:nvPr>
        </p:nvSpPr>
        <p:spPr>
          <a:xfrm>
            <a:off x="5600700" y="952500"/>
            <a:ext cx="5934074" cy="49085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C810EC6-11DD-4B5D-A2D2-4DCF73E58389}"/>
              </a:ext>
            </a:extLst>
          </p:cNvPr>
          <p:cNvSpPr>
            <a:spLocks noGrp="1"/>
          </p:cNvSpPr>
          <p:nvPr>
            <p:ph type="body" sz="half" idx="2"/>
          </p:nvPr>
        </p:nvSpPr>
        <p:spPr>
          <a:xfrm>
            <a:off x="548641" y="3429000"/>
            <a:ext cx="4124084" cy="24399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D5DFCDF-666E-4DB4-A1C0-79D40A007066}"/>
              </a:ext>
            </a:extLst>
          </p:cNvPr>
          <p:cNvSpPr>
            <a:spLocks noGrp="1"/>
          </p:cNvSpPr>
          <p:nvPr>
            <p:ph type="dt" sz="half" idx="10"/>
          </p:nvPr>
        </p:nvSpPr>
        <p:spPr/>
        <p:txBody>
          <a:bodyPr/>
          <a:lstStyle/>
          <a:p>
            <a:fld id="{4CDE23C7-78A4-413A-A84B-93D4CC0A9EB1}" type="datetimeFigureOut">
              <a:rPr lang="en-US" smtClean="0"/>
              <a:t>10/30/2023</a:t>
            </a:fld>
            <a:endParaRPr lang="en-US"/>
          </a:p>
        </p:txBody>
      </p:sp>
      <p:sp>
        <p:nvSpPr>
          <p:cNvPr id="6" name="Footer Placeholder 5">
            <a:extLst>
              <a:ext uri="{FF2B5EF4-FFF2-40B4-BE49-F238E27FC236}">
                <a16:creationId xmlns:a16="http://schemas.microsoft.com/office/drawing/2014/main" id="{083A69AC-15E6-4B19-A59D-DBDBE923DB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79F0EE-74DE-4FEC-81E9-E40D53397857}"/>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893520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3CA4F-6508-4AD6-8367-A0288D888DD6}"/>
              </a:ext>
            </a:extLst>
          </p:cNvPr>
          <p:cNvSpPr>
            <a:spLocks noGrp="1"/>
          </p:cNvSpPr>
          <p:nvPr>
            <p:ph type="title"/>
          </p:nvPr>
        </p:nvSpPr>
        <p:spPr>
          <a:xfrm>
            <a:off x="548641" y="952500"/>
            <a:ext cx="4124084" cy="239791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1906BFCD-2F93-4D99-89EA-F0359FB782B7}"/>
              </a:ext>
            </a:extLst>
          </p:cNvPr>
          <p:cNvSpPr>
            <a:spLocks noGrp="1"/>
          </p:cNvSpPr>
          <p:nvPr>
            <p:ph type="pic" idx="1"/>
          </p:nvPr>
        </p:nvSpPr>
        <p:spPr>
          <a:xfrm>
            <a:off x="5522119" y="987425"/>
            <a:ext cx="602218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FF4C1F7-1272-41C8-8C29-676316D02D5D}"/>
              </a:ext>
            </a:extLst>
          </p:cNvPr>
          <p:cNvSpPr>
            <a:spLocks noGrp="1"/>
          </p:cNvSpPr>
          <p:nvPr>
            <p:ph type="body" sz="half" idx="2"/>
          </p:nvPr>
        </p:nvSpPr>
        <p:spPr>
          <a:xfrm>
            <a:off x="548641" y="3429000"/>
            <a:ext cx="4124084" cy="24399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5CDD491-0FE6-4B42-AAA6-B698E46F1A8E}"/>
              </a:ext>
            </a:extLst>
          </p:cNvPr>
          <p:cNvSpPr>
            <a:spLocks noGrp="1"/>
          </p:cNvSpPr>
          <p:nvPr>
            <p:ph type="dt" sz="half" idx="10"/>
          </p:nvPr>
        </p:nvSpPr>
        <p:spPr/>
        <p:txBody>
          <a:bodyPr/>
          <a:lstStyle/>
          <a:p>
            <a:fld id="{4CDE23C7-78A4-413A-A84B-93D4CC0A9EB1}" type="datetimeFigureOut">
              <a:rPr lang="en-US" smtClean="0"/>
              <a:t>10/30/2023</a:t>
            </a:fld>
            <a:endParaRPr lang="en-US"/>
          </a:p>
        </p:txBody>
      </p:sp>
      <p:sp>
        <p:nvSpPr>
          <p:cNvPr id="6" name="Footer Placeholder 5">
            <a:extLst>
              <a:ext uri="{FF2B5EF4-FFF2-40B4-BE49-F238E27FC236}">
                <a16:creationId xmlns:a16="http://schemas.microsoft.com/office/drawing/2014/main" id="{D258F83F-4E9F-4607-A69B-DFC932560A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324484-C6E4-4D8A-BDAB-09B1FBB43631}"/>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081933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07F1B-6F93-4E6E-8C8C-D01A9DEB6A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97D2968-FE85-492F-A77B-1771F4EAA8C6}"/>
              </a:ext>
            </a:extLst>
          </p:cNvPr>
          <p:cNvSpPr>
            <a:spLocks noGrp="1"/>
          </p:cNvSpPr>
          <p:nvPr>
            <p:ph type="body" orient="vert" idx="1"/>
          </p:nvPr>
        </p:nvSpPr>
        <p:spPr>
          <a:xfrm>
            <a:off x="548641" y="2028826"/>
            <a:ext cx="11094348" cy="402907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4592DA2-B1FB-45C6-B10C-141AC2BFB381}"/>
              </a:ext>
            </a:extLst>
          </p:cNvPr>
          <p:cNvSpPr>
            <a:spLocks noGrp="1"/>
          </p:cNvSpPr>
          <p:nvPr>
            <p:ph type="dt" sz="half" idx="10"/>
          </p:nvPr>
        </p:nvSpPr>
        <p:spPr/>
        <p:txBody>
          <a:bodyPr/>
          <a:lstStyle/>
          <a:p>
            <a:fld id="{4CDE23C7-78A4-413A-A84B-93D4CC0A9EB1}" type="datetimeFigureOut">
              <a:rPr lang="en-US" smtClean="0"/>
              <a:t>10/30/2023</a:t>
            </a:fld>
            <a:endParaRPr lang="en-US"/>
          </a:p>
        </p:txBody>
      </p:sp>
      <p:sp>
        <p:nvSpPr>
          <p:cNvPr id="5" name="Footer Placeholder 4">
            <a:extLst>
              <a:ext uri="{FF2B5EF4-FFF2-40B4-BE49-F238E27FC236}">
                <a16:creationId xmlns:a16="http://schemas.microsoft.com/office/drawing/2014/main" id="{18CA6D78-CE47-4CA7-B3B6-AFAE5175F6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EDC5C0-8780-4819-A8FC-32A0141D271C}"/>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5390640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8F9A8-05F2-4F79-B689-1FA2F31965D8}"/>
              </a:ext>
            </a:extLst>
          </p:cNvPr>
          <p:cNvSpPr>
            <a:spLocks noGrp="1"/>
          </p:cNvSpPr>
          <p:nvPr>
            <p:ph type="title" orient="vert"/>
          </p:nvPr>
        </p:nvSpPr>
        <p:spPr>
          <a:xfrm>
            <a:off x="9472612" y="952499"/>
            <a:ext cx="2207417" cy="51054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5D615BC-61CD-4D59-8E85-B59072E2B22D}"/>
              </a:ext>
            </a:extLst>
          </p:cNvPr>
          <p:cNvSpPr>
            <a:spLocks noGrp="1"/>
          </p:cNvSpPr>
          <p:nvPr>
            <p:ph type="body" orient="vert" idx="1"/>
          </p:nvPr>
        </p:nvSpPr>
        <p:spPr>
          <a:xfrm>
            <a:off x="557924" y="952499"/>
            <a:ext cx="8914688" cy="51054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3F81C46-8CC0-4B79-AF2E-84C86C6A803A}"/>
              </a:ext>
            </a:extLst>
          </p:cNvPr>
          <p:cNvSpPr>
            <a:spLocks noGrp="1"/>
          </p:cNvSpPr>
          <p:nvPr>
            <p:ph type="dt" sz="half" idx="10"/>
          </p:nvPr>
        </p:nvSpPr>
        <p:spPr/>
        <p:txBody>
          <a:bodyPr/>
          <a:lstStyle/>
          <a:p>
            <a:fld id="{4CDE23C7-78A4-413A-A84B-93D4CC0A9EB1}" type="datetimeFigureOut">
              <a:rPr lang="en-US" smtClean="0"/>
              <a:t>10/30/2023</a:t>
            </a:fld>
            <a:endParaRPr lang="en-US"/>
          </a:p>
        </p:txBody>
      </p:sp>
      <p:sp>
        <p:nvSpPr>
          <p:cNvPr id="5" name="Footer Placeholder 4">
            <a:extLst>
              <a:ext uri="{FF2B5EF4-FFF2-40B4-BE49-F238E27FC236}">
                <a16:creationId xmlns:a16="http://schemas.microsoft.com/office/drawing/2014/main" id="{A1A76817-4D29-4888-B68C-A35F5A069C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A0B21A-30A9-4173-9E3F-D985B86A35C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644616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90E843-90BA-4A7D-8F9F-FFE49387A618}"/>
              </a:ext>
            </a:extLst>
          </p:cNvPr>
          <p:cNvSpPr>
            <a:spLocks noGrp="1"/>
          </p:cNvSpPr>
          <p:nvPr>
            <p:ph type="title"/>
          </p:nvPr>
        </p:nvSpPr>
        <p:spPr>
          <a:xfrm>
            <a:off x="548639" y="950976"/>
            <a:ext cx="10995659" cy="107784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3F7CA62-9B55-49B4-94B6-EAAF7D5AE0DC}"/>
              </a:ext>
            </a:extLst>
          </p:cNvPr>
          <p:cNvSpPr>
            <a:spLocks noGrp="1"/>
          </p:cNvSpPr>
          <p:nvPr>
            <p:ph type="body" idx="1"/>
          </p:nvPr>
        </p:nvSpPr>
        <p:spPr>
          <a:xfrm>
            <a:off x="548641" y="2028826"/>
            <a:ext cx="10995660" cy="402907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93CEA03-AAFA-4A69-A3DA-1DD0EF273F11}"/>
              </a:ext>
            </a:extLst>
          </p:cNvPr>
          <p:cNvSpPr>
            <a:spLocks noGrp="1"/>
          </p:cNvSpPr>
          <p:nvPr>
            <p:ph type="dt" sz="half" idx="2"/>
          </p:nvPr>
        </p:nvSpPr>
        <p:spPr>
          <a:xfrm>
            <a:off x="588729" y="6449535"/>
            <a:ext cx="2983095" cy="308453"/>
          </a:xfrm>
          <a:prstGeom prst="rect">
            <a:avLst/>
          </a:prstGeom>
        </p:spPr>
        <p:txBody>
          <a:bodyPr vert="horz" lIns="91440" tIns="45720" rIns="91440" bIns="45720" rtlCol="0" anchor="t"/>
          <a:lstStyle>
            <a:lvl1pPr algn="l">
              <a:defRPr sz="900">
                <a:solidFill>
                  <a:schemeClr val="tx1"/>
                </a:solidFill>
              </a:defRPr>
            </a:lvl1pPr>
          </a:lstStyle>
          <a:p>
            <a:fld id="{4CDE23C7-78A4-413A-A84B-93D4CC0A9EB1}" type="datetimeFigureOut">
              <a:rPr lang="en-US" smtClean="0"/>
              <a:pPr/>
              <a:t>10/30/2023</a:t>
            </a:fld>
            <a:endParaRPr lang="en-US" dirty="0"/>
          </a:p>
        </p:txBody>
      </p:sp>
      <p:sp>
        <p:nvSpPr>
          <p:cNvPr id="5" name="Footer Placeholder 4">
            <a:extLst>
              <a:ext uri="{FF2B5EF4-FFF2-40B4-BE49-F238E27FC236}">
                <a16:creationId xmlns:a16="http://schemas.microsoft.com/office/drawing/2014/main" id="{F3E97F43-1ECB-4FC2-863E-26CEE24A008A}"/>
              </a:ext>
            </a:extLst>
          </p:cNvPr>
          <p:cNvSpPr>
            <a:spLocks noGrp="1"/>
          </p:cNvSpPr>
          <p:nvPr>
            <p:ph type="ftr" sz="quarter" idx="3"/>
          </p:nvPr>
        </p:nvSpPr>
        <p:spPr>
          <a:xfrm>
            <a:off x="557924" y="173776"/>
            <a:ext cx="411480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53C7F9D8-4B2E-4871-B2AE-EFC06BE23179}"/>
              </a:ext>
            </a:extLst>
          </p:cNvPr>
          <p:cNvSpPr>
            <a:spLocks noGrp="1"/>
          </p:cNvSpPr>
          <p:nvPr>
            <p:ph type="sldNum" sz="quarter" idx="4"/>
          </p:nvPr>
        </p:nvSpPr>
        <p:spPr>
          <a:xfrm>
            <a:off x="10710710" y="6449535"/>
            <a:ext cx="932279" cy="308453"/>
          </a:xfrm>
          <a:prstGeom prst="rect">
            <a:avLst/>
          </a:prstGeom>
        </p:spPr>
        <p:txBody>
          <a:bodyPr vert="horz" lIns="91440" tIns="45720" rIns="91440" bIns="45720" rtlCol="0" anchor="t"/>
          <a:lstStyle>
            <a:lvl1pPr algn="r">
              <a:defRPr sz="900">
                <a:solidFill>
                  <a:schemeClr val="tx1"/>
                </a:solidFill>
              </a:defRPr>
            </a:lvl1pPr>
          </a:lstStyle>
          <a:p>
            <a:fld id="{6CB39E08-E0E5-4B1A-8F7D-08FE7678A3B6}" type="slidenum">
              <a:rPr lang="en-US" smtClean="0"/>
              <a:pPr/>
              <a:t>‹#›</a:t>
            </a:fld>
            <a:endParaRPr lang="en-US"/>
          </a:p>
        </p:txBody>
      </p:sp>
      <p:cxnSp>
        <p:nvCxnSpPr>
          <p:cNvPr id="7" name="Straight Connector 6">
            <a:extLst>
              <a:ext uri="{FF2B5EF4-FFF2-40B4-BE49-F238E27FC236}">
                <a16:creationId xmlns:a16="http://schemas.microsoft.com/office/drawing/2014/main" id="{462919E4-C488-4107-9EF1-66152F848008}"/>
              </a:ext>
            </a:extLst>
          </p:cNvPr>
          <p:cNvCxnSpPr>
            <a:cxnSpLocks/>
          </p:cNvCxnSpPr>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BF79732-4088-424C-A653-4534E4389443}"/>
              </a:ext>
            </a:extLst>
          </p:cNvPr>
          <p:cNvCxnSpPr>
            <a:cxnSpLocks/>
          </p:cNvCxnSpPr>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7320680"/>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72B768-D6CA-45E8-B749-DE0F9D483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urful light beams">
            <a:extLst>
              <a:ext uri="{FF2B5EF4-FFF2-40B4-BE49-F238E27FC236}">
                <a16:creationId xmlns:a16="http://schemas.microsoft.com/office/drawing/2014/main" id="{A7474AE3-44F5-5956-AB22-AA4E7B01D74B}"/>
              </a:ext>
            </a:extLst>
          </p:cNvPr>
          <p:cNvPicPr>
            <a:picLocks noChangeAspect="1"/>
          </p:cNvPicPr>
          <p:nvPr/>
        </p:nvPicPr>
        <p:blipFill rotWithShape="1">
          <a:blip r:embed="rId2"/>
          <a:srcRect b="15730"/>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13F26D5C-77E9-4A8D-95F0-1635BAD12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2"/>
            <a:ext cx="12191999" cy="4360983"/>
          </a:xfrm>
          <a:prstGeom prst="rect">
            <a:avLst/>
          </a:prstGeom>
          <a:gradFill flip="none" rotWithShape="1">
            <a:gsLst>
              <a:gs pos="3000">
                <a:srgbClr val="000000">
                  <a:alpha val="0"/>
                </a:srgbClr>
              </a:gs>
              <a:gs pos="61000">
                <a:srgbClr val="000000">
                  <a:alpha val="48000"/>
                </a:srgbClr>
              </a:gs>
              <a:gs pos="100000">
                <a:srgbClr val="000000">
                  <a:alpha val="58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C9B51E-DE56-081D-8D24-64D3B579FA4D}"/>
              </a:ext>
            </a:extLst>
          </p:cNvPr>
          <p:cNvSpPr>
            <a:spLocks noGrp="1"/>
          </p:cNvSpPr>
          <p:nvPr>
            <p:ph type="ctrTitle"/>
          </p:nvPr>
        </p:nvSpPr>
        <p:spPr>
          <a:xfrm>
            <a:off x="2660208" y="1096609"/>
            <a:ext cx="6871574" cy="2506400"/>
          </a:xfrm>
        </p:spPr>
        <p:txBody>
          <a:bodyPr>
            <a:normAutofit/>
          </a:bodyPr>
          <a:lstStyle/>
          <a:p>
            <a:pPr algn="ctr"/>
            <a:r>
              <a:rPr lang="en-GB" sz="6000" dirty="0">
                <a:solidFill>
                  <a:srgbClr val="FFFFFF"/>
                </a:solidFill>
              </a:rPr>
              <a:t>Dark Triad</a:t>
            </a:r>
            <a:br>
              <a:rPr lang="en-GB" sz="6000" dirty="0">
                <a:solidFill>
                  <a:srgbClr val="FFFFFF"/>
                </a:solidFill>
              </a:rPr>
            </a:br>
            <a:br>
              <a:rPr lang="en-GB" sz="6000" dirty="0">
                <a:solidFill>
                  <a:srgbClr val="FFFFFF"/>
                </a:solidFill>
              </a:rPr>
            </a:br>
            <a:r>
              <a:rPr lang="en-GB" sz="6000" dirty="0">
                <a:solidFill>
                  <a:srgbClr val="FFFFFF"/>
                </a:solidFill>
              </a:rPr>
              <a:t>Light Triad</a:t>
            </a:r>
          </a:p>
        </p:txBody>
      </p:sp>
      <p:sp>
        <p:nvSpPr>
          <p:cNvPr id="3" name="Subtitle 2">
            <a:extLst>
              <a:ext uri="{FF2B5EF4-FFF2-40B4-BE49-F238E27FC236}">
                <a16:creationId xmlns:a16="http://schemas.microsoft.com/office/drawing/2014/main" id="{C2B0373A-825A-2682-8FDE-034BF95014B2}"/>
              </a:ext>
            </a:extLst>
          </p:cNvPr>
          <p:cNvSpPr>
            <a:spLocks noGrp="1"/>
          </p:cNvSpPr>
          <p:nvPr>
            <p:ph type="subTitle" idx="1"/>
          </p:nvPr>
        </p:nvSpPr>
        <p:spPr>
          <a:xfrm>
            <a:off x="2050178" y="4020432"/>
            <a:ext cx="8091633" cy="1506912"/>
          </a:xfrm>
          <a:solidFill>
            <a:schemeClr val="accent6">
              <a:alpha val="50000"/>
            </a:schemeClr>
          </a:solidFill>
          <a:ln>
            <a:noFill/>
          </a:ln>
          <a:effectLst>
            <a:glow rad="139700">
              <a:schemeClr val="accent6">
                <a:satMod val="175000"/>
                <a:alpha val="40000"/>
              </a:schemeClr>
            </a:glow>
          </a:effectLst>
        </p:spPr>
        <p:style>
          <a:lnRef idx="0">
            <a:scrgbClr r="0" g="0" b="0"/>
          </a:lnRef>
          <a:fillRef idx="0">
            <a:scrgbClr r="0" g="0" b="0"/>
          </a:fillRef>
          <a:effectRef idx="0">
            <a:scrgbClr r="0" g="0" b="0"/>
          </a:effectRef>
          <a:fontRef idx="minor">
            <a:schemeClr val="lt1"/>
          </a:fontRef>
        </p:style>
        <p:txBody>
          <a:bodyPr anchor="t">
            <a:normAutofit/>
          </a:bodyPr>
          <a:lstStyle/>
          <a:p>
            <a:pPr algn="ctr"/>
            <a:r>
              <a:rPr lang="en-GB" sz="3600" dirty="0">
                <a:solidFill>
                  <a:srgbClr val="FFFFFF"/>
                </a:solidFill>
              </a:rPr>
              <a:t>Occupational choices associated with Dark/Light Triad traits</a:t>
            </a:r>
          </a:p>
        </p:txBody>
      </p:sp>
      <p:cxnSp>
        <p:nvCxnSpPr>
          <p:cNvPr id="13" name="Straight Connector 12">
            <a:extLst>
              <a:ext uri="{FF2B5EF4-FFF2-40B4-BE49-F238E27FC236}">
                <a16:creationId xmlns:a16="http://schemas.microsoft.com/office/drawing/2014/main" id="{0632DC5A-0728-490F-8655-6B43778270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BB1F6D-CF9C-422D-9324-C46415BB9D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65817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D4A95-741B-719D-E01D-986C9F4F201B}"/>
              </a:ext>
            </a:extLst>
          </p:cNvPr>
          <p:cNvSpPr>
            <a:spLocks noGrp="1"/>
          </p:cNvSpPr>
          <p:nvPr>
            <p:ph type="title"/>
          </p:nvPr>
        </p:nvSpPr>
        <p:spPr/>
        <p:txBody>
          <a:bodyPr>
            <a:normAutofit/>
          </a:bodyPr>
          <a:lstStyle/>
          <a:p>
            <a:r>
              <a:rPr lang="en-GB" sz="4400" b="1" dirty="0"/>
              <a:t>Dark Triad</a:t>
            </a:r>
          </a:p>
        </p:txBody>
      </p:sp>
      <p:sp>
        <p:nvSpPr>
          <p:cNvPr id="3" name="Content Placeholder 2">
            <a:extLst>
              <a:ext uri="{FF2B5EF4-FFF2-40B4-BE49-F238E27FC236}">
                <a16:creationId xmlns:a16="http://schemas.microsoft.com/office/drawing/2014/main" id="{60EC6627-431C-9008-8EAA-348632C432EC}"/>
              </a:ext>
            </a:extLst>
          </p:cNvPr>
          <p:cNvSpPr>
            <a:spLocks noGrp="1"/>
          </p:cNvSpPr>
          <p:nvPr>
            <p:ph idx="1"/>
          </p:nvPr>
        </p:nvSpPr>
        <p:spPr/>
        <p:txBody>
          <a:bodyPr/>
          <a:lstStyle/>
          <a:p>
            <a:endParaRPr lang="en-GB" dirty="0"/>
          </a:p>
          <a:p>
            <a:endParaRPr lang="en-GB" dirty="0"/>
          </a:p>
        </p:txBody>
      </p:sp>
      <p:sp>
        <p:nvSpPr>
          <p:cNvPr id="4" name="Isosceles Triangle 3">
            <a:extLst>
              <a:ext uri="{FF2B5EF4-FFF2-40B4-BE49-F238E27FC236}">
                <a16:creationId xmlns:a16="http://schemas.microsoft.com/office/drawing/2014/main" id="{07DD617B-A9EE-75E6-F416-34DCDFCC521B}"/>
              </a:ext>
            </a:extLst>
          </p:cNvPr>
          <p:cNvSpPr/>
          <p:nvPr/>
        </p:nvSpPr>
        <p:spPr>
          <a:xfrm>
            <a:off x="6076448" y="1651000"/>
            <a:ext cx="4383314" cy="3556000"/>
          </a:xfrm>
          <a:prstGeom prst="triangle">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6" name="TextBox 5">
            <a:extLst>
              <a:ext uri="{FF2B5EF4-FFF2-40B4-BE49-F238E27FC236}">
                <a16:creationId xmlns:a16="http://schemas.microsoft.com/office/drawing/2014/main" id="{59F3B7B2-441D-13AC-6302-198C2EC85078}"/>
              </a:ext>
            </a:extLst>
          </p:cNvPr>
          <p:cNvSpPr txBox="1"/>
          <p:nvPr/>
        </p:nvSpPr>
        <p:spPr>
          <a:xfrm>
            <a:off x="700316" y="2280188"/>
            <a:ext cx="4561922" cy="3785652"/>
          </a:xfrm>
          <a:prstGeom prst="rect">
            <a:avLst/>
          </a:prstGeom>
          <a:noFill/>
        </p:spPr>
        <p:txBody>
          <a:bodyPr wrap="square">
            <a:spAutoFit/>
          </a:bodyPr>
          <a:lstStyle/>
          <a:p>
            <a:pPr marL="0" indent="0" algn="ctr">
              <a:buNone/>
            </a:pPr>
            <a:r>
              <a:rPr lang="en-GB" sz="2400" b="1" u="sng" dirty="0">
                <a:solidFill>
                  <a:schemeClr val="accent2">
                    <a:lumMod val="75000"/>
                  </a:schemeClr>
                </a:solidFill>
              </a:rPr>
              <a:t>The Dark Triad </a:t>
            </a:r>
            <a:r>
              <a:rPr lang="en-GB" sz="2400" dirty="0"/>
              <a:t>(</a:t>
            </a:r>
            <a:r>
              <a:rPr lang="en-GB" sz="2400" dirty="0" err="1"/>
              <a:t>Paulhus</a:t>
            </a:r>
            <a:r>
              <a:rPr lang="en-GB" sz="2400" dirty="0"/>
              <a:t> &amp; Williams, 2002) attempts to capture the manipulative and exploitative attributes that other models of personality do not assess. </a:t>
            </a:r>
          </a:p>
          <a:p>
            <a:pPr marL="0" indent="0" algn="ctr">
              <a:buNone/>
            </a:pPr>
            <a:endParaRPr lang="en-GB" sz="2400" dirty="0"/>
          </a:p>
          <a:p>
            <a:pPr marL="0" indent="0" algn="ctr">
              <a:buNone/>
            </a:pPr>
            <a:r>
              <a:rPr lang="en-GB" sz="2400" dirty="0"/>
              <a:t>The dark triad consists of three traits that share malevolent features:</a:t>
            </a:r>
          </a:p>
        </p:txBody>
      </p:sp>
      <p:sp>
        <p:nvSpPr>
          <p:cNvPr id="8" name="TextBox 7">
            <a:extLst>
              <a:ext uri="{FF2B5EF4-FFF2-40B4-BE49-F238E27FC236}">
                <a16:creationId xmlns:a16="http://schemas.microsoft.com/office/drawing/2014/main" id="{FD68C609-CBC4-4DC7-CE61-9D5BB3621B4E}"/>
              </a:ext>
            </a:extLst>
          </p:cNvPr>
          <p:cNvSpPr txBox="1"/>
          <p:nvPr/>
        </p:nvSpPr>
        <p:spPr>
          <a:xfrm rot="18080165">
            <a:off x="5294689" y="3043154"/>
            <a:ext cx="2703704" cy="584775"/>
          </a:xfrm>
          <a:prstGeom prst="rect">
            <a:avLst/>
          </a:prstGeom>
          <a:noFill/>
        </p:spPr>
        <p:txBody>
          <a:bodyPr wrap="square">
            <a:spAutoFit/>
          </a:bodyPr>
          <a:lstStyle/>
          <a:p>
            <a:pPr algn="ctr"/>
            <a:r>
              <a:rPr lang="en-GB" sz="3200" b="1" dirty="0">
                <a:solidFill>
                  <a:schemeClr val="accent2">
                    <a:lumMod val="75000"/>
                  </a:schemeClr>
                </a:solidFill>
              </a:rPr>
              <a:t>Narcissism</a:t>
            </a:r>
          </a:p>
        </p:txBody>
      </p:sp>
      <p:sp>
        <p:nvSpPr>
          <p:cNvPr id="10" name="TextBox 9">
            <a:extLst>
              <a:ext uri="{FF2B5EF4-FFF2-40B4-BE49-F238E27FC236}">
                <a16:creationId xmlns:a16="http://schemas.microsoft.com/office/drawing/2014/main" id="{8F2F3216-5E37-2DCA-81FF-D3B703222B1F}"/>
              </a:ext>
            </a:extLst>
          </p:cNvPr>
          <p:cNvSpPr txBox="1"/>
          <p:nvPr/>
        </p:nvSpPr>
        <p:spPr>
          <a:xfrm>
            <a:off x="6512171" y="5196983"/>
            <a:ext cx="3511867" cy="584775"/>
          </a:xfrm>
          <a:prstGeom prst="rect">
            <a:avLst/>
          </a:prstGeom>
          <a:noFill/>
        </p:spPr>
        <p:txBody>
          <a:bodyPr wrap="square">
            <a:spAutoFit/>
          </a:bodyPr>
          <a:lstStyle/>
          <a:p>
            <a:pPr algn="ctr"/>
            <a:r>
              <a:rPr lang="en-GB" sz="3200" b="1" dirty="0">
                <a:solidFill>
                  <a:schemeClr val="accent2">
                    <a:lumMod val="75000"/>
                  </a:schemeClr>
                </a:solidFill>
              </a:rPr>
              <a:t>Machiavellianism</a:t>
            </a:r>
          </a:p>
        </p:txBody>
      </p:sp>
      <p:sp>
        <p:nvSpPr>
          <p:cNvPr id="12" name="TextBox 11">
            <a:extLst>
              <a:ext uri="{FF2B5EF4-FFF2-40B4-BE49-F238E27FC236}">
                <a16:creationId xmlns:a16="http://schemas.microsoft.com/office/drawing/2014/main" id="{E0DB1592-296C-E96A-B0F9-45E79265D863}"/>
              </a:ext>
            </a:extLst>
          </p:cNvPr>
          <p:cNvSpPr txBox="1"/>
          <p:nvPr/>
        </p:nvSpPr>
        <p:spPr>
          <a:xfrm rot="3565216">
            <a:off x="8107570" y="3136612"/>
            <a:ext cx="3463218" cy="584775"/>
          </a:xfrm>
          <a:prstGeom prst="rect">
            <a:avLst/>
          </a:prstGeom>
          <a:noFill/>
        </p:spPr>
        <p:txBody>
          <a:bodyPr wrap="square">
            <a:spAutoFit/>
          </a:bodyPr>
          <a:lstStyle/>
          <a:p>
            <a:pPr algn="ctr"/>
            <a:r>
              <a:rPr lang="en-GB" sz="3200" b="1" dirty="0">
                <a:solidFill>
                  <a:schemeClr val="accent2">
                    <a:lumMod val="75000"/>
                  </a:schemeClr>
                </a:solidFill>
              </a:rPr>
              <a:t>Psychopathy</a:t>
            </a:r>
          </a:p>
        </p:txBody>
      </p:sp>
      <p:sp>
        <p:nvSpPr>
          <p:cNvPr id="13" name="Rectangle 12">
            <a:extLst>
              <a:ext uri="{FF2B5EF4-FFF2-40B4-BE49-F238E27FC236}">
                <a16:creationId xmlns:a16="http://schemas.microsoft.com/office/drawing/2014/main" id="{7688E11A-9313-3EE7-D84A-D634B78A4F75}"/>
              </a:ext>
            </a:extLst>
          </p:cNvPr>
          <p:cNvSpPr/>
          <p:nvPr/>
        </p:nvSpPr>
        <p:spPr>
          <a:xfrm>
            <a:off x="7425565" y="3106672"/>
            <a:ext cx="1685078" cy="1754326"/>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5400" b="1" cap="none" spc="0" dirty="0">
                <a:ln/>
                <a:effectLst/>
              </a:rPr>
              <a:t>Dark</a:t>
            </a:r>
          </a:p>
          <a:p>
            <a:pPr algn="ctr"/>
            <a:r>
              <a:rPr lang="en-GB" sz="5400" b="1" dirty="0">
                <a:ln/>
              </a:rPr>
              <a:t>Triad</a:t>
            </a:r>
            <a:endParaRPr lang="en-GB" sz="5400" b="1" cap="none" spc="0" dirty="0">
              <a:ln/>
              <a:effectLst/>
            </a:endParaRPr>
          </a:p>
        </p:txBody>
      </p:sp>
      <p:sp>
        <p:nvSpPr>
          <p:cNvPr id="14" name="TextBox 13">
            <a:extLst>
              <a:ext uri="{FF2B5EF4-FFF2-40B4-BE49-F238E27FC236}">
                <a16:creationId xmlns:a16="http://schemas.microsoft.com/office/drawing/2014/main" id="{2653F1E7-EFBA-18F4-34A9-66B2D19F41F8}"/>
              </a:ext>
            </a:extLst>
          </p:cNvPr>
          <p:cNvSpPr txBox="1"/>
          <p:nvPr/>
        </p:nvSpPr>
        <p:spPr>
          <a:xfrm>
            <a:off x="6512171" y="6273225"/>
            <a:ext cx="3511867" cy="584775"/>
          </a:xfrm>
          <a:prstGeom prst="rect">
            <a:avLst/>
          </a:prstGeom>
          <a:noFill/>
        </p:spPr>
        <p:txBody>
          <a:bodyPr wrap="square">
            <a:spAutoFit/>
          </a:bodyPr>
          <a:lstStyle/>
          <a:p>
            <a:pPr algn="ctr"/>
            <a:r>
              <a:rPr lang="en-GB" sz="3200" b="1" dirty="0">
                <a:solidFill>
                  <a:schemeClr val="accent2">
                    <a:lumMod val="75000"/>
                  </a:schemeClr>
                </a:solidFill>
              </a:rPr>
              <a:t>Sadism…</a:t>
            </a:r>
          </a:p>
        </p:txBody>
      </p:sp>
      <p:sp>
        <p:nvSpPr>
          <p:cNvPr id="16" name="TextBox 15">
            <a:extLst>
              <a:ext uri="{FF2B5EF4-FFF2-40B4-BE49-F238E27FC236}">
                <a16:creationId xmlns:a16="http://schemas.microsoft.com/office/drawing/2014/main" id="{53044C8E-7163-5E1E-6D6C-319B58FD2B6C}"/>
              </a:ext>
            </a:extLst>
          </p:cNvPr>
          <p:cNvSpPr txBox="1"/>
          <p:nvPr/>
        </p:nvSpPr>
        <p:spPr>
          <a:xfrm>
            <a:off x="9145138" y="6304002"/>
            <a:ext cx="2510050" cy="523220"/>
          </a:xfrm>
          <a:prstGeom prst="rect">
            <a:avLst/>
          </a:prstGeom>
          <a:noFill/>
        </p:spPr>
        <p:txBody>
          <a:bodyPr wrap="square">
            <a:spAutoFit/>
          </a:bodyPr>
          <a:lstStyle/>
          <a:p>
            <a:r>
              <a:rPr lang="en-GB" sz="2800" b="1" dirty="0"/>
              <a:t>Dark Tetrad…</a:t>
            </a:r>
            <a:endParaRPr lang="en-GB" sz="2800" dirty="0"/>
          </a:p>
        </p:txBody>
      </p:sp>
    </p:spTree>
    <p:extLst>
      <p:ext uri="{BB962C8B-B14F-4D97-AF65-F5344CB8AC3E}">
        <p14:creationId xmlns:p14="http://schemas.microsoft.com/office/powerpoint/2010/main" val="118567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barn(inVertical)">
                                      <p:cBhvr>
                                        <p:cTn id="11" dur="5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barn(inVertical)">
                                      <p:cBhvr>
                                        <p:cTn id="16" dur="500"/>
                                        <p:tgtEl>
                                          <p:spTgt spid="8"/>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barn(inVertical)">
                                      <p:cBhvr>
                                        <p:cTn id="21" dur="500"/>
                                        <p:tgtEl>
                                          <p:spTgt spid="10"/>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barn(inVertical)">
                                      <p:cBhvr>
                                        <p:cTn id="26" dur="500"/>
                                        <p:tgtEl>
                                          <p:spTgt spid="12"/>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barn(inVertical)">
                                      <p:cBhvr>
                                        <p:cTn id="31" dur="500"/>
                                        <p:tgtEl>
                                          <p:spTgt spid="14"/>
                                        </p:tgtEl>
                                      </p:cBhvr>
                                    </p:animEffect>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grpId="0" nodeType="clickEffect">
                                  <p:stCondLst>
                                    <p:cond delay="0"/>
                                  </p:stCondLst>
                                  <p:childTnLst>
                                    <p:set>
                                      <p:cBhvr>
                                        <p:cTn id="35" dur="1" fill="hold">
                                          <p:stCondLst>
                                            <p:cond delay="0"/>
                                          </p:stCondLst>
                                        </p:cTn>
                                        <p:tgtEl>
                                          <p:spTgt spid="16"/>
                                        </p:tgtEl>
                                        <p:attrNameLst>
                                          <p:attrName>style.visibility</p:attrName>
                                        </p:attrNameLst>
                                      </p:cBhvr>
                                      <p:to>
                                        <p:strVal val="visible"/>
                                      </p:to>
                                    </p:set>
                                    <p:animEffect transition="in" filter="barn(inVertical)">
                                      <p:cBhvr>
                                        <p:cTn id="36"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p:bldP spid="10" grpId="0"/>
      <p:bldP spid="12" grpId="0"/>
      <p:bldP spid="13" grpId="0"/>
      <p:bldP spid="14" grpId="0"/>
      <p:bldP spid="1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71738-14C6-9FF3-81B4-AAAB81BFE317}"/>
              </a:ext>
            </a:extLst>
          </p:cNvPr>
          <p:cNvSpPr>
            <a:spLocks noGrp="1"/>
          </p:cNvSpPr>
          <p:nvPr>
            <p:ph type="title"/>
          </p:nvPr>
        </p:nvSpPr>
        <p:spPr/>
        <p:txBody>
          <a:bodyPr>
            <a:normAutofit/>
          </a:bodyPr>
          <a:lstStyle/>
          <a:p>
            <a:r>
              <a:rPr lang="en-GB" sz="4400" b="1" dirty="0"/>
              <a:t>Dark Triad Traits</a:t>
            </a:r>
          </a:p>
        </p:txBody>
      </p:sp>
      <p:sp>
        <p:nvSpPr>
          <p:cNvPr id="3" name="Content Placeholder 2">
            <a:extLst>
              <a:ext uri="{FF2B5EF4-FFF2-40B4-BE49-F238E27FC236}">
                <a16:creationId xmlns:a16="http://schemas.microsoft.com/office/drawing/2014/main" id="{431F8845-6A5B-7AA8-FBC1-A6FE7734FBDB}"/>
              </a:ext>
            </a:extLst>
          </p:cNvPr>
          <p:cNvSpPr>
            <a:spLocks noGrp="1"/>
          </p:cNvSpPr>
          <p:nvPr>
            <p:ph idx="1"/>
          </p:nvPr>
        </p:nvSpPr>
        <p:spPr/>
        <p:txBody>
          <a:bodyPr>
            <a:normAutofit lnSpcReduction="10000"/>
          </a:bodyPr>
          <a:lstStyle/>
          <a:p>
            <a:r>
              <a:rPr lang="en-GB" sz="2400" dirty="0"/>
              <a:t>Individuals with dark triad traits are predominantly motivated by their own gain, and have little regard for other people</a:t>
            </a:r>
          </a:p>
          <a:p>
            <a:endParaRPr lang="en-GB" sz="2400" dirty="0"/>
          </a:p>
          <a:p>
            <a:r>
              <a:rPr lang="en-GB" sz="2400" dirty="0"/>
              <a:t>Combined with emotional intelligence, dark triad traits can be further problematic</a:t>
            </a:r>
          </a:p>
          <a:p>
            <a:pPr lvl="1"/>
            <a:r>
              <a:rPr lang="en-GB" sz="2000" dirty="0"/>
              <a:t>High EI + Machiavellianism = type of person likely to publicly embarrass someone in public</a:t>
            </a:r>
          </a:p>
          <a:p>
            <a:pPr lvl="1"/>
            <a:endParaRPr lang="en-GB" sz="2000" dirty="0"/>
          </a:p>
          <a:p>
            <a:r>
              <a:rPr lang="en-GB" dirty="0"/>
              <a:t>Each of the three traits operate on a continuum of intensity</a:t>
            </a:r>
          </a:p>
          <a:p>
            <a:pPr lvl="1"/>
            <a:r>
              <a:rPr lang="en-GB" dirty="0"/>
              <a:t>Sub-clinical levels (N and P)</a:t>
            </a:r>
          </a:p>
          <a:p>
            <a:pPr marL="0" indent="0">
              <a:buNone/>
            </a:pPr>
            <a:endParaRPr lang="en-GB" sz="2200" dirty="0"/>
          </a:p>
        </p:txBody>
      </p:sp>
    </p:spTree>
    <p:extLst>
      <p:ext uri="{BB962C8B-B14F-4D97-AF65-F5344CB8AC3E}">
        <p14:creationId xmlns:p14="http://schemas.microsoft.com/office/powerpoint/2010/main" val="785079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26F47-C679-4F25-7456-E54F7436AA2A}"/>
              </a:ext>
            </a:extLst>
          </p:cNvPr>
          <p:cNvSpPr>
            <a:spLocks noGrp="1"/>
          </p:cNvSpPr>
          <p:nvPr>
            <p:ph type="title"/>
          </p:nvPr>
        </p:nvSpPr>
        <p:spPr/>
        <p:txBody>
          <a:bodyPr>
            <a:normAutofit/>
          </a:bodyPr>
          <a:lstStyle/>
          <a:p>
            <a:r>
              <a:rPr lang="en-GB" sz="4400" b="1" dirty="0"/>
              <a:t>Dark Triad Traits</a:t>
            </a:r>
          </a:p>
        </p:txBody>
      </p:sp>
      <p:sp>
        <p:nvSpPr>
          <p:cNvPr id="9" name="TextBox 8">
            <a:extLst>
              <a:ext uri="{FF2B5EF4-FFF2-40B4-BE49-F238E27FC236}">
                <a16:creationId xmlns:a16="http://schemas.microsoft.com/office/drawing/2014/main" id="{6871C22B-AAB6-7217-336E-5A63A2E45EC6}"/>
              </a:ext>
            </a:extLst>
          </p:cNvPr>
          <p:cNvSpPr txBox="1"/>
          <p:nvPr/>
        </p:nvSpPr>
        <p:spPr>
          <a:xfrm>
            <a:off x="4551173" y="1781233"/>
            <a:ext cx="2990589" cy="400110"/>
          </a:xfrm>
          <a:prstGeom prst="rect">
            <a:avLst/>
          </a:prstGeom>
          <a:noFill/>
        </p:spPr>
        <p:txBody>
          <a:bodyPr wrap="square">
            <a:spAutoFit/>
          </a:bodyPr>
          <a:lstStyle/>
          <a:p>
            <a:pPr algn="ctr"/>
            <a:r>
              <a:rPr lang="en-GB" sz="2000" b="1" dirty="0"/>
              <a:t>Relation to Big Five</a:t>
            </a:r>
          </a:p>
        </p:txBody>
      </p:sp>
      <p:sp>
        <p:nvSpPr>
          <p:cNvPr id="10" name="Rectangle 9">
            <a:extLst>
              <a:ext uri="{FF2B5EF4-FFF2-40B4-BE49-F238E27FC236}">
                <a16:creationId xmlns:a16="http://schemas.microsoft.com/office/drawing/2014/main" id="{86780578-4796-57E4-F9B9-953F7C03A692}"/>
              </a:ext>
            </a:extLst>
          </p:cNvPr>
          <p:cNvSpPr/>
          <p:nvPr/>
        </p:nvSpPr>
        <p:spPr>
          <a:xfrm>
            <a:off x="4969019" y="2406237"/>
            <a:ext cx="2154896" cy="400110"/>
          </a:xfrm>
          <a:prstGeom prst="rect">
            <a:avLst/>
          </a:prstGeom>
          <a:noFill/>
          <a:ln w="9525"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r>
              <a:rPr lang="en-GB" dirty="0"/>
              <a:t>Psychopathy</a:t>
            </a:r>
          </a:p>
        </p:txBody>
      </p:sp>
      <p:sp>
        <p:nvSpPr>
          <p:cNvPr id="11" name="Rectangle 10">
            <a:extLst>
              <a:ext uri="{FF2B5EF4-FFF2-40B4-BE49-F238E27FC236}">
                <a16:creationId xmlns:a16="http://schemas.microsoft.com/office/drawing/2014/main" id="{ECE18AE6-3A72-94BE-126F-2D8AE7C57413}"/>
              </a:ext>
            </a:extLst>
          </p:cNvPr>
          <p:cNvSpPr/>
          <p:nvPr/>
        </p:nvSpPr>
        <p:spPr>
          <a:xfrm>
            <a:off x="1894660" y="2406237"/>
            <a:ext cx="2154896" cy="400110"/>
          </a:xfrm>
          <a:prstGeom prst="rect">
            <a:avLst/>
          </a:prstGeom>
          <a:noFill/>
          <a:ln w="9525"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r>
              <a:rPr lang="en-GB" dirty="0"/>
              <a:t>Machiavellianism</a:t>
            </a:r>
          </a:p>
        </p:txBody>
      </p:sp>
      <p:sp>
        <p:nvSpPr>
          <p:cNvPr id="12" name="Rectangle 11">
            <a:extLst>
              <a:ext uri="{FF2B5EF4-FFF2-40B4-BE49-F238E27FC236}">
                <a16:creationId xmlns:a16="http://schemas.microsoft.com/office/drawing/2014/main" id="{3B5FB978-6A1A-0F44-2C9C-0CCC06F104FD}"/>
              </a:ext>
            </a:extLst>
          </p:cNvPr>
          <p:cNvSpPr/>
          <p:nvPr/>
        </p:nvSpPr>
        <p:spPr>
          <a:xfrm>
            <a:off x="8043378" y="2430467"/>
            <a:ext cx="2154896" cy="400110"/>
          </a:xfrm>
          <a:prstGeom prst="rect">
            <a:avLst/>
          </a:prstGeom>
          <a:noFill/>
          <a:ln w="9525"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r>
              <a:rPr lang="en-GB" dirty="0"/>
              <a:t>Narcissism</a:t>
            </a:r>
          </a:p>
        </p:txBody>
      </p:sp>
      <p:sp>
        <p:nvSpPr>
          <p:cNvPr id="15" name="Rectangle 14">
            <a:extLst>
              <a:ext uri="{FF2B5EF4-FFF2-40B4-BE49-F238E27FC236}">
                <a16:creationId xmlns:a16="http://schemas.microsoft.com/office/drawing/2014/main" id="{0DDCB385-4352-EBF0-836F-DFFCA898EFD6}"/>
              </a:ext>
            </a:extLst>
          </p:cNvPr>
          <p:cNvSpPr/>
          <p:nvPr/>
        </p:nvSpPr>
        <p:spPr>
          <a:xfrm>
            <a:off x="4392460" y="4476603"/>
            <a:ext cx="3407080" cy="400110"/>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Low Agreeableness</a:t>
            </a:r>
          </a:p>
        </p:txBody>
      </p:sp>
      <p:sp>
        <p:nvSpPr>
          <p:cNvPr id="16" name="Rectangle 15">
            <a:extLst>
              <a:ext uri="{FF2B5EF4-FFF2-40B4-BE49-F238E27FC236}">
                <a16:creationId xmlns:a16="http://schemas.microsoft.com/office/drawing/2014/main" id="{63F0A40F-9086-42B2-A8A2-2DEB434E72C1}"/>
              </a:ext>
            </a:extLst>
          </p:cNvPr>
          <p:cNvSpPr/>
          <p:nvPr/>
        </p:nvSpPr>
        <p:spPr>
          <a:xfrm>
            <a:off x="2847633" y="5434780"/>
            <a:ext cx="3407080" cy="40011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Low Conscientiousness</a:t>
            </a:r>
          </a:p>
        </p:txBody>
      </p:sp>
      <p:cxnSp>
        <p:nvCxnSpPr>
          <p:cNvPr id="18" name="Straight Arrow Connector 17">
            <a:extLst>
              <a:ext uri="{FF2B5EF4-FFF2-40B4-BE49-F238E27FC236}">
                <a16:creationId xmlns:a16="http://schemas.microsoft.com/office/drawing/2014/main" id="{1E5CBAC6-BED2-90AE-D2EA-D157D1D2A89F}"/>
              </a:ext>
            </a:extLst>
          </p:cNvPr>
          <p:cNvCxnSpPr>
            <a:cxnSpLocks/>
            <a:stCxn id="11" idx="3"/>
          </p:cNvCxnSpPr>
          <p:nvPr/>
        </p:nvCxnSpPr>
        <p:spPr>
          <a:xfrm>
            <a:off x="4049556" y="2606292"/>
            <a:ext cx="613986" cy="1870311"/>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20" name="Straight Arrow Connector 19">
            <a:extLst>
              <a:ext uri="{FF2B5EF4-FFF2-40B4-BE49-F238E27FC236}">
                <a16:creationId xmlns:a16="http://schemas.microsoft.com/office/drawing/2014/main" id="{D1D19B2D-E5E7-68F3-F8A2-258EE0D97CF2}"/>
              </a:ext>
            </a:extLst>
          </p:cNvPr>
          <p:cNvCxnSpPr>
            <a:cxnSpLocks/>
            <a:stCxn id="12" idx="1"/>
          </p:cNvCxnSpPr>
          <p:nvPr/>
        </p:nvCxnSpPr>
        <p:spPr>
          <a:xfrm flipH="1">
            <a:off x="7625532" y="2630522"/>
            <a:ext cx="417846" cy="1846081"/>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22" name="Straight Arrow Connector 21">
            <a:extLst>
              <a:ext uri="{FF2B5EF4-FFF2-40B4-BE49-F238E27FC236}">
                <a16:creationId xmlns:a16="http://schemas.microsoft.com/office/drawing/2014/main" id="{43A8BA8A-6313-04A3-0AE7-876FE15FFF14}"/>
              </a:ext>
            </a:extLst>
          </p:cNvPr>
          <p:cNvCxnSpPr>
            <a:cxnSpLocks/>
          </p:cNvCxnSpPr>
          <p:nvPr/>
        </p:nvCxnSpPr>
        <p:spPr>
          <a:xfrm>
            <a:off x="6046467" y="2843925"/>
            <a:ext cx="0" cy="155143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28" name="Straight Arrow Connector 27">
            <a:extLst>
              <a:ext uri="{FF2B5EF4-FFF2-40B4-BE49-F238E27FC236}">
                <a16:creationId xmlns:a16="http://schemas.microsoft.com/office/drawing/2014/main" id="{5D78BE43-A2DD-69A4-BA0C-F7BE74462A1C}"/>
              </a:ext>
            </a:extLst>
          </p:cNvPr>
          <p:cNvCxnSpPr>
            <a:stCxn id="11" idx="2"/>
            <a:endCxn id="16" idx="0"/>
          </p:cNvCxnSpPr>
          <p:nvPr/>
        </p:nvCxnSpPr>
        <p:spPr>
          <a:xfrm>
            <a:off x="2972108" y="2806347"/>
            <a:ext cx="1579065" cy="2628433"/>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cxnSp>
        <p:nvCxnSpPr>
          <p:cNvPr id="30" name="Straight Arrow Connector 29">
            <a:extLst>
              <a:ext uri="{FF2B5EF4-FFF2-40B4-BE49-F238E27FC236}">
                <a16:creationId xmlns:a16="http://schemas.microsoft.com/office/drawing/2014/main" id="{5A8C56A9-6E61-48A9-3421-A011660F099D}"/>
              </a:ext>
            </a:extLst>
          </p:cNvPr>
          <p:cNvCxnSpPr>
            <a:stCxn id="10" idx="2"/>
            <a:endCxn id="16" idx="0"/>
          </p:cNvCxnSpPr>
          <p:nvPr/>
        </p:nvCxnSpPr>
        <p:spPr>
          <a:xfrm flipH="1">
            <a:off x="4551173" y="2806347"/>
            <a:ext cx="1495294" cy="2628433"/>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38" name="Rectangle 37">
            <a:extLst>
              <a:ext uri="{FF2B5EF4-FFF2-40B4-BE49-F238E27FC236}">
                <a16:creationId xmlns:a16="http://schemas.microsoft.com/office/drawing/2014/main" id="{76ABAC71-1F01-8ED0-A1B6-B02E2ABDE0DF}"/>
              </a:ext>
            </a:extLst>
          </p:cNvPr>
          <p:cNvSpPr/>
          <p:nvPr/>
        </p:nvSpPr>
        <p:spPr>
          <a:xfrm>
            <a:off x="6901374" y="5434780"/>
            <a:ext cx="3801261" cy="40011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a:t>High Extraversion and Openness</a:t>
            </a:r>
          </a:p>
        </p:txBody>
      </p:sp>
      <p:cxnSp>
        <p:nvCxnSpPr>
          <p:cNvPr id="39" name="Straight Arrow Connector 38">
            <a:extLst>
              <a:ext uri="{FF2B5EF4-FFF2-40B4-BE49-F238E27FC236}">
                <a16:creationId xmlns:a16="http://schemas.microsoft.com/office/drawing/2014/main" id="{9098A1F8-6D5F-A677-16A4-4221F4153F86}"/>
              </a:ext>
            </a:extLst>
          </p:cNvPr>
          <p:cNvCxnSpPr>
            <a:cxnSpLocks/>
          </p:cNvCxnSpPr>
          <p:nvPr/>
        </p:nvCxnSpPr>
        <p:spPr>
          <a:xfrm>
            <a:off x="6046467" y="2843925"/>
            <a:ext cx="2095977" cy="2590855"/>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42" name="Straight Arrow Connector 41">
            <a:extLst>
              <a:ext uri="{FF2B5EF4-FFF2-40B4-BE49-F238E27FC236}">
                <a16:creationId xmlns:a16="http://schemas.microsoft.com/office/drawing/2014/main" id="{EE3F422B-9243-2539-E2D0-D0A1C1BE9360}"/>
              </a:ext>
            </a:extLst>
          </p:cNvPr>
          <p:cNvCxnSpPr>
            <a:cxnSpLocks/>
          </p:cNvCxnSpPr>
          <p:nvPr/>
        </p:nvCxnSpPr>
        <p:spPr>
          <a:xfrm flipH="1">
            <a:off x="8380149" y="2806347"/>
            <a:ext cx="747356" cy="2615085"/>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sp>
        <p:nvSpPr>
          <p:cNvPr id="44" name="Rectangle 43">
            <a:extLst>
              <a:ext uri="{FF2B5EF4-FFF2-40B4-BE49-F238E27FC236}">
                <a16:creationId xmlns:a16="http://schemas.microsoft.com/office/drawing/2014/main" id="{FCD1A860-42AE-CEAB-6065-1ADC8E66F0EF}"/>
              </a:ext>
            </a:extLst>
          </p:cNvPr>
          <p:cNvSpPr/>
          <p:nvPr/>
        </p:nvSpPr>
        <p:spPr>
          <a:xfrm>
            <a:off x="4392460" y="3438463"/>
            <a:ext cx="3407080" cy="40011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Low Neuroticism</a:t>
            </a:r>
          </a:p>
        </p:txBody>
      </p:sp>
      <p:cxnSp>
        <p:nvCxnSpPr>
          <p:cNvPr id="45" name="Straight Arrow Connector 44">
            <a:extLst>
              <a:ext uri="{FF2B5EF4-FFF2-40B4-BE49-F238E27FC236}">
                <a16:creationId xmlns:a16="http://schemas.microsoft.com/office/drawing/2014/main" id="{1AFB3C87-65A2-E0C5-CD9B-A45502BEBAD1}"/>
              </a:ext>
            </a:extLst>
          </p:cNvPr>
          <p:cNvCxnSpPr>
            <a:cxnSpLocks/>
            <a:endCxn id="44" idx="0"/>
          </p:cNvCxnSpPr>
          <p:nvPr/>
        </p:nvCxnSpPr>
        <p:spPr>
          <a:xfrm>
            <a:off x="6096000" y="2830577"/>
            <a:ext cx="0" cy="607886"/>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6042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5"/>
                                        </p:tgtEl>
                                        <p:attrNameLst>
                                          <p:attrName>style.visibility</p:attrName>
                                        </p:attrNameLst>
                                      </p:cBhvr>
                                      <p:to>
                                        <p:strVal val="visible"/>
                                      </p:to>
                                    </p:set>
                                    <p:animEffect transition="in" filter="wipe(down)">
                                      <p:cBhvr>
                                        <p:cTn id="7" dur="500"/>
                                        <p:tgtEl>
                                          <p:spTgt spid="45"/>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44"/>
                                        </p:tgtEl>
                                        <p:attrNameLst>
                                          <p:attrName>style.visibility</p:attrName>
                                        </p:attrNameLst>
                                      </p:cBhvr>
                                      <p:to>
                                        <p:strVal val="visible"/>
                                      </p:to>
                                    </p:set>
                                    <p:animEffect transition="in" filter="wipe(down)">
                                      <p:cBhvr>
                                        <p:cTn id="10" dur="500"/>
                                        <p:tgtEl>
                                          <p:spTgt spid="44"/>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1" nodeType="clickEffect">
                                  <p:stCondLst>
                                    <p:cond delay="0"/>
                                  </p:stCondLst>
                                  <p:childTnLst>
                                    <p:set>
                                      <p:cBhvr>
                                        <p:cTn id="14" dur="1" fill="hold">
                                          <p:stCondLst>
                                            <p:cond delay="0"/>
                                          </p:stCondLst>
                                        </p:cTn>
                                        <p:tgtEl>
                                          <p:spTgt spid="44"/>
                                        </p:tgtEl>
                                        <p:attrNameLst>
                                          <p:attrName>style.visibility</p:attrName>
                                        </p:attrNameLst>
                                      </p:cBhvr>
                                      <p:to>
                                        <p:strVal val="hidden"/>
                                      </p:to>
                                    </p:set>
                                  </p:childTnLst>
                                </p:cTn>
                              </p:par>
                              <p:par>
                                <p:cTn id="15" presetID="1" presetClass="exit" presetSubtype="0" fill="hold" nodeType="withEffect">
                                  <p:stCondLst>
                                    <p:cond delay="0"/>
                                  </p:stCondLst>
                                  <p:childTnLst>
                                    <p:set>
                                      <p:cBhvr>
                                        <p:cTn id="16" dur="1" fill="hold">
                                          <p:stCondLst>
                                            <p:cond delay="0"/>
                                          </p:stCondLst>
                                        </p:cTn>
                                        <p:tgtEl>
                                          <p:spTgt spid="45"/>
                                        </p:tgtEl>
                                        <p:attrNameLst>
                                          <p:attrName>style.visibility</p:attrName>
                                        </p:attrNameLst>
                                      </p:cBhvr>
                                      <p:to>
                                        <p:strVal val="hidden"/>
                                      </p:to>
                                    </p:set>
                                  </p:childTnLst>
                                </p:cTn>
                              </p:par>
                              <p:par>
                                <p:cTn id="17" presetID="22" presetClass="entr" presetSubtype="4"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wipe(down)">
                                      <p:cBhvr>
                                        <p:cTn id="19" dur="500"/>
                                        <p:tgtEl>
                                          <p:spTgt spid="20"/>
                                        </p:tgtEl>
                                      </p:cBhvr>
                                    </p:animEffect>
                                  </p:childTnLst>
                                </p:cTn>
                              </p:par>
                              <p:par>
                                <p:cTn id="20" presetID="22" presetClass="entr" presetSubtype="4" fill="hold" nodeType="with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wipe(down)">
                                      <p:cBhvr>
                                        <p:cTn id="22" dur="500"/>
                                        <p:tgtEl>
                                          <p:spTgt spid="22"/>
                                        </p:tgtEl>
                                      </p:cBhvr>
                                    </p:animEffect>
                                  </p:childTnLst>
                                </p:cTn>
                              </p:par>
                              <p:par>
                                <p:cTn id="23" presetID="22" presetClass="entr" presetSubtype="4" fill="hold" nodeType="withEffect">
                                  <p:stCondLst>
                                    <p:cond delay="0"/>
                                  </p:stCondLst>
                                  <p:childTnLst>
                                    <p:set>
                                      <p:cBhvr>
                                        <p:cTn id="24" dur="1" fill="hold">
                                          <p:stCondLst>
                                            <p:cond delay="0"/>
                                          </p:stCondLst>
                                        </p:cTn>
                                        <p:tgtEl>
                                          <p:spTgt spid="18"/>
                                        </p:tgtEl>
                                        <p:attrNameLst>
                                          <p:attrName>style.visibility</p:attrName>
                                        </p:attrNameLst>
                                      </p:cBhvr>
                                      <p:to>
                                        <p:strVal val="visible"/>
                                      </p:to>
                                    </p:set>
                                    <p:animEffect transition="in" filter="wipe(down)">
                                      <p:cBhvr>
                                        <p:cTn id="25" dur="500"/>
                                        <p:tgtEl>
                                          <p:spTgt spid="18"/>
                                        </p:tgtEl>
                                      </p:cBhvr>
                                    </p:animEffect>
                                  </p:childTnLst>
                                </p:cTn>
                              </p:par>
                              <p:par>
                                <p:cTn id="26" presetID="22" presetClass="entr" presetSubtype="4" fill="hold" grpId="0" nodeType="with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wipe(down)">
                                      <p:cBhvr>
                                        <p:cTn id="28" dur="500"/>
                                        <p:tgtEl>
                                          <p:spTgt spid="15"/>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xit" presetSubtype="0" fill="hold" nodeType="clickEffect">
                                  <p:stCondLst>
                                    <p:cond delay="0"/>
                                  </p:stCondLst>
                                  <p:childTnLst>
                                    <p:set>
                                      <p:cBhvr>
                                        <p:cTn id="32" dur="1" fill="hold">
                                          <p:stCondLst>
                                            <p:cond delay="0"/>
                                          </p:stCondLst>
                                        </p:cTn>
                                        <p:tgtEl>
                                          <p:spTgt spid="22"/>
                                        </p:tgtEl>
                                        <p:attrNameLst>
                                          <p:attrName>style.visibility</p:attrName>
                                        </p:attrNameLst>
                                      </p:cBhvr>
                                      <p:to>
                                        <p:strVal val="hidden"/>
                                      </p:to>
                                    </p:set>
                                  </p:childTnLst>
                                </p:cTn>
                              </p:par>
                              <p:par>
                                <p:cTn id="33" presetID="1" presetClass="exit" presetSubtype="0" fill="hold" nodeType="withEffect">
                                  <p:stCondLst>
                                    <p:cond delay="0"/>
                                  </p:stCondLst>
                                  <p:childTnLst>
                                    <p:set>
                                      <p:cBhvr>
                                        <p:cTn id="34" dur="1" fill="hold">
                                          <p:stCondLst>
                                            <p:cond delay="0"/>
                                          </p:stCondLst>
                                        </p:cTn>
                                        <p:tgtEl>
                                          <p:spTgt spid="20"/>
                                        </p:tgtEl>
                                        <p:attrNameLst>
                                          <p:attrName>style.visibility</p:attrName>
                                        </p:attrNameLst>
                                      </p:cBhvr>
                                      <p:to>
                                        <p:strVal val="hidden"/>
                                      </p:to>
                                    </p:set>
                                  </p:childTnLst>
                                </p:cTn>
                              </p:par>
                              <p:par>
                                <p:cTn id="35" presetID="1" presetClass="exit" presetSubtype="0" fill="hold" nodeType="withEffect">
                                  <p:stCondLst>
                                    <p:cond delay="0"/>
                                  </p:stCondLst>
                                  <p:childTnLst>
                                    <p:set>
                                      <p:cBhvr>
                                        <p:cTn id="36" dur="1" fill="hold">
                                          <p:stCondLst>
                                            <p:cond delay="0"/>
                                          </p:stCondLst>
                                        </p:cTn>
                                        <p:tgtEl>
                                          <p:spTgt spid="18"/>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15"/>
                                        </p:tgtEl>
                                        <p:attrNameLst>
                                          <p:attrName>style.visibility</p:attrName>
                                        </p:attrNameLst>
                                      </p:cBhvr>
                                      <p:to>
                                        <p:strVal val="hidden"/>
                                      </p:to>
                                    </p:set>
                                  </p:childTnLst>
                                </p:cTn>
                              </p:par>
                              <p:par>
                                <p:cTn id="39" presetID="22" presetClass="entr" presetSubtype="4" fill="hold" nodeType="withEffect">
                                  <p:stCondLst>
                                    <p:cond delay="0"/>
                                  </p:stCondLst>
                                  <p:childTnLst>
                                    <p:set>
                                      <p:cBhvr>
                                        <p:cTn id="40" dur="1" fill="hold">
                                          <p:stCondLst>
                                            <p:cond delay="0"/>
                                          </p:stCondLst>
                                        </p:cTn>
                                        <p:tgtEl>
                                          <p:spTgt spid="28"/>
                                        </p:tgtEl>
                                        <p:attrNameLst>
                                          <p:attrName>style.visibility</p:attrName>
                                        </p:attrNameLst>
                                      </p:cBhvr>
                                      <p:to>
                                        <p:strVal val="visible"/>
                                      </p:to>
                                    </p:set>
                                    <p:animEffect transition="in" filter="wipe(down)">
                                      <p:cBhvr>
                                        <p:cTn id="41" dur="500"/>
                                        <p:tgtEl>
                                          <p:spTgt spid="28"/>
                                        </p:tgtEl>
                                      </p:cBhvr>
                                    </p:animEffect>
                                  </p:childTnLst>
                                </p:cTn>
                              </p:par>
                              <p:par>
                                <p:cTn id="42" presetID="22" presetClass="entr" presetSubtype="4" fill="hold" nodeType="withEffect">
                                  <p:stCondLst>
                                    <p:cond delay="0"/>
                                  </p:stCondLst>
                                  <p:childTnLst>
                                    <p:set>
                                      <p:cBhvr>
                                        <p:cTn id="43" dur="1" fill="hold">
                                          <p:stCondLst>
                                            <p:cond delay="0"/>
                                          </p:stCondLst>
                                        </p:cTn>
                                        <p:tgtEl>
                                          <p:spTgt spid="30"/>
                                        </p:tgtEl>
                                        <p:attrNameLst>
                                          <p:attrName>style.visibility</p:attrName>
                                        </p:attrNameLst>
                                      </p:cBhvr>
                                      <p:to>
                                        <p:strVal val="visible"/>
                                      </p:to>
                                    </p:set>
                                    <p:animEffect transition="in" filter="wipe(down)">
                                      <p:cBhvr>
                                        <p:cTn id="44" dur="500"/>
                                        <p:tgtEl>
                                          <p:spTgt spid="30"/>
                                        </p:tgtEl>
                                      </p:cBhvr>
                                    </p:animEffect>
                                  </p:childTnLst>
                                </p:cTn>
                              </p:par>
                              <p:par>
                                <p:cTn id="45" presetID="22" presetClass="entr" presetSubtype="4" fill="hold" grpId="0" nodeType="withEffect">
                                  <p:stCondLst>
                                    <p:cond delay="0"/>
                                  </p:stCondLst>
                                  <p:childTnLst>
                                    <p:set>
                                      <p:cBhvr>
                                        <p:cTn id="46" dur="1" fill="hold">
                                          <p:stCondLst>
                                            <p:cond delay="0"/>
                                          </p:stCondLst>
                                        </p:cTn>
                                        <p:tgtEl>
                                          <p:spTgt spid="16"/>
                                        </p:tgtEl>
                                        <p:attrNameLst>
                                          <p:attrName>style.visibility</p:attrName>
                                        </p:attrNameLst>
                                      </p:cBhvr>
                                      <p:to>
                                        <p:strVal val="visible"/>
                                      </p:to>
                                    </p:set>
                                    <p:animEffect transition="in" filter="wipe(down)">
                                      <p:cBhvr>
                                        <p:cTn id="47" dur="500"/>
                                        <p:tgtEl>
                                          <p:spTgt spid="16"/>
                                        </p:tgtEl>
                                      </p:cBhvr>
                                    </p:animEffect>
                                  </p:childTnLst>
                                </p:cTn>
                              </p:par>
                            </p:childTnLst>
                          </p:cTn>
                        </p:par>
                      </p:childTnLst>
                    </p:cTn>
                  </p:par>
                  <p:par>
                    <p:cTn id="48" fill="hold">
                      <p:stCondLst>
                        <p:cond delay="indefinite"/>
                      </p:stCondLst>
                      <p:childTnLst>
                        <p:par>
                          <p:cTn id="49" fill="hold">
                            <p:stCondLst>
                              <p:cond delay="0"/>
                            </p:stCondLst>
                            <p:childTnLst>
                              <p:par>
                                <p:cTn id="50" presetID="1" presetClass="exit" presetSubtype="0" fill="hold" grpId="1" nodeType="clickEffect">
                                  <p:stCondLst>
                                    <p:cond delay="0"/>
                                  </p:stCondLst>
                                  <p:childTnLst>
                                    <p:set>
                                      <p:cBhvr>
                                        <p:cTn id="51" dur="1" fill="hold">
                                          <p:stCondLst>
                                            <p:cond delay="0"/>
                                          </p:stCondLst>
                                        </p:cTn>
                                        <p:tgtEl>
                                          <p:spTgt spid="16"/>
                                        </p:tgtEl>
                                        <p:attrNameLst>
                                          <p:attrName>style.visibility</p:attrName>
                                        </p:attrNameLst>
                                      </p:cBhvr>
                                      <p:to>
                                        <p:strVal val="hidden"/>
                                      </p:to>
                                    </p:set>
                                  </p:childTnLst>
                                </p:cTn>
                              </p:par>
                              <p:par>
                                <p:cTn id="52" presetID="1" presetClass="exit" presetSubtype="0" fill="hold" nodeType="withEffect">
                                  <p:stCondLst>
                                    <p:cond delay="0"/>
                                  </p:stCondLst>
                                  <p:childTnLst>
                                    <p:set>
                                      <p:cBhvr>
                                        <p:cTn id="53" dur="1" fill="hold">
                                          <p:stCondLst>
                                            <p:cond delay="0"/>
                                          </p:stCondLst>
                                        </p:cTn>
                                        <p:tgtEl>
                                          <p:spTgt spid="28"/>
                                        </p:tgtEl>
                                        <p:attrNameLst>
                                          <p:attrName>style.visibility</p:attrName>
                                        </p:attrNameLst>
                                      </p:cBhvr>
                                      <p:to>
                                        <p:strVal val="hidden"/>
                                      </p:to>
                                    </p:set>
                                  </p:childTnLst>
                                </p:cTn>
                              </p:par>
                              <p:par>
                                <p:cTn id="54" presetID="1" presetClass="exit" presetSubtype="0" fill="hold" nodeType="withEffect">
                                  <p:stCondLst>
                                    <p:cond delay="0"/>
                                  </p:stCondLst>
                                  <p:childTnLst>
                                    <p:set>
                                      <p:cBhvr>
                                        <p:cTn id="55" dur="1" fill="hold">
                                          <p:stCondLst>
                                            <p:cond delay="0"/>
                                          </p:stCondLst>
                                        </p:cTn>
                                        <p:tgtEl>
                                          <p:spTgt spid="30"/>
                                        </p:tgtEl>
                                        <p:attrNameLst>
                                          <p:attrName>style.visibility</p:attrName>
                                        </p:attrNameLst>
                                      </p:cBhvr>
                                      <p:to>
                                        <p:strVal val="hidden"/>
                                      </p:to>
                                    </p:set>
                                  </p:childTnLst>
                                </p:cTn>
                              </p:par>
                              <p:par>
                                <p:cTn id="56" presetID="22" presetClass="entr" presetSubtype="4" fill="hold" nodeType="withEffect">
                                  <p:stCondLst>
                                    <p:cond delay="0"/>
                                  </p:stCondLst>
                                  <p:childTnLst>
                                    <p:set>
                                      <p:cBhvr>
                                        <p:cTn id="57" dur="1" fill="hold">
                                          <p:stCondLst>
                                            <p:cond delay="0"/>
                                          </p:stCondLst>
                                        </p:cTn>
                                        <p:tgtEl>
                                          <p:spTgt spid="42"/>
                                        </p:tgtEl>
                                        <p:attrNameLst>
                                          <p:attrName>style.visibility</p:attrName>
                                        </p:attrNameLst>
                                      </p:cBhvr>
                                      <p:to>
                                        <p:strVal val="visible"/>
                                      </p:to>
                                    </p:set>
                                    <p:animEffect transition="in" filter="wipe(down)">
                                      <p:cBhvr>
                                        <p:cTn id="58" dur="500"/>
                                        <p:tgtEl>
                                          <p:spTgt spid="42"/>
                                        </p:tgtEl>
                                      </p:cBhvr>
                                    </p:animEffect>
                                  </p:childTnLst>
                                </p:cTn>
                              </p:par>
                              <p:par>
                                <p:cTn id="59" presetID="22" presetClass="entr" presetSubtype="4" fill="hold" nodeType="withEffect">
                                  <p:stCondLst>
                                    <p:cond delay="0"/>
                                  </p:stCondLst>
                                  <p:childTnLst>
                                    <p:set>
                                      <p:cBhvr>
                                        <p:cTn id="60" dur="1" fill="hold">
                                          <p:stCondLst>
                                            <p:cond delay="0"/>
                                          </p:stCondLst>
                                        </p:cTn>
                                        <p:tgtEl>
                                          <p:spTgt spid="39"/>
                                        </p:tgtEl>
                                        <p:attrNameLst>
                                          <p:attrName>style.visibility</p:attrName>
                                        </p:attrNameLst>
                                      </p:cBhvr>
                                      <p:to>
                                        <p:strVal val="visible"/>
                                      </p:to>
                                    </p:set>
                                    <p:animEffect transition="in" filter="wipe(down)">
                                      <p:cBhvr>
                                        <p:cTn id="61" dur="500"/>
                                        <p:tgtEl>
                                          <p:spTgt spid="39"/>
                                        </p:tgtEl>
                                      </p:cBhvr>
                                    </p:animEffect>
                                  </p:childTnLst>
                                </p:cTn>
                              </p:par>
                              <p:par>
                                <p:cTn id="62" presetID="22" presetClass="entr" presetSubtype="4" fill="hold" grpId="0" nodeType="withEffect">
                                  <p:stCondLst>
                                    <p:cond delay="0"/>
                                  </p:stCondLst>
                                  <p:childTnLst>
                                    <p:set>
                                      <p:cBhvr>
                                        <p:cTn id="63" dur="1" fill="hold">
                                          <p:stCondLst>
                                            <p:cond delay="0"/>
                                          </p:stCondLst>
                                        </p:cTn>
                                        <p:tgtEl>
                                          <p:spTgt spid="38"/>
                                        </p:tgtEl>
                                        <p:attrNameLst>
                                          <p:attrName>style.visibility</p:attrName>
                                        </p:attrNameLst>
                                      </p:cBhvr>
                                      <p:to>
                                        <p:strVal val="visible"/>
                                      </p:to>
                                    </p:set>
                                    <p:animEffect transition="in" filter="wipe(down)">
                                      <p:cBhvr>
                                        <p:cTn id="64"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5" grpId="1" animBg="1"/>
      <p:bldP spid="16" grpId="0" animBg="1"/>
      <p:bldP spid="16" grpId="1" animBg="1"/>
      <p:bldP spid="38" grpId="0" animBg="1"/>
      <p:bldP spid="44" grpId="0" animBg="1"/>
      <p:bldP spid="44" grpId="1"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6317D-C520-DDCE-DF2B-66CB2FFEFA56}"/>
              </a:ext>
            </a:extLst>
          </p:cNvPr>
          <p:cNvSpPr>
            <a:spLocks noGrp="1"/>
          </p:cNvSpPr>
          <p:nvPr>
            <p:ph type="title"/>
          </p:nvPr>
        </p:nvSpPr>
        <p:spPr/>
        <p:txBody>
          <a:bodyPr>
            <a:normAutofit/>
          </a:bodyPr>
          <a:lstStyle/>
          <a:p>
            <a:r>
              <a:rPr lang="en-GB" sz="4400" b="1" dirty="0"/>
              <a:t>Dark Triad Traits</a:t>
            </a:r>
            <a:endParaRPr lang="en-GB" sz="4400" dirty="0"/>
          </a:p>
        </p:txBody>
      </p:sp>
      <p:sp>
        <p:nvSpPr>
          <p:cNvPr id="3" name="Content Placeholder 2">
            <a:extLst>
              <a:ext uri="{FF2B5EF4-FFF2-40B4-BE49-F238E27FC236}">
                <a16:creationId xmlns:a16="http://schemas.microsoft.com/office/drawing/2014/main" id="{AE2475DF-10EF-1FFD-9DEF-BD3B291AB18D}"/>
              </a:ext>
            </a:extLst>
          </p:cNvPr>
          <p:cNvSpPr>
            <a:spLocks noGrp="1"/>
          </p:cNvSpPr>
          <p:nvPr>
            <p:ph idx="1"/>
          </p:nvPr>
        </p:nvSpPr>
        <p:spPr/>
        <p:txBody>
          <a:bodyPr/>
          <a:lstStyle/>
          <a:p>
            <a:r>
              <a:rPr lang="en-GB" dirty="0"/>
              <a:t>First impressions of those with Dark Triad ‘personality’ are that they are charismatic and charming</a:t>
            </a:r>
          </a:p>
          <a:p>
            <a:pPr lvl="1"/>
            <a:r>
              <a:rPr lang="en-GB" dirty="0"/>
              <a:t>Narcissists often seem charming and likeable, but this may be due to high self-esteem, which is generally a sociably desirable trait</a:t>
            </a:r>
          </a:p>
          <a:p>
            <a:pPr lvl="1"/>
            <a:endParaRPr lang="en-GB" dirty="0"/>
          </a:p>
          <a:p>
            <a:r>
              <a:rPr lang="en-GB" dirty="0"/>
              <a:t>As time progresses, people with a Dark Triad personality cannot maintain the perception of being ‘nice’ and ‘charming’, and true exploitative/manipulative characteristics emerge.</a:t>
            </a:r>
          </a:p>
        </p:txBody>
      </p:sp>
    </p:spTree>
    <p:extLst>
      <p:ext uri="{BB962C8B-B14F-4D97-AF65-F5344CB8AC3E}">
        <p14:creationId xmlns:p14="http://schemas.microsoft.com/office/powerpoint/2010/main" val="2330871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22046-E384-1DE5-09AC-2E2F68A92C1E}"/>
              </a:ext>
            </a:extLst>
          </p:cNvPr>
          <p:cNvSpPr>
            <a:spLocks noGrp="1"/>
          </p:cNvSpPr>
          <p:nvPr>
            <p:ph type="title"/>
          </p:nvPr>
        </p:nvSpPr>
        <p:spPr/>
        <p:txBody>
          <a:bodyPr>
            <a:normAutofit/>
          </a:bodyPr>
          <a:lstStyle/>
          <a:p>
            <a:r>
              <a:rPr lang="en-GB" sz="4400" dirty="0"/>
              <a:t>Light Triad</a:t>
            </a:r>
          </a:p>
        </p:txBody>
      </p:sp>
      <p:sp>
        <p:nvSpPr>
          <p:cNvPr id="4" name="Isosceles Triangle 3">
            <a:extLst>
              <a:ext uri="{FF2B5EF4-FFF2-40B4-BE49-F238E27FC236}">
                <a16:creationId xmlns:a16="http://schemas.microsoft.com/office/drawing/2014/main" id="{90B177F2-33DA-4186-0B14-B1177F38652B}"/>
              </a:ext>
            </a:extLst>
          </p:cNvPr>
          <p:cNvSpPr/>
          <p:nvPr/>
        </p:nvSpPr>
        <p:spPr>
          <a:xfrm>
            <a:off x="6076448" y="1651000"/>
            <a:ext cx="4383314" cy="3556000"/>
          </a:xfrm>
          <a:prstGeom prst="triangle">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596371C3-95B3-4167-3451-40EEDB1E936E}"/>
              </a:ext>
            </a:extLst>
          </p:cNvPr>
          <p:cNvSpPr/>
          <p:nvPr/>
        </p:nvSpPr>
        <p:spPr>
          <a:xfrm>
            <a:off x="7406329" y="3106672"/>
            <a:ext cx="1723550" cy="1754326"/>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5400" b="1" cap="none" spc="0" dirty="0">
                <a:ln/>
                <a:solidFill>
                  <a:schemeClr val="accent6">
                    <a:lumMod val="75000"/>
                  </a:schemeClr>
                </a:solidFill>
                <a:effectLst/>
              </a:rPr>
              <a:t>Light</a:t>
            </a:r>
          </a:p>
          <a:p>
            <a:pPr algn="ctr"/>
            <a:r>
              <a:rPr lang="en-GB" sz="5400" b="1" dirty="0">
                <a:ln/>
                <a:solidFill>
                  <a:schemeClr val="accent6">
                    <a:lumMod val="75000"/>
                  </a:schemeClr>
                </a:solidFill>
              </a:rPr>
              <a:t>Triad</a:t>
            </a:r>
            <a:endParaRPr lang="en-GB" sz="5400" b="1" cap="none" spc="0" dirty="0">
              <a:ln/>
              <a:solidFill>
                <a:schemeClr val="accent6">
                  <a:lumMod val="75000"/>
                </a:schemeClr>
              </a:solidFill>
              <a:effectLst/>
            </a:endParaRPr>
          </a:p>
        </p:txBody>
      </p:sp>
      <p:sp>
        <p:nvSpPr>
          <p:cNvPr id="6" name="TextBox 5">
            <a:extLst>
              <a:ext uri="{FF2B5EF4-FFF2-40B4-BE49-F238E27FC236}">
                <a16:creationId xmlns:a16="http://schemas.microsoft.com/office/drawing/2014/main" id="{03739671-A571-3B87-45D0-E2EA21DB685A}"/>
              </a:ext>
            </a:extLst>
          </p:cNvPr>
          <p:cNvSpPr txBox="1"/>
          <p:nvPr/>
        </p:nvSpPr>
        <p:spPr>
          <a:xfrm>
            <a:off x="1004888" y="2390873"/>
            <a:ext cx="4197292" cy="2308324"/>
          </a:xfrm>
          <a:prstGeom prst="rect">
            <a:avLst/>
          </a:prstGeom>
          <a:noFill/>
        </p:spPr>
        <p:txBody>
          <a:bodyPr wrap="square">
            <a:spAutoFit/>
          </a:bodyPr>
          <a:lstStyle/>
          <a:p>
            <a:pPr marL="0" indent="0" algn="ctr">
              <a:buNone/>
            </a:pPr>
            <a:r>
              <a:rPr lang="en-GB" sz="2400" b="1" u="sng" dirty="0">
                <a:solidFill>
                  <a:schemeClr val="accent5">
                    <a:lumMod val="75000"/>
                  </a:schemeClr>
                </a:solidFill>
              </a:rPr>
              <a:t>The Light Triad </a:t>
            </a:r>
            <a:r>
              <a:rPr lang="en-GB" sz="2400" dirty="0"/>
              <a:t>(Kaufman et al., 2019) was devised in contrast to the Dark Triad. Three traits exhibited by people who display ‘light’ behaviours in their daily lives.</a:t>
            </a:r>
          </a:p>
        </p:txBody>
      </p:sp>
      <p:sp>
        <p:nvSpPr>
          <p:cNvPr id="7" name="TextBox 6">
            <a:extLst>
              <a:ext uri="{FF2B5EF4-FFF2-40B4-BE49-F238E27FC236}">
                <a16:creationId xmlns:a16="http://schemas.microsoft.com/office/drawing/2014/main" id="{8BBCEA9F-86CD-C353-8884-186A2DA72860}"/>
              </a:ext>
            </a:extLst>
          </p:cNvPr>
          <p:cNvSpPr txBox="1"/>
          <p:nvPr/>
        </p:nvSpPr>
        <p:spPr>
          <a:xfrm rot="18080165">
            <a:off x="5294689" y="3043154"/>
            <a:ext cx="2703704" cy="584775"/>
          </a:xfrm>
          <a:prstGeom prst="rect">
            <a:avLst/>
          </a:prstGeom>
          <a:noFill/>
        </p:spPr>
        <p:txBody>
          <a:bodyPr wrap="square">
            <a:spAutoFit/>
          </a:bodyPr>
          <a:lstStyle/>
          <a:p>
            <a:pPr algn="ctr"/>
            <a:r>
              <a:rPr lang="en-GB" sz="3200" b="1" dirty="0">
                <a:solidFill>
                  <a:schemeClr val="accent5">
                    <a:lumMod val="75000"/>
                  </a:schemeClr>
                </a:solidFill>
              </a:rPr>
              <a:t>Humanism</a:t>
            </a:r>
          </a:p>
        </p:txBody>
      </p:sp>
      <p:sp>
        <p:nvSpPr>
          <p:cNvPr id="8" name="TextBox 7">
            <a:extLst>
              <a:ext uri="{FF2B5EF4-FFF2-40B4-BE49-F238E27FC236}">
                <a16:creationId xmlns:a16="http://schemas.microsoft.com/office/drawing/2014/main" id="{37A405AE-245F-54FF-45B8-DA14D8F67F1F}"/>
              </a:ext>
            </a:extLst>
          </p:cNvPr>
          <p:cNvSpPr txBox="1"/>
          <p:nvPr/>
        </p:nvSpPr>
        <p:spPr>
          <a:xfrm rot="3565216">
            <a:off x="8107570" y="3136612"/>
            <a:ext cx="3463218" cy="584775"/>
          </a:xfrm>
          <a:prstGeom prst="rect">
            <a:avLst/>
          </a:prstGeom>
          <a:noFill/>
        </p:spPr>
        <p:txBody>
          <a:bodyPr wrap="square">
            <a:spAutoFit/>
          </a:bodyPr>
          <a:lstStyle/>
          <a:p>
            <a:pPr algn="ctr"/>
            <a:r>
              <a:rPr lang="en-GB" sz="3200" b="1" dirty="0">
                <a:solidFill>
                  <a:schemeClr val="accent5">
                    <a:lumMod val="75000"/>
                  </a:schemeClr>
                </a:solidFill>
              </a:rPr>
              <a:t>Kantianism</a:t>
            </a:r>
          </a:p>
        </p:txBody>
      </p:sp>
      <p:sp>
        <p:nvSpPr>
          <p:cNvPr id="9" name="TextBox 8">
            <a:extLst>
              <a:ext uri="{FF2B5EF4-FFF2-40B4-BE49-F238E27FC236}">
                <a16:creationId xmlns:a16="http://schemas.microsoft.com/office/drawing/2014/main" id="{85122157-0E1B-A05F-99A9-7D81AEE3CA0D}"/>
              </a:ext>
            </a:extLst>
          </p:cNvPr>
          <p:cNvSpPr txBox="1"/>
          <p:nvPr/>
        </p:nvSpPr>
        <p:spPr>
          <a:xfrm>
            <a:off x="6512171" y="5196983"/>
            <a:ext cx="3511867" cy="584775"/>
          </a:xfrm>
          <a:prstGeom prst="rect">
            <a:avLst/>
          </a:prstGeom>
          <a:noFill/>
        </p:spPr>
        <p:txBody>
          <a:bodyPr wrap="square">
            <a:spAutoFit/>
          </a:bodyPr>
          <a:lstStyle/>
          <a:p>
            <a:pPr algn="ctr"/>
            <a:r>
              <a:rPr lang="en-GB" sz="3200" b="1" dirty="0">
                <a:solidFill>
                  <a:schemeClr val="accent5">
                    <a:lumMod val="75000"/>
                  </a:schemeClr>
                </a:solidFill>
              </a:rPr>
              <a:t>Faith in Humanity</a:t>
            </a:r>
          </a:p>
        </p:txBody>
      </p:sp>
    </p:spTree>
    <p:extLst>
      <p:ext uri="{BB962C8B-B14F-4D97-AF65-F5344CB8AC3E}">
        <p14:creationId xmlns:p14="http://schemas.microsoft.com/office/powerpoint/2010/main" val="3769600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barn(inVertical)">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barn(inVertical)">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barn(inVertical)">
                                      <p:cBhvr>
                                        <p:cTn id="21" dur="500"/>
                                        <p:tgtEl>
                                          <p:spTgt spid="8"/>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barn(inVertical)">
                                      <p:cBhvr>
                                        <p:cTn id="26"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7" grpId="0"/>
      <p:bldP spid="8"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71738-14C6-9FF3-81B4-AAAB81BFE317}"/>
              </a:ext>
            </a:extLst>
          </p:cNvPr>
          <p:cNvSpPr>
            <a:spLocks noGrp="1"/>
          </p:cNvSpPr>
          <p:nvPr>
            <p:ph type="title"/>
          </p:nvPr>
        </p:nvSpPr>
        <p:spPr/>
        <p:txBody>
          <a:bodyPr/>
          <a:lstStyle/>
          <a:p>
            <a:r>
              <a:rPr lang="en-GB" b="1" dirty="0"/>
              <a:t>Light Triad Traits</a:t>
            </a:r>
          </a:p>
        </p:txBody>
      </p:sp>
      <p:sp>
        <p:nvSpPr>
          <p:cNvPr id="3" name="Content Placeholder 2">
            <a:extLst>
              <a:ext uri="{FF2B5EF4-FFF2-40B4-BE49-F238E27FC236}">
                <a16:creationId xmlns:a16="http://schemas.microsoft.com/office/drawing/2014/main" id="{431F8845-6A5B-7AA8-FBC1-A6FE7734FBDB}"/>
              </a:ext>
            </a:extLst>
          </p:cNvPr>
          <p:cNvSpPr>
            <a:spLocks noGrp="1"/>
          </p:cNvSpPr>
          <p:nvPr>
            <p:ph idx="1"/>
          </p:nvPr>
        </p:nvSpPr>
        <p:spPr/>
        <p:txBody>
          <a:bodyPr>
            <a:normAutofit/>
          </a:bodyPr>
          <a:lstStyle/>
          <a:p>
            <a:r>
              <a:rPr lang="en-GB" sz="2000" dirty="0"/>
              <a:t>Primary motivations of those with Light Triad Traits are intimacy and self-transcendent values.</a:t>
            </a:r>
          </a:p>
          <a:p>
            <a:endParaRPr lang="en-GB" dirty="0"/>
          </a:p>
          <a:p>
            <a:r>
              <a:rPr lang="en-GB" dirty="0"/>
              <a:t>Light Triad Traits are related to many positive outcomes, including overall mental health, relationship satisfaction, and general life satisfaction.</a:t>
            </a:r>
          </a:p>
          <a:p>
            <a:endParaRPr lang="en-GB" dirty="0"/>
          </a:p>
          <a:p>
            <a:r>
              <a:rPr lang="en-GB" dirty="0"/>
              <a:t>Light Triad Traits and negatively related to Dark Triad traits</a:t>
            </a:r>
          </a:p>
          <a:p>
            <a:pPr lvl="1"/>
            <a:r>
              <a:rPr lang="en-GB" dirty="0"/>
              <a:t>But they are not an </a:t>
            </a:r>
            <a:r>
              <a:rPr lang="en-GB" b="1" dirty="0"/>
              <a:t>exact</a:t>
            </a:r>
            <a:r>
              <a:rPr lang="en-GB" dirty="0"/>
              <a:t> converse of them! </a:t>
            </a:r>
            <a:r>
              <a:rPr lang="en-GB" i="1" dirty="0"/>
              <a:t>r =</a:t>
            </a:r>
            <a:r>
              <a:rPr lang="en-GB" dirty="0"/>
              <a:t> (roughly) .50</a:t>
            </a:r>
          </a:p>
          <a:p>
            <a:pPr lvl="1"/>
            <a:r>
              <a:rPr lang="en-GB" dirty="0"/>
              <a:t>Provides value as to the scientific utility of a Light Triad Scale</a:t>
            </a:r>
          </a:p>
          <a:p>
            <a:endParaRPr lang="en-GB" dirty="0"/>
          </a:p>
          <a:p>
            <a:endParaRPr lang="en-GB" dirty="0"/>
          </a:p>
        </p:txBody>
      </p:sp>
    </p:spTree>
    <p:extLst>
      <p:ext uri="{BB962C8B-B14F-4D97-AF65-F5344CB8AC3E}">
        <p14:creationId xmlns:p14="http://schemas.microsoft.com/office/powerpoint/2010/main" val="2217504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Colourful light beams">
            <a:extLst>
              <a:ext uri="{FF2B5EF4-FFF2-40B4-BE49-F238E27FC236}">
                <a16:creationId xmlns:a16="http://schemas.microsoft.com/office/drawing/2014/main" id="{7759E16E-7035-AEAE-09E0-0EB9F7672048}"/>
              </a:ext>
            </a:extLst>
          </p:cNvPr>
          <p:cNvPicPr>
            <a:picLocks noChangeAspect="1"/>
          </p:cNvPicPr>
          <p:nvPr/>
        </p:nvPicPr>
        <p:blipFill rotWithShape="1">
          <a:blip r:embed="rId2"/>
          <a:srcRect b="15730"/>
          <a:stretch/>
        </p:blipFill>
        <p:spPr>
          <a:xfrm>
            <a:off x="20" y="10"/>
            <a:ext cx="12191981" cy="6857990"/>
          </a:xfrm>
          <a:prstGeom prst="rect">
            <a:avLst/>
          </a:prstGeom>
        </p:spPr>
      </p:pic>
      <p:pic>
        <p:nvPicPr>
          <p:cNvPr id="12" name="Picture 11">
            <a:extLst>
              <a:ext uri="{FF2B5EF4-FFF2-40B4-BE49-F238E27FC236}">
                <a16:creationId xmlns:a16="http://schemas.microsoft.com/office/drawing/2014/main" id="{68CDAAEC-6207-B5E3-3581-F35E05051196}"/>
              </a:ext>
            </a:extLst>
          </p:cNvPr>
          <p:cNvPicPr>
            <a:picLocks noChangeAspect="1"/>
          </p:cNvPicPr>
          <p:nvPr/>
        </p:nvPicPr>
        <p:blipFill>
          <a:blip r:embed="rId3"/>
          <a:stretch>
            <a:fillRect/>
          </a:stretch>
        </p:blipFill>
        <p:spPr>
          <a:xfrm>
            <a:off x="7167836" y="388125"/>
            <a:ext cx="3897612" cy="3134162"/>
          </a:xfrm>
          <a:prstGeom prst="rect">
            <a:avLst/>
          </a:prstGeom>
        </p:spPr>
      </p:pic>
      <p:sp>
        <p:nvSpPr>
          <p:cNvPr id="3" name="Subtitle 2">
            <a:extLst>
              <a:ext uri="{FF2B5EF4-FFF2-40B4-BE49-F238E27FC236}">
                <a16:creationId xmlns:a16="http://schemas.microsoft.com/office/drawing/2014/main" id="{C2B0373A-825A-2682-8FDE-034BF95014B2}"/>
              </a:ext>
            </a:extLst>
          </p:cNvPr>
          <p:cNvSpPr>
            <a:spLocks noGrp="1"/>
          </p:cNvSpPr>
          <p:nvPr>
            <p:ph type="subTitle" idx="1"/>
          </p:nvPr>
        </p:nvSpPr>
        <p:spPr>
          <a:xfrm>
            <a:off x="2050178" y="4020431"/>
            <a:ext cx="8091633" cy="2339425"/>
          </a:xfrm>
          <a:solidFill>
            <a:schemeClr val="accent6">
              <a:alpha val="50000"/>
            </a:schemeClr>
          </a:solidFill>
          <a:ln>
            <a:noFill/>
          </a:ln>
          <a:effectLst>
            <a:glow rad="139700">
              <a:schemeClr val="accent6">
                <a:satMod val="175000"/>
                <a:alpha val="40000"/>
              </a:schemeClr>
            </a:glow>
          </a:effectLst>
        </p:spPr>
        <p:style>
          <a:lnRef idx="0">
            <a:scrgbClr r="0" g="0" b="0"/>
          </a:lnRef>
          <a:fillRef idx="0">
            <a:scrgbClr r="0" g="0" b="0"/>
          </a:fillRef>
          <a:effectRef idx="0">
            <a:scrgbClr r="0" g="0" b="0"/>
          </a:effectRef>
          <a:fontRef idx="minor">
            <a:schemeClr val="lt1"/>
          </a:fontRef>
        </p:style>
        <p:txBody>
          <a:bodyPr anchor="t">
            <a:normAutofit/>
          </a:bodyPr>
          <a:lstStyle/>
          <a:p>
            <a:pPr algn="ctr"/>
            <a:r>
              <a:rPr lang="en-GB" sz="3600" dirty="0">
                <a:solidFill>
                  <a:srgbClr val="FFFFFF"/>
                </a:solidFill>
              </a:rPr>
              <a:t>TASK</a:t>
            </a:r>
          </a:p>
          <a:p>
            <a:pPr algn="ctr"/>
            <a:r>
              <a:rPr lang="en-GB" sz="3600" dirty="0">
                <a:solidFill>
                  <a:srgbClr val="FFFFFF"/>
                </a:solidFill>
              </a:rPr>
              <a:t>Occupational choices associated with Dark/Light Triad traits</a:t>
            </a:r>
          </a:p>
        </p:txBody>
      </p:sp>
      <p:pic>
        <p:nvPicPr>
          <p:cNvPr id="8" name="Picture 7">
            <a:extLst>
              <a:ext uri="{FF2B5EF4-FFF2-40B4-BE49-F238E27FC236}">
                <a16:creationId xmlns:a16="http://schemas.microsoft.com/office/drawing/2014/main" id="{507517E8-7936-A0B1-0D7D-D5BD2C5F0D7D}"/>
              </a:ext>
            </a:extLst>
          </p:cNvPr>
          <p:cNvPicPr>
            <a:picLocks noChangeAspect="1"/>
          </p:cNvPicPr>
          <p:nvPr/>
        </p:nvPicPr>
        <p:blipFill rotWithShape="1">
          <a:blip r:embed="rId4"/>
          <a:srcRect t="5008"/>
          <a:stretch/>
        </p:blipFill>
        <p:spPr>
          <a:xfrm>
            <a:off x="1126554" y="374742"/>
            <a:ext cx="3897611" cy="3147545"/>
          </a:xfrm>
          <a:prstGeom prst="rect">
            <a:avLst/>
          </a:prstGeom>
        </p:spPr>
      </p:pic>
    </p:spTree>
    <p:extLst>
      <p:ext uri="{BB962C8B-B14F-4D97-AF65-F5344CB8AC3E}">
        <p14:creationId xmlns:p14="http://schemas.microsoft.com/office/powerpoint/2010/main" val="3583884733"/>
      </p:ext>
    </p:extLst>
  </p:cSld>
  <p:clrMapOvr>
    <a:masterClrMapping/>
  </p:clrMapOvr>
</p:sld>
</file>

<file path=ppt/theme/theme1.xml><?xml version="1.0" encoding="utf-8"?>
<a:theme xmlns:a="http://schemas.openxmlformats.org/drawingml/2006/main" name="TribuneVTI">
  <a:themeElements>
    <a:clrScheme name="AnalogousFromRegularSeedRightStep">
      <a:dk1>
        <a:srgbClr val="000000"/>
      </a:dk1>
      <a:lt1>
        <a:srgbClr val="FFFFFF"/>
      </a:lt1>
      <a:dk2>
        <a:srgbClr val="181734"/>
      </a:dk2>
      <a:lt2>
        <a:srgbClr val="F2F0F3"/>
      </a:lt2>
      <a:accent1>
        <a:srgbClr val="69B130"/>
      </a:accent1>
      <a:accent2>
        <a:srgbClr val="2BBA26"/>
      </a:accent2>
      <a:accent3>
        <a:srgbClr val="31B565"/>
      </a:accent3>
      <a:accent4>
        <a:srgbClr val="25B498"/>
      </a:accent4>
      <a:accent5>
        <a:srgbClr val="38ACCD"/>
      </a:accent5>
      <a:accent6>
        <a:srgbClr val="2960C4"/>
      </a:accent6>
      <a:hlink>
        <a:srgbClr val="8944C0"/>
      </a:hlink>
      <a:folHlink>
        <a:srgbClr val="7F7F7F"/>
      </a:folHlink>
    </a:clrScheme>
    <a:fontScheme name="Amasis-Univers">
      <a:majorFont>
        <a:latin typeface="Amasis MT Pro Medium"/>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ibuneVTI" id="{4D84C650-59FC-4F6B-ADA6-B11C508FF6CE}" vid="{0E07EAE6-ACBC-4250-8522-FC108A45043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1188</Words>
  <Application>Microsoft Office PowerPoint</Application>
  <PresentationFormat>Widescreen</PresentationFormat>
  <Paragraphs>83</Paragraphs>
  <Slides>8</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Proxima Nova Regular</vt:lpstr>
      <vt:lpstr>Amasis MT Pro Medium</vt:lpstr>
      <vt:lpstr>Arial</vt:lpstr>
      <vt:lpstr>Calibri</vt:lpstr>
      <vt:lpstr>Georgia</vt:lpstr>
      <vt:lpstr>Univers Light</vt:lpstr>
      <vt:lpstr>TribuneVTI</vt:lpstr>
      <vt:lpstr>Dark Triad  Light Triad</vt:lpstr>
      <vt:lpstr>Dark Triad</vt:lpstr>
      <vt:lpstr>Dark Triad Traits</vt:lpstr>
      <vt:lpstr>Dark Triad Traits</vt:lpstr>
      <vt:lpstr>Dark Triad Traits</vt:lpstr>
      <vt:lpstr>Light Triad</vt:lpstr>
      <vt:lpstr>Light Triad Traits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Dark Triad  Light Triad</dc:title>
  <dc:creator>Stacey Coleman</dc:creator>
  <cp:lastModifiedBy>Stacey Coleman</cp:lastModifiedBy>
  <cp:revision>1</cp:revision>
  <dcterms:created xsi:type="dcterms:W3CDTF">2023-10-30T08:55:59Z</dcterms:created>
  <dcterms:modified xsi:type="dcterms:W3CDTF">2023-10-31T22:24:06Z</dcterms:modified>
</cp:coreProperties>
</file>