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08" r:id="rId1"/>
  </p:sldMasterIdLst>
  <p:notesMasterIdLst>
    <p:notesMasterId r:id="rId3"/>
  </p:notesMasterIdLst>
  <p:sldIdLst>
    <p:sldId id="256" r:id="rId2"/>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BCB9"/>
    <a:srgbClr val="EBEBEB"/>
    <a:srgbClr val="7ECDC3"/>
    <a:srgbClr val="1F8DAB"/>
    <a:srgbClr val="F5F5F5"/>
    <a:srgbClr val="FAFAFA"/>
    <a:srgbClr val="1886A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7" d="100"/>
          <a:sy n="17" d="100"/>
        </p:scale>
        <p:origin x="1382" y="2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1361C7-ED5C-4A24-972A-33D6C13B090A}" type="datetimeFigureOut">
              <a:rPr lang="en-GB" smtClean="0"/>
              <a:t>08/05/2026</a:t>
            </a:fld>
            <a:endParaRPr lang="en-GB"/>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511FA7-3DA2-41B7-9AF0-3317D964E133}" type="slidenum">
              <a:rPr lang="en-GB" smtClean="0"/>
              <a:t>‹#›</a:t>
            </a:fld>
            <a:endParaRPr lang="en-GB"/>
          </a:p>
        </p:txBody>
      </p:sp>
    </p:spTree>
    <p:extLst>
      <p:ext uri="{BB962C8B-B14F-4D97-AF65-F5344CB8AC3E}">
        <p14:creationId xmlns:p14="http://schemas.microsoft.com/office/powerpoint/2010/main" val="764139074"/>
      </p:ext>
    </p:extLst>
  </p:cSld>
  <p:clrMap bg1="lt1" tx1="dk1" bg2="lt2" tx2="dk2" accent1="accent1" accent2="accent2" accent3="accent3" accent4="accent4" accent5="accent5" accent6="accent6" hlink="hlink" folHlink="folHlink"/>
  <p:notesStyle>
    <a:lvl1pPr marL="0" algn="l" defTabSz="1293303" rtl="0" eaLnBrk="1" latinLnBrk="0" hangingPunct="1">
      <a:defRPr sz="1697" kern="1200">
        <a:solidFill>
          <a:schemeClr val="tx1"/>
        </a:solidFill>
        <a:latin typeface="+mn-lt"/>
        <a:ea typeface="+mn-ea"/>
        <a:cs typeface="+mn-cs"/>
      </a:defRPr>
    </a:lvl1pPr>
    <a:lvl2pPr marL="646651" algn="l" defTabSz="1293303" rtl="0" eaLnBrk="1" latinLnBrk="0" hangingPunct="1">
      <a:defRPr sz="1697" kern="1200">
        <a:solidFill>
          <a:schemeClr val="tx1"/>
        </a:solidFill>
        <a:latin typeface="+mn-lt"/>
        <a:ea typeface="+mn-ea"/>
        <a:cs typeface="+mn-cs"/>
      </a:defRPr>
    </a:lvl2pPr>
    <a:lvl3pPr marL="1293303" algn="l" defTabSz="1293303" rtl="0" eaLnBrk="1" latinLnBrk="0" hangingPunct="1">
      <a:defRPr sz="1697" kern="1200">
        <a:solidFill>
          <a:schemeClr val="tx1"/>
        </a:solidFill>
        <a:latin typeface="+mn-lt"/>
        <a:ea typeface="+mn-ea"/>
        <a:cs typeface="+mn-cs"/>
      </a:defRPr>
    </a:lvl3pPr>
    <a:lvl4pPr marL="1939953" algn="l" defTabSz="1293303" rtl="0" eaLnBrk="1" latinLnBrk="0" hangingPunct="1">
      <a:defRPr sz="1697" kern="1200">
        <a:solidFill>
          <a:schemeClr val="tx1"/>
        </a:solidFill>
        <a:latin typeface="+mn-lt"/>
        <a:ea typeface="+mn-ea"/>
        <a:cs typeface="+mn-cs"/>
      </a:defRPr>
    </a:lvl4pPr>
    <a:lvl5pPr marL="2586606" algn="l" defTabSz="1293303" rtl="0" eaLnBrk="1" latinLnBrk="0" hangingPunct="1">
      <a:defRPr sz="1697" kern="1200">
        <a:solidFill>
          <a:schemeClr val="tx1"/>
        </a:solidFill>
        <a:latin typeface="+mn-lt"/>
        <a:ea typeface="+mn-ea"/>
        <a:cs typeface="+mn-cs"/>
      </a:defRPr>
    </a:lvl5pPr>
    <a:lvl6pPr marL="3233256" algn="l" defTabSz="1293303" rtl="0" eaLnBrk="1" latinLnBrk="0" hangingPunct="1">
      <a:defRPr sz="1697" kern="1200">
        <a:solidFill>
          <a:schemeClr val="tx1"/>
        </a:solidFill>
        <a:latin typeface="+mn-lt"/>
        <a:ea typeface="+mn-ea"/>
        <a:cs typeface="+mn-cs"/>
      </a:defRPr>
    </a:lvl6pPr>
    <a:lvl7pPr marL="3879907" algn="l" defTabSz="1293303" rtl="0" eaLnBrk="1" latinLnBrk="0" hangingPunct="1">
      <a:defRPr sz="1697" kern="1200">
        <a:solidFill>
          <a:schemeClr val="tx1"/>
        </a:solidFill>
        <a:latin typeface="+mn-lt"/>
        <a:ea typeface="+mn-ea"/>
        <a:cs typeface="+mn-cs"/>
      </a:defRPr>
    </a:lvl7pPr>
    <a:lvl8pPr marL="4526558" algn="l" defTabSz="1293303" rtl="0" eaLnBrk="1" latinLnBrk="0" hangingPunct="1">
      <a:defRPr sz="1697" kern="1200">
        <a:solidFill>
          <a:schemeClr val="tx1"/>
        </a:solidFill>
        <a:latin typeface="+mn-lt"/>
        <a:ea typeface="+mn-ea"/>
        <a:cs typeface="+mn-cs"/>
      </a:defRPr>
    </a:lvl8pPr>
    <a:lvl9pPr marL="5173210" algn="l" defTabSz="1293303" rtl="0" eaLnBrk="1" latinLnBrk="0" hangingPunct="1">
      <a:defRPr sz="1697"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US"/>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4446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51450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US"/>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solidFill>
              </a:defRPr>
            </a:lvl1pPr>
            <a:lvl2pPr marL="2018355" indent="0">
              <a:buNone/>
              <a:defRPr sz="8829">
                <a:solidFill>
                  <a:schemeClr val="tx1">
                    <a:tint val="75000"/>
                  </a:schemeClr>
                </a:solidFill>
              </a:defRPr>
            </a:lvl2pPr>
            <a:lvl3pPr marL="4036710" indent="0">
              <a:buNone/>
              <a:defRPr sz="7946">
                <a:solidFill>
                  <a:schemeClr val="tx1">
                    <a:tint val="75000"/>
                  </a:schemeClr>
                </a:solidFill>
              </a:defRPr>
            </a:lvl3pPr>
            <a:lvl4pPr marL="6055065" indent="0">
              <a:buNone/>
              <a:defRPr sz="7063">
                <a:solidFill>
                  <a:schemeClr val="tx1">
                    <a:tint val="75000"/>
                  </a:schemeClr>
                </a:solidFill>
              </a:defRPr>
            </a:lvl4pPr>
            <a:lvl5pPr marL="8073420" indent="0">
              <a:buNone/>
              <a:defRPr sz="7063">
                <a:solidFill>
                  <a:schemeClr val="tx1">
                    <a:tint val="75000"/>
                  </a:schemeClr>
                </a:solidFill>
              </a:defRPr>
            </a:lvl5pPr>
            <a:lvl6pPr marL="10091776" indent="0">
              <a:buNone/>
              <a:defRPr sz="7063">
                <a:solidFill>
                  <a:schemeClr val="tx1">
                    <a:tint val="75000"/>
                  </a:schemeClr>
                </a:solidFill>
              </a:defRPr>
            </a:lvl6pPr>
            <a:lvl7pPr marL="12110131" indent="0">
              <a:buNone/>
              <a:defRPr sz="7063">
                <a:solidFill>
                  <a:schemeClr val="tx1">
                    <a:tint val="75000"/>
                  </a:schemeClr>
                </a:solidFill>
              </a:defRPr>
            </a:lvl7pPr>
            <a:lvl8pPr marL="14128486" indent="0">
              <a:buNone/>
              <a:defRPr sz="7063">
                <a:solidFill>
                  <a:schemeClr val="tx1">
                    <a:tint val="75000"/>
                  </a:schemeClr>
                </a:solidFill>
              </a:defRPr>
            </a:lvl8pPr>
            <a:lvl9pPr marL="16146841" indent="0">
              <a:buNone/>
              <a:defRPr sz="706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07716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2095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10103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39023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7269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65112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48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326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83361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75000"/>
                  </a:schemeClr>
                </a:solidFill>
              </a:defRPr>
            </a:lvl1pPr>
          </a:lstStyle>
          <a:p>
            <a:fld id="{846CE7D5-CF57-46EF-B807-FDD0502418D4}" type="datetimeFigureOut">
              <a:rPr lang="en-US" smtClean="0"/>
              <a:t>5/8/2026</a:t>
            </a:fld>
            <a:endParaRPr lang="en-US"/>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92263303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hyperlink" Target="mailto:s.evans2@npt.gov.uk" TargetMode="Externa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8DAB"/>
        </a:solidFill>
        <a:effectLst/>
      </p:bgPr>
    </p:bg>
    <p:spTree>
      <p:nvGrpSpPr>
        <p:cNvPr id="1" name=""/>
        <p:cNvGrpSpPr/>
        <p:nvPr/>
      </p:nvGrpSpPr>
      <p:grpSpPr>
        <a:xfrm>
          <a:off x="0" y="0"/>
          <a:ext cx="0" cy="0"/>
          <a:chOff x="0" y="0"/>
          <a:chExt cx="0" cy="0"/>
        </a:xfrm>
      </p:grpSpPr>
      <p:sp>
        <p:nvSpPr>
          <p:cNvPr id="14" name="Title 10">
            <a:extLst>
              <a:ext uri="{FF2B5EF4-FFF2-40B4-BE49-F238E27FC236}">
                <a16:creationId xmlns:a16="http://schemas.microsoft.com/office/drawing/2014/main" id="{30102C76-A9F9-C4ED-44E4-3A4462B0EA58}"/>
              </a:ext>
            </a:extLst>
          </p:cNvPr>
          <p:cNvSpPr txBox="1">
            <a:spLocks/>
          </p:cNvSpPr>
          <p:nvPr/>
        </p:nvSpPr>
        <p:spPr>
          <a:xfrm>
            <a:off x="12312818" y="28834310"/>
            <a:ext cx="18178123" cy="1134871"/>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ctr"/>
            <a:r>
              <a:rPr lang="en-GB" sz="2600" b="1" dirty="0">
                <a:solidFill>
                  <a:schemeClr val="bg1"/>
                </a:solidFill>
              </a:rPr>
              <a:t>Team NPT - Together we can make a difference</a:t>
            </a:r>
          </a:p>
          <a:p>
            <a:pPr algn="ctr"/>
            <a:r>
              <a:rPr lang="en-GB" sz="2600" dirty="0">
                <a:solidFill>
                  <a:schemeClr val="bg1"/>
                </a:solidFill>
              </a:rPr>
              <a:t>If you require any further information, please contact Stephanie Evans, HR Manager @ </a:t>
            </a:r>
            <a:r>
              <a:rPr lang="en-GB" sz="2600" u="sng" dirty="0">
                <a:hlinkClick r:id="rId2"/>
              </a:rPr>
              <a:t>s.evans2@npt.gov.uk</a:t>
            </a:r>
            <a:endParaRPr lang="en-GB" sz="2600" dirty="0">
              <a:solidFill>
                <a:schemeClr val="bg1"/>
              </a:solidFill>
            </a:endParaRPr>
          </a:p>
        </p:txBody>
      </p:sp>
      <p:pic>
        <p:nvPicPr>
          <p:cNvPr id="45" name="Picture 44">
            <a:extLst>
              <a:ext uri="{FF2B5EF4-FFF2-40B4-BE49-F238E27FC236}">
                <a16:creationId xmlns:a16="http://schemas.microsoft.com/office/drawing/2014/main" id="{513D9CA5-AD7B-7B19-B335-5E34B7936312}"/>
              </a:ext>
            </a:extLst>
          </p:cNvPr>
          <p:cNvPicPr>
            <a:picLocks noChangeAspect="1"/>
          </p:cNvPicPr>
          <p:nvPr/>
        </p:nvPicPr>
        <p:blipFill>
          <a:blip r:embed="rId3"/>
          <a:stretch>
            <a:fillRect/>
          </a:stretch>
        </p:blipFill>
        <p:spPr>
          <a:xfrm>
            <a:off x="39321001" y="27254157"/>
            <a:ext cx="2871364" cy="2432217"/>
          </a:xfrm>
          <a:prstGeom prst="rect">
            <a:avLst/>
          </a:prstGeom>
        </p:spPr>
      </p:pic>
      <p:sp>
        <p:nvSpPr>
          <p:cNvPr id="11" name="Explosion: 14 Points 10">
            <a:extLst>
              <a:ext uri="{FF2B5EF4-FFF2-40B4-BE49-F238E27FC236}">
                <a16:creationId xmlns:a16="http://schemas.microsoft.com/office/drawing/2014/main" id="{280091AB-9540-F8C5-E778-BF362B610002}"/>
              </a:ext>
            </a:extLst>
          </p:cNvPr>
          <p:cNvSpPr/>
          <p:nvPr/>
        </p:nvSpPr>
        <p:spPr>
          <a:xfrm rot="1374738">
            <a:off x="19784359" y="1883956"/>
            <a:ext cx="4415638" cy="3113762"/>
          </a:xfrm>
          <a:prstGeom prst="irregularSeal2">
            <a:avLst/>
          </a:prstGeom>
          <a:solidFill>
            <a:srgbClr val="19BC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A83B94ED-C6C9-D5FE-608E-DC75C9202704}"/>
              </a:ext>
            </a:extLst>
          </p:cNvPr>
          <p:cNvSpPr/>
          <p:nvPr/>
        </p:nvSpPr>
        <p:spPr>
          <a:xfrm>
            <a:off x="19793450" y="2737202"/>
            <a:ext cx="4121711" cy="1384995"/>
          </a:xfrm>
          <a:prstGeom prst="rect">
            <a:avLst/>
          </a:prstGeom>
          <a:noFill/>
        </p:spPr>
        <p:txBody>
          <a:bodyPr wrap="square" lIns="91440" tIns="45720" rIns="91440" bIns="45720">
            <a:spAutoFit/>
          </a:bodyPr>
          <a:lstStyle/>
          <a:p>
            <a:pPr algn="ctr"/>
            <a:r>
              <a:rPr lang="en-US" sz="4200" b="1" dirty="0">
                <a:ln w="0"/>
                <a:solidFill>
                  <a:schemeClr val="bg1"/>
                </a:solidFill>
                <a:effectLst>
                  <a:outerShdw blurRad="38100" dist="19050" dir="2700000" algn="tl" rotWithShape="0">
                    <a:schemeClr val="dk1">
                      <a:alpha val="40000"/>
                    </a:schemeClr>
                  </a:outerShdw>
                </a:effectLst>
              </a:rPr>
              <a:t>Managers</a:t>
            </a:r>
          </a:p>
          <a:p>
            <a:pPr algn="ctr"/>
            <a:r>
              <a:rPr lang="en-US" sz="4200" b="1" dirty="0">
                <a:ln w="0"/>
                <a:solidFill>
                  <a:schemeClr val="bg1"/>
                </a:solidFill>
                <a:effectLst>
                  <a:outerShdw blurRad="38100" dist="19050" dir="2700000" algn="tl" rotWithShape="0">
                    <a:schemeClr val="dk1">
                      <a:alpha val="40000"/>
                    </a:schemeClr>
                  </a:outerShdw>
                </a:effectLst>
              </a:rPr>
              <a:t>Guide</a:t>
            </a:r>
          </a:p>
        </p:txBody>
      </p:sp>
      <p:sp>
        <p:nvSpPr>
          <p:cNvPr id="23" name="Title 10">
            <a:extLst>
              <a:ext uri="{FF2B5EF4-FFF2-40B4-BE49-F238E27FC236}">
                <a16:creationId xmlns:a16="http://schemas.microsoft.com/office/drawing/2014/main" id="{AC33B416-A31C-F251-1E0C-637418A839C1}"/>
              </a:ext>
            </a:extLst>
          </p:cNvPr>
          <p:cNvSpPr txBox="1">
            <a:spLocks/>
          </p:cNvSpPr>
          <p:nvPr/>
        </p:nvSpPr>
        <p:spPr>
          <a:xfrm>
            <a:off x="30976042" y="610398"/>
            <a:ext cx="10612952" cy="3502313"/>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r>
              <a:rPr lang="en-GB" sz="2600" b="1" dirty="0">
                <a:solidFill>
                  <a:schemeClr val="bg1"/>
                </a:solidFill>
              </a:rPr>
              <a:t>Why does it exist?</a:t>
            </a:r>
            <a:endParaRPr lang="en-GB" sz="2600" dirty="0">
              <a:solidFill>
                <a:schemeClr val="bg1"/>
              </a:solidFill>
            </a:endParaRPr>
          </a:p>
          <a:p>
            <a:pPr algn="just"/>
            <a:r>
              <a:rPr lang="en-GB" sz="2600" dirty="0">
                <a:solidFill>
                  <a:schemeClr val="bg1"/>
                </a:solidFill>
              </a:rPr>
              <a:t>Age discrimination often occurs because people are influenced by wider social views, workplace habits and unconscious bias impacting how decisions are made.  ACAS (2026) highlights that even though the Equality Act 2010 protects people from being treated unfairly due to their age, these underlying attitudes can shape the way in which managers judge performance, offer development opportunities and assess job applicants potentially affecting decisions even when there is no intention to discriminate</a:t>
            </a:r>
            <a:r>
              <a:rPr lang="en-GB" sz="2800" dirty="0">
                <a:solidFill>
                  <a:schemeClr val="bg1"/>
                </a:solidFill>
              </a:rPr>
              <a:t>.</a:t>
            </a:r>
          </a:p>
        </p:txBody>
      </p:sp>
      <p:sp>
        <p:nvSpPr>
          <p:cNvPr id="25" name="Title 10">
            <a:extLst>
              <a:ext uri="{FF2B5EF4-FFF2-40B4-BE49-F238E27FC236}">
                <a16:creationId xmlns:a16="http://schemas.microsoft.com/office/drawing/2014/main" id="{26A6500B-8685-E937-5475-92987B66ABA9}"/>
              </a:ext>
            </a:extLst>
          </p:cNvPr>
          <p:cNvSpPr txBox="1">
            <a:spLocks/>
          </p:cNvSpPr>
          <p:nvPr/>
        </p:nvSpPr>
        <p:spPr>
          <a:xfrm>
            <a:off x="654481" y="5076520"/>
            <a:ext cx="7771891" cy="8021610"/>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600" b="1" dirty="0">
                <a:solidFill>
                  <a:schemeClr val="bg1"/>
                </a:solidFill>
              </a:rPr>
              <a:t>Why NOW?</a:t>
            </a:r>
            <a:endParaRPr lang="en-GB" sz="2600" dirty="0">
              <a:solidFill>
                <a:schemeClr val="bg1"/>
              </a:solidFill>
            </a:endParaRPr>
          </a:p>
          <a:p>
            <a:pPr algn="just"/>
            <a:r>
              <a:rPr lang="en-GB" sz="2600" dirty="0">
                <a:solidFill>
                  <a:schemeClr val="bg1"/>
                </a:solidFill>
              </a:rPr>
              <a:t>Whilst Age Discrimination is covered by law, an article in People Management magazine (Clemo, 2025) highlights a substantial increase in age discrimination cases over recent years with compensation averaging £103,000 in 2023-2024.</a:t>
            </a:r>
          </a:p>
          <a:p>
            <a:pPr algn="just"/>
            <a:r>
              <a:rPr lang="en-GB" sz="2600" dirty="0">
                <a:solidFill>
                  <a:schemeClr val="bg1"/>
                </a:solidFill>
              </a:rPr>
              <a:t> </a:t>
            </a:r>
          </a:p>
          <a:p>
            <a:pPr algn="just"/>
            <a:r>
              <a:rPr lang="en-GB" sz="2600" dirty="0">
                <a:solidFill>
                  <a:schemeClr val="bg1"/>
                </a:solidFill>
              </a:rPr>
              <a:t>In addition, UK Youth, (2024) carried out a survey of young people, the findings of which showed 93% of young people have experienced negative treatment in the workplace due to their age resulting in them not wanting to work again.  Some of the main concerns mentioned included feeling undervalued and patronised, as well as being denied career development opportunities due to their age.</a:t>
            </a:r>
          </a:p>
          <a:p>
            <a:pPr algn="just"/>
            <a:r>
              <a:rPr lang="en-GB" sz="2600" dirty="0">
                <a:solidFill>
                  <a:schemeClr val="bg1"/>
                </a:solidFill>
              </a:rPr>
              <a:t> </a:t>
            </a:r>
          </a:p>
          <a:p>
            <a:pPr algn="just"/>
            <a:r>
              <a:rPr lang="en-GB" sz="2600" dirty="0">
                <a:solidFill>
                  <a:schemeClr val="bg1"/>
                </a:solidFill>
              </a:rPr>
              <a:t>It is therefore important for NPTCBC to review their workplace policies and practices embedding age inclusion into their workforce strategies to mitigate age discrimination claims.</a:t>
            </a:r>
          </a:p>
        </p:txBody>
      </p:sp>
      <p:sp>
        <p:nvSpPr>
          <p:cNvPr id="19" name="Ribbon: Tilted Down 18">
            <a:extLst>
              <a:ext uri="{FF2B5EF4-FFF2-40B4-BE49-F238E27FC236}">
                <a16:creationId xmlns:a16="http://schemas.microsoft.com/office/drawing/2014/main" id="{210809BB-AC0E-8E69-47AE-9A48624AE880}"/>
              </a:ext>
            </a:extLst>
          </p:cNvPr>
          <p:cNvSpPr/>
          <p:nvPr/>
        </p:nvSpPr>
        <p:spPr>
          <a:xfrm>
            <a:off x="15473786" y="306032"/>
            <a:ext cx="14075228" cy="1508105"/>
          </a:xfrm>
          <a:prstGeom prst="ribbon">
            <a:avLst/>
          </a:prstGeom>
          <a:solidFill>
            <a:srgbClr val="19BC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ln w="0"/>
                <a:solidFill>
                  <a:schemeClr val="bg1"/>
                </a:solidFill>
                <a:effectLst>
                  <a:outerShdw blurRad="38100" dist="25400" dir="5400000" algn="ctr" rotWithShape="0">
                    <a:srgbClr val="6E747A">
                      <a:alpha val="43000"/>
                    </a:srgbClr>
                  </a:outerShdw>
                </a:effectLst>
              </a:rPr>
              <a:t>Age Discrimination</a:t>
            </a:r>
          </a:p>
        </p:txBody>
      </p:sp>
      <p:sp>
        <p:nvSpPr>
          <p:cNvPr id="20" name="TextBox 19">
            <a:extLst>
              <a:ext uri="{FF2B5EF4-FFF2-40B4-BE49-F238E27FC236}">
                <a16:creationId xmlns:a16="http://schemas.microsoft.com/office/drawing/2014/main" id="{06842DB8-859E-920A-1D8A-5BEA68442B5C}"/>
              </a:ext>
            </a:extLst>
          </p:cNvPr>
          <p:cNvSpPr txBox="1"/>
          <p:nvPr/>
        </p:nvSpPr>
        <p:spPr>
          <a:xfrm>
            <a:off x="16793356" y="637533"/>
            <a:ext cx="2024320" cy="800219"/>
          </a:xfrm>
          <a:prstGeom prst="rect">
            <a:avLst/>
          </a:prstGeom>
          <a:noFill/>
        </p:spPr>
        <p:txBody>
          <a:bodyPr wrap="square" rtlCol="0">
            <a:spAutoFit/>
          </a:bodyPr>
          <a:lstStyle/>
          <a:p>
            <a:pPr algn="ctr"/>
            <a:r>
              <a:rPr lang="en-US" sz="4600" b="1" dirty="0">
                <a:ln w="0"/>
                <a:solidFill>
                  <a:schemeClr val="bg1"/>
                </a:solidFill>
                <a:effectLst>
                  <a:outerShdw blurRad="38100" dist="25400" dir="5400000" algn="ctr" rotWithShape="0">
                    <a:srgbClr val="6E747A">
                      <a:alpha val="43000"/>
                    </a:srgbClr>
                  </a:outerShdw>
                </a:effectLst>
              </a:rPr>
              <a:t>May</a:t>
            </a:r>
          </a:p>
        </p:txBody>
      </p:sp>
      <p:sp>
        <p:nvSpPr>
          <p:cNvPr id="21" name="TextBox 20">
            <a:extLst>
              <a:ext uri="{FF2B5EF4-FFF2-40B4-BE49-F238E27FC236}">
                <a16:creationId xmlns:a16="http://schemas.microsoft.com/office/drawing/2014/main" id="{7FE36B20-259D-D5EA-5F4D-BAEF37573911}"/>
              </a:ext>
            </a:extLst>
          </p:cNvPr>
          <p:cNvSpPr txBox="1"/>
          <p:nvPr/>
        </p:nvSpPr>
        <p:spPr>
          <a:xfrm>
            <a:off x="26108958" y="656014"/>
            <a:ext cx="2024320" cy="800219"/>
          </a:xfrm>
          <a:prstGeom prst="rect">
            <a:avLst/>
          </a:prstGeom>
          <a:noFill/>
        </p:spPr>
        <p:txBody>
          <a:bodyPr wrap="square" rtlCol="0">
            <a:spAutoFit/>
          </a:bodyPr>
          <a:lstStyle/>
          <a:p>
            <a:pPr algn="ctr"/>
            <a:r>
              <a:rPr lang="en-US" sz="4600" b="1" dirty="0">
                <a:ln w="0"/>
                <a:solidFill>
                  <a:schemeClr val="bg1"/>
                </a:solidFill>
                <a:effectLst>
                  <a:outerShdw blurRad="38100" dist="25400" dir="5400000" algn="ctr" rotWithShape="0">
                    <a:srgbClr val="6E747A">
                      <a:alpha val="43000"/>
                    </a:srgbClr>
                  </a:outerShdw>
                </a:effectLst>
              </a:rPr>
              <a:t>2026</a:t>
            </a:r>
          </a:p>
        </p:txBody>
      </p:sp>
      <p:sp>
        <p:nvSpPr>
          <p:cNvPr id="22" name="Title 10">
            <a:extLst>
              <a:ext uri="{FF2B5EF4-FFF2-40B4-BE49-F238E27FC236}">
                <a16:creationId xmlns:a16="http://schemas.microsoft.com/office/drawing/2014/main" id="{28EB4787-3CDC-C747-B058-8E410185BC7E}"/>
              </a:ext>
            </a:extLst>
          </p:cNvPr>
          <p:cNvSpPr txBox="1">
            <a:spLocks/>
          </p:cNvSpPr>
          <p:nvPr/>
        </p:nvSpPr>
        <p:spPr>
          <a:xfrm>
            <a:off x="744952" y="556174"/>
            <a:ext cx="10847453" cy="3497907"/>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600" b="1" dirty="0">
                <a:solidFill>
                  <a:schemeClr val="bg1"/>
                </a:solidFill>
              </a:rPr>
              <a:t>What is age discrimination?</a:t>
            </a:r>
          </a:p>
          <a:p>
            <a:pPr algn="just"/>
            <a:r>
              <a:rPr lang="en-GB" sz="2600" dirty="0">
                <a:solidFill>
                  <a:schemeClr val="bg1"/>
                </a:solidFill>
              </a:rPr>
              <a:t>As defined by ACAS (2026a), age discrimination occurs when an employer, worker, or prospective applicant is treated less favourably due to their age, that being whether they are the older or younger generation.  In the UK, age discrimination is recognised as one of the nine protected characteristics covered by law within the Equality Act 2010 (Gov.UK, 2015).  Thus, requiring employers to base their decision-making processes on individual’s abilities and proven performance rather than age related assumptions.</a:t>
            </a:r>
          </a:p>
          <a:p>
            <a:endParaRPr lang="en-GB" sz="2800" dirty="0">
              <a:solidFill>
                <a:schemeClr val="bg1"/>
              </a:solidFill>
            </a:endParaRPr>
          </a:p>
        </p:txBody>
      </p:sp>
      <p:pic>
        <p:nvPicPr>
          <p:cNvPr id="26" name="Picture 25">
            <a:extLst>
              <a:ext uri="{FF2B5EF4-FFF2-40B4-BE49-F238E27FC236}">
                <a16:creationId xmlns:a16="http://schemas.microsoft.com/office/drawing/2014/main" id="{677D2BE1-5E23-984A-B0A2-27D0A48D328F}"/>
              </a:ext>
            </a:extLst>
          </p:cNvPr>
          <p:cNvPicPr>
            <a:picLocks noChangeAspect="1"/>
          </p:cNvPicPr>
          <p:nvPr/>
        </p:nvPicPr>
        <p:blipFill>
          <a:blip r:embed="rId4"/>
          <a:stretch>
            <a:fillRect/>
          </a:stretch>
        </p:blipFill>
        <p:spPr>
          <a:xfrm>
            <a:off x="26563320" y="2071751"/>
            <a:ext cx="3791772" cy="2353996"/>
          </a:xfrm>
          <a:prstGeom prst="rect">
            <a:avLst/>
          </a:prstGeom>
        </p:spPr>
      </p:pic>
      <p:pic>
        <p:nvPicPr>
          <p:cNvPr id="30" name="Picture 29">
            <a:extLst>
              <a:ext uri="{FF2B5EF4-FFF2-40B4-BE49-F238E27FC236}">
                <a16:creationId xmlns:a16="http://schemas.microsoft.com/office/drawing/2014/main" id="{61EC0302-0BFE-71DF-DF6E-F9A446B06FEB}"/>
              </a:ext>
            </a:extLst>
          </p:cNvPr>
          <p:cNvPicPr>
            <a:picLocks noChangeAspect="1"/>
          </p:cNvPicPr>
          <p:nvPr/>
        </p:nvPicPr>
        <p:blipFill>
          <a:blip r:embed="rId5"/>
          <a:stretch>
            <a:fillRect/>
          </a:stretch>
        </p:blipFill>
        <p:spPr>
          <a:xfrm>
            <a:off x="12521611" y="2200582"/>
            <a:ext cx="4899425" cy="2155533"/>
          </a:xfrm>
          <a:prstGeom prst="rect">
            <a:avLst/>
          </a:prstGeom>
        </p:spPr>
      </p:pic>
      <p:sp>
        <p:nvSpPr>
          <p:cNvPr id="32" name="Title 10">
            <a:extLst>
              <a:ext uri="{FF2B5EF4-FFF2-40B4-BE49-F238E27FC236}">
                <a16:creationId xmlns:a16="http://schemas.microsoft.com/office/drawing/2014/main" id="{0A697183-85CA-EEAC-1292-5EBFADABF47E}"/>
              </a:ext>
            </a:extLst>
          </p:cNvPr>
          <p:cNvSpPr txBox="1">
            <a:spLocks/>
          </p:cNvSpPr>
          <p:nvPr/>
        </p:nvSpPr>
        <p:spPr>
          <a:xfrm>
            <a:off x="8828879" y="4895288"/>
            <a:ext cx="25146000" cy="11251186"/>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600" b="1" dirty="0">
                <a:solidFill>
                  <a:schemeClr val="bg1"/>
                </a:solidFill>
              </a:rPr>
              <a:t>ACAS (2019) defines the four main types of age discrimination as:</a:t>
            </a:r>
            <a:r>
              <a:rPr lang="en-GB" sz="2600" dirty="0">
                <a:solidFill>
                  <a:schemeClr val="bg1"/>
                </a:solidFill>
              </a:rPr>
              <a:t> </a:t>
            </a:r>
          </a:p>
          <a:p>
            <a:pPr algn="just"/>
            <a:r>
              <a:rPr lang="en-GB" sz="2600" b="1" dirty="0">
                <a:solidFill>
                  <a:schemeClr val="bg1"/>
                </a:solidFill>
              </a:rPr>
              <a:t>Direct Discrimination – </a:t>
            </a:r>
            <a:r>
              <a:rPr lang="en-GB" sz="2600" dirty="0">
                <a:solidFill>
                  <a:schemeClr val="bg1"/>
                </a:solidFill>
              </a:rPr>
              <a:t>When an individual is treated less favourably than others in similar circumstances specifically because of their age.  Examples include, assuming older staff won’t be interested in career progression opportunities or referring to someone as ‘too young’ or ‘close to retirement’ for a prospective role even if they have the necessary skill set (Equality and Human Rights Commission, 2020).</a:t>
            </a:r>
          </a:p>
          <a:p>
            <a:pPr algn="just"/>
            <a:r>
              <a:rPr lang="en-GB" sz="2600" dirty="0">
                <a:solidFill>
                  <a:schemeClr val="bg1"/>
                </a:solidFill>
              </a:rPr>
              <a:t> </a:t>
            </a:r>
          </a:p>
          <a:p>
            <a:pPr algn="just"/>
            <a:r>
              <a:rPr lang="en-GB" sz="2600" b="1" dirty="0">
                <a:solidFill>
                  <a:schemeClr val="bg1"/>
                </a:solidFill>
              </a:rPr>
              <a:t>Key Point –</a:t>
            </a:r>
            <a:r>
              <a:rPr lang="en-GB" sz="2600" dirty="0">
                <a:solidFill>
                  <a:schemeClr val="bg1"/>
                </a:solidFill>
              </a:rPr>
              <a:t> Comments or assumptions made with good intentions can still amount to age discrimination.</a:t>
            </a:r>
          </a:p>
          <a:p>
            <a:pPr algn="just"/>
            <a:r>
              <a:rPr lang="en-GB" sz="2600" dirty="0">
                <a:solidFill>
                  <a:schemeClr val="bg1"/>
                </a:solidFill>
              </a:rPr>
              <a:t> </a:t>
            </a:r>
          </a:p>
          <a:p>
            <a:pPr algn="just"/>
            <a:r>
              <a:rPr lang="en-GB" sz="2600" b="1" dirty="0">
                <a:solidFill>
                  <a:schemeClr val="bg1"/>
                </a:solidFill>
              </a:rPr>
              <a:t>Indirect Discrimination</a:t>
            </a:r>
            <a:r>
              <a:rPr lang="en-GB" sz="2600" dirty="0">
                <a:solidFill>
                  <a:schemeClr val="bg1"/>
                </a:solidFill>
              </a:rPr>
              <a:t> – When a policy, procedure or practice applies to everyone but puts people of certain age groups at a disadvantage.  Examples include, specifying a number of years’ experience required for a job role or offering training opportunities outside of normal working hours whereby older employees may not be able to attend due to caring commitments (Equality and Human Rights Commission, 2020).</a:t>
            </a:r>
          </a:p>
          <a:p>
            <a:pPr algn="just"/>
            <a:r>
              <a:rPr lang="en-GB" sz="2600" dirty="0">
                <a:solidFill>
                  <a:schemeClr val="bg1"/>
                </a:solidFill>
              </a:rPr>
              <a:t> </a:t>
            </a:r>
          </a:p>
          <a:p>
            <a:pPr algn="just"/>
            <a:r>
              <a:rPr lang="en-GB" sz="2600" b="1" dirty="0">
                <a:solidFill>
                  <a:schemeClr val="bg1"/>
                </a:solidFill>
              </a:rPr>
              <a:t>Key Point</a:t>
            </a:r>
            <a:r>
              <a:rPr lang="en-GB" sz="2600" dirty="0">
                <a:solidFill>
                  <a:schemeClr val="bg1"/>
                </a:solidFill>
              </a:rPr>
              <a:t> – Ensure any workplace rules or procedures are fair and reasonable, consideration should be taken as to whether they could disadvantage certain age groups.</a:t>
            </a:r>
          </a:p>
          <a:p>
            <a:pPr algn="just"/>
            <a:r>
              <a:rPr lang="en-GB" sz="2600" dirty="0">
                <a:solidFill>
                  <a:schemeClr val="bg1"/>
                </a:solidFill>
              </a:rPr>
              <a:t> </a:t>
            </a:r>
          </a:p>
          <a:p>
            <a:pPr algn="just"/>
            <a:r>
              <a:rPr lang="en-GB" sz="2600" b="1" dirty="0">
                <a:solidFill>
                  <a:schemeClr val="bg1"/>
                </a:solidFill>
              </a:rPr>
              <a:t>Harassment</a:t>
            </a:r>
            <a:endParaRPr lang="en-GB" sz="2600" dirty="0">
              <a:solidFill>
                <a:schemeClr val="bg1"/>
              </a:solidFill>
            </a:endParaRPr>
          </a:p>
          <a:p>
            <a:pPr algn="just"/>
            <a:r>
              <a:rPr lang="en-GB" sz="2600" dirty="0">
                <a:solidFill>
                  <a:schemeClr val="bg1"/>
                </a:solidFill>
              </a:rPr>
              <a:t>Harassment in the workplace is defined as ‘unwanted conduct’ relevant to an employee’s age and in such cases, the way in which an employee perceives to be treated is more important than the intentions of the alleged harasser.  Consideration should be given as to whether it is reasonable for the individual to feel the way they do (ACAS, 2019).</a:t>
            </a:r>
          </a:p>
          <a:p>
            <a:pPr algn="just"/>
            <a:r>
              <a:rPr lang="en-GB" sz="2600" dirty="0">
                <a:solidFill>
                  <a:schemeClr val="bg1"/>
                </a:solidFill>
              </a:rPr>
              <a:t> </a:t>
            </a:r>
          </a:p>
          <a:p>
            <a:pPr algn="just"/>
            <a:r>
              <a:rPr lang="en-GB" sz="2600" b="1" dirty="0">
                <a:solidFill>
                  <a:schemeClr val="bg1"/>
                </a:solidFill>
              </a:rPr>
              <a:t>Key Point</a:t>
            </a:r>
            <a:endParaRPr lang="en-GB" sz="2600" dirty="0">
              <a:solidFill>
                <a:schemeClr val="bg1"/>
              </a:solidFill>
            </a:endParaRPr>
          </a:p>
          <a:p>
            <a:pPr algn="just"/>
            <a:r>
              <a:rPr lang="en-GB" sz="2600" dirty="0">
                <a:solidFill>
                  <a:schemeClr val="bg1"/>
                </a:solidFill>
              </a:rPr>
              <a:t>Harassment of any kind should not be tolerated within the workplace and therefore, if employees feel it necessary to raise a concern, Managers should remain impartial and deal with matters in accordance with the relevant policies and procedures irrelevant to their own views and opinions.</a:t>
            </a:r>
          </a:p>
          <a:p>
            <a:pPr algn="just"/>
            <a:r>
              <a:rPr lang="en-GB" sz="2600" dirty="0">
                <a:solidFill>
                  <a:schemeClr val="bg1"/>
                </a:solidFill>
              </a:rPr>
              <a:t> </a:t>
            </a:r>
          </a:p>
          <a:p>
            <a:pPr algn="just"/>
            <a:r>
              <a:rPr lang="en-GB" sz="2600" b="1" dirty="0">
                <a:solidFill>
                  <a:schemeClr val="bg1"/>
                </a:solidFill>
              </a:rPr>
              <a:t>Victimisation</a:t>
            </a:r>
            <a:endParaRPr lang="en-GB" sz="2600" dirty="0">
              <a:solidFill>
                <a:schemeClr val="bg1"/>
              </a:solidFill>
            </a:endParaRPr>
          </a:p>
          <a:p>
            <a:pPr algn="just"/>
            <a:r>
              <a:rPr lang="en-GB" sz="2600" dirty="0">
                <a:solidFill>
                  <a:schemeClr val="bg1"/>
                </a:solidFill>
              </a:rPr>
              <a:t>Victimisation differs from direct or indirect discrimination in that it refers to someone being treated unfairly ‘</a:t>
            </a:r>
            <a:r>
              <a:rPr lang="en-GB" sz="2600" i="1" dirty="0">
                <a:solidFill>
                  <a:schemeClr val="bg1"/>
                </a:solidFill>
              </a:rPr>
              <a:t>suffers a detriment</a:t>
            </a:r>
            <a:r>
              <a:rPr lang="en-GB" sz="2600" dirty="0">
                <a:solidFill>
                  <a:schemeClr val="bg1"/>
                </a:solidFill>
              </a:rPr>
              <a:t>’ because they have raised of been involved in an age discrimination complaint under the Equality Act 2010, rather than specifically in relation to their own age (Gov.UK, 2015).</a:t>
            </a:r>
          </a:p>
          <a:p>
            <a:pPr algn="just"/>
            <a:r>
              <a:rPr lang="en-GB" sz="2600" dirty="0">
                <a:solidFill>
                  <a:schemeClr val="bg1"/>
                </a:solidFill>
              </a:rPr>
              <a:t> </a:t>
            </a:r>
          </a:p>
          <a:p>
            <a:pPr algn="just"/>
            <a:r>
              <a:rPr lang="en-GB" sz="2600" b="1" dirty="0">
                <a:solidFill>
                  <a:schemeClr val="bg1"/>
                </a:solidFill>
              </a:rPr>
              <a:t>Key Point</a:t>
            </a:r>
            <a:endParaRPr lang="en-GB" sz="2600" dirty="0">
              <a:solidFill>
                <a:schemeClr val="bg1"/>
              </a:solidFill>
            </a:endParaRPr>
          </a:p>
          <a:p>
            <a:pPr algn="just"/>
            <a:r>
              <a:rPr lang="en-GB" sz="2600" dirty="0">
                <a:solidFill>
                  <a:schemeClr val="bg1"/>
                </a:solidFill>
              </a:rPr>
              <a:t>Whilst there may not be an intention in placing an individual at a disadvantage or treating them unfairly, an individual may still be victimised.  The key point for consideration is the impact on the individual and whether they have been treated worse or the situation made worse (ACAS, 2025</a:t>
            </a:r>
            <a:r>
              <a:rPr lang="en-GB" dirty="0">
                <a:solidFill>
                  <a:schemeClr val="bg1"/>
                </a:solidFill>
              </a:rPr>
              <a:t>).</a:t>
            </a:r>
          </a:p>
        </p:txBody>
      </p:sp>
      <p:sp>
        <p:nvSpPr>
          <p:cNvPr id="34" name="Title 10">
            <a:extLst>
              <a:ext uri="{FF2B5EF4-FFF2-40B4-BE49-F238E27FC236}">
                <a16:creationId xmlns:a16="http://schemas.microsoft.com/office/drawing/2014/main" id="{DB45ABFE-02F2-5CA0-9E40-7B5731126890}"/>
              </a:ext>
            </a:extLst>
          </p:cNvPr>
          <p:cNvSpPr txBox="1">
            <a:spLocks/>
          </p:cNvSpPr>
          <p:nvPr/>
        </p:nvSpPr>
        <p:spPr>
          <a:xfrm>
            <a:off x="34488488" y="5041538"/>
            <a:ext cx="7553643" cy="10641895"/>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600" b="1" dirty="0">
                <a:solidFill>
                  <a:schemeClr val="bg1"/>
                </a:solidFill>
              </a:rPr>
              <a:t>Why does it matter to employees?</a:t>
            </a:r>
            <a:endParaRPr lang="en-GB" sz="2600" dirty="0">
              <a:solidFill>
                <a:schemeClr val="bg1"/>
              </a:solidFill>
            </a:endParaRPr>
          </a:p>
          <a:p>
            <a:pPr algn="just"/>
            <a:r>
              <a:rPr lang="en-GB" sz="2600" dirty="0">
                <a:solidFill>
                  <a:schemeClr val="bg1"/>
                </a:solidFill>
              </a:rPr>
              <a:t>Age discrimination is important to employees as it directly influences their employment experience of being treated fairly, respectfully and inclusively within the workplace.  It provides them with a sense of security and builds trust and confidence in decision making processes, thus having a positive impact on employee engagement, performance and attendance at work (CIPD, 2026).</a:t>
            </a:r>
          </a:p>
          <a:p>
            <a:pPr algn="just"/>
            <a:r>
              <a:rPr lang="en-GB" sz="2600" dirty="0">
                <a:solidFill>
                  <a:schemeClr val="bg1"/>
                </a:solidFill>
              </a:rPr>
              <a:t> </a:t>
            </a:r>
          </a:p>
          <a:p>
            <a:pPr algn="just"/>
            <a:r>
              <a:rPr lang="en-GB" sz="2600" dirty="0">
                <a:solidFill>
                  <a:schemeClr val="bg1"/>
                </a:solidFill>
              </a:rPr>
              <a:t>Employees who may have suffered a detriment because of decisions based on their age rather than their knowledge, skills and experience may feel disengaged, undervalued and lack of motivation which subsequently impacts their health and wellbeing and experience of working life (ACAS, 2026a).</a:t>
            </a:r>
          </a:p>
          <a:p>
            <a:pPr algn="just"/>
            <a:r>
              <a:rPr lang="en-GB" sz="2600" dirty="0">
                <a:solidFill>
                  <a:schemeClr val="bg1"/>
                </a:solidFill>
              </a:rPr>
              <a:t> </a:t>
            </a:r>
          </a:p>
          <a:p>
            <a:pPr algn="just"/>
            <a:r>
              <a:rPr lang="en-GB" sz="2600" dirty="0">
                <a:solidFill>
                  <a:schemeClr val="bg1"/>
                </a:solidFill>
              </a:rPr>
              <a:t>CIPD (2019) suggests that managers who recognise these impacts are better placed in making fair decisions, support employee health and wellbeing, comply with legislation and promote an inclusive, high performing workforce.</a:t>
            </a:r>
          </a:p>
          <a:p>
            <a:pPr algn="just"/>
            <a:r>
              <a:rPr lang="en-GB" sz="2600" dirty="0">
                <a:solidFill>
                  <a:schemeClr val="bg1"/>
                </a:solidFill>
              </a:rPr>
              <a:t> </a:t>
            </a:r>
          </a:p>
        </p:txBody>
      </p:sp>
      <p:sp>
        <p:nvSpPr>
          <p:cNvPr id="36" name="Title 10">
            <a:extLst>
              <a:ext uri="{FF2B5EF4-FFF2-40B4-BE49-F238E27FC236}">
                <a16:creationId xmlns:a16="http://schemas.microsoft.com/office/drawing/2014/main" id="{2A037599-6C92-1DD2-FF14-49D8E97C47E4}"/>
              </a:ext>
            </a:extLst>
          </p:cNvPr>
          <p:cNvSpPr txBox="1">
            <a:spLocks/>
          </p:cNvSpPr>
          <p:nvPr/>
        </p:nvSpPr>
        <p:spPr>
          <a:xfrm>
            <a:off x="26047815" y="16553873"/>
            <a:ext cx="8993405" cy="5413221"/>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600" b="1" dirty="0">
                <a:solidFill>
                  <a:schemeClr val="bg1"/>
                </a:solidFill>
              </a:rPr>
              <a:t>Why does it matter to NPTCBC?</a:t>
            </a:r>
            <a:endParaRPr lang="en-GB" sz="2600" dirty="0">
              <a:solidFill>
                <a:schemeClr val="bg1"/>
              </a:solidFill>
            </a:endParaRPr>
          </a:p>
          <a:p>
            <a:pPr algn="just"/>
            <a:r>
              <a:rPr lang="en-GB" sz="2600" dirty="0">
                <a:solidFill>
                  <a:schemeClr val="bg1"/>
                </a:solidFill>
              </a:rPr>
              <a:t>NPTCBC is a Local Government organisation employing over 6,500 employees delivering a diverse range of services to the community, making it one of the largest employers within the area.  Therefore, as set out by legislation (Gov.UK, 2023) NPTCBC must comply with the Equality Act 2010 and the Public Sector Equality Duty (PSED) (Gov.UK, 2023) and as such has responsibility in developing Organisational and HR strategies aiming to:</a:t>
            </a:r>
          </a:p>
          <a:p>
            <a:pPr lvl="0" algn="just"/>
            <a:r>
              <a:rPr lang="en-GB" sz="2600" dirty="0">
                <a:solidFill>
                  <a:schemeClr val="bg1"/>
                </a:solidFill>
              </a:rPr>
              <a:t>Remove discrimination</a:t>
            </a:r>
          </a:p>
          <a:p>
            <a:pPr lvl="0" algn="just"/>
            <a:r>
              <a:rPr lang="en-GB" sz="2600" dirty="0">
                <a:solidFill>
                  <a:schemeClr val="bg1"/>
                </a:solidFill>
              </a:rPr>
              <a:t>Promote equal opportunities </a:t>
            </a:r>
          </a:p>
          <a:p>
            <a:pPr lvl="0" algn="just"/>
            <a:r>
              <a:rPr lang="en-GB" sz="2600" dirty="0">
                <a:solidFill>
                  <a:schemeClr val="bg1"/>
                </a:solidFill>
              </a:rPr>
              <a:t>Encourage positive working relationships between people of different ages</a:t>
            </a:r>
          </a:p>
        </p:txBody>
      </p:sp>
      <p:sp>
        <p:nvSpPr>
          <p:cNvPr id="37" name="Title 10">
            <a:extLst>
              <a:ext uri="{FF2B5EF4-FFF2-40B4-BE49-F238E27FC236}">
                <a16:creationId xmlns:a16="http://schemas.microsoft.com/office/drawing/2014/main" id="{4DAAC1BA-2E13-F548-9DBB-B36D3307A8DF}"/>
              </a:ext>
            </a:extLst>
          </p:cNvPr>
          <p:cNvSpPr txBox="1">
            <a:spLocks/>
          </p:cNvSpPr>
          <p:nvPr/>
        </p:nvSpPr>
        <p:spPr>
          <a:xfrm>
            <a:off x="27121118" y="22550644"/>
            <a:ext cx="6051276" cy="4428460"/>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600" b="1" dirty="0">
                <a:solidFill>
                  <a:schemeClr val="bg1"/>
                </a:solidFill>
              </a:rPr>
              <a:t>Costs of getting it wrong</a:t>
            </a:r>
            <a:endParaRPr lang="en-GB" sz="2600" dirty="0">
              <a:solidFill>
                <a:schemeClr val="bg1"/>
              </a:solidFill>
            </a:endParaRPr>
          </a:p>
          <a:p>
            <a:pPr algn="just"/>
            <a:r>
              <a:rPr lang="en-GB" sz="2600" dirty="0">
                <a:solidFill>
                  <a:schemeClr val="bg1"/>
                </a:solidFill>
              </a:rPr>
              <a:t>If NPTCBC fail to prevent age discrimination, this is not only unlawful but could result in significant compensation awards (Clemo, 2025) and also undermine the public trust, employee confidence and the Council’s reputation as a fair and inclusive employer.</a:t>
            </a:r>
          </a:p>
          <a:p>
            <a:pPr algn="just"/>
            <a:r>
              <a:rPr lang="en-GB" sz="2600" dirty="0">
                <a:solidFill>
                  <a:schemeClr val="bg1"/>
                </a:solidFill>
              </a:rPr>
              <a:t> </a:t>
            </a:r>
          </a:p>
        </p:txBody>
      </p:sp>
      <p:sp>
        <p:nvSpPr>
          <p:cNvPr id="38" name="Title 10">
            <a:extLst>
              <a:ext uri="{FF2B5EF4-FFF2-40B4-BE49-F238E27FC236}">
                <a16:creationId xmlns:a16="http://schemas.microsoft.com/office/drawing/2014/main" id="{FA0BCD84-2DFA-EC4D-ED46-5BFCEC9A7F20}"/>
              </a:ext>
            </a:extLst>
          </p:cNvPr>
          <p:cNvSpPr txBox="1">
            <a:spLocks/>
          </p:cNvSpPr>
          <p:nvPr/>
        </p:nvSpPr>
        <p:spPr>
          <a:xfrm>
            <a:off x="294238" y="16553873"/>
            <a:ext cx="25519252" cy="11893992"/>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600" b="1" dirty="0">
                <a:solidFill>
                  <a:schemeClr val="bg1"/>
                </a:solidFill>
              </a:rPr>
              <a:t>How can NPTCBC mitigate age discrimination?</a:t>
            </a:r>
            <a:endParaRPr lang="en-GB" sz="2600" dirty="0">
              <a:solidFill>
                <a:schemeClr val="bg1"/>
              </a:solidFill>
            </a:endParaRPr>
          </a:p>
          <a:p>
            <a:pPr algn="just"/>
            <a:r>
              <a:rPr lang="en-GB" sz="2600" dirty="0">
                <a:solidFill>
                  <a:schemeClr val="bg1"/>
                </a:solidFill>
              </a:rPr>
              <a:t>CIPD (2019) suggests that an organisational culture based on fairness, equality and inclusion enables improved employee engagement, performance and attendance at work.  Although NPTCBC are committed to promoting a positive workplace culture whereby everyone feels valued regardless of their age, equality will need to be embedded into organisational culture including inclusive recruitment practices, fair progression opportunities and supportive employment policies and procedures (ACAS, 2024).</a:t>
            </a:r>
          </a:p>
          <a:p>
            <a:pPr algn="just"/>
            <a:r>
              <a:rPr lang="en-GB" sz="2600" dirty="0">
                <a:solidFill>
                  <a:schemeClr val="bg1"/>
                </a:solidFill>
              </a:rPr>
              <a:t> </a:t>
            </a:r>
          </a:p>
          <a:p>
            <a:pPr algn="just"/>
            <a:r>
              <a:rPr lang="en-GB" sz="2600" dirty="0">
                <a:solidFill>
                  <a:schemeClr val="bg1"/>
                </a:solidFill>
              </a:rPr>
              <a:t>NPTCBC Strategic Equality Plan (NPTCBC, 2024-2028) sets out a clear commitment ‘</a:t>
            </a:r>
            <a:r>
              <a:rPr lang="en-GB" sz="2600" i="1" dirty="0">
                <a:solidFill>
                  <a:schemeClr val="bg1"/>
                </a:solidFill>
              </a:rPr>
              <a:t>to promote genuine equality of opportunity, tackle discrimination and create a fairer and more equitable Neath Port Talbot</a:t>
            </a:r>
            <a:r>
              <a:rPr lang="en-GB" sz="2600" dirty="0">
                <a:solidFill>
                  <a:schemeClr val="bg1"/>
                </a:solidFill>
              </a:rPr>
              <a:t>’.</a:t>
            </a:r>
          </a:p>
          <a:p>
            <a:pPr algn="just"/>
            <a:r>
              <a:rPr lang="en-GB" sz="2600" dirty="0">
                <a:solidFill>
                  <a:schemeClr val="bg1"/>
                </a:solidFill>
              </a:rPr>
              <a:t> </a:t>
            </a:r>
          </a:p>
          <a:p>
            <a:pPr algn="just"/>
            <a:r>
              <a:rPr lang="en-GB" sz="2600" dirty="0">
                <a:solidFill>
                  <a:schemeClr val="bg1"/>
                </a:solidFill>
              </a:rPr>
              <a:t>In order to achieve their commitment and subsequently mitigate age discrimination, NPTCBC can embed equality focused recruitment practices ensuring equal job opportunities and fair treatment for all prospective applicants and employees, including older and younger workers.</a:t>
            </a:r>
          </a:p>
          <a:p>
            <a:pPr algn="just"/>
            <a:r>
              <a:rPr lang="en-GB" sz="2600" dirty="0">
                <a:solidFill>
                  <a:schemeClr val="bg1"/>
                </a:solidFill>
              </a:rPr>
              <a:t> </a:t>
            </a:r>
          </a:p>
          <a:p>
            <a:pPr algn="just"/>
            <a:r>
              <a:rPr lang="en-GB" sz="2600" dirty="0">
                <a:solidFill>
                  <a:schemeClr val="bg1"/>
                </a:solidFill>
              </a:rPr>
              <a:t>According to CIPD (2024), the following are identified as good practices for preventing age discrimination in relation to recruitment processes:</a:t>
            </a:r>
          </a:p>
          <a:p>
            <a:pPr lvl="0" algn="just"/>
            <a:r>
              <a:rPr lang="en-GB" sz="2600" dirty="0">
                <a:solidFill>
                  <a:schemeClr val="bg1"/>
                </a:solidFill>
              </a:rPr>
              <a:t>Using age-neutral language on job adverts, avoiding wording that may suggest a particular age group</a:t>
            </a:r>
          </a:p>
          <a:p>
            <a:pPr lvl="0" algn="just"/>
            <a:r>
              <a:rPr lang="en-GB" sz="2600" dirty="0">
                <a:solidFill>
                  <a:schemeClr val="bg1"/>
                </a:solidFill>
              </a:rPr>
              <a:t>Using anonymised applications where appropriate to reduce unconscious bias</a:t>
            </a:r>
          </a:p>
          <a:p>
            <a:pPr lvl="0" algn="just"/>
            <a:r>
              <a:rPr lang="en-GB" sz="2600" dirty="0">
                <a:solidFill>
                  <a:schemeClr val="bg1"/>
                </a:solidFill>
              </a:rPr>
              <a:t>Refer to criteria within the Job Description and Person Specification when conducting the recruitment and selection process</a:t>
            </a:r>
          </a:p>
          <a:p>
            <a:pPr lvl="0" algn="just"/>
            <a:r>
              <a:rPr lang="en-GB" sz="2600" dirty="0">
                <a:solidFill>
                  <a:schemeClr val="bg1"/>
                </a:solidFill>
              </a:rPr>
              <a:t>Provide recruitment and equality training to managers and maintain evidence-based records</a:t>
            </a:r>
          </a:p>
          <a:p>
            <a:pPr algn="just"/>
            <a:r>
              <a:rPr lang="en-GB" sz="2600" dirty="0">
                <a:solidFill>
                  <a:schemeClr val="bg1"/>
                </a:solidFill>
              </a:rPr>
              <a:t> </a:t>
            </a:r>
          </a:p>
          <a:p>
            <a:pPr algn="just"/>
            <a:r>
              <a:rPr lang="en-GB" sz="2600" dirty="0">
                <a:solidFill>
                  <a:schemeClr val="bg1"/>
                </a:solidFill>
              </a:rPr>
              <a:t>Another key aspect in mitigating age discrimination is for NPTCBC to assess the impact in relation to reviewing and implementing policies and procedures, ensuring they are supportive to people across different age groups (ACAS, 2024).  Thus, setting clear and fair standards across the organisation and creating a ‘safe space’ where employees can raise concerns at the earliest opportunity.</a:t>
            </a:r>
          </a:p>
          <a:p>
            <a:pPr algn="just"/>
            <a:r>
              <a:rPr lang="en-GB" sz="2600" dirty="0">
                <a:solidFill>
                  <a:schemeClr val="bg1"/>
                </a:solidFill>
              </a:rPr>
              <a:t> </a:t>
            </a:r>
          </a:p>
          <a:p>
            <a:pPr algn="just"/>
            <a:r>
              <a:rPr lang="en-GB" sz="2600" dirty="0">
                <a:solidFill>
                  <a:schemeClr val="bg1"/>
                </a:solidFill>
              </a:rPr>
              <a:t>As highlighted by (ACAS, 2026b) some of the key policies for consideration would be:</a:t>
            </a:r>
          </a:p>
          <a:p>
            <a:pPr lvl="0" algn="just"/>
            <a:r>
              <a:rPr lang="en-GB" sz="2600" dirty="0">
                <a:solidFill>
                  <a:schemeClr val="bg1"/>
                </a:solidFill>
              </a:rPr>
              <a:t>Flexible Working Policy with a fair decision-making framework, ensuring considerations and decisions are recorded accurately, which reduces subjective or inconsistency and subsequently avoids indirect discrimination</a:t>
            </a:r>
          </a:p>
          <a:p>
            <a:pPr lvl="0" algn="just"/>
            <a:r>
              <a:rPr lang="en-GB" sz="2600" dirty="0">
                <a:solidFill>
                  <a:schemeClr val="bg1"/>
                </a:solidFill>
              </a:rPr>
              <a:t>Introduce a Training and Development Policy which provides equal opportunities to training and career development programmes across the workforce</a:t>
            </a:r>
          </a:p>
          <a:p>
            <a:pPr lvl="0" algn="just"/>
            <a:r>
              <a:rPr lang="en-GB" sz="2600" dirty="0">
                <a:solidFill>
                  <a:schemeClr val="bg1"/>
                </a:solidFill>
              </a:rPr>
              <a:t>Organizational change, redundancy, and retirement should use a fair, objective selection process focusing on skills and performance, not just length of service. This avoids bias against age groups and ensures valid decisions.</a:t>
            </a:r>
          </a:p>
          <a:p>
            <a:pPr lvl="0" algn="just"/>
            <a:r>
              <a:rPr lang="en-GB" sz="2600" dirty="0">
                <a:solidFill>
                  <a:schemeClr val="bg1"/>
                </a:solidFill>
              </a:rPr>
              <a:t>Conduct Equality Impact Assessments to check if a proposed rule or practice affects certain age groups prior to implementation.</a:t>
            </a:r>
          </a:p>
          <a:p>
            <a:pPr algn="just"/>
            <a:r>
              <a:rPr lang="en-GB" sz="2600" dirty="0">
                <a:solidFill>
                  <a:schemeClr val="bg1"/>
                </a:solidFill>
              </a:rPr>
              <a:t> </a:t>
            </a:r>
          </a:p>
          <a:p>
            <a:pPr algn="just"/>
            <a:r>
              <a:rPr lang="en-GB" sz="2600" dirty="0">
                <a:solidFill>
                  <a:schemeClr val="bg1"/>
                </a:solidFill>
              </a:rPr>
              <a:t>NPTCBC Future of Work Strategy (NPTCBC, 2022-2027) recognises people as their greatest asset and supports employees in being the best they can be.  There are several frameworks in place to mitigate age discrimination and promote the organisation in being a truly diverse and inclusive employer.</a:t>
            </a:r>
          </a:p>
        </p:txBody>
      </p:sp>
      <p:sp>
        <p:nvSpPr>
          <p:cNvPr id="42" name="Title 10">
            <a:extLst>
              <a:ext uri="{FF2B5EF4-FFF2-40B4-BE49-F238E27FC236}">
                <a16:creationId xmlns:a16="http://schemas.microsoft.com/office/drawing/2014/main" id="{05947CBA-9DE9-ED08-8715-45D094EFB964}"/>
              </a:ext>
            </a:extLst>
          </p:cNvPr>
          <p:cNvSpPr txBox="1">
            <a:spLocks/>
          </p:cNvSpPr>
          <p:nvPr/>
        </p:nvSpPr>
        <p:spPr>
          <a:xfrm>
            <a:off x="35275546" y="19146542"/>
            <a:ext cx="7233980" cy="7545673"/>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just"/>
            <a:r>
              <a:rPr lang="en-GB" sz="2600" dirty="0">
                <a:solidFill>
                  <a:schemeClr val="bg1"/>
                </a:solidFill>
              </a:rPr>
              <a:t>Managers play a key role in shaping workplace culture and have a direct influence on employees’ day to day experience at work.  Therefore, having awareness of how age discrimination affects employees enables managers to demonstrate inclusive behaviours, challenge stereotypes and treat staff fairly.  This helps build trust, strengthens employee relations and creates a culture where staff of all ages feel valued and supported (Ali, 2026).</a:t>
            </a:r>
          </a:p>
          <a:p>
            <a:pPr algn="just"/>
            <a:r>
              <a:rPr lang="en-GB" sz="2600" dirty="0">
                <a:solidFill>
                  <a:schemeClr val="bg1"/>
                </a:solidFill>
              </a:rPr>
              <a:t> </a:t>
            </a:r>
          </a:p>
          <a:p>
            <a:pPr algn="just"/>
            <a:r>
              <a:rPr lang="en-GB" sz="2600" dirty="0">
                <a:solidFill>
                  <a:schemeClr val="bg1"/>
                </a:solidFill>
              </a:rPr>
              <a:t>Ensuring employees are treated fairly, regardless of their age promotes improved engagement, retention, and performance, while also helping managers fulfil their legal obligations in accordance with equality legislation (CIPD, 2019).</a:t>
            </a:r>
          </a:p>
          <a:p>
            <a:pPr algn="just"/>
            <a:r>
              <a:rPr lang="en-GB" sz="2600" b="1" dirty="0">
                <a:solidFill>
                  <a:schemeClr val="bg1"/>
                </a:solidFill>
              </a:rPr>
              <a:t> </a:t>
            </a:r>
            <a:endParaRPr lang="en-GB" sz="2600" dirty="0">
              <a:solidFill>
                <a:schemeClr val="bg1"/>
              </a:solidFill>
            </a:endParaRPr>
          </a:p>
        </p:txBody>
      </p:sp>
      <p:pic>
        <p:nvPicPr>
          <p:cNvPr id="44" name="Picture 43">
            <a:extLst>
              <a:ext uri="{FF2B5EF4-FFF2-40B4-BE49-F238E27FC236}">
                <a16:creationId xmlns:a16="http://schemas.microsoft.com/office/drawing/2014/main" id="{25CA3022-43D4-C43A-2E8B-6C81381F11D2}"/>
              </a:ext>
            </a:extLst>
          </p:cNvPr>
          <p:cNvPicPr>
            <a:picLocks noChangeAspect="1"/>
          </p:cNvPicPr>
          <p:nvPr/>
        </p:nvPicPr>
        <p:blipFill>
          <a:blip r:embed="rId6"/>
          <a:stretch>
            <a:fillRect/>
          </a:stretch>
        </p:blipFill>
        <p:spPr>
          <a:xfrm>
            <a:off x="32688715" y="27562655"/>
            <a:ext cx="4434512" cy="2123719"/>
          </a:xfrm>
          <a:prstGeom prst="rect">
            <a:avLst/>
          </a:prstGeom>
        </p:spPr>
      </p:pic>
      <p:sp>
        <p:nvSpPr>
          <p:cNvPr id="47" name="Thought Bubble: Cloud 46">
            <a:extLst>
              <a:ext uri="{FF2B5EF4-FFF2-40B4-BE49-F238E27FC236}">
                <a16:creationId xmlns:a16="http://schemas.microsoft.com/office/drawing/2014/main" id="{FB618177-05B7-A91A-33D6-439C86CA9CA6}"/>
              </a:ext>
            </a:extLst>
          </p:cNvPr>
          <p:cNvSpPr/>
          <p:nvPr/>
        </p:nvSpPr>
        <p:spPr>
          <a:xfrm>
            <a:off x="37444680" y="15755068"/>
            <a:ext cx="4657065" cy="2737401"/>
          </a:xfrm>
          <a:prstGeom prst="cloudCallout">
            <a:avLst/>
          </a:prstGeom>
          <a:solidFill>
            <a:srgbClr val="19BCB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bg1"/>
                </a:solidFill>
              </a:rPr>
              <a:t>What is your role</a:t>
            </a:r>
          </a:p>
        </p:txBody>
      </p:sp>
      <p:pic>
        <p:nvPicPr>
          <p:cNvPr id="52" name="Picture 51">
            <a:extLst>
              <a:ext uri="{FF2B5EF4-FFF2-40B4-BE49-F238E27FC236}">
                <a16:creationId xmlns:a16="http://schemas.microsoft.com/office/drawing/2014/main" id="{0223122C-D536-F77D-3227-30B0C032D97F}"/>
              </a:ext>
            </a:extLst>
          </p:cNvPr>
          <p:cNvPicPr>
            <a:picLocks noChangeAspect="1"/>
          </p:cNvPicPr>
          <p:nvPr/>
        </p:nvPicPr>
        <p:blipFill>
          <a:blip r:embed="rId7"/>
          <a:stretch>
            <a:fillRect/>
          </a:stretch>
        </p:blipFill>
        <p:spPr>
          <a:xfrm>
            <a:off x="3026460" y="13301829"/>
            <a:ext cx="3027931" cy="3048344"/>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530</TotalTime>
  <Words>1698</Words>
  <Application>Microsoft Office PowerPoint</Application>
  <PresentationFormat>Custom</PresentationFormat>
  <Paragraphs>79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2013 - 2022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Evans</dc:creator>
  <cp:lastModifiedBy>Stephanie Evans</cp:lastModifiedBy>
  <cp:revision>713</cp:revision>
  <dcterms:created xsi:type="dcterms:W3CDTF">2025-11-28T13:14:32Z</dcterms:created>
  <dcterms:modified xsi:type="dcterms:W3CDTF">2026-05-08T15:00:16Z</dcterms:modified>
</cp:coreProperties>
</file>