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7" r:id="rId2"/>
    <p:sldId id="257" r:id="rId3"/>
    <p:sldId id="258" r:id="rId4"/>
    <p:sldId id="260" r:id="rId5"/>
    <p:sldId id="261" r:id="rId6"/>
    <p:sldId id="266" r:id="rId7"/>
    <p:sldId id="265" r:id="rId8"/>
    <p:sldId id="268" r:id="rId9"/>
    <p:sldId id="264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5"/>
    <a:srgbClr val="0B148B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89944A-F8F9-419B-9144-AC04936CF538}" v="18" dt="2024-09-25T10:18:59.4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70627" autoAdjust="0"/>
  </p:normalViewPr>
  <p:slideViewPr>
    <p:cSldViewPr snapToGrid="0">
      <p:cViewPr varScale="1">
        <p:scale>
          <a:sx n="66" d="100"/>
          <a:sy n="66" d="100"/>
        </p:scale>
        <p:origin x="828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B35FC2-84BF-49C3-B72C-BD8B3A2074AC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9DB752-7EE4-4351-AED5-5AAC7A99F2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0550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9DB752-7EE4-4351-AED5-5AAC7A99F29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8061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Beach</a:t>
            </a:r>
          </a:p>
          <a:p>
            <a:r>
              <a:rPr lang="en-GB" dirty="0"/>
              <a:t>Tree</a:t>
            </a:r>
          </a:p>
          <a:p>
            <a:r>
              <a:rPr lang="en-GB" dirty="0"/>
              <a:t>Pencil</a:t>
            </a:r>
          </a:p>
          <a:p>
            <a:r>
              <a:rPr lang="en-GB" dirty="0"/>
              <a:t>Dog</a:t>
            </a:r>
          </a:p>
          <a:p>
            <a:r>
              <a:rPr lang="en-GB" dirty="0"/>
              <a:t>Umbrella</a:t>
            </a:r>
          </a:p>
          <a:p>
            <a:r>
              <a:rPr lang="en-GB" dirty="0"/>
              <a:t>Tea</a:t>
            </a:r>
          </a:p>
          <a:p>
            <a:r>
              <a:rPr lang="en-GB" dirty="0"/>
              <a:t>Flower</a:t>
            </a:r>
          </a:p>
          <a:p>
            <a:r>
              <a:rPr lang="en-GB" dirty="0"/>
              <a:t>Xmas</a:t>
            </a:r>
          </a:p>
          <a:p>
            <a:r>
              <a:rPr lang="en-GB" dirty="0"/>
              <a:t>Rubber</a:t>
            </a:r>
          </a:p>
          <a:p>
            <a:r>
              <a:rPr lang="en-GB" dirty="0"/>
              <a:t>Suitcase</a:t>
            </a:r>
          </a:p>
          <a:p>
            <a:r>
              <a:rPr lang="en-GB" dirty="0"/>
              <a:t>Book</a:t>
            </a:r>
          </a:p>
          <a:p>
            <a:r>
              <a:rPr lang="en-GB" dirty="0"/>
              <a:t>Rubbish</a:t>
            </a:r>
          </a:p>
          <a:p>
            <a:r>
              <a:rPr lang="en-GB" dirty="0"/>
              <a:t>Netball</a:t>
            </a:r>
          </a:p>
          <a:p>
            <a:r>
              <a:rPr lang="en-GB" dirty="0"/>
              <a:t>Cuddly Toy</a:t>
            </a:r>
          </a:p>
          <a:p>
            <a:r>
              <a:rPr lang="en-GB" dirty="0"/>
              <a:t>Rain</a:t>
            </a:r>
          </a:p>
          <a:p>
            <a:r>
              <a:rPr lang="en-GB" dirty="0"/>
              <a:t>Jumper</a:t>
            </a:r>
          </a:p>
          <a:p>
            <a:r>
              <a:rPr lang="en-GB" dirty="0" err="1"/>
              <a:t>Rubics</a:t>
            </a:r>
            <a:r>
              <a:rPr lang="en-GB" dirty="0"/>
              <a:t> cube</a:t>
            </a:r>
          </a:p>
          <a:p>
            <a:r>
              <a:rPr lang="en-GB" dirty="0"/>
              <a:t>Leaflet</a:t>
            </a:r>
          </a:p>
          <a:p>
            <a:r>
              <a:rPr lang="en-GB" dirty="0"/>
              <a:t>Sun</a:t>
            </a:r>
          </a:p>
          <a:p>
            <a:r>
              <a:rPr lang="en-GB" dirty="0"/>
              <a:t>Rucksack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9DB752-7EE4-4351-AED5-5AAC7A99F29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5514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7PMUVqtXS0A&amp;t=167s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F0374-86B2-8E5A-03D8-7E915F297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13451"/>
            <a:ext cx="10515600" cy="2221665"/>
          </a:xfrm>
        </p:spPr>
        <p:txBody>
          <a:bodyPr>
            <a:normAutofit fontScale="90000"/>
          </a:bodyPr>
          <a:lstStyle/>
          <a:p>
            <a:r>
              <a:rPr kumimoji="0" lang="cy-GB" altLang="en-US" sz="44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Defnyddio Deallusrwydd Artiffisial yn eich gwaith</a:t>
            </a:r>
            <a:r>
              <a:rPr kumimoji="0" lang="cy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br>
              <a:rPr kumimoji="0" lang="cy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br>
              <a:rPr kumimoji="0" lang="cy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br>
              <a:rPr kumimoji="0" lang="cy-GB" altLang="en-US" sz="3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</a:rPr>
              <a:t>Using AI in your work </a:t>
            </a:r>
            <a:br>
              <a:rPr lang="en-GB" dirty="0">
                <a:solidFill>
                  <a:srgbClr val="0070C0"/>
                </a:solidFill>
              </a:rPr>
            </a:br>
            <a:br>
              <a:rPr lang="en-GB" dirty="0">
                <a:solidFill>
                  <a:srgbClr val="0070C0"/>
                </a:solidFill>
              </a:rPr>
            </a:br>
            <a:br>
              <a:rPr lang="en-GB" dirty="0">
                <a:solidFill>
                  <a:srgbClr val="0070C0"/>
                </a:solidFill>
              </a:rPr>
            </a:br>
            <a:r>
              <a:rPr lang="en-GB" dirty="0">
                <a:solidFill>
                  <a:srgbClr val="0070C0"/>
                </a:solidFill>
              </a:rPr>
              <a:t>ECCP7002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0C087699-3D17-5A9F-1D2F-966253EBF4F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02920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12714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2A88F98-E6A1-1052-74FF-A3F47ADAC875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645068007"/>
              </p:ext>
            </p:extLst>
          </p:nvPr>
        </p:nvGraphicFramePr>
        <p:xfrm>
          <a:off x="471714" y="449943"/>
          <a:ext cx="10885715" cy="49229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99395">
                  <a:extLst>
                    <a:ext uri="{9D8B030D-6E8A-4147-A177-3AD203B41FA5}">
                      <a16:colId xmlns:a16="http://schemas.microsoft.com/office/drawing/2014/main" val="710162711"/>
                    </a:ext>
                  </a:extLst>
                </a:gridCol>
                <a:gridCol w="6911336">
                  <a:extLst>
                    <a:ext uri="{9D8B030D-6E8A-4147-A177-3AD203B41FA5}">
                      <a16:colId xmlns:a16="http://schemas.microsoft.com/office/drawing/2014/main" val="2613338275"/>
                    </a:ext>
                  </a:extLst>
                </a:gridCol>
                <a:gridCol w="1674984">
                  <a:extLst>
                    <a:ext uri="{9D8B030D-6E8A-4147-A177-3AD203B41FA5}">
                      <a16:colId xmlns:a16="http://schemas.microsoft.com/office/drawing/2014/main" val="259309815"/>
                    </a:ext>
                  </a:extLst>
                </a:gridCol>
              </a:tblGrid>
              <a:tr h="1447927">
                <a:tc>
                  <a:txBody>
                    <a:bodyPr/>
                    <a:lstStyle/>
                    <a:p>
                      <a:r>
                        <a:rPr lang="cy-GB" sz="1600" dirty="0">
                          <a:effectLst/>
                        </a:rPr>
                        <a:t>YMCHWIL</a:t>
                      </a: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cy-GB" sz="1600" b="0" dirty="0">
                          <a:solidFill>
                            <a:schemeClr val="tx1"/>
                          </a:solidFill>
                          <a:effectLst/>
                        </a:rPr>
                        <a:t>Ar gyfer yr asesiad hwn, gallwch chi ddefnyddio Deallusrwydd Artiffisial Cynhyrchiol i’ch cefnogi wrth ymchwilio, yn cynnwys chwilio am lyfryddiaeth, defnyddio offer i grynhoi, cymharu deunyddiau a’u dadansoddi. </a:t>
                      </a: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dirty="0">
                          <a:effectLst/>
                        </a:rPr>
                        <a:t>Gallwch ​☒​</a:t>
                      </a:r>
                      <a:r>
                        <a:rPr lang="en-GB" sz="16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600" dirty="0">
                          <a:effectLst/>
                        </a:rPr>
                        <a:t> </a:t>
                      </a:r>
                    </a:p>
                    <a:p>
                      <a:r>
                        <a:rPr lang="cy-GB" sz="1600" dirty="0">
                          <a:effectLst/>
                        </a:rPr>
                        <a:t>Na allwch ​☐​</a:t>
                      </a: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4116214"/>
                  </a:ext>
                </a:extLst>
              </a:tr>
              <a:tr h="1158341">
                <a:tc>
                  <a:txBody>
                    <a:bodyPr/>
                    <a:lstStyle/>
                    <a:p>
                      <a:r>
                        <a:rPr lang="cy-GB" sz="1600">
                          <a:effectLst/>
                        </a:rPr>
                        <a:t>STRWYTHUR</a:t>
                      </a: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cy-GB" sz="1600" dirty="0">
                          <a:effectLst/>
                        </a:rPr>
                        <a:t>Ar gyfer yr asesiad hwn, gallwch chi ddefnyddio Deallusrwydd Artiffisial Cynhyrchiol i’ch cefnogi wrth strwythuro eich gwaith, yn cynnwys llunio strwythur dadl drafft, dynodi adrannau a phenawdau ac ati.</a:t>
                      </a: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cy-GB" sz="1600">
                          <a:effectLst/>
                        </a:rPr>
                        <a:t>Gallwch ​☒​</a:t>
                      </a:r>
                      <a:r>
                        <a:rPr lang="en-GB" sz="1600">
                          <a:effectLst/>
                        </a:rPr>
                        <a:t> </a:t>
                      </a:r>
                    </a:p>
                    <a:p>
                      <a:r>
                        <a:rPr lang="en-GB" sz="1600">
                          <a:effectLst/>
                        </a:rPr>
                        <a:t> </a:t>
                      </a:r>
                    </a:p>
                    <a:p>
                      <a:r>
                        <a:rPr lang="cy-GB" sz="1600">
                          <a:effectLst/>
                        </a:rPr>
                        <a:t>Na allwch ​☐​</a:t>
                      </a: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4251013769"/>
                  </a:ext>
                </a:extLst>
              </a:tr>
              <a:tr h="1447927">
                <a:tc>
                  <a:txBody>
                    <a:bodyPr/>
                    <a:lstStyle/>
                    <a:p>
                      <a:r>
                        <a:rPr lang="cy-GB" sz="1600">
                          <a:effectLst/>
                        </a:rPr>
                        <a:t>PRAWF DDARLLEN</a:t>
                      </a: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cy-GB" sz="1600" dirty="0">
                          <a:effectLst/>
                        </a:rPr>
                        <a:t>Ar gyfer yr asesiad hwn, gallwch chi ddefnyddio Deallusrwydd Artiffisial Cynhyrchiol i wirio eich testun/creadigaeth eich hun am wallau gramadegol a chystrawennol, yn cynnwys aralleirio eich gwaith eich hun o fewn safonau penodol.</a:t>
                      </a: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cy-GB" sz="1600">
                          <a:effectLst/>
                        </a:rPr>
                        <a:t>Gallwch ​☒​</a:t>
                      </a:r>
                      <a:r>
                        <a:rPr lang="en-GB" sz="1600">
                          <a:effectLst/>
                        </a:rPr>
                        <a:t> </a:t>
                      </a:r>
                    </a:p>
                    <a:p>
                      <a:r>
                        <a:rPr lang="en-GB" sz="1600">
                          <a:effectLst/>
                        </a:rPr>
                        <a:t> </a:t>
                      </a:r>
                    </a:p>
                    <a:p>
                      <a:r>
                        <a:rPr lang="cy-GB" sz="1600">
                          <a:effectLst/>
                        </a:rPr>
                        <a:t>Na allwch ​☐​</a:t>
                      </a: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745742253"/>
                  </a:ext>
                </a:extLst>
              </a:tr>
              <a:tr h="868756">
                <a:tc>
                  <a:txBody>
                    <a:bodyPr/>
                    <a:lstStyle/>
                    <a:p>
                      <a:r>
                        <a:rPr lang="cy-GB" sz="1600">
                          <a:effectLst/>
                        </a:rPr>
                        <a:t>YSGRIFENNU</a:t>
                      </a:r>
                      <a:r>
                        <a:rPr lang="en-GB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cy-GB" sz="1600" dirty="0">
                          <a:effectLst/>
                        </a:rPr>
                        <a:t>Ar gyfer yr asesiad hwn, gallwch chi ddefnyddio Deallusrwydd Artiffisial Cynhyrchiol i greu testun i’w gyflwyno. </a:t>
                      </a: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cy-GB" sz="1600" dirty="0">
                          <a:effectLst/>
                        </a:rPr>
                        <a:t>Gallwch ​☒​</a:t>
                      </a:r>
                      <a:r>
                        <a:rPr lang="en-GB" sz="16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600" dirty="0">
                          <a:effectLst/>
                        </a:rPr>
                        <a:t> </a:t>
                      </a:r>
                    </a:p>
                    <a:p>
                      <a:r>
                        <a:rPr lang="cy-GB" sz="1600" dirty="0">
                          <a:effectLst/>
                        </a:rPr>
                        <a:t>Na allwch ​☐​</a:t>
                      </a: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0267617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9283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">
            <a:extLst>
              <a:ext uri="{FF2B5EF4-FFF2-40B4-BE49-F238E27FC236}">
                <a16:creationId xmlns:a16="http://schemas.microsoft.com/office/drawing/2014/main" id="{DE5A881F-E9A5-E5AC-1EA0-5C81807190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249237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FE4B03FE-F5D5-6858-C437-5F4B392FA9F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9272618"/>
              </p:ext>
            </p:extLst>
          </p:nvPr>
        </p:nvGraphicFramePr>
        <p:xfrm>
          <a:off x="174171" y="294005"/>
          <a:ext cx="11179629" cy="53111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81002">
                  <a:extLst>
                    <a:ext uri="{9D8B030D-6E8A-4147-A177-3AD203B41FA5}">
                      <a16:colId xmlns:a16="http://schemas.microsoft.com/office/drawing/2014/main" val="4153827712"/>
                    </a:ext>
                  </a:extLst>
                </a:gridCol>
                <a:gridCol w="6655865">
                  <a:extLst>
                    <a:ext uri="{9D8B030D-6E8A-4147-A177-3AD203B41FA5}">
                      <a16:colId xmlns:a16="http://schemas.microsoft.com/office/drawing/2014/main" val="193708818"/>
                    </a:ext>
                  </a:extLst>
                </a:gridCol>
                <a:gridCol w="1742762">
                  <a:extLst>
                    <a:ext uri="{9D8B030D-6E8A-4147-A177-3AD203B41FA5}">
                      <a16:colId xmlns:a16="http://schemas.microsoft.com/office/drawing/2014/main" val="431521751"/>
                    </a:ext>
                  </a:extLst>
                </a:gridCol>
              </a:tblGrid>
              <a:tr h="1062228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RESEARCH 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For this assessment, you can use Generative AI to support you in research, including searching for bibliography, using tools to summarise, compare and interrogate materials. 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Yes ​☒​ </a:t>
                      </a:r>
                    </a:p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  <a:effectLst/>
                        </a:rPr>
                        <a:t>No  ​☐​ </a:t>
                      </a:r>
                      <a:endParaRPr lang="en-GB" sz="1800" b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87055528"/>
                  </a:ext>
                </a:extLst>
              </a:tr>
              <a:tr h="1062228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STRUCTURE 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For this assessment, you can use Generative AI to support you in structuring your submission, including creating a draft argument structure, identifying parts and headings, etc. 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Yes ​☒​ </a:t>
                      </a:r>
                    </a:p>
                    <a:p>
                      <a:r>
                        <a:rPr lang="en-GB" sz="1800">
                          <a:effectLst/>
                        </a:rPr>
                        <a:t> </a:t>
                      </a:r>
                    </a:p>
                    <a:p>
                      <a:r>
                        <a:rPr lang="en-GB" sz="1800">
                          <a:effectLst/>
                        </a:rPr>
                        <a:t>No  ​☐​ 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605199686"/>
                  </a:ext>
                </a:extLst>
              </a:tr>
              <a:tr h="1062228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PROOFREADING 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For this assessment, you can use Generative AI to check your own text/creation for grammatical and syntactical mistakes, including rephrasing of your own work within specific standards. 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Yes ​☒​ </a:t>
                      </a:r>
                    </a:p>
                    <a:p>
                      <a:r>
                        <a:rPr lang="en-GB" sz="1800">
                          <a:effectLst/>
                        </a:rPr>
                        <a:t> </a:t>
                      </a:r>
                    </a:p>
                    <a:p>
                      <a:r>
                        <a:rPr lang="en-GB" sz="1800">
                          <a:effectLst/>
                        </a:rPr>
                        <a:t>No  ​☐​ 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943501311"/>
                  </a:ext>
                </a:extLst>
              </a:tr>
              <a:tr h="1062228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WRITING 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For this assessment, you can use Generative AI to create text for submission. 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Yes ​☒​ </a:t>
                      </a:r>
                    </a:p>
                    <a:p>
                      <a:r>
                        <a:rPr lang="en-GB" sz="1800">
                          <a:effectLst/>
                        </a:rPr>
                        <a:t> </a:t>
                      </a:r>
                    </a:p>
                    <a:p>
                      <a:r>
                        <a:rPr lang="en-GB" sz="1800">
                          <a:effectLst/>
                        </a:rPr>
                        <a:t>No  ​☐​ 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568742307"/>
                  </a:ext>
                </a:extLst>
              </a:tr>
              <a:tr h="1062228"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CREATIVE 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GB" sz="1800">
                          <a:effectLst/>
                        </a:rPr>
                        <a:t>For this assessment, you can use Generative AI to create creative materials, such as images. 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</a:rPr>
                        <a:t>Yes ​☒​ </a:t>
                      </a:r>
                    </a:p>
                    <a:p>
                      <a:r>
                        <a:rPr lang="en-GB" sz="1800" dirty="0">
                          <a:effectLst/>
                        </a:rPr>
                        <a:t> </a:t>
                      </a:r>
                    </a:p>
                    <a:p>
                      <a:r>
                        <a:rPr lang="en-GB" sz="1800" dirty="0">
                          <a:effectLst/>
                        </a:rPr>
                        <a:t>No  ​☐​ 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991947074"/>
                  </a:ext>
                </a:extLst>
              </a:tr>
            </a:tbl>
          </a:graphicData>
        </a:graphic>
      </p:graphicFrame>
      <p:sp>
        <p:nvSpPr>
          <p:cNvPr id="11" name="Rectangle 2">
            <a:extLst>
              <a:ext uri="{FF2B5EF4-FFF2-40B4-BE49-F238E27FC236}">
                <a16:creationId xmlns:a16="http://schemas.microsoft.com/office/drawing/2014/main" id="{D5AF480F-D18C-4D05-6030-395007A06B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189061" y="2404676"/>
            <a:ext cx="23731219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0971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524EC-7344-CB35-D847-EE9CB7792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941" y="109093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dirty="0"/>
              <a:t>Beth sy’n dda / </a:t>
            </a:r>
            <a:r>
              <a:rPr lang="en-GB" sz="3200" dirty="0">
                <a:solidFill>
                  <a:srgbClr val="0070C0"/>
                </a:solidFill>
              </a:rPr>
              <a:t>What it’s good for…                          </a:t>
            </a:r>
            <a:r>
              <a:rPr lang="en-GB" sz="3200" dirty="0"/>
              <a:t>(Fletcher </a:t>
            </a:r>
            <a:r>
              <a:rPr lang="en-GB" sz="3200" i="1" dirty="0"/>
              <a:t>et al</a:t>
            </a:r>
            <a:r>
              <a:rPr lang="en-GB" sz="3200" dirty="0"/>
              <a:t>. 2024)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0EEC329-A036-DBE5-4E20-67AA18CEC0E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0" y="1605840"/>
            <a:ext cx="12192000" cy="5252160"/>
          </a:xfrm>
        </p:spPr>
      </p:pic>
    </p:spTree>
    <p:extLst>
      <p:ext uri="{BB962C8B-B14F-4D97-AF65-F5344CB8AC3E}">
        <p14:creationId xmlns:p14="http://schemas.microsoft.com/office/powerpoint/2010/main" val="2051786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0E7C8-45A8-69D3-9359-AC51F8A08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22" y="52890"/>
            <a:ext cx="10515600" cy="1325563"/>
          </a:xfrm>
        </p:spPr>
        <p:txBody>
          <a:bodyPr/>
          <a:lstStyle/>
          <a:p>
            <a:r>
              <a:rPr lang="en-GB" dirty="0" err="1"/>
              <a:t>Negyddion</a:t>
            </a:r>
            <a:r>
              <a:rPr lang="en-GB" dirty="0"/>
              <a:t> / </a:t>
            </a:r>
            <a:r>
              <a:rPr lang="en-GB" dirty="0">
                <a:solidFill>
                  <a:srgbClr val="0070C0"/>
                </a:solidFill>
              </a:rPr>
              <a:t>Negatives</a:t>
            </a:r>
            <a:r>
              <a:rPr lang="en-GB" dirty="0"/>
              <a:t>…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0A2D2CF-5FEE-76DF-6C19-EE4E149FBD9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0" y="1237785"/>
            <a:ext cx="12192000" cy="5620215"/>
          </a:xfrm>
        </p:spPr>
      </p:pic>
    </p:spTree>
    <p:extLst>
      <p:ext uri="{BB962C8B-B14F-4D97-AF65-F5344CB8AC3E}">
        <p14:creationId xmlns:p14="http://schemas.microsoft.com/office/powerpoint/2010/main" val="4163440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C84F3-5329-3FC5-1814-A77F613B7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220" y="0"/>
            <a:ext cx="10515600" cy="1325563"/>
          </a:xfrm>
        </p:spPr>
        <p:txBody>
          <a:bodyPr anchor="ctr">
            <a:normAutofit/>
          </a:bodyPr>
          <a:lstStyle/>
          <a:p>
            <a:r>
              <a:rPr kumimoji="0" lang="cy-GB" altLang="en-US" sz="2800" b="0" i="0" u="none" strike="noStrike" cap="none" normalizeH="0" baseline="0" dirty="0">
                <a:ln>
                  <a:noFill/>
                </a:ln>
                <a:effectLst/>
              </a:rPr>
              <a:t>Ymarfer cof 20 gair </a:t>
            </a:r>
            <a:r>
              <a:rPr lang="en-GB" sz="2800" dirty="0"/>
              <a:t>/ </a:t>
            </a:r>
            <a:r>
              <a:rPr lang="en-GB" sz="2800" dirty="0">
                <a:solidFill>
                  <a:srgbClr val="0070C0"/>
                </a:solidFill>
              </a:rPr>
              <a:t>Memory exercise 20 words…</a:t>
            </a:r>
          </a:p>
        </p:txBody>
      </p:sp>
      <p:pic>
        <p:nvPicPr>
          <p:cNvPr id="1027" name="Picture 3" descr="As someone who was told by a specialist that I have a slight short term  memory loss, I think this. All the time : r/funny">
            <a:extLst>
              <a:ext uri="{FF2B5EF4-FFF2-40B4-BE49-F238E27FC236}">
                <a16:creationId xmlns:a16="http://schemas.microsoft.com/office/drawing/2014/main" id="{E317CE0B-8C65-2EA6-0F70-C1226D75D6C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1361" y="1325563"/>
            <a:ext cx="5181600" cy="38862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F254AB5A-E920-FD50-62A2-3068A87C5D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4683" y="1580299"/>
            <a:ext cx="5181600" cy="4351338"/>
          </a:xfrm>
        </p:spPr>
        <p:txBody>
          <a:bodyPr/>
          <a:lstStyle/>
          <a:p>
            <a:r>
              <a:rPr lang="en-GB" dirty="0"/>
              <a:t>6.55-8.00</a:t>
            </a:r>
          </a:p>
          <a:p>
            <a:endParaRPr lang="en-GB" dirty="0"/>
          </a:p>
          <a:p>
            <a:r>
              <a:rPr lang="en-GB" dirty="0">
                <a:hlinkClick r:id="rId4"/>
              </a:rPr>
              <a:t>Former Google CEO Spills ALL! (Google AI is Doomed) (youtube.com)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3680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404A6-60D5-CD34-4367-7BD7E23E9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Cydnabod</a:t>
            </a:r>
            <a:r>
              <a:rPr lang="en-GB" dirty="0"/>
              <a:t> DA / </a:t>
            </a:r>
            <a:r>
              <a:rPr lang="en-GB" dirty="0">
                <a:solidFill>
                  <a:srgbClr val="0070C0"/>
                </a:solidFill>
              </a:rPr>
              <a:t>Knowing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B4AB67-A0F1-2515-7D34-6543FE7C6A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9352547" cy="4351338"/>
          </a:xfrm>
        </p:spPr>
        <p:txBody>
          <a:bodyPr/>
          <a:lstStyle/>
          <a:p>
            <a:r>
              <a:rPr kumimoji="0" lang="cy-GB" altLang="en-US" sz="28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Yn union fel pobl - mae'n </a:t>
            </a:r>
            <a:r>
              <a:rPr kumimoji="0" lang="cy-GB" altLang="en-US" sz="2800" b="0" i="0" u="none" strike="noStrike" cap="none" normalizeH="0" baseline="0" dirty="0" err="1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cofio'r</a:t>
            </a:r>
            <a:r>
              <a:rPr kumimoji="0" lang="cy-GB" altLang="en-US" sz="28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 rhannau cyntaf ac olaf o wybodaeth. Mae'r canol yn mynd yn </a:t>
            </a:r>
            <a:r>
              <a:rPr kumimoji="0" lang="cy-GB" altLang="en-US" sz="2800" b="0" i="0" u="none" strike="noStrike" cap="none" normalizeH="0" baseline="0" dirty="0" err="1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haywire</a:t>
            </a:r>
            <a:r>
              <a:rPr kumimoji="0" lang="cy-GB" altLang="en-US" sz="28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.</a:t>
            </a:r>
            <a:r>
              <a:rPr kumimoji="0" lang="cy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rgbClr val="0070C0"/>
                </a:solidFill>
              </a:rPr>
              <a:t>Just like people – it remembers the first and the last parts of information. The middle goes haywire.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1574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8F36F-649F-6D11-62D6-1F0ED88D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>
            <a:normAutofit/>
          </a:bodyPr>
          <a:lstStyle/>
          <a:p>
            <a:r>
              <a:rPr lang="cy-GB" altLang="en-US" sz="2400" dirty="0">
                <a:solidFill>
                  <a:srgbClr val="1F1F1F"/>
                </a:solidFill>
                <a:latin typeface="Arial Unicode MS"/>
                <a:ea typeface="inherit"/>
              </a:rPr>
              <a:t>S</a:t>
            </a:r>
            <a:r>
              <a:rPr kumimoji="0" lang="cy-GB" altLang="en-US" sz="2400" b="0" i="0" u="none" strike="noStrike" cap="none" normalizeH="0" baseline="0" dirty="0">
                <a:ln>
                  <a:noFill/>
                </a:ln>
                <a:solidFill>
                  <a:srgbClr val="1F1F1F"/>
                </a:solidFill>
                <a:effectLst/>
                <a:latin typeface="Arial Unicode MS"/>
                <a:ea typeface="inherit"/>
              </a:rPr>
              <a:t>ut i ddangos eich bod wedi ei ddefnyddio</a:t>
            </a:r>
            <a:r>
              <a:rPr kumimoji="0" lang="cy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0338B-A403-6C06-ABC2-5B4AF75E58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6989" y="1067091"/>
            <a:ext cx="10800348" cy="4351338"/>
          </a:xfrm>
          <a:solidFill>
            <a:schemeClr val="bg1"/>
          </a:solidFill>
        </p:spPr>
        <p:txBody>
          <a:bodyPr>
            <a:normAutofit fontScale="62500" lnSpcReduction="20000"/>
          </a:bodyPr>
          <a:lstStyle/>
          <a:p>
            <a:pPr marL="0" indent="0" algn="l">
              <a:buNone/>
            </a:pPr>
            <a:r>
              <a:rPr lang="en-GB" dirty="0">
                <a:solidFill>
                  <a:srgbClr val="1D2125"/>
                </a:solidFill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C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ynnwys y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gydnabyddiaeth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hon </a:t>
            </a:r>
            <a:r>
              <a:rPr lang="en-GB" b="1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ar </a:t>
            </a:r>
            <a:r>
              <a:rPr lang="en-GB" b="1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dudalen</a:t>
            </a:r>
            <a:r>
              <a:rPr lang="en-GB" b="1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ar </a:t>
            </a:r>
            <a:r>
              <a:rPr lang="en-GB" b="1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wahân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 ar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ddechrau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eich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cyflwyniad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. Ni fydd hyn yn effeithio ar eich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cyfrif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geiriau</a:t>
            </a:r>
          </a:p>
          <a:p>
            <a:pPr marL="0" indent="0" algn="l">
              <a:buNone/>
            </a:pPr>
            <a:endParaRPr lang="en-GB" b="0" i="0" dirty="0">
              <a:solidFill>
                <a:srgbClr val="1D2125"/>
              </a:solidFill>
              <a:effectLst/>
              <a:highlight>
                <a:srgbClr val="FFFFFF"/>
              </a:highlight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Rwy’n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cydnabod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y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defnydd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o [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Offeryn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deallusrwydd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artiffisial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] (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url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offeryn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deallusrwydd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artiffisial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) ar [Dyddiad] i [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Diben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fy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ngwaith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]. </a:t>
            </a:r>
          </a:p>
          <a:p>
            <a:pPr marL="0" indent="0" algn="l">
              <a:buNone/>
            </a:pP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Defnyddiais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yr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anogwr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(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wyr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): 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1. [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Anogwr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] </a:t>
            </a:r>
          </a:p>
          <a:p>
            <a:pPr marL="0" indent="0" algn="l">
              <a:buNone/>
            </a:pPr>
            <a:r>
              <a:rPr lang="en-GB" dirty="0">
                <a:solidFill>
                  <a:srgbClr val="1D2125"/>
                </a:solidFill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2.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[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Anogwr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] 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3. [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Anogwr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] </a:t>
            </a:r>
          </a:p>
          <a:p>
            <a:pPr marL="0" indent="0" algn="l">
              <a:buNone/>
            </a:pPr>
            <a:endParaRPr lang="en-GB" b="0" i="0" dirty="0">
              <a:solidFill>
                <a:srgbClr val="1D2125"/>
              </a:solidFill>
              <a:effectLst/>
              <a:highlight>
                <a:srgbClr val="FFFFFF"/>
              </a:highlight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Rwy’n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cadarnhau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nad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ydw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i wedi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cyflwyno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unrhyw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destun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deallusrwydd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artiffisial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cynhyrchiol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fel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fy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ngwaith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fy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hun.</a:t>
            </a:r>
          </a:p>
          <a:p>
            <a:pPr marL="0" indent="0" algn="l">
              <a:buNone/>
            </a:pPr>
            <a:endParaRPr lang="en-GB" b="0" i="0" dirty="0">
              <a:solidFill>
                <a:srgbClr val="1D2125"/>
              </a:solidFill>
              <a:effectLst/>
              <a:highlight>
                <a:srgbClr val="FFFFFF"/>
              </a:highlight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Rwy’n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cadarnhau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bod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gennyf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gopïau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o’m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drafftiau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,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fy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nodiadau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, ac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unrhyw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adnoddau eraill y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defnyddiais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cyn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ac ar ôl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defnyddio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offer deallusrwydd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artiffisial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y gellir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gofyn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 i mi eu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Calibri Light" panose="020F0302020204030204" pitchFamily="34" charset="0"/>
                <a:cs typeface="Calibri Light" panose="020F0302020204030204" pitchFamily="34" charset="0"/>
              </a:rPr>
              <a:t>darpar</a:t>
            </a:r>
            <a:endParaRPr lang="en-GB" b="0" i="0" dirty="0">
              <a:solidFill>
                <a:srgbClr val="1D2125"/>
              </a:solidFill>
              <a:effectLst/>
              <a:highlight>
                <a:srgbClr val="FFFFFF"/>
              </a:highlight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362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93009-F5C3-2B64-12E9-4DE3FACAA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0070C0"/>
                </a:solidFill>
              </a:rPr>
              <a:t>How to show you have used it…  (see first page on Moodle)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9B3792-8192-A7E6-ECBC-E1F3CDDF8C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5537" y="1108952"/>
            <a:ext cx="10796336" cy="4351338"/>
          </a:xfrm>
          <a:solidFill>
            <a:schemeClr val="bg1"/>
          </a:solidFill>
        </p:spPr>
        <p:txBody>
          <a:bodyPr>
            <a:normAutofit fontScale="70000" lnSpcReduction="20000"/>
          </a:bodyPr>
          <a:lstStyle/>
          <a:p>
            <a:pPr marL="0" indent="0" algn="l">
              <a:buNone/>
            </a:pPr>
            <a:r>
              <a:rPr lang="en-GB" dirty="0">
                <a:solidFill>
                  <a:srgbClr val="1D2125"/>
                </a:solidFill>
                <a:highlight>
                  <a:srgbClr val="FFFFFF"/>
                </a:highlight>
                <a:latin typeface="-apple-system"/>
              </a:rPr>
              <a:t>I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n a</a:t>
            </a:r>
            <a:r>
              <a:rPr lang="en-GB" b="1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 separate page at the beginning of your submission.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 This will not count towards your word count</a:t>
            </a:r>
          </a:p>
          <a:p>
            <a:pPr marL="0" indent="0" algn="l">
              <a:buNone/>
            </a:pPr>
            <a:b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</a:br>
            <a:r>
              <a:rPr lang="en-GB" b="1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Basic Acknowledgement format of AI tool use:</a:t>
            </a:r>
            <a:endParaRPr lang="en-GB" b="0" i="0" dirty="0">
              <a:solidFill>
                <a:srgbClr val="1D2125"/>
              </a:solidFill>
              <a:effectLst/>
              <a:highlight>
                <a:srgbClr val="FFFFFF"/>
              </a:highlight>
              <a:latin typeface="-apple-system"/>
            </a:endParaRPr>
          </a:p>
          <a:p>
            <a:pPr marL="0" indent="0" algn="l">
              <a:buNone/>
            </a:pPr>
            <a:b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</a:b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I acknowledge the use of [AI Tool] [(AI Tool </a:t>
            </a:r>
            <a:r>
              <a:rPr lang="en-GB" b="0" i="0" dirty="0" err="1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url</a:t>
            </a: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)] on [Date] to [Purpose my work]. 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I used the prompt(s): </a:t>
            </a:r>
          </a:p>
          <a:p>
            <a:pPr marL="0" indent="0" algn="l">
              <a:buNone/>
            </a:pPr>
            <a:b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</a:b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1. [Prompt] </a:t>
            </a:r>
            <a:b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</a:b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2. [Prompt] </a:t>
            </a:r>
            <a:b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</a:b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3. [Prompt]</a:t>
            </a:r>
          </a:p>
          <a:p>
            <a:pPr marL="0" indent="0" algn="l">
              <a:buNone/>
            </a:pPr>
            <a:b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</a:b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I confirm that I have not presented any AI generated text as my own work</a:t>
            </a:r>
          </a:p>
          <a:p>
            <a:pPr marL="0" indent="0" algn="l">
              <a:buNone/>
            </a:pPr>
            <a:b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</a:br>
            <a:r>
              <a:rPr lang="en-GB" b="0" i="0" dirty="0">
                <a:solidFill>
                  <a:srgbClr val="1D2125"/>
                </a:solidFill>
                <a:effectLst/>
                <a:highlight>
                  <a:srgbClr val="FFFFFF"/>
                </a:highlight>
                <a:latin typeface="-apple-system"/>
              </a:rPr>
              <a:t>I confirm I have copies of my drafts, notes, and other resources I used before, and after the use of AI tools which I may be asked to provide in evidence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41502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AECB7E7E-5384-8914-44EA-93C291D09D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1422566" cy="4351338"/>
          </a:xfrm>
        </p:spPr>
        <p:txBody>
          <a:bodyPr/>
          <a:lstStyle/>
          <a:p>
            <a:r>
              <a:rPr lang="en-GB" dirty="0"/>
              <a:t>Fletcher, R., Chen, E., He, Y. and Vinton, G., (2024) </a:t>
            </a:r>
            <a:r>
              <a:rPr lang="en-GB" i="1" dirty="0"/>
              <a:t>How is </a:t>
            </a:r>
            <a:r>
              <a:rPr lang="en-GB" i="1" dirty="0" err="1"/>
              <a:t>GenAI</a:t>
            </a:r>
            <a:r>
              <a:rPr lang="en-GB" i="1" dirty="0"/>
              <a:t> used by Dyslexic, Neurodivergent and Disabled students in Higher Education?, A TILT Student-Staff </a:t>
            </a:r>
            <a:r>
              <a:rPr lang="en-GB" i="1" dirty="0" err="1"/>
              <a:t>CoCreation</a:t>
            </a:r>
            <a:r>
              <a:rPr lang="en-GB" i="1" dirty="0"/>
              <a:t> project</a:t>
            </a:r>
            <a:r>
              <a:rPr lang="en-GB" dirty="0"/>
              <a:t>, Nottingham Trent University</a:t>
            </a:r>
          </a:p>
        </p:txBody>
      </p:sp>
    </p:spTree>
    <p:extLst>
      <p:ext uri="{BB962C8B-B14F-4D97-AF65-F5344CB8AC3E}">
        <p14:creationId xmlns:p14="http://schemas.microsoft.com/office/powerpoint/2010/main" val="21532643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6A845994-748C-439A-A522-946604B91B83}" vid="{9FA3D40F-57AD-4482-9329-A5CDE832DE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361</TotalTime>
  <Words>761</Words>
  <Application>Microsoft Office PowerPoint</Application>
  <PresentationFormat>Widescreen</PresentationFormat>
  <Paragraphs>102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-apple-system</vt:lpstr>
      <vt:lpstr>Arial Unicode MS</vt:lpstr>
      <vt:lpstr>Aptos</vt:lpstr>
      <vt:lpstr>Arial</vt:lpstr>
      <vt:lpstr>Calibri</vt:lpstr>
      <vt:lpstr>Calibri Light</vt:lpstr>
      <vt:lpstr>Times New Roman</vt:lpstr>
      <vt:lpstr>Office Theme</vt:lpstr>
      <vt:lpstr>Defnyddio Deallusrwydd Artiffisial yn eich gwaith    Using AI in your work    ECCP7002</vt:lpstr>
      <vt:lpstr>PowerPoint Presentation</vt:lpstr>
      <vt:lpstr>PowerPoint Presentation</vt:lpstr>
      <vt:lpstr>Beth sy’n dda / What it’s good for…                          (Fletcher et al. 2024)</vt:lpstr>
      <vt:lpstr>Negyddion / Negatives…</vt:lpstr>
      <vt:lpstr>Ymarfer cof 20 gair / Memory exercise 20 words…</vt:lpstr>
      <vt:lpstr>Cydnabod DA / Knowing AI</vt:lpstr>
      <vt:lpstr>Sut i ddangos eich bod wedi ei ddefnyddio </vt:lpstr>
      <vt:lpstr>How to show you have used it…  (see first page on Moodle)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Jessica Pitman</dc:creator>
  <cp:lastModifiedBy>Jessica Pitman</cp:lastModifiedBy>
  <cp:revision>2</cp:revision>
  <dcterms:created xsi:type="dcterms:W3CDTF">2024-08-21T10:15:01Z</dcterms:created>
  <dcterms:modified xsi:type="dcterms:W3CDTF">2024-10-04T07:42:24Z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</Properties>
</file>