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256" r:id="rId2"/>
    <p:sldId id="257" r:id="rId3"/>
    <p:sldId id="282" r:id="rId4"/>
    <p:sldId id="283" r:id="rId5"/>
    <p:sldId id="284" r:id="rId6"/>
    <p:sldId id="281" r:id="rId7"/>
    <p:sldId id="258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8" r:id="rId20"/>
    <p:sldId id="296" r:id="rId21"/>
    <p:sldId id="297" r:id="rId22"/>
    <p:sldId id="300" r:id="rId23"/>
    <p:sldId id="301" r:id="rId24"/>
    <p:sldId id="302" r:id="rId25"/>
    <p:sldId id="304" r:id="rId26"/>
    <p:sldId id="305" r:id="rId27"/>
    <p:sldId id="306" r:id="rId28"/>
    <p:sldId id="303" r:id="rId29"/>
    <p:sldId id="307" r:id="rId30"/>
    <p:sldId id="312" r:id="rId31"/>
    <p:sldId id="313" r:id="rId32"/>
    <p:sldId id="314" r:id="rId33"/>
    <p:sldId id="315" r:id="rId34"/>
    <p:sldId id="309" r:id="rId35"/>
    <p:sldId id="311" r:id="rId36"/>
    <p:sldId id="308" r:id="rId37"/>
    <p:sldId id="316" r:id="rId38"/>
    <p:sldId id="273" r:id="rId39"/>
    <p:sldId id="260" r:id="rId40"/>
    <p:sldId id="317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527" autoAdjust="0"/>
    <p:restoredTop sz="82209" autoAdjust="0"/>
  </p:normalViewPr>
  <p:slideViewPr>
    <p:cSldViewPr snapToGrid="0">
      <p:cViewPr>
        <p:scale>
          <a:sx n="80" d="100"/>
          <a:sy n="80" d="100"/>
        </p:scale>
        <p:origin x="486" y="414"/>
      </p:cViewPr>
      <p:guideLst/>
    </p:cSldViewPr>
  </p:slideViewPr>
  <p:outlineViewPr>
    <p:cViewPr>
      <p:scale>
        <a:sx n="33" d="100"/>
        <a:sy n="33" d="100"/>
      </p:scale>
      <p:origin x="0" y="-30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C4A767-1254-4D99-A9B3-D50D6ABD614E}" type="datetimeFigureOut">
              <a:rPr lang="en-GB" smtClean="0"/>
              <a:t>09/01/2024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7F7CBA-CAB6-4B79-B5A8-73156E077B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8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71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0444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351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5132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4688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4390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6396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4011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0624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363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765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6488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6941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9001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8678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8454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2659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3196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0586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1578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1115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5186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525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3213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78380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82628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52889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06228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12385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18851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61594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F7CBA-CAB6-4B79-B5A8-73156E077B9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858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77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TECHNOLOGY. </a:t>
            </a:r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 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801771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739461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22611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904444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105094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188212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857575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78883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33915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261401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6199394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1949965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24351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2727245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5481048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4815256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5459372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65125"/>
            <a:ext cx="10210800" cy="132556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99284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>
                <a:latin typeface="Britannic Bold" panose="020B0903060703020204" pitchFamily="34" charset="0"/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  <p:pic>
        <p:nvPicPr>
          <p:cNvPr id="7" name="Picture 6" descr="Moodle: Course Design – &lt;strong&gt;Technology&lt;/strong&gt; Enhanced Learning"/>
          <p:cNvPicPr>
            <a:picLocks noChangeAspect="1"/>
          </p:cNvPicPr>
          <p:nvPr userDrawn="1"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25625"/>
            <a:ext cx="10210800" cy="4441032"/>
          </a:xfrm>
          <a:prstGeom prst="rect">
            <a:avLst/>
          </a:prstGeom>
        </p:spPr>
      </p:pic>
      <p:pic>
        <p:nvPicPr>
          <p:cNvPr id="8" name="Content Placeholder 6" descr="EvolveTech_CloudBanner.jpg"/>
          <p:cNvPicPr>
            <a:picLocks noChangeAspect="1"/>
          </p:cNvPicPr>
          <p:nvPr userDrawn="1"/>
        </p:nvPicPr>
        <p:blipFill rotWithShape="1"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27059"/>
          <a:stretch/>
        </p:blipFill>
        <p:spPr>
          <a:xfrm>
            <a:off x="1143000" y="365125"/>
            <a:ext cx="9090212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Supporting Opportunity in Schools: Promoting Educational Equity (S.O.S.)"/>
          <p:cNvPicPr>
            <a:picLocks noChangeAspect="1"/>
          </p:cNvPicPr>
          <p:nvPr userDrawn="1"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05"/>
          <a:stretch/>
        </p:blipFill>
        <p:spPr>
          <a:xfrm>
            <a:off x="10474372" y="560206"/>
            <a:ext cx="788894" cy="1027722"/>
          </a:xfrm>
          <a:prstGeom prst="rect">
            <a:avLst/>
          </a:prstGeom>
        </p:spPr>
      </p:pic>
      <p:sp>
        <p:nvSpPr>
          <p:cNvPr id="10" name="Rounded Rectangle 9"/>
          <p:cNvSpPr/>
          <p:nvPr userDrawn="1"/>
        </p:nvSpPr>
        <p:spPr>
          <a:xfrm>
            <a:off x="201706" y="1825624"/>
            <a:ext cx="663388" cy="4441033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180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INNOVATION</a:t>
            </a:r>
            <a:r>
              <a:rPr lang="en-GB" sz="18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 . TECHNOLOGY. BUSINESS</a:t>
            </a:r>
            <a:endParaRPr lang="en-GB" sz="18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pic>
        <p:nvPicPr>
          <p:cNvPr id="11" name="Picture 10" descr="Celebrating – and Going Public with – Pedagogical Innovations | TILT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" y="560206"/>
            <a:ext cx="979681" cy="9353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47923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18 July 2023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r>
              <a:rPr lang="en-GB" dirty="0" smtClean="0"/>
              <a:t>Skill Developments in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753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applieddigitalskills.withgoogle.com/dashboard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9" name="Content Placeholder 6" descr="EvolveTech_CloudBanner.jpg"/>
          <p:cNvPicPr>
            <a:picLocks noChangeAspect="1"/>
          </p:cNvPicPr>
          <p:nvPr/>
        </p:nvPicPr>
        <p:blipFill rotWithShape="1">
          <a:blip r:embed="rId3"/>
          <a:srcRect b="27059"/>
          <a:stretch/>
        </p:blipFill>
        <p:spPr>
          <a:xfrm>
            <a:off x="1523998" y="0"/>
            <a:ext cx="7620001" cy="1302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Supporting Opportunity in Schools: Promoting Educational Equity (S.O.S.)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3054" y="145576"/>
            <a:ext cx="2629891" cy="976787"/>
          </a:xfrm>
          <a:prstGeom prst="rect">
            <a:avLst/>
          </a:prstGeom>
        </p:spPr>
      </p:pic>
      <p:pic>
        <p:nvPicPr>
          <p:cNvPr id="11" name="Picture 11" descr="6a00d83420aa6d53ef010535a67442970b-800wi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02668"/>
            <a:ext cx="10668000" cy="5550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1524001" y="5741974"/>
            <a:ext cx="5872710" cy="7858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/>
              <a:t>UNIVERSITY OF WALES TRNITY SAINT DAVID</a:t>
            </a:r>
            <a:endParaRPr lang="en-US" sz="2400" b="1" i="1" dirty="0"/>
          </a:p>
        </p:txBody>
      </p:sp>
      <p:sp>
        <p:nvSpPr>
          <p:cNvPr id="13" name="Rectangle 12"/>
          <p:cNvSpPr/>
          <p:nvPr/>
        </p:nvSpPr>
        <p:spPr>
          <a:xfrm>
            <a:off x="7396712" y="3777166"/>
            <a:ext cx="3819286" cy="7858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400" b="1" dirty="0">
                <a:solidFill>
                  <a:srgbClr val="000000"/>
                </a:solidFill>
                <a:latin typeface="Calibri" panose="020F0502020204030204" pitchFamily="34" charset="0"/>
              </a:rPr>
              <a:t>MD ANISUL ISLAM</a:t>
            </a:r>
            <a:endParaRPr lang="en-US" altLang="en-US" sz="2400" b="1" i="1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396711" y="4681457"/>
            <a:ext cx="3836871" cy="7858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400" b="1" dirty="0">
                <a:solidFill>
                  <a:srgbClr val="000000"/>
                </a:solidFill>
                <a:latin typeface="Calibri" panose="020F0502020204030204" pitchFamily="34" charset="0"/>
              </a:rPr>
              <a:t>STUDENT ID - 2229222</a:t>
            </a:r>
            <a:endParaRPr lang="en-US" altLang="en-US" sz="2400" b="1" i="1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Rounded Rectangle 14"/>
          <p:cNvSpPr/>
          <p:nvPr/>
        </p:nvSpPr>
        <p:spPr bwMode="auto">
          <a:xfrm>
            <a:off x="1523999" y="1592585"/>
            <a:ext cx="5769346" cy="71438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i="1" dirty="0" smtClean="0"/>
              <a:t>Digital Technologies [ACCA4030]</a:t>
            </a:r>
            <a:endParaRPr lang="en-US" sz="2800" b="1" i="1" dirty="0"/>
          </a:p>
        </p:txBody>
      </p:sp>
      <p:sp>
        <p:nvSpPr>
          <p:cNvPr id="16" name="Rounded Rectangle 15"/>
          <p:cNvSpPr/>
          <p:nvPr/>
        </p:nvSpPr>
        <p:spPr>
          <a:xfrm>
            <a:off x="312981" y="425885"/>
            <a:ext cx="663479" cy="6101907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vert270" rtlCol="0" anchor="ctr"/>
          <a:lstStyle/>
          <a:p>
            <a:pPr algn="ctr"/>
            <a:r>
              <a:rPr lang="en-GB" sz="2500" baseline="0" dirty="0" smtClean="0">
                <a:solidFill>
                  <a:schemeClr val="tx1"/>
                </a:solidFill>
                <a:latin typeface="Britannic Bold" panose="020B0903060703020204" pitchFamily="34" charset="0"/>
              </a:rPr>
              <a:t>TECHNOLOGY. </a:t>
            </a:r>
            <a:r>
              <a:rPr lang="en-GB" sz="2500" dirty="0">
                <a:solidFill>
                  <a:schemeClr val="tx1"/>
                </a:solidFill>
                <a:latin typeface="Britannic Bold" panose="020B0903060703020204" pitchFamily="34" charset="0"/>
              </a:rPr>
              <a:t>INNOVATION </a:t>
            </a:r>
            <a:endParaRPr lang="en-GB" sz="25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7293345" y="1608494"/>
            <a:ext cx="4010351" cy="670773"/>
            <a:chOff x="7293345" y="1608494"/>
            <a:chExt cx="4010351" cy="670773"/>
          </a:xfrm>
        </p:grpSpPr>
        <p:sp>
          <p:nvSpPr>
            <p:cNvPr id="18" name="Rounded Rectangle 17"/>
            <p:cNvSpPr/>
            <p:nvPr/>
          </p:nvSpPr>
          <p:spPr bwMode="auto">
            <a:xfrm>
              <a:off x="8841341" y="1683492"/>
              <a:ext cx="533390" cy="53330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3200" b="1" dirty="0" smtClean="0"/>
                <a:t>4</a:t>
              </a:r>
              <a:endParaRPr lang="en-US" sz="3200" b="1" dirty="0"/>
            </a:p>
          </p:txBody>
        </p:sp>
        <p:sp>
          <p:nvSpPr>
            <p:cNvPr id="19" name="Rounded Rectangle 18"/>
            <p:cNvSpPr/>
            <p:nvPr/>
          </p:nvSpPr>
          <p:spPr bwMode="auto">
            <a:xfrm>
              <a:off x="9478098" y="1677595"/>
              <a:ext cx="533390" cy="53330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3200" b="1" dirty="0"/>
            </a:p>
          </p:txBody>
        </p:sp>
        <p:sp>
          <p:nvSpPr>
            <p:cNvPr id="20" name="Rounded Rectangle 19"/>
            <p:cNvSpPr/>
            <p:nvPr/>
          </p:nvSpPr>
          <p:spPr bwMode="auto">
            <a:xfrm>
              <a:off x="10084039" y="1680641"/>
              <a:ext cx="533390" cy="53330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b="1" dirty="0"/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7293345" y="2279267"/>
              <a:ext cx="40103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ounded Rectangle 22"/>
            <p:cNvSpPr/>
            <p:nvPr/>
          </p:nvSpPr>
          <p:spPr bwMode="auto">
            <a:xfrm>
              <a:off x="10682607" y="1683492"/>
              <a:ext cx="533390" cy="53330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b="1" dirty="0"/>
            </a:p>
          </p:txBody>
        </p:sp>
        <p:sp>
          <p:nvSpPr>
            <p:cNvPr id="24" name="Rounded Rectangle 23"/>
            <p:cNvSpPr/>
            <p:nvPr/>
          </p:nvSpPr>
          <p:spPr bwMode="auto">
            <a:xfrm>
              <a:off x="7396711" y="1683492"/>
              <a:ext cx="1341263" cy="533303"/>
            </a:xfrm>
            <a:prstGeom prst="round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2800" b="1" dirty="0" smtClean="0"/>
                <a:t>TASK</a:t>
              </a:r>
              <a:endParaRPr lang="en-US" sz="2800" b="1" dirty="0"/>
            </a:p>
          </p:txBody>
        </p:sp>
        <p:cxnSp>
          <p:nvCxnSpPr>
            <p:cNvPr id="30" name="Straight Connector 29"/>
            <p:cNvCxnSpPr/>
            <p:nvPr/>
          </p:nvCxnSpPr>
          <p:spPr>
            <a:xfrm>
              <a:off x="7293345" y="1608494"/>
              <a:ext cx="40103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66669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82"/>
    </mc:Choice>
    <mc:Fallback xmlns="">
      <p:transition spd="slow" advTm="16482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409626" cy="1325563"/>
          </a:xfrm>
        </p:spPr>
        <p:txBody>
          <a:bodyPr>
            <a:normAutofit/>
          </a:bodyPr>
          <a:lstStyle/>
          <a:p>
            <a:r>
              <a:rPr lang="en-GB" b="1" dirty="0" smtClean="0"/>
              <a:t>PRESENTATION OUTLINE</a:t>
            </a:r>
            <a:endParaRPr lang="en-GB" sz="4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0194" y="2330013"/>
            <a:ext cx="9229181" cy="2973507"/>
          </a:xfrm>
          <a:solidFill>
            <a:schemeClr val="bg1">
              <a:alpha val="49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000" dirty="0" smtClean="0"/>
              <a:t>AIM &amp; OBJECTIVES </a:t>
            </a:r>
          </a:p>
          <a:p>
            <a:pPr lvl="0" algn="just"/>
            <a:r>
              <a:rPr lang="en-GB" sz="1800" dirty="0" smtClean="0"/>
              <a:t>To know </a:t>
            </a:r>
            <a:r>
              <a:rPr lang="en-GB" sz="1800" dirty="0"/>
              <a:t>comprehensive understanding of various industry-standard digital technologies.</a:t>
            </a:r>
          </a:p>
          <a:p>
            <a:pPr lvl="0" algn="just"/>
            <a:r>
              <a:rPr lang="en-GB" sz="1800" dirty="0" smtClean="0"/>
              <a:t>To Acquire </a:t>
            </a:r>
            <a:r>
              <a:rPr lang="en-GB" sz="1800" dirty="0"/>
              <a:t>hands-on skills in utilizing digital technologies to enhance work-flow.</a:t>
            </a:r>
          </a:p>
          <a:p>
            <a:pPr lvl="0" algn="just"/>
            <a:r>
              <a:rPr lang="en-GB" sz="1800" dirty="0" smtClean="0"/>
              <a:t>To Learn </a:t>
            </a:r>
            <a:r>
              <a:rPr lang="en-GB" sz="1800" dirty="0"/>
              <a:t>how to </a:t>
            </a:r>
            <a:r>
              <a:rPr lang="en-GB" sz="1800" dirty="0" smtClean="0"/>
              <a:t>use </a:t>
            </a:r>
            <a:r>
              <a:rPr lang="en-GB" sz="1800" dirty="0"/>
              <a:t>digital tools for increased effectiveness in work processes.</a:t>
            </a:r>
          </a:p>
          <a:p>
            <a:pPr lvl="0" algn="just"/>
            <a:r>
              <a:rPr lang="en-GB" sz="1800" dirty="0"/>
              <a:t>Develop skills that contribute to the efficient utilization of digital technologies in professional </a:t>
            </a:r>
            <a:r>
              <a:rPr lang="en-GB" sz="1800" dirty="0" smtClean="0"/>
              <a:t>sceneries.</a:t>
            </a:r>
            <a:endParaRPr lang="en-GB" sz="1800" dirty="0"/>
          </a:p>
          <a:p>
            <a:pPr algn="just"/>
            <a:r>
              <a:rPr lang="en-GB" sz="1800" dirty="0"/>
              <a:t>Receive both theoretical knowledge and practical insights for a well-rounded education in digital technologies</a:t>
            </a:r>
            <a:endParaRPr lang="en-GB" sz="1800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42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272"/>
    </mc:Choice>
    <mc:Fallback xmlns="">
      <p:transition spd="slow" advTm="29272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409626" cy="1325563"/>
          </a:xfrm>
        </p:spPr>
        <p:txBody>
          <a:bodyPr>
            <a:normAutofit/>
          </a:bodyPr>
          <a:lstStyle/>
          <a:p>
            <a:r>
              <a:rPr lang="en-GB" b="1" dirty="0" smtClean="0"/>
              <a:t>PRESENTATION OUTLINE</a:t>
            </a:r>
            <a:endParaRPr lang="en-GB" sz="4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0194" y="2330013"/>
            <a:ext cx="9229181" cy="2973507"/>
          </a:xfrm>
          <a:solidFill>
            <a:schemeClr val="bg1">
              <a:alpha val="49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 smtClean="0"/>
              <a:t>Background of the study </a:t>
            </a:r>
          </a:p>
          <a:p>
            <a:pPr marL="0" indent="0" algn="just">
              <a:buNone/>
            </a:pPr>
            <a:endParaRPr lang="en-GB" sz="1800" b="1" dirty="0" smtClean="0"/>
          </a:p>
          <a:p>
            <a:pPr algn="just"/>
            <a:r>
              <a:rPr lang="en-GB" sz="1800" dirty="0" smtClean="0"/>
              <a:t>Employed </a:t>
            </a:r>
            <a:r>
              <a:rPr lang="en-GB" sz="1800" dirty="0"/>
              <a:t>at company and have a basic IT knowledge</a:t>
            </a:r>
          </a:p>
          <a:p>
            <a:pPr algn="just"/>
            <a:r>
              <a:rPr lang="en-GB" sz="1800" dirty="0"/>
              <a:t>Possess foundational understanding of Information Technology.</a:t>
            </a:r>
          </a:p>
          <a:p>
            <a:pPr algn="just"/>
            <a:r>
              <a:rPr lang="en-GB" sz="1800" dirty="0"/>
              <a:t>Familiarity with common software applications and basic programming concepts.</a:t>
            </a:r>
          </a:p>
          <a:p>
            <a:pPr algn="just"/>
            <a:r>
              <a:rPr lang="en-GB" sz="1800" dirty="0"/>
              <a:t>Would like to use the expertise learn from the module and </a:t>
            </a:r>
          </a:p>
          <a:p>
            <a:pPr algn="just"/>
            <a:r>
              <a:rPr lang="en-GB" sz="1800" dirty="0"/>
              <a:t>Can further enhance existing skills for more effective contributions within the area </a:t>
            </a:r>
          </a:p>
          <a:p>
            <a:pPr marL="0" indent="0">
              <a:buNone/>
            </a:pPr>
            <a:endParaRPr lang="en-GB" sz="1800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43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272"/>
    </mc:Choice>
    <mc:Fallback xmlns="">
      <p:transition spd="slow" advTm="29272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409626" cy="1325563"/>
          </a:xfrm>
        </p:spPr>
        <p:txBody>
          <a:bodyPr>
            <a:normAutofit/>
          </a:bodyPr>
          <a:lstStyle/>
          <a:p>
            <a:r>
              <a:rPr lang="en-GB" b="1" dirty="0" smtClean="0"/>
              <a:t>Lesson Learned from This Module</a:t>
            </a:r>
            <a:endParaRPr lang="en-GB" sz="4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0194" y="2330013"/>
            <a:ext cx="9229181" cy="2973507"/>
          </a:xfrm>
          <a:solidFill>
            <a:schemeClr val="bg1">
              <a:alpha val="49000"/>
            </a:schemeClr>
          </a:solidFill>
        </p:spPr>
        <p:txBody>
          <a:bodyPr>
            <a:noAutofit/>
          </a:bodyPr>
          <a:lstStyle/>
          <a:p>
            <a:r>
              <a:rPr lang="en-GB" sz="1800" dirty="0"/>
              <a:t>Learned a comprehensive understanding of various aspects of Information Technology, from software applications to hardware components</a:t>
            </a:r>
            <a:r>
              <a:rPr lang="en-GB" sz="1800" dirty="0" smtClean="0"/>
              <a:t>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Developed hands-on skills that have significantly improved technical proficiency in IT</a:t>
            </a:r>
            <a:r>
              <a:rPr lang="en-GB" sz="1800" dirty="0" smtClean="0"/>
              <a:t>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Successfully applied theoretical knowledge to real-world scenarios, reinforcing the practical relevance of the module</a:t>
            </a:r>
            <a:r>
              <a:rPr lang="en-GB" sz="1800" dirty="0" smtClean="0"/>
              <a:t>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Acquired problem-solving skills in IT contexts, allowing for more effective </a:t>
            </a:r>
            <a:r>
              <a:rPr lang="en-GB" sz="1800" dirty="0" smtClean="0"/>
              <a:t>solution and implementation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endParaRPr lang="en-GB" sz="1800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6826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272"/>
    </mc:Choice>
    <mc:Fallback xmlns="">
      <p:transition spd="slow" advTm="29272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409626" cy="1325563"/>
          </a:xfrm>
        </p:spPr>
        <p:txBody>
          <a:bodyPr>
            <a:normAutofit/>
          </a:bodyPr>
          <a:lstStyle/>
          <a:p>
            <a:r>
              <a:rPr lang="en-GB" b="1" dirty="0" smtClean="0"/>
              <a:t>Lesson Learned from This Module</a:t>
            </a:r>
            <a:endParaRPr lang="en-GB" sz="4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2383" y="2536765"/>
            <a:ext cx="9229181" cy="2973507"/>
          </a:xfrm>
          <a:solidFill>
            <a:schemeClr val="bg1">
              <a:alpha val="49000"/>
            </a:schemeClr>
          </a:solidFill>
        </p:spPr>
        <p:txBody>
          <a:bodyPr>
            <a:noAutofit/>
          </a:bodyPr>
          <a:lstStyle/>
          <a:p>
            <a:r>
              <a:rPr lang="en-GB" sz="1800" dirty="0"/>
              <a:t>Improved collaborative skills through </a:t>
            </a:r>
            <a:r>
              <a:rPr lang="en-GB" sz="1800" dirty="0" smtClean="0"/>
              <a:t>different Software like google meet. </a:t>
            </a:r>
          </a:p>
          <a:p>
            <a:pPr algn="just"/>
            <a:r>
              <a:rPr lang="en-GB" sz="1800" dirty="0" smtClean="0"/>
              <a:t>Gained </a:t>
            </a:r>
            <a:r>
              <a:rPr lang="en-GB" sz="1800" dirty="0"/>
              <a:t>insights into emerging technologies, fostering adaptability to stay current in the dynamic IT landscape</a:t>
            </a:r>
            <a:r>
              <a:rPr lang="en-GB" sz="1800" dirty="0" smtClean="0"/>
              <a:t>.</a:t>
            </a:r>
          </a:p>
          <a:p>
            <a:r>
              <a:rPr lang="en-GB" sz="1800" dirty="0" smtClean="0"/>
              <a:t>Enhanced </a:t>
            </a:r>
            <a:r>
              <a:rPr lang="en-GB" sz="1800" dirty="0"/>
              <a:t>confidence in tackling diverse IT challenges through structured learning and practical application</a:t>
            </a:r>
            <a:r>
              <a:rPr lang="en-GB" sz="1800" dirty="0" smtClean="0"/>
              <a:t>.</a:t>
            </a:r>
          </a:p>
          <a:p>
            <a:r>
              <a:rPr lang="en-GB" sz="1800" dirty="0" smtClean="0"/>
              <a:t>Identified </a:t>
            </a:r>
            <a:r>
              <a:rPr lang="en-GB" sz="1800" dirty="0"/>
              <a:t>direct applications of the module's content to current and future professional responsibilities</a:t>
            </a:r>
            <a:r>
              <a:rPr lang="en-GB" sz="1800" dirty="0" smtClean="0"/>
              <a:t>. For instance: </a:t>
            </a:r>
            <a:r>
              <a:rPr lang="en-GB" sz="1800" i="1" dirty="0" smtClean="0"/>
              <a:t>Sharing the folder and sub folder within the team</a:t>
            </a:r>
            <a:endParaRPr lang="en-GB" sz="1800" i="1" dirty="0"/>
          </a:p>
          <a:p>
            <a:r>
              <a:rPr lang="en-GB" sz="1800" dirty="0"/>
              <a:t>Cultivated a mindset for continuous learning in the ever-evolving field of Information Technology.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44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272"/>
    </mc:Choice>
    <mc:Fallback xmlns="">
      <p:transition spd="slow" advTm="29272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3563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05100"/>
            <a:ext cx="12192000" cy="1608053"/>
          </a:xfr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algn="ctr"/>
            <a:r>
              <a:rPr lang="en-GB" b="1" dirty="0" smtClean="0"/>
              <a:t>Digital Technologies: Lesson Learn &amp; Analysis  </a:t>
            </a:r>
            <a:endParaRPr lang="en-GB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4610100" y="1047750"/>
            <a:ext cx="2362200" cy="12922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smtClean="0"/>
              <a:t>TASK </a:t>
            </a:r>
            <a:r>
              <a:rPr lang="en-GB" b="1" dirty="0" smtClean="0"/>
              <a:t>4</a:t>
            </a:r>
            <a:endParaRPr lang="en-GB" b="1" dirty="0"/>
          </a:p>
        </p:txBody>
      </p:sp>
      <p:sp>
        <p:nvSpPr>
          <p:cNvPr id="9" name="Date Placeholder 3"/>
          <p:cNvSpPr txBox="1">
            <a:spLocks/>
          </p:cNvSpPr>
          <p:nvPr/>
        </p:nvSpPr>
        <p:spPr>
          <a:xfrm>
            <a:off x="97301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b="1" kern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08 January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027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00"/>
    </mc:Choice>
    <mc:Fallback xmlns="">
      <p:transition spd="slow" advTm="114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191986" y="1690688"/>
            <a:ext cx="9764485" cy="44651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buAutoNum type="arabicPeriod"/>
            </a:pPr>
            <a:r>
              <a:rPr lang="en-GB" sz="2400" dirty="0" smtClean="0">
                <a:solidFill>
                  <a:schemeClr val="tx1"/>
                </a:solidFill>
              </a:rPr>
              <a:t>Working </a:t>
            </a:r>
            <a:r>
              <a:rPr lang="en-GB" sz="2400" dirty="0">
                <a:solidFill>
                  <a:schemeClr val="tx1"/>
                </a:solidFill>
              </a:rPr>
              <a:t>with Computers and Devices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AutoNum type="arabicPeriod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AutoNum type="arabicPeriod"/>
            </a:pPr>
            <a:r>
              <a:rPr lang="en-GB" sz="2400" dirty="0" smtClean="0">
                <a:solidFill>
                  <a:schemeClr val="tx1"/>
                </a:solidFill>
              </a:rPr>
              <a:t>Make </a:t>
            </a:r>
            <a:r>
              <a:rPr lang="en-GB" sz="2400" dirty="0">
                <a:solidFill>
                  <a:schemeClr val="tx1"/>
                </a:solidFill>
              </a:rPr>
              <a:t>a promotional </a:t>
            </a:r>
            <a:r>
              <a:rPr lang="en-GB" sz="2400" dirty="0" smtClean="0">
                <a:solidFill>
                  <a:schemeClr val="tx1"/>
                </a:solidFill>
              </a:rPr>
              <a:t>flyer</a:t>
            </a:r>
          </a:p>
          <a:p>
            <a:pPr marL="342900" indent="-342900" algn="just">
              <a:buAutoNum type="arabicPeriod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AutoNum type="arabicPeriod"/>
            </a:pPr>
            <a:r>
              <a:rPr lang="en-GB" sz="2400" dirty="0" smtClean="0">
                <a:solidFill>
                  <a:schemeClr val="tx1"/>
                </a:solidFill>
              </a:rPr>
              <a:t>Connect </a:t>
            </a:r>
            <a:r>
              <a:rPr lang="en-GB" sz="2400" dirty="0">
                <a:solidFill>
                  <a:schemeClr val="tx1"/>
                </a:solidFill>
              </a:rPr>
              <a:t>and collaborate from anywhere with digital </a:t>
            </a:r>
            <a:r>
              <a:rPr lang="en-GB" sz="2400" dirty="0" smtClean="0">
                <a:solidFill>
                  <a:schemeClr val="tx1"/>
                </a:solidFill>
              </a:rPr>
              <a:t>tools</a:t>
            </a:r>
          </a:p>
          <a:p>
            <a:pPr marL="342900" indent="-342900" algn="just">
              <a:buAutoNum type="arabicPeriod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AutoNum type="arabicPeriod"/>
            </a:pPr>
            <a:r>
              <a:rPr lang="en-GB" sz="2400" dirty="0" smtClean="0">
                <a:solidFill>
                  <a:schemeClr val="tx1"/>
                </a:solidFill>
              </a:rPr>
              <a:t>Avoid </a:t>
            </a:r>
            <a:r>
              <a:rPr lang="en-GB" sz="2400" dirty="0">
                <a:solidFill>
                  <a:schemeClr val="tx1"/>
                </a:solidFill>
              </a:rPr>
              <a:t>Online </a:t>
            </a:r>
            <a:r>
              <a:rPr lang="en-GB" sz="2400" dirty="0" smtClean="0">
                <a:solidFill>
                  <a:schemeClr val="tx1"/>
                </a:solidFill>
              </a:rPr>
              <a:t>Scams</a:t>
            </a:r>
          </a:p>
          <a:p>
            <a:pPr marL="342900" indent="-342900" algn="just">
              <a:buAutoNum type="arabicPeriod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just">
              <a:buAutoNum type="arabicPeriod"/>
            </a:pPr>
            <a:r>
              <a:rPr lang="en-GB" sz="2400" dirty="0" smtClean="0">
                <a:solidFill>
                  <a:schemeClr val="tx1"/>
                </a:solidFill>
              </a:rPr>
              <a:t>Create </a:t>
            </a:r>
            <a:r>
              <a:rPr lang="en-GB" sz="2400" dirty="0">
                <a:solidFill>
                  <a:schemeClr val="tx1"/>
                </a:solidFill>
              </a:rPr>
              <a:t>and Safeguards </a:t>
            </a:r>
            <a:r>
              <a:rPr lang="en-GB" sz="2400" dirty="0" smtClean="0">
                <a:solidFill>
                  <a:schemeClr val="tx1"/>
                </a:solidFill>
              </a:rPr>
              <a:t>passwords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>
            <a:normAutofit/>
          </a:bodyPr>
          <a:lstStyle/>
          <a:p>
            <a:r>
              <a:rPr lang="en-GB" b="1" dirty="0" smtClean="0"/>
              <a:t>Undertaken top five Courses</a:t>
            </a:r>
            <a:endParaRPr lang="en-GB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106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191986" y="1690688"/>
            <a:ext cx="9764485" cy="44651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Aim &amp; Objective </a:t>
            </a:r>
            <a:endParaRPr lang="en-GB" b="1" dirty="0" smtClean="0">
              <a:solidFill>
                <a:schemeClr val="tx1"/>
              </a:solidFill>
            </a:endParaRPr>
          </a:p>
          <a:p>
            <a:endParaRPr lang="en-GB" b="1" dirty="0">
              <a:solidFill>
                <a:schemeClr val="tx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To </a:t>
            </a:r>
            <a:r>
              <a:rPr lang="en-GB" dirty="0">
                <a:solidFill>
                  <a:schemeClr val="tx1"/>
                </a:solidFill>
              </a:rPr>
              <a:t>Learn the basics of computer operation and device management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To gain expertise of essential skills to navigate the digital landscape with confidence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</a:p>
          <a:p>
            <a:pPr lvl="0"/>
            <a:endParaRPr lang="en-GB" dirty="0">
              <a:solidFill>
                <a:schemeClr val="tx1"/>
              </a:solidFill>
            </a:endParaRPr>
          </a:p>
          <a:p>
            <a:r>
              <a:rPr lang="en-GB" b="1" dirty="0" smtClean="0">
                <a:solidFill>
                  <a:schemeClr val="tx1"/>
                </a:solidFill>
              </a:rPr>
              <a:t>Lesson </a:t>
            </a:r>
            <a:r>
              <a:rPr lang="en-GB" b="1" dirty="0">
                <a:solidFill>
                  <a:schemeClr val="tx1"/>
                </a:solidFill>
              </a:rPr>
              <a:t>learned and outcomes: 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 </a:t>
            </a:r>
            <a:r>
              <a:rPr lang="en-GB" dirty="0">
                <a:solidFill>
                  <a:schemeClr val="tx1"/>
                </a:solidFill>
              </a:rPr>
              <a:t>have Learned the basics of computer operation and device management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 have gain expertise of essential skills to navigate the digital landscape with confidence.</a:t>
            </a: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pPr algn="just"/>
            <a:endParaRPr lang="en-GB" sz="2400" dirty="0" smtClean="0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Working </a:t>
            </a:r>
            <a:r>
              <a:rPr lang="en-GB" b="1" dirty="0"/>
              <a:t>with Computers and Devices 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74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191986" y="1690688"/>
            <a:ext cx="9764485" cy="44651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>
                <a:solidFill>
                  <a:schemeClr val="tx1"/>
                </a:solidFill>
              </a:rPr>
              <a:t>Findings and analysis from Lesson learned: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The essential components including a computer system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Research into the foundational aspects of operating systems and application </a:t>
            </a:r>
            <a:r>
              <a:rPr lang="en-GB" dirty="0" smtClean="0">
                <a:solidFill>
                  <a:schemeClr val="tx1"/>
                </a:solidFill>
              </a:rPr>
              <a:t>usage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Discover methods to enhance your computer's security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Acquire proficiency in working with vital productivity tools such as Microsoft word and spreadsheet applications. </a:t>
            </a:r>
            <a:endParaRPr lang="en-GB" dirty="0" smtClean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Develop the technical skills necessary for success in the digital realm.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Working </a:t>
            </a:r>
            <a:r>
              <a:rPr lang="en-GB" b="1" dirty="0"/>
              <a:t>with Computers and Devices 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219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 Outcomes: Certificate 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 rotWithShape="1">
          <a:blip r:embed="rId2"/>
          <a:srcRect l="30883" t="13590" r="15236" b="11069"/>
          <a:stretch/>
        </p:blipFill>
        <p:spPr bwMode="auto">
          <a:xfrm>
            <a:off x="1864894" y="1690688"/>
            <a:ext cx="8013032" cy="46656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210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191986" y="1690688"/>
            <a:ext cx="9764485" cy="44651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Aim &amp; </a:t>
            </a:r>
            <a:r>
              <a:rPr lang="en-GB" b="1" dirty="0" smtClean="0">
                <a:solidFill>
                  <a:schemeClr val="tx1"/>
                </a:solidFill>
              </a:rPr>
              <a:t>Objective: </a:t>
            </a:r>
            <a:endParaRPr lang="en-GB" b="1" dirty="0">
              <a:solidFill>
                <a:schemeClr val="tx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To learn how to create a flyer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To Learn the basics of create and formatting promotional flyer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To Create a promotional flyer for a </a:t>
            </a:r>
            <a:r>
              <a:rPr lang="en-GB" dirty="0" smtClean="0">
                <a:solidFill>
                  <a:schemeClr val="tx1"/>
                </a:solidFill>
              </a:rPr>
              <a:t>client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Lesson learned and outcomes: </a:t>
            </a:r>
            <a:endParaRPr lang="en-GB" b="1" dirty="0" smtClean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 have gain the lesson and learn how to create a flyer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 understand and create and formatting promotional flyer with different tools. 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 have Created a promotional flyer for a client by using </a:t>
            </a:r>
            <a:r>
              <a:rPr lang="en-GB" dirty="0" smtClean="0">
                <a:solidFill>
                  <a:schemeClr val="tx1"/>
                </a:solidFill>
              </a:rPr>
              <a:t>canva.com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Purpose of promotional </a:t>
            </a:r>
            <a:r>
              <a:rPr lang="en-GB" b="1" dirty="0" smtClean="0">
                <a:solidFill>
                  <a:schemeClr val="tx1"/>
                </a:solidFill>
              </a:rPr>
              <a:t>flyer: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To attract the Audience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Create eye-catching promotional material using digital tools.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Learn design principles and unleash creativity to illustrates effectively market ideas.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>
            <a:normAutofit/>
          </a:bodyPr>
          <a:lstStyle/>
          <a:p>
            <a:pPr algn="just"/>
            <a:r>
              <a:rPr lang="en-GB" b="1" dirty="0"/>
              <a:t>Make a promotional flyer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50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>
            <a:normAutofit/>
          </a:bodyPr>
          <a:lstStyle/>
          <a:p>
            <a:pPr algn="just"/>
            <a:r>
              <a:rPr lang="en-GB" b="1" dirty="0"/>
              <a:t>Make a promotional </a:t>
            </a:r>
            <a:r>
              <a:rPr lang="en-GB" b="1" dirty="0" smtClean="0"/>
              <a:t>flyer: Tutorial </a:t>
            </a:r>
            <a:endParaRPr lang="en-GB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pic>
        <p:nvPicPr>
          <p:cNvPr id="8" name="Picture 7"/>
          <p:cNvPicPr/>
          <p:nvPr/>
        </p:nvPicPr>
        <p:blipFill rotWithShape="1">
          <a:blip r:embed="rId3"/>
          <a:srcRect t="7976" b="3979"/>
          <a:stretch/>
        </p:blipFill>
        <p:spPr bwMode="auto">
          <a:xfrm>
            <a:off x="1172443" y="1837321"/>
            <a:ext cx="5805873" cy="33482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12"/>
          <p:cNvPicPr/>
          <p:nvPr/>
        </p:nvPicPr>
        <p:blipFill rotWithShape="1">
          <a:blip r:embed="rId4"/>
          <a:srcRect t="6795" b="3387"/>
          <a:stretch/>
        </p:blipFill>
        <p:spPr bwMode="auto">
          <a:xfrm>
            <a:off x="5899199" y="2861428"/>
            <a:ext cx="5819559" cy="32506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3265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>
            <a:normAutofit/>
          </a:bodyPr>
          <a:lstStyle/>
          <a:p>
            <a:pPr algn="just"/>
            <a:r>
              <a:rPr lang="en-GB" b="1" dirty="0"/>
              <a:t>Make a promotional </a:t>
            </a:r>
            <a:r>
              <a:rPr lang="en-GB" b="1" dirty="0" smtClean="0"/>
              <a:t>flyer: Tutorial </a:t>
            </a:r>
            <a:endParaRPr lang="en-GB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t="6795" b="5456"/>
          <a:stretch/>
        </p:blipFill>
        <p:spPr bwMode="auto">
          <a:xfrm>
            <a:off x="1146059" y="1803734"/>
            <a:ext cx="5772100" cy="27923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/>
          <p:cNvPicPr/>
          <p:nvPr/>
        </p:nvPicPr>
        <p:blipFill rotWithShape="1">
          <a:blip r:embed="rId4"/>
          <a:srcRect t="4135" r="18735" b="7229"/>
          <a:stretch/>
        </p:blipFill>
        <p:spPr bwMode="auto">
          <a:xfrm>
            <a:off x="5809781" y="2719137"/>
            <a:ext cx="5716471" cy="34383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41890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>
            <a:normAutofit/>
          </a:bodyPr>
          <a:lstStyle/>
          <a:p>
            <a:pPr algn="just"/>
            <a:r>
              <a:rPr lang="en-GB" sz="4000" b="1" dirty="0"/>
              <a:t>Make a promotional </a:t>
            </a:r>
            <a:r>
              <a:rPr lang="en-GB" sz="4000" b="1" dirty="0" smtClean="0"/>
              <a:t>flyer: Artefact &amp; Result </a:t>
            </a:r>
            <a:endParaRPr lang="en-GB" sz="4000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l="30258" t="24306" r="46237" b="17099"/>
          <a:stretch/>
        </p:blipFill>
        <p:spPr bwMode="auto">
          <a:xfrm>
            <a:off x="1271404" y="1690688"/>
            <a:ext cx="3517165" cy="46656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/>
          <p:cNvPicPr/>
          <p:nvPr/>
        </p:nvPicPr>
        <p:blipFill rotWithShape="1">
          <a:blip r:embed="rId4"/>
          <a:srcRect l="19278" t="11818" r="20064" b="4275"/>
          <a:stretch/>
        </p:blipFill>
        <p:spPr bwMode="auto">
          <a:xfrm>
            <a:off x="5198394" y="1798955"/>
            <a:ext cx="5857875" cy="45573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17502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sz="4000" b="1" dirty="0"/>
              <a:t>Connect and collaborate </a:t>
            </a:r>
            <a:r>
              <a:rPr lang="en-GB" sz="4000" b="1" dirty="0" smtClean="0"/>
              <a:t>with </a:t>
            </a:r>
            <a:r>
              <a:rPr lang="en-GB" sz="4000" b="1" dirty="0"/>
              <a:t>digital tools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098884" y="1804774"/>
            <a:ext cx="9139990" cy="45686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Aim and </a:t>
            </a:r>
            <a:r>
              <a:rPr lang="en-GB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Objectives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know about the digital collaborations via different 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applications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Discover the tools that enable seamless collaboration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Connect with colleagues or friends regardless of distance, making teamwork more efficient than ever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b="1" dirty="0" smtClean="0"/>
              <a:t>Outline: </a:t>
            </a:r>
          </a:p>
          <a:p>
            <a:r>
              <a:rPr lang="en-GB" dirty="0"/>
              <a:t>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importance of remote collaboration in the modern workplace.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Showcase various digital tools for virtual collaboration.</a:t>
            </a:r>
          </a:p>
          <a:p>
            <a:endParaRPr lang="en-GB" dirty="0" smtClean="0"/>
          </a:p>
          <a:p>
            <a:r>
              <a:rPr lang="en-GB" b="1" dirty="0" smtClean="0"/>
              <a:t>Learned from Tutorial: </a:t>
            </a:r>
            <a:endParaRPr lang="en-GB" b="1" dirty="0"/>
          </a:p>
          <a:p>
            <a:r>
              <a:rPr lang="en-GB" dirty="0"/>
              <a:t>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Video conferencing platforms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Cloud-based </a:t>
            </a:r>
            <a:r>
              <a:rPr lang="en-GB" dirty="0"/>
              <a:t>document </a:t>
            </a:r>
            <a:r>
              <a:rPr lang="en-GB" dirty="0" smtClean="0"/>
              <a:t>sharing, google drive file and folder sharing</a:t>
            </a:r>
            <a:endParaRPr lang="en-GB" dirty="0"/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722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sz="3400" b="1" dirty="0"/>
              <a:t>Connect and collaborate </a:t>
            </a:r>
            <a:r>
              <a:rPr lang="en-GB" sz="3400" b="1" dirty="0" smtClean="0"/>
              <a:t>with </a:t>
            </a:r>
            <a:r>
              <a:rPr lang="en-GB" sz="3400" b="1" dirty="0"/>
              <a:t>digital </a:t>
            </a:r>
            <a:r>
              <a:rPr lang="en-GB" sz="3400" b="1" dirty="0" smtClean="0"/>
              <a:t>tools: Tutorial</a:t>
            </a:r>
            <a:endParaRPr lang="en-GB" sz="3400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1166946" y="1874839"/>
            <a:ext cx="4828908" cy="30978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/>
          <p:cNvPicPr/>
          <p:nvPr/>
        </p:nvPicPr>
        <p:blipFill>
          <a:blip r:embed="rId4"/>
          <a:stretch>
            <a:fillRect/>
          </a:stretch>
        </p:blipFill>
        <p:spPr>
          <a:xfrm>
            <a:off x="5630779" y="2574322"/>
            <a:ext cx="5723021" cy="35978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5273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sz="4000" b="1" dirty="0"/>
              <a:t>Connect and collaborate </a:t>
            </a:r>
            <a:r>
              <a:rPr lang="en-GB" sz="4000" b="1" dirty="0" smtClean="0"/>
              <a:t>with </a:t>
            </a:r>
            <a:r>
              <a:rPr lang="en-GB" sz="4000" b="1" dirty="0"/>
              <a:t>digital tools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t="7681" r="25549" b="4570"/>
          <a:stretch/>
        </p:blipFill>
        <p:spPr bwMode="auto">
          <a:xfrm>
            <a:off x="2302042" y="1770731"/>
            <a:ext cx="7287127" cy="45055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65179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sz="4000" b="1" dirty="0"/>
              <a:t>Connect and collaborate </a:t>
            </a:r>
            <a:r>
              <a:rPr lang="en-GB" sz="4000" b="1" dirty="0" smtClean="0"/>
              <a:t>with </a:t>
            </a:r>
            <a:r>
              <a:rPr lang="en-GB" sz="4000" b="1" dirty="0"/>
              <a:t>digital tools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98883" y="1833887"/>
            <a:ext cx="9164053" cy="43440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LESSON LERAN FROM THIS TUTORIAL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Learned remote collaboration software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like google meet applications</a:t>
            </a: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 algn="just">
              <a:lnSpc>
                <a:spcPct val="107000"/>
              </a:lnSpc>
              <a:spcAft>
                <a:spcPts val="0"/>
              </a:spcAft>
            </a:pP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Encouraged personalized skill selection</a:t>
            </a: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 algn="just">
              <a:lnSpc>
                <a:spcPct val="107000"/>
              </a:lnSpc>
              <a:spcAft>
                <a:spcPts val="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Provided guidance on skill relevance and applicability</a:t>
            </a: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 algn="just">
              <a:lnSpc>
                <a:spcPct val="107000"/>
              </a:lnSpc>
              <a:spcAft>
                <a:spcPts val="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Summarized key concepts and skills</a:t>
            </a: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 algn="just">
              <a:lnSpc>
                <a:spcPct val="107000"/>
              </a:lnSpc>
              <a:spcAft>
                <a:spcPts val="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Reiterated the importance of digital tools for effective collaboration</a:t>
            </a: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 algn="just">
              <a:lnSpc>
                <a:spcPct val="107000"/>
              </a:lnSpc>
              <a:spcAft>
                <a:spcPts val="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Facilitated self-assessment of learning </a:t>
            </a: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experiences</a:t>
            </a:r>
          </a:p>
          <a:p>
            <a:pPr lvl="0" algn="just">
              <a:lnSpc>
                <a:spcPct val="107000"/>
              </a:lnSpc>
              <a:spcAft>
                <a:spcPts val="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Prompted practical application in personal or </a:t>
            </a: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life.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504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Connect and collaborate with digital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388" y="1825625"/>
            <a:ext cx="8777391" cy="4351338"/>
          </a:xfrm>
          <a:solidFill>
            <a:schemeClr val="bg1"/>
          </a:solidFill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800" b="1" dirty="0"/>
              <a:t>Benefits</a:t>
            </a:r>
            <a:r>
              <a:rPr lang="en-GB" sz="3800" b="1" dirty="0" smtClean="0"/>
              <a:t>:</a:t>
            </a:r>
            <a:r>
              <a:rPr lang="en-GB" sz="3800" b="1" dirty="0"/>
              <a:t> </a:t>
            </a:r>
          </a:p>
          <a:p>
            <a:r>
              <a:rPr lang="en-GB" sz="3300" dirty="0"/>
              <a:t>Flexibility for remote work</a:t>
            </a:r>
          </a:p>
          <a:p>
            <a:r>
              <a:rPr lang="en-GB" sz="3300" dirty="0"/>
              <a:t>Increased efficiency and teamwork</a:t>
            </a:r>
          </a:p>
          <a:p>
            <a:r>
              <a:rPr lang="en-GB" sz="3300" dirty="0"/>
              <a:t>Global collaboration </a:t>
            </a:r>
            <a:r>
              <a:rPr lang="en-GB" sz="3300" dirty="0" smtClean="0"/>
              <a:t>opportunities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sz="3800" b="1" dirty="0" smtClean="0"/>
              <a:t>Challenges: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3300" dirty="0"/>
              <a:t>Managing potential security concerns associated with remote collaboration.</a:t>
            </a:r>
          </a:p>
          <a:p>
            <a:r>
              <a:rPr lang="en-GB" sz="3300" dirty="0"/>
              <a:t>Ensuring a smooth transition for team members unfamiliar with digital tools</a:t>
            </a:r>
            <a:r>
              <a:rPr lang="en-GB" sz="3300" dirty="0" smtClean="0"/>
              <a:t>.</a:t>
            </a:r>
            <a:r>
              <a:rPr lang="en-GB" sz="3300" dirty="0"/>
              <a:t> </a:t>
            </a:r>
            <a:endParaRPr lang="en-GB" sz="3300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sz="3400" b="1" dirty="0"/>
              <a:t>Recommendations: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3300" dirty="0"/>
              <a:t>Implement robust security protocols and educate users about online safety.</a:t>
            </a:r>
          </a:p>
          <a:p>
            <a:r>
              <a:rPr lang="en-GB" sz="3300" dirty="0"/>
              <a:t>Provide ongoing support and resources for a seamless transition.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6872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sz="4000" b="1" dirty="0" smtClean="0"/>
              <a:t>Result &amp; Outcomes</a:t>
            </a:r>
            <a:endParaRPr lang="en-GB" sz="4000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l="16785" t="8864" r="33027" b="23183"/>
          <a:stretch/>
        </p:blipFill>
        <p:spPr bwMode="auto">
          <a:xfrm>
            <a:off x="1968833" y="1690688"/>
            <a:ext cx="7439861" cy="46656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78696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b="1" dirty="0"/>
              <a:t>Avoid Online Scams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98884" y="1833887"/>
            <a:ext cx="9043738" cy="397031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dirty="0"/>
              <a:t>Aim and objectives </a:t>
            </a:r>
            <a:endParaRPr lang="en-GB" sz="2400" dirty="0" smtClean="0"/>
          </a:p>
          <a:p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To know how to Stay Informed, Stay Safe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To Recognize and avoid common online scams.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To Develop a vigilant online presence and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To understand how to protect from digital threats</a:t>
            </a:r>
            <a:r>
              <a:rPr lang="en-GB" sz="2400" dirty="0" smtClean="0"/>
              <a:t>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81589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Avoid Online </a:t>
            </a:r>
            <a:r>
              <a:rPr lang="en-GB" b="1" dirty="0" smtClean="0"/>
              <a:t>Scams: Tutorial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pic>
        <p:nvPicPr>
          <p:cNvPr id="8" name="Picture 7"/>
          <p:cNvPicPr/>
          <p:nvPr/>
        </p:nvPicPr>
        <p:blipFill rotWithShape="1">
          <a:blip r:embed="rId2"/>
          <a:srcRect t="10164" r="25881" b="19638"/>
          <a:stretch/>
        </p:blipFill>
        <p:spPr bwMode="auto">
          <a:xfrm>
            <a:off x="1143000" y="1830120"/>
            <a:ext cx="5506720" cy="29330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/>
          <p:cNvPicPr/>
          <p:nvPr/>
        </p:nvPicPr>
        <p:blipFill rotWithShape="1">
          <a:blip r:embed="rId3"/>
          <a:srcRect l="6149" t="15363" r="8099" b="9592"/>
          <a:stretch/>
        </p:blipFill>
        <p:spPr bwMode="auto">
          <a:xfrm>
            <a:off x="5847080" y="3116179"/>
            <a:ext cx="5506720" cy="30020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265532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Avoid Online </a:t>
            </a:r>
            <a:r>
              <a:rPr lang="en-GB" b="1" dirty="0" smtClean="0"/>
              <a:t>Scams: Tutorial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pic>
        <p:nvPicPr>
          <p:cNvPr id="10" name="Picture 9"/>
          <p:cNvPicPr/>
          <p:nvPr/>
        </p:nvPicPr>
        <p:blipFill rotWithShape="1">
          <a:blip r:embed="rId2"/>
          <a:srcRect l="4819" t="9750" r="9760" b="22001"/>
          <a:stretch/>
        </p:blipFill>
        <p:spPr bwMode="auto">
          <a:xfrm>
            <a:off x="954405" y="1737519"/>
            <a:ext cx="5626869" cy="27983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/>
          <p:cNvPicPr/>
          <p:nvPr/>
        </p:nvPicPr>
        <p:blipFill rotWithShape="1">
          <a:blip r:embed="rId3"/>
          <a:srcRect t="8568" r="7933" b="9592"/>
          <a:stretch/>
        </p:blipFill>
        <p:spPr bwMode="auto">
          <a:xfrm>
            <a:off x="6076949" y="3084344"/>
            <a:ext cx="5485397" cy="28833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4816010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Avoid Online </a:t>
            </a:r>
            <a:r>
              <a:rPr lang="en-GB" b="1" dirty="0" smtClean="0"/>
              <a:t>Scams: Tutorial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pic>
        <p:nvPicPr>
          <p:cNvPr id="10" name="Picture 9"/>
          <p:cNvPicPr/>
          <p:nvPr/>
        </p:nvPicPr>
        <p:blipFill rotWithShape="1">
          <a:blip r:embed="rId3"/>
          <a:srcRect t="6501" r="11256" b="13137"/>
          <a:stretch/>
        </p:blipFill>
        <p:spPr bwMode="auto">
          <a:xfrm>
            <a:off x="1143000" y="1690687"/>
            <a:ext cx="5654842" cy="2857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/>
          <p:cNvPicPr/>
          <p:nvPr/>
        </p:nvPicPr>
        <p:blipFill rotWithShape="1">
          <a:blip r:embed="rId4"/>
          <a:srcRect t="5909" r="6769" b="6638"/>
          <a:stretch/>
        </p:blipFill>
        <p:spPr bwMode="auto">
          <a:xfrm>
            <a:off x="5917882" y="2963988"/>
            <a:ext cx="5608371" cy="31119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816504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Avoid Online </a:t>
            </a:r>
            <a:r>
              <a:rPr lang="en-GB" b="1" dirty="0" smtClean="0"/>
              <a:t>Scams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825625"/>
            <a:ext cx="10210800" cy="4351338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 smtClean="0"/>
              <a:t>Outline: </a:t>
            </a:r>
            <a:endParaRPr lang="en-GB" sz="2400" b="1" dirty="0"/>
          </a:p>
          <a:p>
            <a:pPr lvl="1"/>
            <a:r>
              <a:rPr lang="en-GB" dirty="0"/>
              <a:t>The prevalence of online scams and cyber threats.</a:t>
            </a:r>
          </a:p>
          <a:p>
            <a:pPr lvl="1"/>
            <a:r>
              <a:rPr lang="en-GB" dirty="0"/>
              <a:t>Tips and strategies to stay vigilant and secure online.</a:t>
            </a:r>
          </a:p>
          <a:p>
            <a:pPr marL="0" indent="0">
              <a:buNone/>
            </a:pPr>
            <a:r>
              <a:rPr lang="en-GB" sz="2400" b="1" dirty="0"/>
              <a:t>Key Points</a:t>
            </a:r>
            <a:r>
              <a:rPr lang="en-GB" sz="2400" b="1" dirty="0" smtClean="0"/>
              <a:t>:</a:t>
            </a:r>
            <a:endParaRPr lang="en-GB" sz="2400" b="1" dirty="0"/>
          </a:p>
          <a:p>
            <a:pPr lvl="1"/>
            <a:r>
              <a:rPr lang="en-GB" dirty="0"/>
              <a:t>Recognizing phishing attempts</a:t>
            </a:r>
          </a:p>
          <a:p>
            <a:pPr lvl="1"/>
            <a:r>
              <a:rPr lang="en-GB" dirty="0"/>
              <a:t>Verifying </a:t>
            </a:r>
            <a:r>
              <a:rPr lang="en-GB" dirty="0" smtClean="0"/>
              <a:t>sources and online scam</a:t>
            </a:r>
            <a:endParaRPr lang="en-GB" dirty="0"/>
          </a:p>
          <a:p>
            <a:pPr lvl="1"/>
            <a:r>
              <a:rPr lang="en-GB" dirty="0"/>
              <a:t>Using reputable security software</a:t>
            </a:r>
          </a:p>
          <a:p>
            <a:pPr marL="0" indent="0">
              <a:buNone/>
            </a:pPr>
            <a:r>
              <a:rPr lang="en-GB" sz="2400" b="1" dirty="0"/>
              <a:t>Benefits</a:t>
            </a:r>
            <a:r>
              <a:rPr lang="en-GB" sz="2400" b="1" dirty="0" smtClean="0"/>
              <a:t>:</a:t>
            </a:r>
            <a:endParaRPr lang="en-GB" sz="2400" b="1" dirty="0"/>
          </a:p>
          <a:p>
            <a:pPr lvl="1"/>
            <a:r>
              <a:rPr lang="en-GB" dirty="0"/>
              <a:t>Protect personal and sensitive information</a:t>
            </a:r>
          </a:p>
          <a:p>
            <a:pPr lvl="1"/>
            <a:r>
              <a:rPr lang="en-GB" dirty="0"/>
              <a:t>Safeguard against cyber threats</a:t>
            </a:r>
          </a:p>
          <a:p>
            <a:pPr lvl="1"/>
            <a:r>
              <a:rPr lang="en-GB" dirty="0"/>
              <a:t>Maintain online security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1425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341167" y="1933908"/>
            <a:ext cx="9928412" cy="37856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b="1" dirty="0"/>
              <a:t>Challenges</a:t>
            </a:r>
            <a:r>
              <a:rPr lang="en-GB" sz="2400" b="1" dirty="0" smtClean="0"/>
              <a:t>:</a:t>
            </a:r>
          </a:p>
          <a:p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Overcoming user complacency and fostering a proactive security mindset.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Keeping up with evolving tactics used by cybercriminals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b="1" dirty="0"/>
              <a:t>Recommendations</a:t>
            </a:r>
            <a:r>
              <a:rPr lang="en-GB" sz="2400" b="1" dirty="0" smtClean="0"/>
              <a:t>:</a:t>
            </a:r>
          </a:p>
          <a:p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Conduct regular security awareness training for employees.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Stay informed about the latest cybersecurity trends and share updates with the team.</a:t>
            </a:r>
            <a:endParaRPr lang="en-GB" sz="2400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66720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Avoid Online </a:t>
            </a:r>
            <a:r>
              <a:rPr lang="en-GB" b="1" dirty="0" smtClean="0"/>
              <a:t>Scams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825625"/>
            <a:ext cx="10210800" cy="4351338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LESSON LERAN FROM THIS TUTORIAL </a:t>
            </a:r>
            <a:endParaRPr lang="en-GB" dirty="0"/>
          </a:p>
          <a:p>
            <a:pPr lvl="0"/>
            <a:r>
              <a:rPr lang="en-GB" sz="2200" dirty="0"/>
              <a:t>I have learned How to Create a new document in Google Docs and rename it. </a:t>
            </a:r>
          </a:p>
          <a:p>
            <a:pPr lvl="0"/>
            <a:r>
              <a:rPr lang="en-GB" sz="2200" dirty="0"/>
              <a:t>Share the document with each team member </a:t>
            </a:r>
          </a:p>
          <a:p>
            <a:pPr lvl="0"/>
            <a:r>
              <a:rPr lang="en-GB" sz="2200" dirty="0"/>
              <a:t>Listen to and then read the transcript </a:t>
            </a:r>
          </a:p>
          <a:p>
            <a:pPr lvl="0"/>
            <a:r>
              <a:rPr lang="en-GB" sz="2200" dirty="0"/>
              <a:t>Try to identify the concern about the situation. </a:t>
            </a:r>
          </a:p>
          <a:p>
            <a:pPr lvl="0"/>
            <a:r>
              <a:rPr lang="en-GB" sz="2200" dirty="0"/>
              <a:t>Carefully checked to identify scam and go through a head to the document for the email and receipt section. </a:t>
            </a:r>
          </a:p>
          <a:p>
            <a:pPr lvl="0"/>
            <a:r>
              <a:rPr lang="en-GB" sz="2200" dirty="0"/>
              <a:t>Highlight the most important point in each section of the document. </a:t>
            </a:r>
          </a:p>
          <a:p>
            <a:pPr lvl="0"/>
            <a:r>
              <a:rPr lang="en-GB" sz="2200" dirty="0"/>
              <a:t>I have learned about additional warning signs of an online scam.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4240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Avoid Online </a:t>
            </a:r>
            <a:r>
              <a:rPr lang="en-GB" b="1" dirty="0" smtClean="0"/>
              <a:t>Scams: Result &amp; Outcomes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l="16860" t="8272" r="33525" b="23183"/>
          <a:stretch/>
        </p:blipFill>
        <p:spPr bwMode="auto">
          <a:xfrm>
            <a:off x="2015758" y="1690688"/>
            <a:ext cx="7597473" cy="44553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71040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b="1" dirty="0"/>
              <a:t>Create and Safeguards passwords</a:t>
            </a:r>
            <a:endParaRPr lang="en-GB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98884" y="1833887"/>
            <a:ext cx="9043738" cy="304698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b="1" dirty="0"/>
              <a:t>Aim &amp; Objectives: </a:t>
            </a:r>
            <a:endParaRPr lang="en-GB" sz="2400" b="1" dirty="0" smtClean="0"/>
          </a:p>
          <a:p>
            <a:endParaRPr lang="en-GB" sz="2400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To learn how to Secure </a:t>
            </a:r>
            <a:r>
              <a:rPr lang="en-GB" sz="2400" dirty="0" smtClean="0"/>
              <a:t>Digital presence </a:t>
            </a:r>
          </a:p>
          <a:p>
            <a:pPr lvl="0"/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To become a </a:t>
            </a:r>
            <a:r>
              <a:rPr lang="en-GB" sz="2400" dirty="0" smtClean="0"/>
              <a:t>experts of </a:t>
            </a:r>
            <a:r>
              <a:rPr lang="en-GB" sz="2400" dirty="0"/>
              <a:t>creating strong passwords </a:t>
            </a:r>
            <a:endParaRPr lang="en-GB" sz="2400" dirty="0" smtClean="0"/>
          </a:p>
          <a:p>
            <a:pPr lvl="0"/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To Implement strategies to keep your online accounts safe from unauthorized access.</a:t>
            </a:r>
          </a:p>
        </p:txBody>
      </p:sp>
    </p:spTree>
    <p:extLst>
      <p:ext uri="{BB962C8B-B14F-4D97-AF65-F5344CB8AC3E}">
        <p14:creationId xmlns:p14="http://schemas.microsoft.com/office/powerpoint/2010/main" val="3071826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sz="4000" b="1" dirty="0"/>
              <a:t>Create and Safeguards </a:t>
            </a:r>
            <a:r>
              <a:rPr lang="en-GB" sz="4000" b="1" dirty="0" smtClean="0"/>
              <a:t>passwords: Tutorial</a:t>
            </a:r>
            <a:endParaRPr lang="en-GB" sz="4000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8712" y="1785937"/>
            <a:ext cx="4768951" cy="33395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2237" y="2322097"/>
            <a:ext cx="5367020" cy="3717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78087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sz="4000" b="1" dirty="0"/>
              <a:t>Create and Safeguards </a:t>
            </a:r>
            <a:r>
              <a:rPr lang="en-GB" sz="4000" b="1" dirty="0" smtClean="0"/>
              <a:t>passwords: Tutorial</a:t>
            </a:r>
            <a:endParaRPr lang="en-GB" sz="4000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pic>
        <p:nvPicPr>
          <p:cNvPr id="9" name="Picture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884" y="1290888"/>
            <a:ext cx="4477385" cy="4324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6269" y="2029359"/>
            <a:ext cx="5456689" cy="41669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76901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sz="4000" b="1" dirty="0"/>
              <a:t>Create and Safeguards </a:t>
            </a:r>
            <a:r>
              <a:rPr lang="en-GB" sz="4000" b="1" dirty="0" smtClean="0"/>
              <a:t>passwords: Tutorial</a:t>
            </a:r>
            <a:endParaRPr lang="en-GB" sz="4000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pic>
        <p:nvPicPr>
          <p:cNvPr id="9" name="Picture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2392" y="1793675"/>
            <a:ext cx="4933950" cy="34150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123" y="2627847"/>
            <a:ext cx="5177088" cy="34120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4657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Create and Safeguards passwords: Tutorial</a:t>
            </a:r>
            <a:endParaRPr lang="en-GB" sz="4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2853" y="1808212"/>
            <a:ext cx="4780547" cy="44306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7690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b="1" dirty="0"/>
              <a:t>Create and Safeguards passwords</a:t>
            </a:r>
            <a:endParaRPr lang="en-GB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98883" y="1833886"/>
            <a:ext cx="9717505" cy="415498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b="1" dirty="0"/>
              <a:t>Introduction: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importance of strong and secure passwords.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Tips for creating and managing robust passwords.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Key </a:t>
            </a:r>
            <a:r>
              <a:rPr lang="en-GB" sz="2400" b="1" dirty="0"/>
              <a:t>Points: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Use </a:t>
            </a:r>
            <a:r>
              <a:rPr lang="en-GB" dirty="0"/>
              <a:t>of complex combinations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Regular password updates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Utilizing password managers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Benefits</a:t>
            </a:r>
            <a:r>
              <a:rPr lang="en-GB" sz="2400" b="1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Enhanced </a:t>
            </a:r>
            <a:r>
              <a:rPr lang="en-GB" dirty="0"/>
              <a:t>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Prevention of unauthorized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Peace of mind</a:t>
            </a:r>
          </a:p>
        </p:txBody>
      </p:sp>
    </p:spTree>
    <p:extLst>
      <p:ext uri="{BB962C8B-B14F-4D97-AF65-F5344CB8AC3E}">
        <p14:creationId xmlns:p14="http://schemas.microsoft.com/office/powerpoint/2010/main" val="175399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b="1" dirty="0"/>
              <a:t>Create and Safeguards passwords</a:t>
            </a:r>
            <a:endParaRPr lang="en-GB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98883" y="1833886"/>
            <a:ext cx="9717505" cy="36009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b="1" dirty="0"/>
              <a:t>Challenges:</a:t>
            </a:r>
          </a:p>
          <a:p>
            <a:r>
              <a:rPr lang="en-GB" dirty="0"/>
              <a:t>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Encouraging users to adopt and remember complex passwords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Balancing the need for strong passwords with ease of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2400" b="1" dirty="0" smtClean="0"/>
              <a:t>Recommendations</a:t>
            </a:r>
            <a:r>
              <a:rPr lang="en-GB" sz="2400" b="1" dirty="0"/>
              <a:t>:</a:t>
            </a:r>
          </a:p>
          <a:p>
            <a:r>
              <a:rPr lang="en-GB" dirty="0"/>
              <a:t>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Educate users on the significance of strong passwords and provide guidelines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Promote the use of password management tools for secure and convenient password storage.</a:t>
            </a:r>
          </a:p>
        </p:txBody>
      </p:sp>
    </p:spTree>
    <p:extLst>
      <p:ext uri="{BB962C8B-B14F-4D97-AF65-F5344CB8AC3E}">
        <p14:creationId xmlns:p14="http://schemas.microsoft.com/office/powerpoint/2010/main" val="2909985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Create and Safeguards passwords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825625"/>
            <a:ext cx="9914021" cy="4351338"/>
          </a:xfrm>
          <a:solidFill>
            <a:schemeClr val="bg1"/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LESSON LERAN FROM THIS TUTORIAL </a:t>
            </a:r>
            <a:endParaRPr lang="en-GB" b="1" dirty="0" smtClean="0"/>
          </a:p>
          <a:p>
            <a:pPr marL="0" indent="0">
              <a:buNone/>
            </a:pPr>
            <a:endParaRPr lang="en-GB" dirty="0"/>
          </a:p>
          <a:p>
            <a:pPr lvl="0" algn="just"/>
            <a:r>
              <a:rPr lang="en-GB" dirty="0"/>
              <a:t>Understand and apply key principles for safeguarding personal information online.</a:t>
            </a:r>
          </a:p>
          <a:p>
            <a:pPr lvl="0" algn="just"/>
            <a:r>
              <a:rPr lang="en-GB" dirty="0"/>
              <a:t>Expertly create and manage secure passwords.</a:t>
            </a:r>
          </a:p>
          <a:p>
            <a:pPr lvl="0" algn="just"/>
            <a:r>
              <a:rPr lang="en-GB" dirty="0"/>
              <a:t>Implement strategies for fortifying online accounts against common threats.</a:t>
            </a:r>
          </a:p>
          <a:p>
            <a:pPr lvl="0" algn="just"/>
            <a:r>
              <a:rPr lang="en-GB" dirty="0"/>
              <a:t>Apply practical measures to secure personal information in the digital space.</a:t>
            </a:r>
          </a:p>
          <a:p>
            <a:pPr lvl="0" algn="just"/>
            <a:r>
              <a:rPr lang="en-GB" dirty="0"/>
              <a:t>Conduct regular audits to identify and address potential vulnerabilities.</a:t>
            </a:r>
          </a:p>
          <a:p>
            <a:pPr lvl="0" algn="just"/>
            <a:r>
              <a:rPr lang="en-GB" dirty="0"/>
              <a:t>Promote awareness and educate others on secure digital practices.</a:t>
            </a:r>
          </a:p>
          <a:p>
            <a:pPr lvl="0" algn="just"/>
            <a:r>
              <a:rPr lang="en-GB" dirty="0"/>
              <a:t>Demonstrate competence in applying effective digital security practices.</a:t>
            </a:r>
          </a:p>
          <a:p>
            <a:pPr algn="just"/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7900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University of Wales Trinity Saint David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884" y="365125"/>
            <a:ext cx="10254916" cy="1325563"/>
          </a:xfrm>
        </p:spPr>
        <p:txBody>
          <a:bodyPr>
            <a:normAutofit/>
          </a:bodyPr>
          <a:lstStyle/>
          <a:p>
            <a:pPr algn="just"/>
            <a:r>
              <a:rPr lang="en-GB" b="1" dirty="0" smtClean="0"/>
              <a:t>Result &amp; Outcomes</a:t>
            </a:r>
            <a:endParaRPr lang="en-GB" b="1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l="16286" t="8864" r="33526" b="23183"/>
          <a:stretch/>
        </p:blipFill>
        <p:spPr bwMode="auto">
          <a:xfrm>
            <a:off x="2313697" y="1589020"/>
            <a:ext cx="7396163" cy="47673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01590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32"/>
    </mc:Choice>
    <mc:Fallback xmlns="">
      <p:transition spd="slow" advTm="57032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825625"/>
            <a:ext cx="9153939" cy="4389645"/>
          </a:xfrm>
          <a:solidFill>
            <a:schemeClr val="bg1"/>
          </a:solidFill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Successfully applied tutorial knowledge and theory to real-world scenarios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Developed effective Problem-Solving Skills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Collaborative Abilities to Improved teamwork through digital platform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Increased Confidence and gained assurance in addressing diverse IT challenges.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Direct Work Relevance identified practical applications for current and future job roles.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Continuous Learning Mindset fostered a mindset for ongoing learning in the IT industry.</a:t>
            </a:r>
          </a:p>
          <a:p>
            <a:pPr marL="0" indent="0" algn="just">
              <a:buNone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algn="ctr"/>
            <a:r>
              <a:rPr lang="en-GB" dirty="0" smtClean="0"/>
              <a:t>Digital Technologies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816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087"/>
    </mc:Choice>
    <mc:Fallback xmlns="">
      <p:transition spd="slow" advTm="74087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388" y="365125"/>
            <a:ext cx="9928412" cy="1325563"/>
          </a:xfrm>
        </p:spPr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425388" y="1825625"/>
            <a:ext cx="9805320" cy="4351338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smtClean="0"/>
              <a:t>[</a:t>
            </a:r>
            <a:r>
              <a:rPr lang="en-GB" sz="1600" dirty="0"/>
              <a:t>1] </a:t>
            </a:r>
            <a:r>
              <a:rPr lang="en-GB" sz="1600" dirty="0" smtClean="0"/>
              <a:t>	</a:t>
            </a:r>
            <a:r>
              <a:rPr lang="en-GB" sz="1600" dirty="0" smtClean="0"/>
              <a:t>LinkedIn Learning Working with Computer and Devices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[2] </a:t>
            </a:r>
            <a:r>
              <a:rPr lang="en-GB" sz="1600" dirty="0" smtClean="0"/>
              <a:t>	</a:t>
            </a:r>
            <a:r>
              <a:rPr lang="en-GB" sz="1600" dirty="0" smtClean="0"/>
              <a:t>Google Applied Digital Skills </a:t>
            </a:r>
            <a:r>
              <a:rPr lang="en-GB" sz="1600" dirty="0"/>
              <a:t>Available online: </a:t>
            </a:r>
            <a:r>
              <a:rPr lang="en-GB" sz="1600" dirty="0">
                <a:hlinkClick r:id="rId3"/>
              </a:rPr>
              <a:t>https://</a:t>
            </a:r>
            <a:r>
              <a:rPr lang="en-GB" sz="1600" dirty="0" smtClean="0">
                <a:hlinkClick r:id="rId3"/>
              </a:rPr>
              <a:t>applieddigitalskills.withgoogle.com/dashboard</a:t>
            </a:r>
            <a:endParaRPr lang="en-GB" sz="1600" dirty="0" smtClean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65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7304" y="3200400"/>
            <a:ext cx="7429854" cy="1143000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8000" dirty="0" smtClean="0"/>
              <a:t>THANK YOU</a:t>
            </a:r>
            <a:endParaRPr lang="en-GB" sz="8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University of Wales Trinity Saint David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r>
              <a:rPr lang="en-GB" smtClean="0"/>
              <a:t>Skill Developments in Workplace</a:t>
            </a:r>
            <a:endParaRPr lang="en-GB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 smtClean="0"/>
              <a:t>08 January</a:t>
            </a:r>
            <a:r>
              <a:rPr lang="en-US" dirty="0" smtClean="0"/>
              <a:t> 2024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8840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1239</TotalTime>
  <Words>1700</Words>
  <Application>Microsoft Office PowerPoint</Application>
  <PresentationFormat>Widescreen</PresentationFormat>
  <Paragraphs>395</Paragraphs>
  <Slides>40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Arial</vt:lpstr>
      <vt:lpstr>Britannic Bold</vt:lpstr>
      <vt:lpstr>Calibri</vt:lpstr>
      <vt:lpstr>Calibri Light</vt:lpstr>
      <vt:lpstr>Symbol</vt:lpstr>
      <vt:lpstr>Times New Roman</vt:lpstr>
      <vt:lpstr>Wingdings</vt:lpstr>
      <vt:lpstr>Office Theme</vt:lpstr>
      <vt:lpstr>PowerPoint Presentation</vt:lpstr>
      <vt:lpstr>PRESENTATION OUTLINE</vt:lpstr>
      <vt:lpstr>PRESENTATION OUTLINE</vt:lpstr>
      <vt:lpstr>Lesson Learned from This Module</vt:lpstr>
      <vt:lpstr>Lesson Learned from This Module</vt:lpstr>
      <vt:lpstr>Digital Technologies: Lesson Learn &amp; Analysis  </vt:lpstr>
      <vt:lpstr>Undertaken top five Courses</vt:lpstr>
      <vt:lpstr> Working with Computers and Devices  </vt:lpstr>
      <vt:lpstr> Working with Computers and Devices  </vt:lpstr>
      <vt:lpstr>Result Outcomes: Certificate  </vt:lpstr>
      <vt:lpstr>Make a promotional flyer</vt:lpstr>
      <vt:lpstr>Make a promotional flyer: Tutorial </vt:lpstr>
      <vt:lpstr>Make a promotional flyer: Tutorial </vt:lpstr>
      <vt:lpstr>Make a promotional flyer: Artefact &amp; Result </vt:lpstr>
      <vt:lpstr>Connect and collaborate with digital tools</vt:lpstr>
      <vt:lpstr>Connect and collaborate with digital tools: Tutorial</vt:lpstr>
      <vt:lpstr>Connect and collaborate with digital tools</vt:lpstr>
      <vt:lpstr>Connect and collaborate with digital tools</vt:lpstr>
      <vt:lpstr>Connect and collaborate with digital tools</vt:lpstr>
      <vt:lpstr>Result &amp; Outcomes</vt:lpstr>
      <vt:lpstr>Avoid Online Scams</vt:lpstr>
      <vt:lpstr>Avoid Online Scams: Tutorial</vt:lpstr>
      <vt:lpstr>Avoid Online Scams: Tutorial</vt:lpstr>
      <vt:lpstr>Avoid Online Scams: Tutorial</vt:lpstr>
      <vt:lpstr>Avoid Online Scams</vt:lpstr>
      <vt:lpstr>PowerPoint Presentation</vt:lpstr>
      <vt:lpstr>Avoid Online Scams</vt:lpstr>
      <vt:lpstr>Avoid Online Scams: Result &amp; Outcomes</vt:lpstr>
      <vt:lpstr>Create and Safeguards passwords</vt:lpstr>
      <vt:lpstr>Create and Safeguards passwords: Tutorial</vt:lpstr>
      <vt:lpstr>Create and Safeguards passwords: Tutorial</vt:lpstr>
      <vt:lpstr>Create and Safeguards passwords: Tutorial</vt:lpstr>
      <vt:lpstr>Create and Safeguards passwords: Tutorial</vt:lpstr>
      <vt:lpstr>Create and Safeguards passwords</vt:lpstr>
      <vt:lpstr>Create and Safeguards passwords</vt:lpstr>
      <vt:lpstr>Create and Safeguards passwords</vt:lpstr>
      <vt:lpstr>Result &amp; Outcomes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dell</cp:lastModifiedBy>
  <cp:revision>179</cp:revision>
  <dcterms:created xsi:type="dcterms:W3CDTF">2023-07-18T22:56:53Z</dcterms:created>
  <dcterms:modified xsi:type="dcterms:W3CDTF">2024-01-10T00:37:41Z</dcterms:modified>
</cp:coreProperties>
</file>