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1"/>
  </p:sldMasterIdLst>
  <p:sldIdLst>
    <p:sldId id="256" r:id="rId2"/>
    <p:sldId id="260" r:id="rId3"/>
    <p:sldId id="261" r:id="rId4"/>
    <p:sldId id="257" r:id="rId5"/>
    <p:sldId id="258" r:id="rId6"/>
    <p:sldId id="266" r:id="rId7"/>
    <p:sldId id="264" r:id="rId8"/>
    <p:sldId id="267" r:id="rId9"/>
    <p:sldId id="268" r:id="rId10"/>
    <p:sldId id="262" r:id="rId11"/>
    <p:sldId id="263" r:id="rId12"/>
    <p:sldId id="259"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4B4DB8-583E-2941-8959-6DCB397CE3F5}" v="1" dt="2023-04-23T15:46:42.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073"/>
    <p:restoredTop sz="95872"/>
  </p:normalViewPr>
  <p:slideViewPr>
    <p:cSldViewPr snapToGrid="0">
      <p:cViewPr varScale="1">
        <p:scale>
          <a:sx n="113" d="100"/>
          <a:sy n="113" d="100"/>
        </p:scale>
        <p:origin x="10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F078F0-5398-3849-A2C9-AE41A3A6A6ED}" type="doc">
      <dgm:prSet loTypeId="urn:microsoft.com/office/officeart/2008/layout/VerticalAccentList" loCatId="" qsTypeId="urn:microsoft.com/office/officeart/2005/8/quickstyle/simple1" qsCatId="simple" csTypeId="urn:microsoft.com/office/officeart/2005/8/colors/colorful1" csCatId="colorful" phldr="1"/>
      <dgm:spPr/>
      <dgm:t>
        <a:bodyPr/>
        <a:lstStyle/>
        <a:p>
          <a:endParaRPr lang="en-GB"/>
        </a:p>
      </dgm:t>
    </dgm:pt>
    <dgm:pt modelId="{23A62C0C-D087-AF4D-A257-D37F048E6CDD}">
      <dgm:prSet phldrT="[Text]" custT="1"/>
      <dgm:spPr/>
      <dgm:t>
        <a:bodyPr/>
        <a:lstStyle/>
        <a:p>
          <a:r>
            <a:rPr lang="en-US" sz="1600" dirty="0"/>
            <a:t>Manual handling must be performed by healthcare professionals often, it is important staff are up to date with their employers’ policies and carry out any training in order to keep themselves and their patients safe.</a:t>
          </a:r>
          <a:endParaRPr lang="en-GB" sz="2400" dirty="0"/>
        </a:p>
      </dgm:t>
    </dgm:pt>
    <dgm:pt modelId="{906C5ABA-6A34-1148-A946-1191EEA1116D}" type="parTrans" cxnId="{BA57A4EF-EDF4-B445-BF96-7BD1898DDFA5}">
      <dgm:prSet/>
      <dgm:spPr/>
      <dgm:t>
        <a:bodyPr/>
        <a:lstStyle/>
        <a:p>
          <a:endParaRPr lang="en-GB"/>
        </a:p>
      </dgm:t>
    </dgm:pt>
    <dgm:pt modelId="{6319D0A7-B212-884A-993E-65601BDEDF48}" type="sibTrans" cxnId="{BA57A4EF-EDF4-B445-BF96-7BD1898DDFA5}">
      <dgm:prSet/>
      <dgm:spPr/>
      <dgm:t>
        <a:bodyPr/>
        <a:lstStyle/>
        <a:p>
          <a:endParaRPr lang="en-GB"/>
        </a:p>
      </dgm:t>
    </dgm:pt>
    <dgm:pt modelId="{B0F735F5-58DC-D243-B80D-F7C819987132}">
      <dgm:prSet phldrT="[Text]"/>
      <dgm:spPr/>
      <dgm:t>
        <a:bodyPr/>
        <a:lstStyle/>
        <a:p>
          <a:r>
            <a:rPr lang="en-GB" dirty="0"/>
            <a:t>According to some studies manual handling does not reduce Musculoskeletal injuries due to what is being learnt not being put into practice or staff not carrying out what they have learnt and just continuing what they are used to doing.</a:t>
          </a:r>
        </a:p>
      </dgm:t>
    </dgm:pt>
    <dgm:pt modelId="{77785F85-5A07-2441-A13F-2977C2ABD212}" type="parTrans" cxnId="{BE814F21-39FD-E742-98A9-D4193426043F}">
      <dgm:prSet/>
      <dgm:spPr/>
      <dgm:t>
        <a:bodyPr/>
        <a:lstStyle/>
        <a:p>
          <a:endParaRPr lang="en-GB"/>
        </a:p>
      </dgm:t>
    </dgm:pt>
    <dgm:pt modelId="{AD0A7E5F-B3AC-F842-A192-0C6488927CE5}" type="sibTrans" cxnId="{BE814F21-39FD-E742-98A9-D4193426043F}">
      <dgm:prSet/>
      <dgm:spPr/>
      <dgm:t>
        <a:bodyPr/>
        <a:lstStyle/>
        <a:p>
          <a:endParaRPr lang="en-GB"/>
        </a:p>
      </dgm:t>
    </dgm:pt>
    <dgm:pt modelId="{9949492A-B0F5-7942-AC66-181E48D8C924}">
      <dgm:prSet phldrT="[Text]" phldr="1"/>
      <dgm:spPr/>
      <dgm:t>
        <a:bodyPr/>
        <a:lstStyle/>
        <a:p>
          <a:endParaRPr lang="en-GB" dirty="0"/>
        </a:p>
      </dgm:t>
    </dgm:pt>
    <dgm:pt modelId="{E227CA9F-D37A-144E-9E79-E65EB6ED9371}" type="sibTrans" cxnId="{967D64C5-E253-DB41-A2A0-BA6D75E5FD96}">
      <dgm:prSet/>
      <dgm:spPr/>
      <dgm:t>
        <a:bodyPr/>
        <a:lstStyle/>
        <a:p>
          <a:endParaRPr lang="en-GB"/>
        </a:p>
      </dgm:t>
    </dgm:pt>
    <dgm:pt modelId="{0FA2FAAB-59DC-9146-BB74-3FB86AA18083}" type="parTrans" cxnId="{967D64C5-E253-DB41-A2A0-BA6D75E5FD96}">
      <dgm:prSet/>
      <dgm:spPr/>
      <dgm:t>
        <a:bodyPr/>
        <a:lstStyle/>
        <a:p>
          <a:endParaRPr lang="en-GB"/>
        </a:p>
      </dgm:t>
    </dgm:pt>
    <dgm:pt modelId="{93F4A8B7-FF1A-A24C-9E24-E0EABC1BE6BF}">
      <dgm:prSet phldrT="[Text]" phldr="1"/>
      <dgm:spPr/>
      <dgm:t>
        <a:bodyPr/>
        <a:lstStyle/>
        <a:p>
          <a:endParaRPr lang="en-GB" dirty="0"/>
        </a:p>
      </dgm:t>
    </dgm:pt>
    <dgm:pt modelId="{CFFBA57C-CF54-DF49-87CA-57468BE72BFC}" type="sibTrans" cxnId="{BA4C66BB-39D4-2542-ACEF-9998D4BEF515}">
      <dgm:prSet/>
      <dgm:spPr/>
      <dgm:t>
        <a:bodyPr/>
        <a:lstStyle/>
        <a:p>
          <a:endParaRPr lang="en-GB"/>
        </a:p>
      </dgm:t>
    </dgm:pt>
    <dgm:pt modelId="{E31B1E05-7DB5-0941-9F77-23AA37AF3ACF}" type="parTrans" cxnId="{BA4C66BB-39D4-2542-ACEF-9998D4BEF515}">
      <dgm:prSet/>
      <dgm:spPr/>
      <dgm:t>
        <a:bodyPr/>
        <a:lstStyle/>
        <a:p>
          <a:endParaRPr lang="en-GB"/>
        </a:p>
      </dgm:t>
    </dgm:pt>
    <dgm:pt modelId="{6AD05B0E-16FD-BD4A-B262-B1D6FF9913C4}" type="pres">
      <dgm:prSet presAssocID="{D5F078F0-5398-3849-A2C9-AE41A3A6A6ED}" presName="Name0" presStyleCnt="0">
        <dgm:presLayoutVars>
          <dgm:chMax/>
          <dgm:chPref/>
          <dgm:dir/>
        </dgm:presLayoutVars>
      </dgm:prSet>
      <dgm:spPr/>
    </dgm:pt>
    <dgm:pt modelId="{44BBBEDD-3993-7E4D-ADCC-19C862A2A10F}" type="pres">
      <dgm:prSet presAssocID="{9949492A-B0F5-7942-AC66-181E48D8C924}" presName="parenttextcomposite" presStyleCnt="0"/>
      <dgm:spPr/>
    </dgm:pt>
    <dgm:pt modelId="{61A4B65C-97F4-1A4E-9844-6D1B2562D610}" type="pres">
      <dgm:prSet presAssocID="{9949492A-B0F5-7942-AC66-181E48D8C924}" presName="parenttext" presStyleLbl="revTx" presStyleIdx="0" presStyleCnt="2">
        <dgm:presLayoutVars>
          <dgm:chMax/>
          <dgm:chPref val="2"/>
          <dgm:bulletEnabled val="1"/>
        </dgm:presLayoutVars>
      </dgm:prSet>
      <dgm:spPr/>
    </dgm:pt>
    <dgm:pt modelId="{9AE8EEA0-B796-CC48-B00E-63E88295B902}" type="pres">
      <dgm:prSet presAssocID="{9949492A-B0F5-7942-AC66-181E48D8C924}" presName="composite" presStyleCnt="0"/>
      <dgm:spPr/>
    </dgm:pt>
    <dgm:pt modelId="{B122168A-B10B-6F44-BA7D-E1A3FA7BE72E}" type="pres">
      <dgm:prSet presAssocID="{9949492A-B0F5-7942-AC66-181E48D8C924}" presName="chevron1" presStyleLbl="alignNode1" presStyleIdx="0" presStyleCnt="14"/>
      <dgm:spPr/>
    </dgm:pt>
    <dgm:pt modelId="{932B4BB5-A70B-FC45-B21B-6B900CAFFC9E}" type="pres">
      <dgm:prSet presAssocID="{9949492A-B0F5-7942-AC66-181E48D8C924}" presName="chevron2" presStyleLbl="alignNode1" presStyleIdx="1" presStyleCnt="14"/>
      <dgm:spPr/>
    </dgm:pt>
    <dgm:pt modelId="{02D7E626-0E79-1D46-9C96-57A58204BF40}" type="pres">
      <dgm:prSet presAssocID="{9949492A-B0F5-7942-AC66-181E48D8C924}" presName="chevron3" presStyleLbl="alignNode1" presStyleIdx="2" presStyleCnt="14"/>
      <dgm:spPr/>
    </dgm:pt>
    <dgm:pt modelId="{B05F762D-B4A7-1D48-B193-8B321E243966}" type="pres">
      <dgm:prSet presAssocID="{9949492A-B0F5-7942-AC66-181E48D8C924}" presName="chevron4" presStyleLbl="alignNode1" presStyleIdx="3" presStyleCnt="14"/>
      <dgm:spPr/>
    </dgm:pt>
    <dgm:pt modelId="{A6F2896F-3942-614F-96A9-E13A930FA65B}" type="pres">
      <dgm:prSet presAssocID="{9949492A-B0F5-7942-AC66-181E48D8C924}" presName="chevron5" presStyleLbl="alignNode1" presStyleIdx="4" presStyleCnt="14"/>
      <dgm:spPr/>
    </dgm:pt>
    <dgm:pt modelId="{3D9EB97C-C864-EF42-8D35-ECB1B6731565}" type="pres">
      <dgm:prSet presAssocID="{9949492A-B0F5-7942-AC66-181E48D8C924}" presName="chevron6" presStyleLbl="alignNode1" presStyleIdx="5" presStyleCnt="14"/>
      <dgm:spPr/>
    </dgm:pt>
    <dgm:pt modelId="{3C58F5AB-5F03-FB42-BDE4-D13CCDC4EAA7}" type="pres">
      <dgm:prSet presAssocID="{9949492A-B0F5-7942-AC66-181E48D8C924}" presName="chevron7" presStyleLbl="alignNode1" presStyleIdx="6" presStyleCnt="14"/>
      <dgm:spPr/>
    </dgm:pt>
    <dgm:pt modelId="{C55064DD-EA42-2A47-B64A-1D794DA42DD2}" type="pres">
      <dgm:prSet presAssocID="{9949492A-B0F5-7942-AC66-181E48D8C924}" presName="childtext" presStyleLbl="solidFgAcc1" presStyleIdx="0" presStyleCnt="2">
        <dgm:presLayoutVars>
          <dgm:chMax/>
          <dgm:chPref val="0"/>
          <dgm:bulletEnabled val="1"/>
        </dgm:presLayoutVars>
      </dgm:prSet>
      <dgm:spPr/>
    </dgm:pt>
    <dgm:pt modelId="{419F2700-C365-0143-BE84-855EEBC7D6E7}" type="pres">
      <dgm:prSet presAssocID="{E227CA9F-D37A-144E-9E79-E65EB6ED9371}" presName="sibTrans" presStyleCnt="0"/>
      <dgm:spPr/>
    </dgm:pt>
    <dgm:pt modelId="{6447EA15-274D-1E4F-AA1A-559B08C6414E}" type="pres">
      <dgm:prSet presAssocID="{93F4A8B7-FF1A-A24C-9E24-E0EABC1BE6BF}" presName="parenttextcomposite" presStyleCnt="0"/>
      <dgm:spPr/>
    </dgm:pt>
    <dgm:pt modelId="{D919D678-3E84-7647-9690-5B05BDD0F969}" type="pres">
      <dgm:prSet presAssocID="{93F4A8B7-FF1A-A24C-9E24-E0EABC1BE6BF}" presName="parenttext" presStyleLbl="revTx" presStyleIdx="1" presStyleCnt="2">
        <dgm:presLayoutVars>
          <dgm:chMax/>
          <dgm:chPref val="2"/>
          <dgm:bulletEnabled val="1"/>
        </dgm:presLayoutVars>
      </dgm:prSet>
      <dgm:spPr/>
    </dgm:pt>
    <dgm:pt modelId="{D66331CA-D05F-EA48-92C5-D5B0B85F8473}" type="pres">
      <dgm:prSet presAssocID="{93F4A8B7-FF1A-A24C-9E24-E0EABC1BE6BF}" presName="composite" presStyleCnt="0"/>
      <dgm:spPr/>
    </dgm:pt>
    <dgm:pt modelId="{BE40039D-2E69-764B-9D3A-17AFADF9372B}" type="pres">
      <dgm:prSet presAssocID="{93F4A8B7-FF1A-A24C-9E24-E0EABC1BE6BF}" presName="chevron1" presStyleLbl="alignNode1" presStyleIdx="7" presStyleCnt="14"/>
      <dgm:spPr/>
    </dgm:pt>
    <dgm:pt modelId="{7EE60F1E-25A1-0841-8994-3C32D1E0B1F2}" type="pres">
      <dgm:prSet presAssocID="{93F4A8B7-FF1A-A24C-9E24-E0EABC1BE6BF}" presName="chevron2" presStyleLbl="alignNode1" presStyleIdx="8" presStyleCnt="14"/>
      <dgm:spPr/>
    </dgm:pt>
    <dgm:pt modelId="{27878635-48DB-8F4A-88C3-82FD57D3084B}" type="pres">
      <dgm:prSet presAssocID="{93F4A8B7-FF1A-A24C-9E24-E0EABC1BE6BF}" presName="chevron3" presStyleLbl="alignNode1" presStyleIdx="9" presStyleCnt="14"/>
      <dgm:spPr/>
    </dgm:pt>
    <dgm:pt modelId="{5988862B-2C12-C34A-965B-2E8DB67FD78E}" type="pres">
      <dgm:prSet presAssocID="{93F4A8B7-FF1A-A24C-9E24-E0EABC1BE6BF}" presName="chevron4" presStyleLbl="alignNode1" presStyleIdx="10" presStyleCnt="14"/>
      <dgm:spPr/>
    </dgm:pt>
    <dgm:pt modelId="{5F071A65-25ED-5242-882E-DD8BD9E7CACA}" type="pres">
      <dgm:prSet presAssocID="{93F4A8B7-FF1A-A24C-9E24-E0EABC1BE6BF}" presName="chevron5" presStyleLbl="alignNode1" presStyleIdx="11" presStyleCnt="14"/>
      <dgm:spPr/>
    </dgm:pt>
    <dgm:pt modelId="{03FC4BFB-5B3B-8145-B86C-D64AC4425926}" type="pres">
      <dgm:prSet presAssocID="{93F4A8B7-FF1A-A24C-9E24-E0EABC1BE6BF}" presName="chevron6" presStyleLbl="alignNode1" presStyleIdx="12" presStyleCnt="14"/>
      <dgm:spPr/>
    </dgm:pt>
    <dgm:pt modelId="{CFF24C20-1242-1E4A-8716-7DDA60B05E67}" type="pres">
      <dgm:prSet presAssocID="{93F4A8B7-FF1A-A24C-9E24-E0EABC1BE6BF}" presName="chevron7" presStyleLbl="alignNode1" presStyleIdx="13" presStyleCnt="14"/>
      <dgm:spPr/>
    </dgm:pt>
    <dgm:pt modelId="{424E584D-C063-114E-87A2-649FAB5A9C4A}" type="pres">
      <dgm:prSet presAssocID="{93F4A8B7-FF1A-A24C-9E24-E0EABC1BE6BF}" presName="childtext" presStyleLbl="solidFgAcc1" presStyleIdx="1" presStyleCnt="2">
        <dgm:presLayoutVars>
          <dgm:chMax/>
          <dgm:chPref val="0"/>
          <dgm:bulletEnabled val="1"/>
        </dgm:presLayoutVars>
      </dgm:prSet>
      <dgm:spPr/>
    </dgm:pt>
  </dgm:ptLst>
  <dgm:cxnLst>
    <dgm:cxn modelId="{02AFB105-85BE-734F-80FB-A8D052686800}" type="presOf" srcId="{B0F735F5-58DC-D243-B80D-F7C819987132}" destId="{424E584D-C063-114E-87A2-649FAB5A9C4A}" srcOrd="0" destOrd="0" presId="urn:microsoft.com/office/officeart/2008/layout/VerticalAccentList"/>
    <dgm:cxn modelId="{BE814F21-39FD-E742-98A9-D4193426043F}" srcId="{93F4A8B7-FF1A-A24C-9E24-E0EABC1BE6BF}" destId="{B0F735F5-58DC-D243-B80D-F7C819987132}" srcOrd="0" destOrd="0" parTransId="{77785F85-5A07-2441-A13F-2977C2ABD212}" sibTransId="{AD0A7E5F-B3AC-F842-A192-0C6488927CE5}"/>
    <dgm:cxn modelId="{C651DB21-7A94-7949-AC42-4465C99F32DA}" type="presOf" srcId="{93F4A8B7-FF1A-A24C-9E24-E0EABC1BE6BF}" destId="{D919D678-3E84-7647-9690-5B05BDD0F969}" srcOrd="0" destOrd="0" presId="urn:microsoft.com/office/officeart/2008/layout/VerticalAccentList"/>
    <dgm:cxn modelId="{B10A9037-A0DC-354C-AC6E-D81DA389A7DE}" type="presOf" srcId="{9949492A-B0F5-7942-AC66-181E48D8C924}" destId="{61A4B65C-97F4-1A4E-9844-6D1B2562D610}" srcOrd="0" destOrd="0" presId="urn:microsoft.com/office/officeart/2008/layout/VerticalAccentList"/>
    <dgm:cxn modelId="{2B2E355A-6F9D-4749-83A1-4AC6E1790E56}" type="presOf" srcId="{D5F078F0-5398-3849-A2C9-AE41A3A6A6ED}" destId="{6AD05B0E-16FD-BD4A-B262-B1D6FF9913C4}" srcOrd="0" destOrd="0" presId="urn:microsoft.com/office/officeart/2008/layout/VerticalAccentList"/>
    <dgm:cxn modelId="{D81EC671-841F-4B47-B33E-0EAE0B23ECFC}" type="presOf" srcId="{23A62C0C-D087-AF4D-A257-D37F048E6CDD}" destId="{C55064DD-EA42-2A47-B64A-1D794DA42DD2}" srcOrd="0" destOrd="0" presId="urn:microsoft.com/office/officeart/2008/layout/VerticalAccentList"/>
    <dgm:cxn modelId="{BA4C66BB-39D4-2542-ACEF-9998D4BEF515}" srcId="{D5F078F0-5398-3849-A2C9-AE41A3A6A6ED}" destId="{93F4A8B7-FF1A-A24C-9E24-E0EABC1BE6BF}" srcOrd="1" destOrd="0" parTransId="{E31B1E05-7DB5-0941-9F77-23AA37AF3ACF}" sibTransId="{CFFBA57C-CF54-DF49-87CA-57468BE72BFC}"/>
    <dgm:cxn modelId="{967D64C5-E253-DB41-A2A0-BA6D75E5FD96}" srcId="{D5F078F0-5398-3849-A2C9-AE41A3A6A6ED}" destId="{9949492A-B0F5-7942-AC66-181E48D8C924}" srcOrd="0" destOrd="0" parTransId="{0FA2FAAB-59DC-9146-BB74-3FB86AA18083}" sibTransId="{E227CA9F-D37A-144E-9E79-E65EB6ED9371}"/>
    <dgm:cxn modelId="{BA57A4EF-EDF4-B445-BF96-7BD1898DDFA5}" srcId="{9949492A-B0F5-7942-AC66-181E48D8C924}" destId="{23A62C0C-D087-AF4D-A257-D37F048E6CDD}" srcOrd="0" destOrd="0" parTransId="{906C5ABA-6A34-1148-A946-1191EEA1116D}" sibTransId="{6319D0A7-B212-884A-993E-65601BDEDF48}"/>
    <dgm:cxn modelId="{BADCE9B2-F334-F04B-A072-BD093656833A}" type="presParOf" srcId="{6AD05B0E-16FD-BD4A-B262-B1D6FF9913C4}" destId="{44BBBEDD-3993-7E4D-ADCC-19C862A2A10F}" srcOrd="0" destOrd="0" presId="urn:microsoft.com/office/officeart/2008/layout/VerticalAccentList"/>
    <dgm:cxn modelId="{26A589B3-E9D8-FB45-86FD-52FE80D05014}" type="presParOf" srcId="{44BBBEDD-3993-7E4D-ADCC-19C862A2A10F}" destId="{61A4B65C-97F4-1A4E-9844-6D1B2562D610}" srcOrd="0" destOrd="0" presId="urn:microsoft.com/office/officeart/2008/layout/VerticalAccentList"/>
    <dgm:cxn modelId="{B4A4D903-6305-354B-AD13-4106EF5D9B31}" type="presParOf" srcId="{6AD05B0E-16FD-BD4A-B262-B1D6FF9913C4}" destId="{9AE8EEA0-B796-CC48-B00E-63E88295B902}" srcOrd="1" destOrd="0" presId="urn:microsoft.com/office/officeart/2008/layout/VerticalAccentList"/>
    <dgm:cxn modelId="{5E51C654-618E-E146-8260-81E860A1B745}" type="presParOf" srcId="{9AE8EEA0-B796-CC48-B00E-63E88295B902}" destId="{B122168A-B10B-6F44-BA7D-E1A3FA7BE72E}" srcOrd="0" destOrd="0" presId="urn:microsoft.com/office/officeart/2008/layout/VerticalAccentList"/>
    <dgm:cxn modelId="{945CD514-69AC-A644-8E15-1338FD303F24}" type="presParOf" srcId="{9AE8EEA0-B796-CC48-B00E-63E88295B902}" destId="{932B4BB5-A70B-FC45-B21B-6B900CAFFC9E}" srcOrd="1" destOrd="0" presId="urn:microsoft.com/office/officeart/2008/layout/VerticalAccentList"/>
    <dgm:cxn modelId="{EF211E07-E26C-9C41-AA6A-6D8761356DD2}" type="presParOf" srcId="{9AE8EEA0-B796-CC48-B00E-63E88295B902}" destId="{02D7E626-0E79-1D46-9C96-57A58204BF40}" srcOrd="2" destOrd="0" presId="urn:microsoft.com/office/officeart/2008/layout/VerticalAccentList"/>
    <dgm:cxn modelId="{A3EAEA95-1F7E-2D4D-B49A-90B1A026F2A2}" type="presParOf" srcId="{9AE8EEA0-B796-CC48-B00E-63E88295B902}" destId="{B05F762D-B4A7-1D48-B193-8B321E243966}" srcOrd="3" destOrd="0" presId="urn:microsoft.com/office/officeart/2008/layout/VerticalAccentList"/>
    <dgm:cxn modelId="{7D104C92-ABD2-3249-B288-22A8AB949273}" type="presParOf" srcId="{9AE8EEA0-B796-CC48-B00E-63E88295B902}" destId="{A6F2896F-3942-614F-96A9-E13A930FA65B}" srcOrd="4" destOrd="0" presId="urn:microsoft.com/office/officeart/2008/layout/VerticalAccentList"/>
    <dgm:cxn modelId="{8C441BD8-C2DA-CA49-A7F7-6596718E9610}" type="presParOf" srcId="{9AE8EEA0-B796-CC48-B00E-63E88295B902}" destId="{3D9EB97C-C864-EF42-8D35-ECB1B6731565}" srcOrd="5" destOrd="0" presId="urn:microsoft.com/office/officeart/2008/layout/VerticalAccentList"/>
    <dgm:cxn modelId="{527CE677-1E58-5042-9D6E-A0A92977AFF5}" type="presParOf" srcId="{9AE8EEA0-B796-CC48-B00E-63E88295B902}" destId="{3C58F5AB-5F03-FB42-BDE4-D13CCDC4EAA7}" srcOrd="6" destOrd="0" presId="urn:microsoft.com/office/officeart/2008/layout/VerticalAccentList"/>
    <dgm:cxn modelId="{76138DE5-D21C-904F-8D1D-43C008CFB845}" type="presParOf" srcId="{9AE8EEA0-B796-CC48-B00E-63E88295B902}" destId="{C55064DD-EA42-2A47-B64A-1D794DA42DD2}" srcOrd="7" destOrd="0" presId="urn:microsoft.com/office/officeart/2008/layout/VerticalAccentList"/>
    <dgm:cxn modelId="{CCF71D00-57BB-9042-A51F-F535CFC53588}" type="presParOf" srcId="{6AD05B0E-16FD-BD4A-B262-B1D6FF9913C4}" destId="{419F2700-C365-0143-BE84-855EEBC7D6E7}" srcOrd="2" destOrd="0" presId="urn:microsoft.com/office/officeart/2008/layout/VerticalAccentList"/>
    <dgm:cxn modelId="{C7558600-1F0A-C445-A13F-37A293B94794}" type="presParOf" srcId="{6AD05B0E-16FD-BD4A-B262-B1D6FF9913C4}" destId="{6447EA15-274D-1E4F-AA1A-559B08C6414E}" srcOrd="3" destOrd="0" presId="urn:microsoft.com/office/officeart/2008/layout/VerticalAccentList"/>
    <dgm:cxn modelId="{6FDE053D-A3BD-0443-9529-6A866CA23177}" type="presParOf" srcId="{6447EA15-274D-1E4F-AA1A-559B08C6414E}" destId="{D919D678-3E84-7647-9690-5B05BDD0F969}" srcOrd="0" destOrd="0" presId="urn:microsoft.com/office/officeart/2008/layout/VerticalAccentList"/>
    <dgm:cxn modelId="{16D5A577-B545-914E-8236-765963859D92}" type="presParOf" srcId="{6AD05B0E-16FD-BD4A-B262-B1D6FF9913C4}" destId="{D66331CA-D05F-EA48-92C5-D5B0B85F8473}" srcOrd="4" destOrd="0" presId="urn:microsoft.com/office/officeart/2008/layout/VerticalAccentList"/>
    <dgm:cxn modelId="{6D8AD2A1-C7C1-7E49-B06B-BFA27C45A330}" type="presParOf" srcId="{D66331CA-D05F-EA48-92C5-D5B0B85F8473}" destId="{BE40039D-2E69-764B-9D3A-17AFADF9372B}" srcOrd="0" destOrd="0" presId="urn:microsoft.com/office/officeart/2008/layout/VerticalAccentList"/>
    <dgm:cxn modelId="{236E923E-F3B9-884D-A808-797968F36D9D}" type="presParOf" srcId="{D66331CA-D05F-EA48-92C5-D5B0B85F8473}" destId="{7EE60F1E-25A1-0841-8994-3C32D1E0B1F2}" srcOrd="1" destOrd="0" presId="urn:microsoft.com/office/officeart/2008/layout/VerticalAccentList"/>
    <dgm:cxn modelId="{5FAAD0FB-B799-E945-A4BD-01630130307B}" type="presParOf" srcId="{D66331CA-D05F-EA48-92C5-D5B0B85F8473}" destId="{27878635-48DB-8F4A-88C3-82FD57D3084B}" srcOrd="2" destOrd="0" presId="urn:microsoft.com/office/officeart/2008/layout/VerticalAccentList"/>
    <dgm:cxn modelId="{6BAFAF35-9E59-4543-83DE-2DB48B52BB6A}" type="presParOf" srcId="{D66331CA-D05F-EA48-92C5-D5B0B85F8473}" destId="{5988862B-2C12-C34A-965B-2E8DB67FD78E}" srcOrd="3" destOrd="0" presId="urn:microsoft.com/office/officeart/2008/layout/VerticalAccentList"/>
    <dgm:cxn modelId="{92FFE448-A3CE-5E48-9D03-4E3B6BE8A7E1}" type="presParOf" srcId="{D66331CA-D05F-EA48-92C5-D5B0B85F8473}" destId="{5F071A65-25ED-5242-882E-DD8BD9E7CACA}" srcOrd="4" destOrd="0" presId="urn:microsoft.com/office/officeart/2008/layout/VerticalAccentList"/>
    <dgm:cxn modelId="{494E76C3-EA5C-2B4A-8559-982CF43663E6}" type="presParOf" srcId="{D66331CA-D05F-EA48-92C5-D5B0B85F8473}" destId="{03FC4BFB-5B3B-8145-B86C-D64AC4425926}" srcOrd="5" destOrd="0" presId="urn:microsoft.com/office/officeart/2008/layout/VerticalAccentList"/>
    <dgm:cxn modelId="{CC1C6CC5-78B4-5044-82F3-8B0481066A35}" type="presParOf" srcId="{D66331CA-D05F-EA48-92C5-D5B0B85F8473}" destId="{CFF24C20-1242-1E4A-8716-7DDA60B05E67}" srcOrd="6" destOrd="0" presId="urn:microsoft.com/office/officeart/2008/layout/VerticalAccentList"/>
    <dgm:cxn modelId="{FE6464E3-2EB9-9448-BD5E-9C21B160EFBF}" type="presParOf" srcId="{D66331CA-D05F-EA48-92C5-D5B0B85F8473}" destId="{424E584D-C063-114E-87A2-649FAB5A9C4A}"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500D6F-B29B-6F4A-B8FE-D568F7E4ABF8}" type="doc">
      <dgm:prSet loTypeId="urn:microsoft.com/office/officeart/2005/8/layout/hList1" loCatId="" qsTypeId="urn:microsoft.com/office/officeart/2005/8/quickstyle/simple1" qsCatId="simple" csTypeId="urn:microsoft.com/office/officeart/2005/8/colors/accent5_2" csCatId="accent5" phldr="1"/>
      <dgm:spPr/>
      <dgm:t>
        <a:bodyPr/>
        <a:lstStyle/>
        <a:p>
          <a:endParaRPr lang="en-GB"/>
        </a:p>
      </dgm:t>
    </dgm:pt>
    <dgm:pt modelId="{D1D4DBB9-6187-E344-9C63-41723E202521}">
      <dgm:prSet phldrT="[Text]"/>
      <dgm:spPr/>
      <dgm:t>
        <a:bodyPr/>
        <a:lstStyle/>
        <a:p>
          <a:r>
            <a:rPr lang="en-GB" dirty="0"/>
            <a:t>Good</a:t>
          </a:r>
        </a:p>
      </dgm:t>
    </dgm:pt>
    <dgm:pt modelId="{FFA9DCD3-A86F-D14B-B710-0CD32F157FF5}" type="parTrans" cxnId="{286E4B2B-87AF-4C4C-BF02-F8B39F1EEA5A}">
      <dgm:prSet/>
      <dgm:spPr/>
      <dgm:t>
        <a:bodyPr/>
        <a:lstStyle/>
        <a:p>
          <a:endParaRPr lang="en-GB"/>
        </a:p>
      </dgm:t>
    </dgm:pt>
    <dgm:pt modelId="{F20D3888-9742-D149-B854-CD1EA148FF45}" type="sibTrans" cxnId="{286E4B2B-87AF-4C4C-BF02-F8B39F1EEA5A}">
      <dgm:prSet/>
      <dgm:spPr/>
      <dgm:t>
        <a:bodyPr/>
        <a:lstStyle/>
        <a:p>
          <a:endParaRPr lang="en-GB"/>
        </a:p>
      </dgm:t>
    </dgm:pt>
    <dgm:pt modelId="{64EB47D2-EC41-7446-BF0F-A921C4A1A641}">
      <dgm:prSet phldrT="[Text]"/>
      <dgm:spPr/>
      <dgm:t>
        <a:bodyPr/>
        <a:lstStyle/>
        <a:p>
          <a:r>
            <a:rPr lang="en-GB" dirty="0"/>
            <a:t>Informed healthcare professionals of ways to try and prevent injuries</a:t>
          </a:r>
        </a:p>
      </dgm:t>
    </dgm:pt>
    <dgm:pt modelId="{D707264A-9EB5-6243-998A-3352B851168A}" type="parTrans" cxnId="{3E4E149F-F05E-CF44-86AF-5412BA4A7F48}">
      <dgm:prSet/>
      <dgm:spPr/>
      <dgm:t>
        <a:bodyPr/>
        <a:lstStyle/>
        <a:p>
          <a:endParaRPr lang="en-GB"/>
        </a:p>
      </dgm:t>
    </dgm:pt>
    <dgm:pt modelId="{B482DFF3-CD29-6442-9162-BCF887EFBDAA}" type="sibTrans" cxnId="{3E4E149F-F05E-CF44-86AF-5412BA4A7F48}">
      <dgm:prSet/>
      <dgm:spPr/>
      <dgm:t>
        <a:bodyPr/>
        <a:lstStyle/>
        <a:p>
          <a:endParaRPr lang="en-GB"/>
        </a:p>
      </dgm:t>
    </dgm:pt>
    <dgm:pt modelId="{9CDB6760-5281-8941-9B3C-70682572CE56}">
      <dgm:prSet phldrT="[Text]"/>
      <dgm:spPr/>
      <dgm:t>
        <a:bodyPr/>
        <a:lstStyle/>
        <a:p>
          <a:r>
            <a:rPr lang="en-GB" dirty="0"/>
            <a:t>Statistics are decreasing</a:t>
          </a:r>
        </a:p>
      </dgm:t>
    </dgm:pt>
    <dgm:pt modelId="{DC866C4D-EB5F-C444-9F74-5C18477DA597}" type="parTrans" cxnId="{2C47CE93-FAAF-754D-921C-B1D848DE952D}">
      <dgm:prSet/>
      <dgm:spPr/>
      <dgm:t>
        <a:bodyPr/>
        <a:lstStyle/>
        <a:p>
          <a:endParaRPr lang="en-GB"/>
        </a:p>
      </dgm:t>
    </dgm:pt>
    <dgm:pt modelId="{8C33B879-ABCB-214D-B2B5-7AFB1EF94283}" type="sibTrans" cxnId="{2C47CE93-FAAF-754D-921C-B1D848DE952D}">
      <dgm:prSet/>
      <dgm:spPr/>
      <dgm:t>
        <a:bodyPr/>
        <a:lstStyle/>
        <a:p>
          <a:endParaRPr lang="en-GB"/>
        </a:p>
      </dgm:t>
    </dgm:pt>
    <dgm:pt modelId="{6180A8A0-D441-3E49-AC99-20E04142DBFC}">
      <dgm:prSet phldrT="[Text]"/>
      <dgm:spPr/>
      <dgm:t>
        <a:bodyPr/>
        <a:lstStyle/>
        <a:p>
          <a:r>
            <a:rPr lang="en-GB" dirty="0"/>
            <a:t>Bad</a:t>
          </a:r>
        </a:p>
      </dgm:t>
    </dgm:pt>
    <dgm:pt modelId="{75C0124B-E3EF-CE46-96A8-1E09E0FAC720}" type="parTrans" cxnId="{023D1346-94D7-EA4F-A50D-F422A7D39291}">
      <dgm:prSet/>
      <dgm:spPr/>
      <dgm:t>
        <a:bodyPr/>
        <a:lstStyle/>
        <a:p>
          <a:endParaRPr lang="en-GB"/>
        </a:p>
      </dgm:t>
    </dgm:pt>
    <dgm:pt modelId="{A188FC95-1E92-0348-8370-B65E4A5AD9E5}" type="sibTrans" cxnId="{023D1346-94D7-EA4F-A50D-F422A7D39291}">
      <dgm:prSet/>
      <dgm:spPr/>
      <dgm:t>
        <a:bodyPr/>
        <a:lstStyle/>
        <a:p>
          <a:endParaRPr lang="en-GB"/>
        </a:p>
      </dgm:t>
    </dgm:pt>
    <dgm:pt modelId="{EC3896D4-ADED-1F4F-AC98-A24C61ECC6EE}">
      <dgm:prSet phldrT="[Text]"/>
      <dgm:spPr/>
      <dgm:t>
        <a:bodyPr/>
        <a:lstStyle/>
        <a:p>
          <a:r>
            <a:rPr lang="en-GB" dirty="0"/>
            <a:t>Staff habits can get in the way of change</a:t>
          </a:r>
        </a:p>
      </dgm:t>
    </dgm:pt>
    <dgm:pt modelId="{5CFDA984-B0F4-ED4F-AE7E-C821F74899FA}" type="parTrans" cxnId="{1C14DE01-4364-9640-8462-125C18649280}">
      <dgm:prSet/>
      <dgm:spPr/>
      <dgm:t>
        <a:bodyPr/>
        <a:lstStyle/>
        <a:p>
          <a:endParaRPr lang="en-GB"/>
        </a:p>
      </dgm:t>
    </dgm:pt>
    <dgm:pt modelId="{95AFBE29-1AEC-F544-B2C4-5F99008115C7}" type="sibTrans" cxnId="{1C14DE01-4364-9640-8462-125C18649280}">
      <dgm:prSet/>
      <dgm:spPr/>
      <dgm:t>
        <a:bodyPr/>
        <a:lstStyle/>
        <a:p>
          <a:endParaRPr lang="en-GB"/>
        </a:p>
      </dgm:t>
    </dgm:pt>
    <dgm:pt modelId="{CBF1D3FE-B578-9C45-828F-2E0780FBB830}">
      <dgm:prSet phldrT="[Text]"/>
      <dgm:spPr/>
      <dgm:t>
        <a:bodyPr/>
        <a:lstStyle/>
        <a:p>
          <a:r>
            <a:rPr lang="en-GB" dirty="0"/>
            <a:t>The numbers are still high</a:t>
          </a:r>
        </a:p>
      </dgm:t>
    </dgm:pt>
    <dgm:pt modelId="{1FB6B007-893F-2B46-A0CD-16979E458A36}" type="parTrans" cxnId="{E37D14EC-38B8-3841-9DBC-AD9A5A7D4545}">
      <dgm:prSet/>
      <dgm:spPr/>
      <dgm:t>
        <a:bodyPr/>
        <a:lstStyle/>
        <a:p>
          <a:endParaRPr lang="en-GB"/>
        </a:p>
      </dgm:t>
    </dgm:pt>
    <dgm:pt modelId="{9C1CD92D-FC7C-5446-B3CB-DEDB23592C10}" type="sibTrans" cxnId="{E37D14EC-38B8-3841-9DBC-AD9A5A7D4545}">
      <dgm:prSet/>
      <dgm:spPr/>
      <dgm:t>
        <a:bodyPr/>
        <a:lstStyle/>
        <a:p>
          <a:endParaRPr lang="en-GB"/>
        </a:p>
      </dgm:t>
    </dgm:pt>
    <dgm:pt modelId="{91157A65-3C0C-7B4A-AC02-91ACC23A22EB}" type="pres">
      <dgm:prSet presAssocID="{FD500D6F-B29B-6F4A-B8FE-D568F7E4ABF8}" presName="Name0" presStyleCnt="0">
        <dgm:presLayoutVars>
          <dgm:dir/>
          <dgm:animLvl val="lvl"/>
          <dgm:resizeHandles val="exact"/>
        </dgm:presLayoutVars>
      </dgm:prSet>
      <dgm:spPr/>
    </dgm:pt>
    <dgm:pt modelId="{B252CF97-4706-CB44-9AB8-511640D1A9AA}" type="pres">
      <dgm:prSet presAssocID="{D1D4DBB9-6187-E344-9C63-41723E202521}" presName="composite" presStyleCnt="0"/>
      <dgm:spPr/>
    </dgm:pt>
    <dgm:pt modelId="{E8B254F4-29DB-BB49-8C56-7FB303F67AE5}" type="pres">
      <dgm:prSet presAssocID="{D1D4DBB9-6187-E344-9C63-41723E202521}" presName="parTx" presStyleLbl="alignNode1" presStyleIdx="0" presStyleCnt="2">
        <dgm:presLayoutVars>
          <dgm:chMax val="0"/>
          <dgm:chPref val="0"/>
          <dgm:bulletEnabled val="1"/>
        </dgm:presLayoutVars>
      </dgm:prSet>
      <dgm:spPr/>
    </dgm:pt>
    <dgm:pt modelId="{0D1E27A9-1919-0F45-8A68-7FC251A83E81}" type="pres">
      <dgm:prSet presAssocID="{D1D4DBB9-6187-E344-9C63-41723E202521}" presName="desTx" presStyleLbl="alignAccFollowNode1" presStyleIdx="0" presStyleCnt="2">
        <dgm:presLayoutVars>
          <dgm:bulletEnabled val="1"/>
        </dgm:presLayoutVars>
      </dgm:prSet>
      <dgm:spPr/>
    </dgm:pt>
    <dgm:pt modelId="{56676553-F579-2B4A-AAEB-EE7FA8E53629}" type="pres">
      <dgm:prSet presAssocID="{F20D3888-9742-D149-B854-CD1EA148FF45}" presName="space" presStyleCnt="0"/>
      <dgm:spPr/>
    </dgm:pt>
    <dgm:pt modelId="{FABE236C-B748-AC45-B618-5CB799C91F52}" type="pres">
      <dgm:prSet presAssocID="{6180A8A0-D441-3E49-AC99-20E04142DBFC}" presName="composite" presStyleCnt="0"/>
      <dgm:spPr/>
    </dgm:pt>
    <dgm:pt modelId="{240AE1FC-4BBB-614B-9569-7E27E0DC58A9}" type="pres">
      <dgm:prSet presAssocID="{6180A8A0-D441-3E49-AC99-20E04142DBFC}" presName="parTx" presStyleLbl="alignNode1" presStyleIdx="1" presStyleCnt="2">
        <dgm:presLayoutVars>
          <dgm:chMax val="0"/>
          <dgm:chPref val="0"/>
          <dgm:bulletEnabled val="1"/>
        </dgm:presLayoutVars>
      </dgm:prSet>
      <dgm:spPr/>
    </dgm:pt>
    <dgm:pt modelId="{11C82FB3-F623-3C41-B9BB-FEC3F9018723}" type="pres">
      <dgm:prSet presAssocID="{6180A8A0-D441-3E49-AC99-20E04142DBFC}" presName="desTx" presStyleLbl="alignAccFollowNode1" presStyleIdx="1" presStyleCnt="2">
        <dgm:presLayoutVars>
          <dgm:bulletEnabled val="1"/>
        </dgm:presLayoutVars>
      </dgm:prSet>
      <dgm:spPr/>
    </dgm:pt>
  </dgm:ptLst>
  <dgm:cxnLst>
    <dgm:cxn modelId="{1C14DE01-4364-9640-8462-125C18649280}" srcId="{6180A8A0-D441-3E49-AC99-20E04142DBFC}" destId="{EC3896D4-ADED-1F4F-AC98-A24C61ECC6EE}" srcOrd="0" destOrd="0" parTransId="{5CFDA984-B0F4-ED4F-AE7E-C821F74899FA}" sibTransId="{95AFBE29-1AEC-F544-B2C4-5F99008115C7}"/>
    <dgm:cxn modelId="{286E4B2B-87AF-4C4C-BF02-F8B39F1EEA5A}" srcId="{FD500D6F-B29B-6F4A-B8FE-D568F7E4ABF8}" destId="{D1D4DBB9-6187-E344-9C63-41723E202521}" srcOrd="0" destOrd="0" parTransId="{FFA9DCD3-A86F-D14B-B710-0CD32F157FF5}" sibTransId="{F20D3888-9742-D149-B854-CD1EA148FF45}"/>
    <dgm:cxn modelId="{023D1346-94D7-EA4F-A50D-F422A7D39291}" srcId="{FD500D6F-B29B-6F4A-B8FE-D568F7E4ABF8}" destId="{6180A8A0-D441-3E49-AC99-20E04142DBFC}" srcOrd="1" destOrd="0" parTransId="{75C0124B-E3EF-CE46-96A8-1E09E0FAC720}" sibTransId="{A188FC95-1E92-0348-8370-B65E4A5AD9E5}"/>
    <dgm:cxn modelId="{45B52E6D-F01B-7D40-A5D7-B32C79B4DDED}" type="presOf" srcId="{D1D4DBB9-6187-E344-9C63-41723E202521}" destId="{E8B254F4-29DB-BB49-8C56-7FB303F67AE5}" srcOrd="0" destOrd="0" presId="urn:microsoft.com/office/officeart/2005/8/layout/hList1"/>
    <dgm:cxn modelId="{13D06C82-7312-5049-9020-EFE894ACD7FE}" type="presOf" srcId="{EC3896D4-ADED-1F4F-AC98-A24C61ECC6EE}" destId="{11C82FB3-F623-3C41-B9BB-FEC3F9018723}" srcOrd="0" destOrd="0" presId="urn:microsoft.com/office/officeart/2005/8/layout/hList1"/>
    <dgm:cxn modelId="{D4473788-98A1-B74D-AA6D-7445A5D45F61}" type="presOf" srcId="{6180A8A0-D441-3E49-AC99-20E04142DBFC}" destId="{240AE1FC-4BBB-614B-9569-7E27E0DC58A9}" srcOrd="0" destOrd="0" presId="urn:microsoft.com/office/officeart/2005/8/layout/hList1"/>
    <dgm:cxn modelId="{2C47CE93-FAAF-754D-921C-B1D848DE952D}" srcId="{D1D4DBB9-6187-E344-9C63-41723E202521}" destId="{9CDB6760-5281-8941-9B3C-70682572CE56}" srcOrd="1" destOrd="0" parTransId="{DC866C4D-EB5F-C444-9F74-5C18477DA597}" sibTransId="{8C33B879-ABCB-214D-B2B5-7AFB1EF94283}"/>
    <dgm:cxn modelId="{3E4E149F-F05E-CF44-86AF-5412BA4A7F48}" srcId="{D1D4DBB9-6187-E344-9C63-41723E202521}" destId="{64EB47D2-EC41-7446-BF0F-A921C4A1A641}" srcOrd="0" destOrd="0" parTransId="{D707264A-9EB5-6243-998A-3352B851168A}" sibTransId="{B482DFF3-CD29-6442-9162-BCF887EFBDAA}"/>
    <dgm:cxn modelId="{BC9FFDB0-D075-EE46-9C96-BFCFA3C54D03}" type="presOf" srcId="{64EB47D2-EC41-7446-BF0F-A921C4A1A641}" destId="{0D1E27A9-1919-0F45-8A68-7FC251A83E81}" srcOrd="0" destOrd="0" presId="urn:microsoft.com/office/officeart/2005/8/layout/hList1"/>
    <dgm:cxn modelId="{122EC9BC-3D7D-CB4C-B075-56847F2632CE}" type="presOf" srcId="{FD500D6F-B29B-6F4A-B8FE-D568F7E4ABF8}" destId="{91157A65-3C0C-7B4A-AC02-91ACC23A22EB}" srcOrd="0" destOrd="0" presId="urn:microsoft.com/office/officeart/2005/8/layout/hList1"/>
    <dgm:cxn modelId="{34C762C5-7040-1243-AB77-07E7D4600E7F}" type="presOf" srcId="{CBF1D3FE-B578-9C45-828F-2E0780FBB830}" destId="{11C82FB3-F623-3C41-B9BB-FEC3F9018723}" srcOrd="0" destOrd="1" presId="urn:microsoft.com/office/officeart/2005/8/layout/hList1"/>
    <dgm:cxn modelId="{E37D14EC-38B8-3841-9DBC-AD9A5A7D4545}" srcId="{6180A8A0-D441-3E49-AC99-20E04142DBFC}" destId="{CBF1D3FE-B578-9C45-828F-2E0780FBB830}" srcOrd="1" destOrd="0" parTransId="{1FB6B007-893F-2B46-A0CD-16979E458A36}" sibTransId="{9C1CD92D-FC7C-5446-B3CB-DEDB23592C10}"/>
    <dgm:cxn modelId="{CDD39CF2-272A-0343-83F5-38DAD1B2E6E3}" type="presOf" srcId="{9CDB6760-5281-8941-9B3C-70682572CE56}" destId="{0D1E27A9-1919-0F45-8A68-7FC251A83E81}" srcOrd="0" destOrd="1" presId="urn:microsoft.com/office/officeart/2005/8/layout/hList1"/>
    <dgm:cxn modelId="{32BD2224-B2E2-A748-9913-45A2AD66B504}" type="presParOf" srcId="{91157A65-3C0C-7B4A-AC02-91ACC23A22EB}" destId="{B252CF97-4706-CB44-9AB8-511640D1A9AA}" srcOrd="0" destOrd="0" presId="urn:microsoft.com/office/officeart/2005/8/layout/hList1"/>
    <dgm:cxn modelId="{02F126FA-399C-8046-8E7E-0E055A4A88D3}" type="presParOf" srcId="{B252CF97-4706-CB44-9AB8-511640D1A9AA}" destId="{E8B254F4-29DB-BB49-8C56-7FB303F67AE5}" srcOrd="0" destOrd="0" presId="urn:microsoft.com/office/officeart/2005/8/layout/hList1"/>
    <dgm:cxn modelId="{C343C75D-1005-1C4A-9B39-6EDE72D5C4D5}" type="presParOf" srcId="{B252CF97-4706-CB44-9AB8-511640D1A9AA}" destId="{0D1E27A9-1919-0F45-8A68-7FC251A83E81}" srcOrd="1" destOrd="0" presId="urn:microsoft.com/office/officeart/2005/8/layout/hList1"/>
    <dgm:cxn modelId="{C6C42CB1-26AE-304D-845C-D4BA0AEC05FB}" type="presParOf" srcId="{91157A65-3C0C-7B4A-AC02-91ACC23A22EB}" destId="{56676553-F579-2B4A-AAEB-EE7FA8E53629}" srcOrd="1" destOrd="0" presId="urn:microsoft.com/office/officeart/2005/8/layout/hList1"/>
    <dgm:cxn modelId="{EDD84553-2072-F540-AFAA-407C8D2D47E3}" type="presParOf" srcId="{91157A65-3C0C-7B4A-AC02-91ACC23A22EB}" destId="{FABE236C-B748-AC45-B618-5CB799C91F52}" srcOrd="2" destOrd="0" presId="urn:microsoft.com/office/officeart/2005/8/layout/hList1"/>
    <dgm:cxn modelId="{450CD365-70F6-6C45-98D2-A99A5096161C}" type="presParOf" srcId="{FABE236C-B748-AC45-B618-5CB799C91F52}" destId="{240AE1FC-4BBB-614B-9569-7E27E0DC58A9}" srcOrd="0" destOrd="0" presId="urn:microsoft.com/office/officeart/2005/8/layout/hList1"/>
    <dgm:cxn modelId="{4946AD6B-4672-F14A-8509-880F1467ECC9}" type="presParOf" srcId="{FABE236C-B748-AC45-B618-5CB799C91F52}" destId="{11C82FB3-F623-3C41-B9BB-FEC3F901872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4B65C-97F4-1A4E-9844-6D1B2562D610}">
      <dsp:nvSpPr>
        <dsp:cNvPr id="0" name=""/>
        <dsp:cNvSpPr/>
      </dsp:nvSpPr>
      <dsp:spPr>
        <a:xfrm>
          <a:off x="122326" y="293455"/>
          <a:ext cx="7315200" cy="665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b" anchorCtr="0">
          <a:noAutofit/>
        </a:bodyPr>
        <a:lstStyle/>
        <a:p>
          <a:pPr marL="0" lvl="0" indent="0" algn="l" defTabSz="1333500">
            <a:lnSpc>
              <a:spcPct val="90000"/>
            </a:lnSpc>
            <a:spcBef>
              <a:spcPct val="0"/>
            </a:spcBef>
            <a:spcAft>
              <a:spcPct val="35000"/>
            </a:spcAft>
            <a:buNone/>
          </a:pPr>
          <a:endParaRPr lang="en-GB" sz="3000" kern="1200" dirty="0"/>
        </a:p>
      </dsp:txBody>
      <dsp:txXfrm>
        <a:off x="122326" y="293455"/>
        <a:ext cx="7315200" cy="665018"/>
      </dsp:txXfrm>
    </dsp:sp>
    <dsp:sp modelId="{B122168A-B10B-6F44-BA7D-E1A3FA7BE72E}">
      <dsp:nvSpPr>
        <dsp:cNvPr id="0" name=""/>
        <dsp:cNvSpPr/>
      </dsp:nvSpPr>
      <dsp:spPr>
        <a:xfrm>
          <a:off x="122326" y="958473"/>
          <a:ext cx="1711756" cy="1354666"/>
        </a:xfrm>
        <a:prstGeom prst="chevron">
          <a:avLst>
            <a:gd name="adj" fmla="val 70610"/>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2B4BB5-A70B-FC45-B21B-6B900CAFFC9E}">
      <dsp:nvSpPr>
        <dsp:cNvPr id="0" name=""/>
        <dsp:cNvSpPr/>
      </dsp:nvSpPr>
      <dsp:spPr>
        <a:xfrm>
          <a:off x="1150518" y="958473"/>
          <a:ext cx="1711756" cy="1354666"/>
        </a:xfrm>
        <a:prstGeom prst="chevron">
          <a:avLst>
            <a:gd name="adj" fmla="val 70610"/>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D7E626-0E79-1D46-9C96-57A58204BF40}">
      <dsp:nvSpPr>
        <dsp:cNvPr id="0" name=""/>
        <dsp:cNvSpPr/>
      </dsp:nvSpPr>
      <dsp:spPr>
        <a:xfrm>
          <a:off x="2179523" y="958473"/>
          <a:ext cx="1711756" cy="1354666"/>
        </a:xfrm>
        <a:prstGeom prst="chevron">
          <a:avLst>
            <a:gd name="adj" fmla="val 70610"/>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5F762D-B4A7-1D48-B193-8B321E243966}">
      <dsp:nvSpPr>
        <dsp:cNvPr id="0" name=""/>
        <dsp:cNvSpPr/>
      </dsp:nvSpPr>
      <dsp:spPr>
        <a:xfrm>
          <a:off x="3207715" y="958473"/>
          <a:ext cx="1711756" cy="1354666"/>
        </a:xfrm>
        <a:prstGeom prst="chevron">
          <a:avLst>
            <a:gd name="adj" fmla="val 70610"/>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F2896F-3942-614F-96A9-E13A930FA65B}">
      <dsp:nvSpPr>
        <dsp:cNvPr id="0" name=""/>
        <dsp:cNvSpPr/>
      </dsp:nvSpPr>
      <dsp:spPr>
        <a:xfrm>
          <a:off x="4236720" y="958473"/>
          <a:ext cx="1711756" cy="1354666"/>
        </a:xfrm>
        <a:prstGeom prst="chevron">
          <a:avLst>
            <a:gd name="adj" fmla="val 70610"/>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EB97C-C864-EF42-8D35-ECB1B6731565}">
      <dsp:nvSpPr>
        <dsp:cNvPr id="0" name=""/>
        <dsp:cNvSpPr/>
      </dsp:nvSpPr>
      <dsp:spPr>
        <a:xfrm>
          <a:off x="5264911" y="958473"/>
          <a:ext cx="1711756" cy="1354666"/>
        </a:xfrm>
        <a:prstGeom prst="chevron">
          <a:avLst>
            <a:gd name="adj" fmla="val 70610"/>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8F5AB-5F03-FB42-BDE4-D13CCDC4EAA7}">
      <dsp:nvSpPr>
        <dsp:cNvPr id="0" name=""/>
        <dsp:cNvSpPr/>
      </dsp:nvSpPr>
      <dsp:spPr>
        <a:xfrm>
          <a:off x="6293916" y="958473"/>
          <a:ext cx="1711756" cy="1354666"/>
        </a:xfrm>
        <a:prstGeom prst="chevron">
          <a:avLst>
            <a:gd name="adj" fmla="val 70610"/>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5064DD-EA42-2A47-B64A-1D794DA42DD2}">
      <dsp:nvSpPr>
        <dsp:cNvPr id="0" name=""/>
        <dsp:cNvSpPr/>
      </dsp:nvSpPr>
      <dsp:spPr>
        <a:xfrm>
          <a:off x="122326" y="1093940"/>
          <a:ext cx="7410297" cy="1083733"/>
        </a:xfrm>
        <a:prstGeom prst="rect">
          <a:avLst/>
        </a:prstGeom>
        <a:solidFill>
          <a:schemeClr val="lt1">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Manual handling must be performed by healthcare professionals often, it is important staff are up to date with their employers’ policies and carry out any training in order to keep themselves and their patients safe.</a:t>
          </a:r>
          <a:endParaRPr lang="en-GB" sz="2400" kern="1200" dirty="0"/>
        </a:p>
      </dsp:txBody>
      <dsp:txXfrm>
        <a:off x="122326" y="1093940"/>
        <a:ext cx="7410297" cy="1083733"/>
      </dsp:txXfrm>
    </dsp:sp>
    <dsp:sp modelId="{D919D678-3E84-7647-9690-5B05BDD0F969}">
      <dsp:nvSpPr>
        <dsp:cNvPr id="0" name=""/>
        <dsp:cNvSpPr/>
      </dsp:nvSpPr>
      <dsp:spPr>
        <a:xfrm>
          <a:off x="122326" y="2407554"/>
          <a:ext cx="7315200" cy="665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b" anchorCtr="0">
          <a:noAutofit/>
        </a:bodyPr>
        <a:lstStyle/>
        <a:p>
          <a:pPr marL="0" lvl="0" indent="0" algn="l" defTabSz="1333500">
            <a:lnSpc>
              <a:spcPct val="90000"/>
            </a:lnSpc>
            <a:spcBef>
              <a:spcPct val="0"/>
            </a:spcBef>
            <a:spcAft>
              <a:spcPct val="35000"/>
            </a:spcAft>
            <a:buNone/>
          </a:pPr>
          <a:endParaRPr lang="en-GB" sz="3000" kern="1200" dirty="0"/>
        </a:p>
      </dsp:txBody>
      <dsp:txXfrm>
        <a:off x="122326" y="2407554"/>
        <a:ext cx="7315200" cy="665018"/>
      </dsp:txXfrm>
    </dsp:sp>
    <dsp:sp modelId="{BE40039D-2E69-764B-9D3A-17AFADF9372B}">
      <dsp:nvSpPr>
        <dsp:cNvPr id="0" name=""/>
        <dsp:cNvSpPr/>
      </dsp:nvSpPr>
      <dsp:spPr>
        <a:xfrm>
          <a:off x="122326" y="3072572"/>
          <a:ext cx="1711756" cy="1354666"/>
        </a:xfrm>
        <a:prstGeom prst="chevron">
          <a:avLst>
            <a:gd name="adj" fmla="val 70610"/>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E60F1E-25A1-0841-8994-3C32D1E0B1F2}">
      <dsp:nvSpPr>
        <dsp:cNvPr id="0" name=""/>
        <dsp:cNvSpPr/>
      </dsp:nvSpPr>
      <dsp:spPr>
        <a:xfrm>
          <a:off x="1150518" y="3072572"/>
          <a:ext cx="1711756" cy="1354666"/>
        </a:xfrm>
        <a:prstGeom prst="chevron">
          <a:avLst>
            <a:gd name="adj" fmla="val 70610"/>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878635-48DB-8F4A-88C3-82FD57D3084B}">
      <dsp:nvSpPr>
        <dsp:cNvPr id="0" name=""/>
        <dsp:cNvSpPr/>
      </dsp:nvSpPr>
      <dsp:spPr>
        <a:xfrm>
          <a:off x="2179523" y="3072572"/>
          <a:ext cx="1711756" cy="1354666"/>
        </a:xfrm>
        <a:prstGeom prst="chevron">
          <a:avLst>
            <a:gd name="adj" fmla="val 70610"/>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8862B-2C12-C34A-965B-2E8DB67FD78E}">
      <dsp:nvSpPr>
        <dsp:cNvPr id="0" name=""/>
        <dsp:cNvSpPr/>
      </dsp:nvSpPr>
      <dsp:spPr>
        <a:xfrm>
          <a:off x="3207715" y="3072572"/>
          <a:ext cx="1711756" cy="1354666"/>
        </a:xfrm>
        <a:prstGeom prst="chevron">
          <a:avLst>
            <a:gd name="adj" fmla="val 70610"/>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71A65-25ED-5242-882E-DD8BD9E7CACA}">
      <dsp:nvSpPr>
        <dsp:cNvPr id="0" name=""/>
        <dsp:cNvSpPr/>
      </dsp:nvSpPr>
      <dsp:spPr>
        <a:xfrm>
          <a:off x="4236720" y="3072572"/>
          <a:ext cx="1711756" cy="1354666"/>
        </a:xfrm>
        <a:prstGeom prst="chevron">
          <a:avLst>
            <a:gd name="adj" fmla="val 70610"/>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C4BFB-5B3B-8145-B86C-D64AC4425926}">
      <dsp:nvSpPr>
        <dsp:cNvPr id="0" name=""/>
        <dsp:cNvSpPr/>
      </dsp:nvSpPr>
      <dsp:spPr>
        <a:xfrm>
          <a:off x="5264911" y="3072572"/>
          <a:ext cx="1711756" cy="1354666"/>
        </a:xfrm>
        <a:prstGeom prst="chevron">
          <a:avLst>
            <a:gd name="adj" fmla="val 70610"/>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24C20-1242-1E4A-8716-7DDA60B05E67}">
      <dsp:nvSpPr>
        <dsp:cNvPr id="0" name=""/>
        <dsp:cNvSpPr/>
      </dsp:nvSpPr>
      <dsp:spPr>
        <a:xfrm>
          <a:off x="6293916" y="3072572"/>
          <a:ext cx="1711756" cy="1354666"/>
        </a:xfrm>
        <a:prstGeom prst="chevron">
          <a:avLst>
            <a:gd name="adj" fmla="val 70610"/>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4E584D-C063-114E-87A2-649FAB5A9C4A}">
      <dsp:nvSpPr>
        <dsp:cNvPr id="0" name=""/>
        <dsp:cNvSpPr/>
      </dsp:nvSpPr>
      <dsp:spPr>
        <a:xfrm>
          <a:off x="122326" y="3208039"/>
          <a:ext cx="7410297" cy="1083733"/>
        </a:xfrm>
        <a:prstGeom prst="rect">
          <a:avLst/>
        </a:prstGeom>
        <a:solidFill>
          <a:schemeClr val="lt1">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According to some studies manual handling does not reduce Musculoskeletal injuries due to what is being learnt not being put into practice or staff not carrying out what they have learnt and just continuing what they are used to doing.</a:t>
          </a:r>
        </a:p>
      </dsp:txBody>
      <dsp:txXfrm>
        <a:off x="122326" y="3208039"/>
        <a:ext cx="7410297" cy="10837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254F4-29DB-BB49-8C56-7FB303F67AE5}">
      <dsp:nvSpPr>
        <dsp:cNvPr id="0" name=""/>
        <dsp:cNvSpPr/>
      </dsp:nvSpPr>
      <dsp:spPr>
        <a:xfrm>
          <a:off x="51" y="147102"/>
          <a:ext cx="4931587" cy="835200"/>
        </a:xfrm>
        <a:prstGeom prst="rect">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kern="1200" dirty="0"/>
            <a:t>Good</a:t>
          </a:r>
        </a:p>
      </dsp:txBody>
      <dsp:txXfrm>
        <a:off x="51" y="147102"/>
        <a:ext cx="4931587" cy="835200"/>
      </dsp:txXfrm>
    </dsp:sp>
    <dsp:sp modelId="{0D1E27A9-1919-0F45-8A68-7FC251A83E81}">
      <dsp:nvSpPr>
        <dsp:cNvPr id="0" name=""/>
        <dsp:cNvSpPr/>
      </dsp:nvSpPr>
      <dsp:spPr>
        <a:xfrm>
          <a:off x="51" y="982302"/>
          <a:ext cx="4931587" cy="2507557"/>
        </a:xfrm>
        <a:prstGeom prst="rect">
          <a:avLst/>
        </a:prstGeom>
        <a:solidFill>
          <a:schemeClr val="accent5">
            <a:alpha val="90000"/>
            <a:tint val="40000"/>
            <a:hueOff val="0"/>
            <a:satOff val="0"/>
            <a:lumOff val="0"/>
            <a:alphaOff val="0"/>
          </a:schemeClr>
        </a:solidFill>
        <a:ln w="15875" cap="rnd"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a:t>Informed healthcare professionals of ways to try and prevent injuries</a:t>
          </a:r>
        </a:p>
        <a:p>
          <a:pPr marL="285750" lvl="1" indent="-285750" algn="l" defTabSz="1289050">
            <a:lnSpc>
              <a:spcPct val="90000"/>
            </a:lnSpc>
            <a:spcBef>
              <a:spcPct val="0"/>
            </a:spcBef>
            <a:spcAft>
              <a:spcPct val="15000"/>
            </a:spcAft>
            <a:buChar char="•"/>
          </a:pPr>
          <a:r>
            <a:rPr lang="en-GB" sz="2900" kern="1200" dirty="0"/>
            <a:t>Statistics are decreasing</a:t>
          </a:r>
        </a:p>
      </dsp:txBody>
      <dsp:txXfrm>
        <a:off x="51" y="982302"/>
        <a:ext cx="4931587" cy="2507557"/>
      </dsp:txXfrm>
    </dsp:sp>
    <dsp:sp modelId="{240AE1FC-4BBB-614B-9569-7E27E0DC58A9}">
      <dsp:nvSpPr>
        <dsp:cNvPr id="0" name=""/>
        <dsp:cNvSpPr/>
      </dsp:nvSpPr>
      <dsp:spPr>
        <a:xfrm>
          <a:off x="5622061" y="147102"/>
          <a:ext cx="4931587" cy="835200"/>
        </a:xfrm>
        <a:prstGeom prst="rect">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kern="1200" dirty="0"/>
            <a:t>Bad</a:t>
          </a:r>
        </a:p>
      </dsp:txBody>
      <dsp:txXfrm>
        <a:off x="5622061" y="147102"/>
        <a:ext cx="4931587" cy="835200"/>
      </dsp:txXfrm>
    </dsp:sp>
    <dsp:sp modelId="{11C82FB3-F623-3C41-B9BB-FEC3F9018723}">
      <dsp:nvSpPr>
        <dsp:cNvPr id="0" name=""/>
        <dsp:cNvSpPr/>
      </dsp:nvSpPr>
      <dsp:spPr>
        <a:xfrm>
          <a:off x="5622061" y="982302"/>
          <a:ext cx="4931587" cy="2507557"/>
        </a:xfrm>
        <a:prstGeom prst="rect">
          <a:avLst/>
        </a:prstGeom>
        <a:solidFill>
          <a:schemeClr val="accent5">
            <a:alpha val="90000"/>
            <a:tint val="40000"/>
            <a:hueOff val="0"/>
            <a:satOff val="0"/>
            <a:lumOff val="0"/>
            <a:alphaOff val="0"/>
          </a:schemeClr>
        </a:solidFill>
        <a:ln w="15875" cap="rnd"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a:t>Staff habits can get in the way of change</a:t>
          </a:r>
        </a:p>
        <a:p>
          <a:pPr marL="285750" lvl="1" indent="-285750" algn="l" defTabSz="1289050">
            <a:lnSpc>
              <a:spcPct val="90000"/>
            </a:lnSpc>
            <a:spcBef>
              <a:spcPct val="0"/>
            </a:spcBef>
            <a:spcAft>
              <a:spcPct val="15000"/>
            </a:spcAft>
            <a:buChar char="•"/>
          </a:pPr>
          <a:r>
            <a:rPr lang="en-GB" sz="2900" kern="1200" dirty="0"/>
            <a:t>The numbers are still high</a:t>
          </a:r>
        </a:p>
      </dsp:txBody>
      <dsp:txXfrm>
        <a:off x="5622061" y="982302"/>
        <a:ext cx="4931587" cy="2507557"/>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283857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2217095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4052558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DEEB8BD-5A68-5142-B0C8-5E9108291F7A}" type="datetimeFigureOut">
              <a:rPr lang="en-US" smtClean="0"/>
              <a:t>4/23/23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3501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DEEB8BD-5A68-5142-B0C8-5E9108291F7A}" type="datetimeFigureOut">
              <a:rPr lang="en-US" smtClean="0"/>
              <a:t>4/23/23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1683635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DEEB8BD-5A68-5142-B0C8-5E9108291F7A}" type="datetimeFigureOut">
              <a:rPr lang="en-US" smtClean="0"/>
              <a:t>4/23/23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450609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EEB8BD-5A68-5142-B0C8-5E9108291F7A}" type="datetimeFigureOut">
              <a:rPr lang="en-US" smtClean="0"/>
              <a:t>4/23/23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3828591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EEB8BD-5A68-5142-B0C8-5E9108291F7A}" type="datetimeFigureOut">
              <a:rPr lang="en-US" smtClean="0"/>
              <a:t>4/23/23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633675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ADEEB8BD-5A68-5142-B0C8-5E9108291F7A}" type="datetimeFigureOut">
              <a:rPr lang="en-US" smtClean="0"/>
              <a:t>4/23/23</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2204266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EEB8BD-5A68-5142-B0C8-5E9108291F7A}" type="datetimeFigureOut">
              <a:rPr lang="en-US" smtClean="0"/>
              <a:t>4/23/23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2280226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500957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ADEEB8BD-5A68-5142-B0C8-5E9108291F7A}" type="datetimeFigureOut">
              <a:rPr lang="en-US" smtClean="0"/>
              <a:t>4/23/23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1486076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346240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EEB8BD-5A68-5142-B0C8-5E9108291F7A}" type="datetimeFigureOut">
              <a:rPr lang="en-US" smtClean="0"/>
              <a:t>4/23/23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5D7C68-1270-DD4E-AE5A-5421BC68B0F3}" type="slidenum">
              <a:rPr lang="en-US" smtClean="0"/>
              <a:t>‹#›</a:t>
            </a:fld>
            <a:endParaRPr lang="en-US"/>
          </a:p>
        </p:txBody>
      </p:sp>
    </p:spTree>
    <p:extLst>
      <p:ext uri="{BB962C8B-B14F-4D97-AF65-F5344CB8AC3E}">
        <p14:creationId xmlns:p14="http://schemas.microsoft.com/office/powerpoint/2010/main" val="2422136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ADEEB8BD-5A68-5142-B0C8-5E9108291F7A}" type="datetimeFigureOut">
              <a:rPr lang="en-US" smtClean="0"/>
              <a:t>4/23/23</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445D7C68-1270-DD4E-AE5A-5421BC68B0F3}" type="slidenum">
              <a:rPr lang="en-US" smtClean="0"/>
              <a:t>‹#›</a:t>
            </a:fld>
            <a:endParaRPr lang="en-US"/>
          </a:p>
        </p:txBody>
      </p:sp>
    </p:spTree>
    <p:extLst>
      <p:ext uri="{BB962C8B-B14F-4D97-AF65-F5344CB8AC3E}">
        <p14:creationId xmlns:p14="http://schemas.microsoft.com/office/powerpoint/2010/main" val="276692664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CA2CF-209C-5F38-3427-0276507CC5D1}"/>
              </a:ext>
            </a:extLst>
          </p:cNvPr>
          <p:cNvSpPr>
            <a:spLocks noGrp="1"/>
          </p:cNvSpPr>
          <p:nvPr>
            <p:ph type="ctrTitle"/>
          </p:nvPr>
        </p:nvSpPr>
        <p:spPr>
          <a:xfrm>
            <a:off x="417443" y="1122362"/>
            <a:ext cx="11092069" cy="3754437"/>
          </a:xfrm>
        </p:spPr>
        <p:txBody>
          <a:bodyPr>
            <a:noAutofit/>
          </a:bodyPr>
          <a:lstStyle/>
          <a:p>
            <a:pPr algn="ctr"/>
            <a:r>
              <a:rPr lang="en-US" sz="4800" dirty="0"/>
              <a:t>How evidence-based research has informed health care professionals on what is available to try and prevent musculoskeletal injuries</a:t>
            </a:r>
          </a:p>
        </p:txBody>
      </p:sp>
      <p:sp>
        <p:nvSpPr>
          <p:cNvPr id="3" name="Subtitle 2">
            <a:extLst>
              <a:ext uri="{FF2B5EF4-FFF2-40B4-BE49-F238E27FC236}">
                <a16:creationId xmlns:a16="http://schemas.microsoft.com/office/drawing/2014/main" id="{82A5E2B7-9415-C53C-B442-184583EC4399}"/>
              </a:ext>
            </a:extLst>
          </p:cNvPr>
          <p:cNvSpPr>
            <a:spLocks noGrp="1"/>
          </p:cNvSpPr>
          <p:nvPr>
            <p:ph type="subTitle" idx="1"/>
          </p:nvPr>
        </p:nvSpPr>
        <p:spPr/>
        <p:txBody>
          <a:bodyPr/>
          <a:lstStyle/>
          <a:p>
            <a:r>
              <a:rPr lang="en-US" dirty="0"/>
              <a:t>By Whitney Davies</a:t>
            </a:r>
          </a:p>
        </p:txBody>
      </p:sp>
    </p:spTree>
    <p:extLst>
      <p:ext uri="{BB962C8B-B14F-4D97-AF65-F5344CB8AC3E}">
        <p14:creationId xmlns:p14="http://schemas.microsoft.com/office/powerpoint/2010/main" val="36711830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1BB4C-B6B2-F9E0-9DB1-1FF553AB23B1}"/>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A4040489-5D47-3D8C-8C37-174E0CB2CFA2}"/>
              </a:ext>
            </a:extLst>
          </p:cNvPr>
          <p:cNvSpPr>
            <a:spLocks noGrp="1"/>
          </p:cNvSpPr>
          <p:nvPr>
            <p:ph idx="1"/>
          </p:nvPr>
        </p:nvSpPr>
        <p:spPr/>
        <p:txBody>
          <a:bodyPr/>
          <a:lstStyle/>
          <a:p>
            <a:pPr marL="0" indent="0">
              <a:buNone/>
            </a:pPr>
            <a:r>
              <a:rPr lang="en-US" sz="2000" dirty="0"/>
              <a:t>This presentation will discuss-</a:t>
            </a:r>
          </a:p>
          <a:p>
            <a:pPr>
              <a:buFont typeface="Arial" panose="020B0604020202020204" pitchFamily="34" charset="0"/>
              <a:buChar char="•"/>
            </a:pPr>
            <a:r>
              <a:rPr lang="en-US" sz="2000" dirty="0"/>
              <a:t>What evidence- based practice is in nursing</a:t>
            </a:r>
          </a:p>
          <a:p>
            <a:pPr>
              <a:buFont typeface="Arial" panose="020B0604020202020204" pitchFamily="34" charset="0"/>
              <a:buChar char="•"/>
            </a:pPr>
            <a:r>
              <a:rPr lang="en-US" sz="2000" dirty="0"/>
              <a:t>What is Musculoskeletal injuries and what is available to try and prevent this.</a:t>
            </a:r>
          </a:p>
          <a:p>
            <a:pPr>
              <a:buFont typeface="Arial" panose="020B0604020202020204" pitchFamily="34" charset="0"/>
              <a:buChar char="•"/>
            </a:pPr>
            <a:r>
              <a:rPr lang="en-US" sz="2000" dirty="0"/>
              <a:t>Look into hoists and training that is available</a:t>
            </a:r>
          </a:p>
          <a:p>
            <a:pPr marL="0" indent="0">
              <a:buNone/>
            </a:pPr>
            <a:endParaRPr lang="en-US" dirty="0"/>
          </a:p>
        </p:txBody>
      </p:sp>
    </p:spTree>
    <p:extLst>
      <p:ext uri="{BB962C8B-B14F-4D97-AF65-F5344CB8AC3E}">
        <p14:creationId xmlns:p14="http://schemas.microsoft.com/office/powerpoint/2010/main" val="25603017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71C11-0E33-ACED-7C02-7AE02E89A6FE}"/>
              </a:ext>
            </a:extLst>
          </p:cNvPr>
          <p:cNvSpPr>
            <a:spLocks noGrp="1"/>
          </p:cNvSpPr>
          <p:nvPr>
            <p:ph type="title"/>
          </p:nvPr>
        </p:nvSpPr>
        <p:spPr/>
        <p:txBody>
          <a:bodyPr/>
          <a:lstStyle/>
          <a:p>
            <a:pPr algn="ctr"/>
            <a:r>
              <a:rPr lang="en-US" dirty="0"/>
              <a:t>What is Evidence-Based Practice</a:t>
            </a:r>
          </a:p>
        </p:txBody>
      </p:sp>
      <p:sp>
        <p:nvSpPr>
          <p:cNvPr id="3" name="Content Placeholder 2">
            <a:extLst>
              <a:ext uri="{FF2B5EF4-FFF2-40B4-BE49-F238E27FC236}">
                <a16:creationId xmlns:a16="http://schemas.microsoft.com/office/drawing/2014/main" id="{44C6D40B-32B3-0184-0178-B2FBBCF2FC57}"/>
              </a:ext>
            </a:extLst>
          </p:cNvPr>
          <p:cNvSpPr>
            <a:spLocks noGrp="1"/>
          </p:cNvSpPr>
          <p:nvPr>
            <p:ph idx="1"/>
          </p:nvPr>
        </p:nvSpPr>
        <p:spPr>
          <a:xfrm>
            <a:off x="866398" y="2432206"/>
            <a:ext cx="10515600" cy="1831975"/>
          </a:xfrm>
        </p:spPr>
        <p:txBody>
          <a:bodyPr/>
          <a:lstStyle/>
          <a:p>
            <a:pPr marL="0" indent="0" algn="ctr">
              <a:buNone/>
            </a:pPr>
            <a:r>
              <a:rPr lang="en-US" dirty="0"/>
              <a:t>Evidence-based practice in health and social care is using the highest standard of expertise, the most current research and patient recommendations in order to ensure the best practice is being delivered to patients.</a:t>
            </a:r>
          </a:p>
          <a:p>
            <a:endParaRPr lang="en-US" dirty="0"/>
          </a:p>
        </p:txBody>
      </p:sp>
      <p:pic>
        <p:nvPicPr>
          <p:cNvPr id="4" name="Picture 2" descr="Utilizing Evidence-Based Practices (EBP) for NCLEX® Success">
            <a:extLst>
              <a:ext uri="{FF2B5EF4-FFF2-40B4-BE49-F238E27FC236}">
                <a16:creationId xmlns:a16="http://schemas.microsoft.com/office/drawing/2014/main" id="{9C5097B5-E5DB-F99E-F0FC-B1642070B5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8572" y="3720821"/>
            <a:ext cx="4748463" cy="24855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74820E-647F-6E4D-E5A9-B4DE154D07F7}"/>
              </a:ext>
            </a:extLst>
          </p:cNvPr>
          <p:cNvSpPr txBox="1"/>
          <p:nvPr/>
        </p:nvSpPr>
        <p:spPr>
          <a:xfrm>
            <a:off x="5662804" y="6206345"/>
            <a:ext cx="6309895" cy="369332"/>
          </a:xfrm>
          <a:prstGeom prst="rect">
            <a:avLst/>
          </a:prstGeom>
          <a:noFill/>
        </p:spPr>
        <p:txBody>
          <a:bodyPr wrap="square" rtlCol="0">
            <a:spAutoFit/>
          </a:bodyPr>
          <a:lstStyle/>
          <a:p>
            <a:r>
              <a:rPr lang="en-US" dirty="0"/>
              <a:t>(Abu-Baker et al, 2021) (Holland and Rees, 2010)</a:t>
            </a:r>
          </a:p>
        </p:txBody>
      </p:sp>
    </p:spTree>
    <p:extLst>
      <p:ext uri="{BB962C8B-B14F-4D97-AF65-F5344CB8AC3E}">
        <p14:creationId xmlns:p14="http://schemas.microsoft.com/office/powerpoint/2010/main" val="2266869590"/>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87536-3BF9-F26D-5425-7EEE5F9F7D77}"/>
              </a:ext>
            </a:extLst>
          </p:cNvPr>
          <p:cNvSpPr>
            <a:spLocks noGrp="1"/>
          </p:cNvSpPr>
          <p:nvPr>
            <p:ph type="title"/>
          </p:nvPr>
        </p:nvSpPr>
        <p:spPr/>
        <p:txBody>
          <a:bodyPr>
            <a:normAutofit fontScale="90000"/>
          </a:bodyPr>
          <a:lstStyle/>
          <a:p>
            <a:pPr algn="ctr"/>
            <a:r>
              <a:rPr lang="en-US" dirty="0"/>
              <a:t>What is Musculoskeletal injuries and what is there to try at prevent this</a:t>
            </a:r>
          </a:p>
        </p:txBody>
      </p:sp>
      <p:sp>
        <p:nvSpPr>
          <p:cNvPr id="5" name="TextBox 4">
            <a:extLst>
              <a:ext uri="{FF2B5EF4-FFF2-40B4-BE49-F238E27FC236}">
                <a16:creationId xmlns:a16="http://schemas.microsoft.com/office/drawing/2014/main" id="{EE6678A0-0716-02B2-5441-1411CD6FA2D2}"/>
              </a:ext>
            </a:extLst>
          </p:cNvPr>
          <p:cNvSpPr txBox="1"/>
          <p:nvPr/>
        </p:nvSpPr>
        <p:spPr>
          <a:xfrm>
            <a:off x="465220" y="6226146"/>
            <a:ext cx="11261558" cy="369332"/>
          </a:xfrm>
          <a:prstGeom prst="rect">
            <a:avLst/>
          </a:prstGeom>
          <a:noFill/>
        </p:spPr>
        <p:txBody>
          <a:bodyPr wrap="square" rtlCol="0">
            <a:spAutoFit/>
          </a:bodyPr>
          <a:lstStyle/>
          <a:p>
            <a:r>
              <a:rPr lang="en-US" dirty="0"/>
              <a:t>(World Health Organization, 2022) (Garg and </a:t>
            </a:r>
            <a:r>
              <a:rPr lang="en-US" dirty="0" err="1"/>
              <a:t>Kapellusch</a:t>
            </a:r>
            <a:r>
              <a:rPr lang="en-US" dirty="0"/>
              <a:t>, 2012) (Trinkoff, Barbara and Nielsen 2003) </a:t>
            </a:r>
          </a:p>
        </p:txBody>
      </p:sp>
      <p:pic>
        <p:nvPicPr>
          <p:cNvPr id="6" name="Picture 2" descr="MANAGING MUSCULOSKELETAL INJURIES | The Putney Clinic Of Physical Therapy">
            <a:extLst>
              <a:ext uri="{FF2B5EF4-FFF2-40B4-BE49-F238E27FC236}">
                <a16:creationId xmlns:a16="http://schemas.microsoft.com/office/drawing/2014/main" id="{E85C4507-4539-DBAF-35BC-C21A86A2F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73" y="2125437"/>
            <a:ext cx="3696994" cy="3208037"/>
          </a:xfrm>
          <a:prstGeom prst="rect">
            <a:avLst/>
          </a:prstGeom>
          <a:noFill/>
          <a:extLst>
            <a:ext uri="{909E8E84-426E-40DD-AFC4-6F175D3DCCD1}">
              <a14:hiddenFill xmlns:a14="http://schemas.microsoft.com/office/drawing/2010/main">
                <a:solidFill>
                  <a:srgbClr val="FFFFFF"/>
                </a:solidFill>
              </a14:hiddenFill>
            </a:ext>
          </a:extLst>
        </p:spPr>
      </p:pic>
      <p:sp>
        <p:nvSpPr>
          <p:cNvPr id="10" name="Left Arrow Callout 9">
            <a:extLst>
              <a:ext uri="{FF2B5EF4-FFF2-40B4-BE49-F238E27FC236}">
                <a16:creationId xmlns:a16="http://schemas.microsoft.com/office/drawing/2014/main" id="{E075651C-1B7E-C580-EACD-E4BA5F957772}"/>
              </a:ext>
            </a:extLst>
          </p:cNvPr>
          <p:cNvSpPr/>
          <p:nvPr/>
        </p:nvSpPr>
        <p:spPr>
          <a:xfrm flipH="1">
            <a:off x="320842" y="2265713"/>
            <a:ext cx="4599091" cy="1572126"/>
          </a:xfrm>
          <a:prstGeom prst="leftArrowCallou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It affects an individual's joints, bones, muscles and many different body systems</a:t>
            </a:r>
          </a:p>
        </p:txBody>
      </p:sp>
      <p:sp>
        <p:nvSpPr>
          <p:cNvPr id="11" name="Right Arrow Callout 10">
            <a:extLst>
              <a:ext uri="{FF2B5EF4-FFF2-40B4-BE49-F238E27FC236}">
                <a16:creationId xmlns:a16="http://schemas.microsoft.com/office/drawing/2014/main" id="{F3CE7795-2728-51AD-1E17-92E454958D01}"/>
              </a:ext>
            </a:extLst>
          </p:cNvPr>
          <p:cNvSpPr/>
          <p:nvPr/>
        </p:nvSpPr>
        <p:spPr>
          <a:xfrm flipH="1">
            <a:off x="8416182" y="2538999"/>
            <a:ext cx="3696994" cy="2533892"/>
          </a:xfrm>
          <a:prstGeom prst="rightArrowCallou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Due to healthcare staff having to move patients manually they are at risk of getting musculoskeletal injuries. </a:t>
            </a:r>
          </a:p>
        </p:txBody>
      </p:sp>
      <p:sp>
        <p:nvSpPr>
          <p:cNvPr id="12" name="Left Arrow Callout 11">
            <a:extLst>
              <a:ext uri="{FF2B5EF4-FFF2-40B4-BE49-F238E27FC236}">
                <a16:creationId xmlns:a16="http://schemas.microsoft.com/office/drawing/2014/main" id="{ADAD3A74-162E-E073-0A32-9C42DFE40DB4}"/>
              </a:ext>
            </a:extLst>
          </p:cNvPr>
          <p:cNvSpPr/>
          <p:nvPr/>
        </p:nvSpPr>
        <p:spPr>
          <a:xfrm flipH="1">
            <a:off x="320842" y="4169438"/>
            <a:ext cx="4599090" cy="1572126"/>
          </a:xfrm>
          <a:prstGeom prst="leftArrowCallou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More manual handling training and equipment to aid in maneuvering patients such as hoists were introduced.</a:t>
            </a:r>
          </a:p>
        </p:txBody>
      </p:sp>
    </p:spTree>
    <p:extLst>
      <p:ext uri="{BB962C8B-B14F-4D97-AF65-F5344CB8AC3E}">
        <p14:creationId xmlns:p14="http://schemas.microsoft.com/office/powerpoint/2010/main" val="1002253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1000" fill="hold"/>
                                        <p:tgtEl>
                                          <p:spTgt spid="11"/>
                                        </p:tgtEl>
                                        <p:attrNameLst>
                                          <p:attrName>ppt_w</p:attrName>
                                        </p:attrNameLst>
                                      </p:cBhvr>
                                      <p:tavLst>
                                        <p:tav tm="0">
                                          <p:val>
                                            <p:strVal val="#ppt_w*0.70"/>
                                          </p:val>
                                        </p:tav>
                                        <p:tav tm="100000">
                                          <p:val>
                                            <p:strVal val="#ppt_w"/>
                                          </p:val>
                                        </p:tav>
                                      </p:tavLst>
                                    </p:anim>
                                    <p:anim calcmode="lin" valueType="num">
                                      <p:cBhvr>
                                        <p:cTn id="20" dur="1000" fill="hold"/>
                                        <p:tgtEl>
                                          <p:spTgt spid="11"/>
                                        </p:tgtEl>
                                        <p:attrNameLst>
                                          <p:attrName>ppt_h</p:attrName>
                                        </p:attrNameLst>
                                      </p:cBhvr>
                                      <p:tavLst>
                                        <p:tav tm="0">
                                          <p:val>
                                            <p:strVal val="#ppt_h"/>
                                          </p:val>
                                        </p:tav>
                                        <p:tav tm="100000">
                                          <p:val>
                                            <p:strVal val="#ppt_h"/>
                                          </p:val>
                                        </p:tav>
                                      </p:tavLst>
                                    </p:anim>
                                    <p:animEffect transition="in" filter="fade">
                                      <p:cBhvr>
                                        <p:cTn id="21" dur="10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1000" fill="hold"/>
                                        <p:tgtEl>
                                          <p:spTgt spid="12"/>
                                        </p:tgtEl>
                                        <p:attrNameLst>
                                          <p:attrName>ppt_w</p:attrName>
                                        </p:attrNameLst>
                                      </p:cBhvr>
                                      <p:tavLst>
                                        <p:tav tm="0">
                                          <p:val>
                                            <p:strVal val="#ppt_w*0.70"/>
                                          </p:val>
                                        </p:tav>
                                        <p:tav tm="100000">
                                          <p:val>
                                            <p:strVal val="#ppt_w"/>
                                          </p:val>
                                        </p:tav>
                                      </p:tavLst>
                                    </p:anim>
                                    <p:anim calcmode="lin" valueType="num">
                                      <p:cBhvr>
                                        <p:cTn id="27" dur="1000" fill="hold"/>
                                        <p:tgtEl>
                                          <p:spTgt spid="12"/>
                                        </p:tgtEl>
                                        <p:attrNameLst>
                                          <p:attrName>ppt_h</p:attrName>
                                        </p:attrNameLst>
                                      </p:cBhvr>
                                      <p:tavLst>
                                        <p:tav tm="0">
                                          <p:val>
                                            <p:strVal val="#ppt_h"/>
                                          </p:val>
                                        </p:tav>
                                        <p:tav tm="100000">
                                          <p:val>
                                            <p:strVal val="#ppt_h"/>
                                          </p:val>
                                        </p:tav>
                                      </p:tavLst>
                                    </p:anim>
                                    <p:animEffect transition="in" filter="fade">
                                      <p:cBhvr>
                                        <p:cTn id="2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56F74-9289-BCAE-08D0-5E1851E6E221}"/>
              </a:ext>
            </a:extLst>
          </p:cNvPr>
          <p:cNvSpPr>
            <a:spLocks noGrp="1"/>
          </p:cNvSpPr>
          <p:nvPr>
            <p:ph type="title"/>
          </p:nvPr>
        </p:nvSpPr>
        <p:spPr/>
        <p:txBody>
          <a:bodyPr/>
          <a:lstStyle/>
          <a:p>
            <a:r>
              <a:rPr lang="en-US" dirty="0"/>
              <a:t>Hoists</a:t>
            </a:r>
          </a:p>
        </p:txBody>
      </p:sp>
      <p:sp>
        <p:nvSpPr>
          <p:cNvPr id="4" name="TextBox 3">
            <a:extLst>
              <a:ext uri="{FF2B5EF4-FFF2-40B4-BE49-F238E27FC236}">
                <a16:creationId xmlns:a16="http://schemas.microsoft.com/office/drawing/2014/main" id="{4F0884BF-F3B7-6281-EED6-8DD5E654AD7E}"/>
              </a:ext>
            </a:extLst>
          </p:cNvPr>
          <p:cNvSpPr txBox="1"/>
          <p:nvPr/>
        </p:nvSpPr>
        <p:spPr>
          <a:xfrm>
            <a:off x="457200" y="5846544"/>
            <a:ext cx="11370365" cy="646331"/>
          </a:xfrm>
          <a:prstGeom prst="rect">
            <a:avLst/>
          </a:prstGeom>
          <a:noFill/>
        </p:spPr>
        <p:txBody>
          <a:bodyPr wrap="square" rtlCol="0">
            <a:spAutoFit/>
          </a:bodyPr>
          <a:lstStyle/>
          <a:p>
            <a:r>
              <a:rPr lang="en-US" dirty="0"/>
              <a:t>(Duymaz, </a:t>
            </a:r>
            <a:r>
              <a:rPr lang="en-US" dirty="0" err="1"/>
              <a:t>Ozgonenel</a:t>
            </a:r>
            <a:r>
              <a:rPr lang="en-US" dirty="0"/>
              <a:t> and </a:t>
            </a:r>
            <a:r>
              <a:rPr lang="en-US" dirty="0" err="1"/>
              <a:t>Lyigun</a:t>
            </a:r>
            <a:r>
              <a:rPr lang="en-US" dirty="0"/>
              <a:t>, 2019) (Royal College of Nursing, 2022)(Alamgir et al, 2009) (Muller et al, 2019) (Li, Wolf and </a:t>
            </a:r>
            <a:r>
              <a:rPr lang="en-US" dirty="0" err="1"/>
              <a:t>Evanoff</a:t>
            </a:r>
            <a:r>
              <a:rPr lang="en-US" dirty="0"/>
              <a:t>, 2004)</a:t>
            </a:r>
          </a:p>
        </p:txBody>
      </p:sp>
      <p:sp>
        <p:nvSpPr>
          <p:cNvPr id="7" name="Vertical Scroll 6">
            <a:extLst>
              <a:ext uri="{FF2B5EF4-FFF2-40B4-BE49-F238E27FC236}">
                <a16:creationId xmlns:a16="http://schemas.microsoft.com/office/drawing/2014/main" id="{35BEB462-016F-86C7-28AC-AD607A834348}"/>
              </a:ext>
            </a:extLst>
          </p:cNvPr>
          <p:cNvSpPr/>
          <p:nvPr/>
        </p:nvSpPr>
        <p:spPr>
          <a:xfrm>
            <a:off x="190500" y="2229398"/>
            <a:ext cx="2743199" cy="3112987"/>
          </a:xfrm>
          <a:prstGeom prst="verticalScroll">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A Hoist is used for an individual who has restricted mobility to be able to be transferred to different places.</a:t>
            </a:r>
          </a:p>
        </p:txBody>
      </p:sp>
      <p:sp>
        <p:nvSpPr>
          <p:cNvPr id="8" name="Vertical Scroll 7">
            <a:extLst>
              <a:ext uri="{FF2B5EF4-FFF2-40B4-BE49-F238E27FC236}">
                <a16:creationId xmlns:a16="http://schemas.microsoft.com/office/drawing/2014/main" id="{1DA7D115-BC91-E977-83FA-C4D3EF0E8038}"/>
              </a:ext>
            </a:extLst>
          </p:cNvPr>
          <p:cNvSpPr/>
          <p:nvPr/>
        </p:nvSpPr>
        <p:spPr>
          <a:xfrm>
            <a:off x="3237627" y="2627660"/>
            <a:ext cx="2554444" cy="2714725"/>
          </a:xfrm>
          <a:prstGeom prst="verticalScroll">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They are used frequently with in the healthcare sector.</a:t>
            </a:r>
          </a:p>
        </p:txBody>
      </p:sp>
      <p:sp>
        <p:nvSpPr>
          <p:cNvPr id="9" name="Vertical Scroll 8">
            <a:extLst>
              <a:ext uri="{FF2B5EF4-FFF2-40B4-BE49-F238E27FC236}">
                <a16:creationId xmlns:a16="http://schemas.microsoft.com/office/drawing/2014/main" id="{F70BCEC0-28BE-D1B9-F318-33002F6A19A2}"/>
              </a:ext>
            </a:extLst>
          </p:cNvPr>
          <p:cNvSpPr/>
          <p:nvPr/>
        </p:nvSpPr>
        <p:spPr>
          <a:xfrm>
            <a:off x="6095999" y="2303574"/>
            <a:ext cx="2743199" cy="3112987"/>
          </a:xfrm>
          <a:prstGeom prst="verticalScroll">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They are not only used to transfer patients, but to decrease the amount of staff injuries.</a:t>
            </a:r>
          </a:p>
        </p:txBody>
      </p:sp>
      <p:sp>
        <p:nvSpPr>
          <p:cNvPr id="10" name="Vertical Scroll 9">
            <a:extLst>
              <a:ext uri="{FF2B5EF4-FFF2-40B4-BE49-F238E27FC236}">
                <a16:creationId xmlns:a16="http://schemas.microsoft.com/office/drawing/2014/main" id="{4E2B9B0C-5A36-2CF6-2979-7120295FB99F}"/>
              </a:ext>
            </a:extLst>
          </p:cNvPr>
          <p:cNvSpPr/>
          <p:nvPr/>
        </p:nvSpPr>
        <p:spPr>
          <a:xfrm>
            <a:off x="9343775" y="2759605"/>
            <a:ext cx="2406317" cy="2582780"/>
          </a:xfrm>
          <a:prstGeom prst="verticalScroll">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Studies show after hoists were introduced; injury rates reduced.</a:t>
            </a:r>
          </a:p>
        </p:txBody>
      </p:sp>
    </p:spTree>
    <p:extLst>
      <p:ext uri="{BB962C8B-B14F-4D97-AF65-F5344CB8AC3E}">
        <p14:creationId xmlns:p14="http://schemas.microsoft.com/office/powerpoint/2010/main" val="28484110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ppt_w</p:attrName>
                                        </p:attrNameLst>
                                      </p:cBhvr>
                                      <p:tavLst>
                                        <p:tav tm="0">
                                          <p:val>
                                            <p:fltVal val="0"/>
                                          </p:val>
                                        </p:tav>
                                        <p:tav tm="100000">
                                          <p:val>
                                            <p:strVal val="#ppt_w"/>
                                          </p:val>
                                        </p:tav>
                                      </p:tavLst>
                                    </p:anim>
                                    <p:anim calcmode="lin" valueType="num">
                                      <p:cBhvr>
                                        <p:cTn id="27" dur="500" fill="hold"/>
                                        <p:tgtEl>
                                          <p:spTgt spid="9"/>
                                        </p:tgtEl>
                                        <p:attrNameLst>
                                          <p:attrName>ppt_h</p:attrName>
                                        </p:attrNameLst>
                                      </p:cBhvr>
                                      <p:tavLst>
                                        <p:tav tm="0">
                                          <p:val>
                                            <p:fltVal val="0"/>
                                          </p:val>
                                        </p:tav>
                                        <p:tav tm="100000">
                                          <p:val>
                                            <p:strVal val="#ppt_h"/>
                                          </p:val>
                                        </p:tav>
                                      </p:tavLst>
                                    </p:anim>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ppt_w</p:attrName>
                                        </p:attrNameLst>
                                      </p:cBhvr>
                                      <p:tavLst>
                                        <p:tav tm="0">
                                          <p:val>
                                            <p:fltVal val="0"/>
                                          </p:val>
                                        </p:tav>
                                        <p:tav tm="100000">
                                          <p:val>
                                            <p:strVal val="#ppt_w"/>
                                          </p:val>
                                        </p:tav>
                                      </p:tavLst>
                                    </p:anim>
                                    <p:anim calcmode="lin" valueType="num">
                                      <p:cBhvr>
                                        <p:cTn id="34" dur="500" fill="hold"/>
                                        <p:tgtEl>
                                          <p:spTgt spid="10"/>
                                        </p:tgtEl>
                                        <p:attrNameLst>
                                          <p:attrName>ppt_h</p:attrName>
                                        </p:attrNameLst>
                                      </p:cBhvr>
                                      <p:tavLst>
                                        <p:tav tm="0">
                                          <p:val>
                                            <p:fltVal val="0"/>
                                          </p:val>
                                        </p:tav>
                                        <p:tav tm="100000">
                                          <p:val>
                                            <p:strVal val="#ppt_h"/>
                                          </p:val>
                                        </p:tav>
                                      </p:tavLst>
                                    </p:anim>
                                    <p:animEffect transition="in" filter="fade">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EEB6-3314-0C28-59AB-572CE7A737DC}"/>
              </a:ext>
            </a:extLst>
          </p:cNvPr>
          <p:cNvSpPr>
            <a:spLocks noGrp="1"/>
          </p:cNvSpPr>
          <p:nvPr>
            <p:ph type="title"/>
          </p:nvPr>
        </p:nvSpPr>
        <p:spPr/>
        <p:txBody>
          <a:bodyPr/>
          <a:lstStyle/>
          <a:p>
            <a:r>
              <a:rPr lang="en-US" dirty="0"/>
              <a:t>Mobile and Ceiling Hoists</a:t>
            </a:r>
          </a:p>
        </p:txBody>
      </p:sp>
      <p:pic>
        <p:nvPicPr>
          <p:cNvPr id="4" name="Picture 3" descr="Mobile Hoist | Support With Lifting - NRS Healthcare Pro">
            <a:extLst>
              <a:ext uri="{FF2B5EF4-FFF2-40B4-BE49-F238E27FC236}">
                <a16:creationId xmlns:a16="http://schemas.microsoft.com/office/drawing/2014/main" id="{3313069F-1615-D068-ACF2-3E5F387024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2086" y="1842240"/>
            <a:ext cx="2530716" cy="2530716"/>
          </a:xfrm>
          <a:prstGeom prst="rect">
            <a:avLst/>
          </a:prstGeom>
          <a:noFill/>
          <a:extLst>
            <a:ext uri="{909E8E84-426E-40DD-AFC4-6F175D3DCCD1}">
              <a14:hiddenFill xmlns:a14="http://schemas.microsoft.com/office/drawing/2010/main">
                <a:solidFill>
                  <a:srgbClr val="FFFFFF"/>
                </a:solidFill>
              </a14:hiddenFill>
            </a:ext>
          </a:extLst>
        </p:spPr>
      </p:pic>
      <p:sp>
        <p:nvSpPr>
          <p:cNvPr id="5" name="Wave 4">
            <a:extLst>
              <a:ext uri="{FF2B5EF4-FFF2-40B4-BE49-F238E27FC236}">
                <a16:creationId xmlns:a16="http://schemas.microsoft.com/office/drawing/2014/main" id="{95364E90-3BF5-A35D-073A-53284A0A7C94}"/>
              </a:ext>
            </a:extLst>
          </p:cNvPr>
          <p:cNvSpPr/>
          <p:nvPr/>
        </p:nvSpPr>
        <p:spPr>
          <a:xfrm>
            <a:off x="486657" y="3638820"/>
            <a:ext cx="5090858" cy="2520227"/>
          </a:xfrm>
          <a:prstGeom prst="wave">
            <a:avLst>
              <a:gd name="adj1" fmla="val 12500"/>
              <a:gd name="adj2" fmla="val -197"/>
            </a:avLst>
          </a:prstGeom>
          <a:solidFill>
            <a:schemeClr val="accent5">
              <a:lumMod val="7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Using a sling around the patient, which then connects to the hoist allowing the member of staff to move the hoist around and transfer the patient.</a:t>
            </a:r>
          </a:p>
        </p:txBody>
      </p:sp>
      <p:pic>
        <p:nvPicPr>
          <p:cNvPr id="6" name="Picture 2" descr="How do I choose the right ceiling track hoist system?">
            <a:extLst>
              <a:ext uri="{FF2B5EF4-FFF2-40B4-BE49-F238E27FC236}">
                <a16:creationId xmlns:a16="http://schemas.microsoft.com/office/drawing/2014/main" id="{78E538BA-7FA9-98D0-AD74-6F6B685F20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996" y="1920483"/>
            <a:ext cx="3561347" cy="2374231"/>
          </a:xfrm>
          <a:prstGeom prst="rect">
            <a:avLst/>
          </a:prstGeom>
          <a:noFill/>
          <a:extLst>
            <a:ext uri="{909E8E84-426E-40DD-AFC4-6F175D3DCCD1}">
              <a14:hiddenFill xmlns:a14="http://schemas.microsoft.com/office/drawing/2010/main">
                <a:solidFill>
                  <a:srgbClr val="FFFFFF"/>
                </a:solidFill>
              </a14:hiddenFill>
            </a:ext>
          </a:extLst>
        </p:spPr>
      </p:pic>
      <p:sp>
        <p:nvSpPr>
          <p:cNvPr id="7" name="Wave 6">
            <a:extLst>
              <a:ext uri="{FF2B5EF4-FFF2-40B4-BE49-F238E27FC236}">
                <a16:creationId xmlns:a16="http://schemas.microsoft.com/office/drawing/2014/main" id="{78531B2F-EBFA-6FD8-8EE4-063D97E80AF4}"/>
              </a:ext>
            </a:extLst>
          </p:cNvPr>
          <p:cNvSpPr/>
          <p:nvPr/>
        </p:nvSpPr>
        <p:spPr>
          <a:xfrm>
            <a:off x="6250706" y="3638820"/>
            <a:ext cx="5468730" cy="2520227"/>
          </a:xfrm>
          <a:prstGeom prst="wave">
            <a:avLst/>
          </a:prstGeom>
          <a:solidFill>
            <a:schemeClr val="accent5">
              <a:lumMod val="7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Same as the Mobile hoist a sling is put around the patient, but this hoist is attached to a track on the ceiling which allows the staff member to push or pull the patient to where they need to be transferred to.</a:t>
            </a:r>
          </a:p>
        </p:txBody>
      </p:sp>
      <p:sp>
        <p:nvSpPr>
          <p:cNvPr id="8" name="TextBox 7">
            <a:extLst>
              <a:ext uri="{FF2B5EF4-FFF2-40B4-BE49-F238E27FC236}">
                <a16:creationId xmlns:a16="http://schemas.microsoft.com/office/drawing/2014/main" id="{4D713AD5-9E5D-ECC4-4CCE-1769D6C07B0A}"/>
              </a:ext>
            </a:extLst>
          </p:cNvPr>
          <p:cNvSpPr txBox="1"/>
          <p:nvPr/>
        </p:nvSpPr>
        <p:spPr>
          <a:xfrm>
            <a:off x="185739" y="6388842"/>
            <a:ext cx="11644312" cy="338554"/>
          </a:xfrm>
          <a:prstGeom prst="rect">
            <a:avLst/>
          </a:prstGeom>
          <a:noFill/>
        </p:spPr>
        <p:txBody>
          <a:bodyPr wrap="square" rtlCol="0">
            <a:spAutoFit/>
          </a:bodyPr>
          <a:lstStyle/>
          <a:p>
            <a:r>
              <a:rPr lang="en-US" sz="1600" dirty="0"/>
              <a:t>(Greenwood, 2019) (Hignett, 2005)(Health and Safety Executive, 2023a)(Alamgir et al, 2008)(Jung and Bridge, 2009)</a:t>
            </a:r>
          </a:p>
        </p:txBody>
      </p:sp>
    </p:spTree>
    <p:extLst>
      <p:ext uri="{BB962C8B-B14F-4D97-AF65-F5344CB8AC3E}">
        <p14:creationId xmlns:p14="http://schemas.microsoft.com/office/powerpoint/2010/main" val="22898141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54F9D-1C7E-A66F-F926-63A01C13539A}"/>
              </a:ext>
            </a:extLst>
          </p:cNvPr>
          <p:cNvSpPr>
            <a:spLocks noGrp="1"/>
          </p:cNvSpPr>
          <p:nvPr>
            <p:ph type="title"/>
          </p:nvPr>
        </p:nvSpPr>
        <p:spPr/>
        <p:txBody>
          <a:bodyPr/>
          <a:lstStyle/>
          <a:p>
            <a:r>
              <a:rPr lang="en-US" dirty="0"/>
              <a:t>Training</a:t>
            </a:r>
          </a:p>
        </p:txBody>
      </p:sp>
      <p:sp>
        <p:nvSpPr>
          <p:cNvPr id="4" name="TextBox 3">
            <a:extLst>
              <a:ext uri="{FF2B5EF4-FFF2-40B4-BE49-F238E27FC236}">
                <a16:creationId xmlns:a16="http://schemas.microsoft.com/office/drawing/2014/main" id="{1CDC6473-5F3D-7FA5-28A7-428E5A57A300}"/>
              </a:ext>
            </a:extLst>
          </p:cNvPr>
          <p:cNvSpPr txBox="1"/>
          <p:nvPr/>
        </p:nvSpPr>
        <p:spPr>
          <a:xfrm>
            <a:off x="948910" y="6138333"/>
            <a:ext cx="9211089" cy="369332"/>
          </a:xfrm>
          <a:prstGeom prst="rect">
            <a:avLst/>
          </a:prstGeom>
          <a:noFill/>
        </p:spPr>
        <p:txBody>
          <a:bodyPr wrap="square" rtlCol="0">
            <a:spAutoFit/>
          </a:bodyPr>
          <a:lstStyle/>
          <a:p>
            <a:r>
              <a:rPr lang="en-US" dirty="0"/>
              <a:t>(Health and Safety Executive, 2023) (Clemes, Haslam and Haslam, 2010)</a:t>
            </a:r>
          </a:p>
        </p:txBody>
      </p:sp>
      <p:graphicFrame>
        <p:nvGraphicFramePr>
          <p:cNvPr id="7" name="Diagram 6">
            <a:extLst>
              <a:ext uri="{FF2B5EF4-FFF2-40B4-BE49-F238E27FC236}">
                <a16:creationId xmlns:a16="http://schemas.microsoft.com/office/drawing/2014/main" id="{B9928F61-BBB9-1209-7D99-6FDE4F22F6ED}"/>
              </a:ext>
            </a:extLst>
          </p:cNvPr>
          <p:cNvGraphicFramePr/>
          <p:nvPr>
            <p:extLst>
              <p:ext uri="{D42A27DB-BD31-4B8C-83A1-F6EECF244321}">
                <p14:modId xmlns:p14="http://schemas.microsoft.com/office/powerpoint/2010/main" val="987704976"/>
              </p:ext>
            </p:extLst>
          </p:nvPr>
        </p:nvGraphicFramePr>
        <p:xfrm>
          <a:off x="810000" y="1417638"/>
          <a:ext cx="8128000" cy="4720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People Moving and Handling Train the Trainer Courses | Fit4Work">
            <a:extLst>
              <a:ext uri="{FF2B5EF4-FFF2-40B4-BE49-F238E27FC236}">
                <a16:creationId xmlns:a16="http://schemas.microsoft.com/office/drawing/2014/main" id="{582D6D72-6E55-A9A8-4067-EB2FBE5EFE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3565"/>
          <a:stretch/>
        </p:blipFill>
        <p:spPr bwMode="auto">
          <a:xfrm>
            <a:off x="8458201" y="2956440"/>
            <a:ext cx="3614738" cy="2396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442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21AF-DC6F-87D4-48B1-3EEB1CAEF746}"/>
              </a:ext>
            </a:extLst>
          </p:cNvPr>
          <p:cNvSpPr>
            <a:spLocks noGrp="1"/>
          </p:cNvSpPr>
          <p:nvPr>
            <p:ph type="title"/>
          </p:nvPr>
        </p:nvSpPr>
        <p:spPr>
          <a:xfrm>
            <a:off x="810001" y="100563"/>
            <a:ext cx="10571998" cy="970450"/>
          </a:xfrm>
        </p:spPr>
        <p:txBody>
          <a:bodyPr/>
          <a:lstStyle/>
          <a:p>
            <a:pPr algn="ctr"/>
            <a:r>
              <a:rPr lang="en-US" dirty="0"/>
              <a:t>Figures</a:t>
            </a:r>
          </a:p>
        </p:txBody>
      </p:sp>
      <p:sp>
        <p:nvSpPr>
          <p:cNvPr id="6" name="TextBox 5">
            <a:extLst>
              <a:ext uri="{FF2B5EF4-FFF2-40B4-BE49-F238E27FC236}">
                <a16:creationId xmlns:a16="http://schemas.microsoft.com/office/drawing/2014/main" id="{DE86ED3D-A690-60C1-780E-C87C29DA416F}"/>
              </a:ext>
            </a:extLst>
          </p:cNvPr>
          <p:cNvSpPr txBox="1"/>
          <p:nvPr/>
        </p:nvSpPr>
        <p:spPr>
          <a:xfrm>
            <a:off x="5129212" y="6272212"/>
            <a:ext cx="7200901" cy="369332"/>
          </a:xfrm>
          <a:prstGeom prst="rect">
            <a:avLst/>
          </a:prstGeom>
          <a:noFill/>
        </p:spPr>
        <p:txBody>
          <a:bodyPr wrap="square" rtlCol="0">
            <a:spAutoFit/>
          </a:bodyPr>
          <a:lstStyle/>
          <a:p>
            <a:r>
              <a:rPr lang="en-US" dirty="0"/>
              <a:t>(O’Kane and Frost, 2022) (Health and Safety Executive, 2022)</a:t>
            </a:r>
          </a:p>
        </p:txBody>
      </p:sp>
      <p:sp>
        <p:nvSpPr>
          <p:cNvPr id="7" name="7-point Star 6">
            <a:extLst>
              <a:ext uri="{FF2B5EF4-FFF2-40B4-BE49-F238E27FC236}">
                <a16:creationId xmlns:a16="http://schemas.microsoft.com/office/drawing/2014/main" id="{ED0891EA-94EB-9537-F62A-294F588EE227}"/>
              </a:ext>
            </a:extLst>
          </p:cNvPr>
          <p:cNvSpPr/>
          <p:nvPr/>
        </p:nvSpPr>
        <p:spPr>
          <a:xfrm>
            <a:off x="2393158" y="3554064"/>
            <a:ext cx="3414712" cy="2714625"/>
          </a:xfrm>
          <a:prstGeom prst="star7">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Injury related to work in 2018/2019 cost Britain £5.6 billion.</a:t>
            </a:r>
          </a:p>
        </p:txBody>
      </p:sp>
      <p:sp>
        <p:nvSpPr>
          <p:cNvPr id="8" name="7-point Star 7">
            <a:extLst>
              <a:ext uri="{FF2B5EF4-FFF2-40B4-BE49-F238E27FC236}">
                <a16:creationId xmlns:a16="http://schemas.microsoft.com/office/drawing/2014/main" id="{F6BCC963-08B8-74E5-EE26-53FDAC537D8E}"/>
              </a:ext>
            </a:extLst>
          </p:cNvPr>
          <p:cNvSpPr/>
          <p:nvPr/>
        </p:nvSpPr>
        <p:spPr>
          <a:xfrm>
            <a:off x="0" y="932413"/>
            <a:ext cx="4238626" cy="3147114"/>
          </a:xfrm>
          <a:prstGeom prst="star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In 2020/2021 around 470,000 staff members were suffering with a musculoskeletal illness from work.</a:t>
            </a:r>
          </a:p>
        </p:txBody>
      </p:sp>
      <p:sp>
        <p:nvSpPr>
          <p:cNvPr id="9" name="7-point Star 8">
            <a:extLst>
              <a:ext uri="{FF2B5EF4-FFF2-40B4-BE49-F238E27FC236}">
                <a16:creationId xmlns:a16="http://schemas.microsoft.com/office/drawing/2014/main" id="{4FB7F725-FD18-4F39-F318-6BE65FE8C596}"/>
              </a:ext>
            </a:extLst>
          </p:cNvPr>
          <p:cNvSpPr/>
          <p:nvPr/>
        </p:nvSpPr>
        <p:spPr>
          <a:xfrm>
            <a:off x="4171950" y="1071013"/>
            <a:ext cx="5253039" cy="3707026"/>
          </a:xfrm>
          <a:prstGeom prst="star7">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a:p>
            <a:pPr algn="ctr"/>
            <a:endParaRPr lang="en-US" sz="1600" dirty="0"/>
          </a:p>
          <a:p>
            <a:pPr algn="ctr"/>
            <a:r>
              <a:rPr lang="en-US" sz="1600" dirty="0"/>
              <a:t>Musculoskeletal injury assessment tools are available these are-</a:t>
            </a:r>
          </a:p>
          <a:p>
            <a:pPr algn="ctr"/>
            <a:endParaRPr lang="en-US" sz="1600" dirty="0"/>
          </a:p>
          <a:p>
            <a:pPr marL="285750" indent="-285750" algn="ctr">
              <a:buFont typeface="Arial" panose="020B0604020202020204" pitchFamily="34" charset="0"/>
              <a:buChar char="•"/>
            </a:pPr>
            <a:r>
              <a:rPr lang="en-US" sz="1600" dirty="0"/>
              <a:t>Manual handling assessment chart</a:t>
            </a:r>
          </a:p>
          <a:p>
            <a:pPr marL="285750" indent="-285750" algn="ctr">
              <a:buFont typeface="Arial" panose="020B0604020202020204" pitchFamily="34" charset="0"/>
              <a:buChar char="•"/>
            </a:pPr>
            <a:r>
              <a:rPr lang="en-US" sz="1600" dirty="0"/>
              <a:t>Risk assessment of pushing and pulling and </a:t>
            </a:r>
          </a:p>
          <a:p>
            <a:pPr marL="285750" indent="-285750" algn="ctr">
              <a:buFont typeface="Arial" panose="020B0604020202020204" pitchFamily="34" charset="0"/>
              <a:buChar char="•"/>
            </a:pPr>
            <a:r>
              <a:rPr lang="en-US" sz="1600" dirty="0"/>
              <a:t>Assessment of repetitive tasks.</a:t>
            </a:r>
          </a:p>
        </p:txBody>
      </p:sp>
      <p:sp>
        <p:nvSpPr>
          <p:cNvPr id="10" name="7-point Star 9">
            <a:extLst>
              <a:ext uri="{FF2B5EF4-FFF2-40B4-BE49-F238E27FC236}">
                <a16:creationId xmlns:a16="http://schemas.microsoft.com/office/drawing/2014/main" id="{09BA877D-944C-A7E5-B28C-13D4BDEF3B74}"/>
              </a:ext>
            </a:extLst>
          </p:cNvPr>
          <p:cNvSpPr/>
          <p:nvPr/>
        </p:nvSpPr>
        <p:spPr>
          <a:xfrm>
            <a:off x="8091487" y="2687870"/>
            <a:ext cx="4238626" cy="3584342"/>
          </a:xfrm>
          <a:prstGeom prst="star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Before the Coronavirus pandemic the number of people reporting musculoskeletal injuries from work was decreasing.</a:t>
            </a:r>
          </a:p>
        </p:txBody>
      </p:sp>
    </p:spTree>
    <p:extLst>
      <p:ext uri="{BB962C8B-B14F-4D97-AF65-F5344CB8AC3E}">
        <p14:creationId xmlns:p14="http://schemas.microsoft.com/office/powerpoint/2010/main" val="282970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C25C6E-4059-F5E9-9D78-5B36B82DDB61}"/>
              </a:ext>
            </a:extLst>
          </p:cNvPr>
          <p:cNvSpPr>
            <a:spLocks noGrp="1"/>
          </p:cNvSpPr>
          <p:nvPr>
            <p:ph type="title"/>
          </p:nvPr>
        </p:nvSpPr>
        <p:spPr>
          <a:xfrm>
            <a:off x="451514" y="1800225"/>
            <a:ext cx="3444211" cy="4241136"/>
          </a:xfrm>
        </p:spPr>
        <p:txBody>
          <a:bodyPr vert="horz" lIns="91440" tIns="45720" rIns="91440" bIns="45720" rtlCol="0" anchor="t">
            <a:normAutofit/>
          </a:bodyPr>
          <a:lstStyle/>
          <a:p>
            <a:pPr algn="ctr"/>
            <a:r>
              <a:rPr lang="en-US" sz="4400" dirty="0"/>
              <a:t>How this has helped me</a:t>
            </a:r>
          </a:p>
        </p:txBody>
      </p:sp>
      <p:pic>
        <p:nvPicPr>
          <p:cNvPr id="5" name="Content Placeholder 4" descr="A person wearing glasses&#10;&#10;Description automatically generated with low confidence">
            <a:extLst>
              <a:ext uri="{FF2B5EF4-FFF2-40B4-BE49-F238E27FC236}">
                <a16:creationId xmlns:a16="http://schemas.microsoft.com/office/drawing/2014/main" id="{E93173DD-5119-350F-D1C5-02D221A5A4C3}"/>
              </a:ext>
            </a:extLst>
          </p:cNvPr>
          <p:cNvPicPr>
            <a:picLocks noGrp="1" noChangeAspect="1"/>
          </p:cNvPicPr>
          <p:nvPr>
            <p:ph idx="1"/>
          </p:nvPr>
        </p:nvPicPr>
        <p:blipFill rotWithShape="1">
          <a:blip r:embed="rId3"/>
          <a:srcRect r="742" b="13029"/>
          <a:stretch/>
        </p:blipFill>
        <p:spPr>
          <a:xfrm>
            <a:off x="6896345" y="643466"/>
            <a:ext cx="3631612" cy="5657079"/>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87806678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1C38F-547E-CD09-E1C9-A645EAD36B0B}"/>
              </a:ext>
            </a:extLst>
          </p:cNvPr>
          <p:cNvSpPr>
            <a:spLocks noGrp="1"/>
          </p:cNvSpPr>
          <p:nvPr>
            <p:ph type="title"/>
          </p:nvPr>
        </p:nvSpPr>
        <p:spPr/>
        <p:txBody>
          <a:bodyPr/>
          <a:lstStyle/>
          <a:p>
            <a:pPr algn="ctr"/>
            <a:r>
              <a:rPr lang="en-US" dirty="0"/>
              <a:t>Evaluation</a:t>
            </a:r>
          </a:p>
        </p:txBody>
      </p:sp>
      <p:graphicFrame>
        <p:nvGraphicFramePr>
          <p:cNvPr id="4" name="Content Placeholder 3">
            <a:extLst>
              <a:ext uri="{FF2B5EF4-FFF2-40B4-BE49-F238E27FC236}">
                <a16:creationId xmlns:a16="http://schemas.microsoft.com/office/drawing/2014/main" id="{E7BEF543-7A8A-AF95-7D27-00692D5BCB38}"/>
              </a:ext>
            </a:extLst>
          </p:cNvPr>
          <p:cNvGraphicFramePr>
            <a:graphicFrameLocks noGrp="1"/>
          </p:cNvGraphicFramePr>
          <p:nvPr>
            <p:ph idx="1"/>
            <p:extLst>
              <p:ext uri="{D42A27DB-BD31-4B8C-83A1-F6EECF244321}">
                <p14:modId xmlns:p14="http://schemas.microsoft.com/office/powerpoint/2010/main" val="3182834607"/>
              </p:ext>
            </p:extLst>
          </p:nvPr>
        </p:nvGraphicFramePr>
        <p:xfrm>
          <a:off x="810000" y="2308225"/>
          <a:ext cx="10553700"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95970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DF87-1F38-2427-6E08-CA4B1CAAAD1C}"/>
              </a:ext>
            </a:extLst>
          </p:cNvPr>
          <p:cNvSpPr>
            <a:spLocks noGrp="1"/>
          </p:cNvSpPr>
          <p:nvPr>
            <p:ph type="title"/>
          </p:nvPr>
        </p:nvSpPr>
        <p:spPr/>
        <p:txBody>
          <a:bodyPr/>
          <a:lstStyle/>
          <a:p>
            <a:pPr algn="ctr"/>
            <a:r>
              <a:rPr lang="en-US" dirty="0"/>
              <a:t>Questions?</a:t>
            </a:r>
          </a:p>
        </p:txBody>
      </p:sp>
      <p:pic>
        <p:nvPicPr>
          <p:cNvPr id="4" name="Picture 2" descr="The Art of Asking Questions">
            <a:extLst>
              <a:ext uri="{FF2B5EF4-FFF2-40B4-BE49-F238E27FC236}">
                <a16:creationId xmlns:a16="http://schemas.microsoft.com/office/drawing/2014/main" id="{6C1D7632-3A44-C533-19AD-85E75C2F1F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8852" y="1589818"/>
            <a:ext cx="9021762" cy="5268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716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E1A52-AE23-449A-BA28-E182575D25F0}"/>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45A1144-AA15-D89C-0855-549B4E59D77C}"/>
              </a:ext>
            </a:extLst>
          </p:cNvPr>
          <p:cNvSpPr>
            <a:spLocks noGrp="1"/>
          </p:cNvSpPr>
          <p:nvPr>
            <p:ph idx="1"/>
          </p:nvPr>
        </p:nvSpPr>
        <p:spPr>
          <a:xfrm>
            <a:off x="191911" y="1881962"/>
            <a:ext cx="11493269" cy="4880081"/>
          </a:xfrm>
        </p:spPr>
        <p:txBody>
          <a:bodyPr>
            <a:normAutofit fontScale="25000" lnSpcReduction="20000"/>
          </a:bodyPr>
          <a:lstStyle/>
          <a:p>
            <a:pPr marL="0" indent="0">
              <a:buNone/>
            </a:pPr>
            <a:endParaRPr lang="en-US" sz="1300" dirty="0">
              <a:latin typeface="Times New Roman" panose="02020603050405020304" pitchFamily="18" charset="0"/>
              <a:cs typeface="Times New Roman" panose="02020603050405020304" pitchFamily="18" charset="0"/>
            </a:endParaRPr>
          </a:p>
          <a:p>
            <a:pPr marL="0" indent="0">
              <a:buNone/>
            </a:pPr>
            <a:endParaRPr lang="en-US" sz="4000" dirty="0">
              <a:latin typeface="Times New Roman" panose="02020603050405020304" pitchFamily="18" charset="0"/>
              <a:cs typeface="Times New Roman" panose="02020603050405020304" pitchFamily="18" charset="0"/>
            </a:endParaRPr>
          </a:p>
          <a:p>
            <a:pPr marL="0" indent="0">
              <a:buNone/>
            </a:pPr>
            <a:endParaRPr lang="en-US" sz="4000" dirty="0">
              <a:latin typeface="Times New Roman" panose="02020603050405020304" pitchFamily="18" charset="0"/>
              <a:cs typeface="Times New Roman" panose="02020603050405020304" pitchFamily="18" charset="0"/>
            </a:endParaRPr>
          </a:p>
          <a:p>
            <a:pPr marL="0" indent="0">
              <a:buNone/>
            </a:pPr>
            <a:endParaRPr lang="en-US" sz="4000" dirty="0">
              <a:latin typeface="Times New Roman" panose="02020603050405020304" pitchFamily="18" charset="0"/>
              <a:cs typeface="Times New Roman" panose="02020603050405020304" pitchFamily="18" charset="0"/>
            </a:endParaRPr>
          </a:p>
          <a:p>
            <a:pPr marL="0" indent="0">
              <a:buNone/>
            </a:pPr>
            <a:endParaRPr lang="en-US" sz="4000" dirty="0">
              <a:latin typeface="Times New Roman" panose="02020603050405020304" pitchFamily="18" charset="0"/>
              <a:cs typeface="Times New Roman" panose="02020603050405020304" pitchFamily="18" charset="0"/>
            </a:endParaRPr>
          </a:p>
          <a:p>
            <a:pPr marL="0" indent="0">
              <a:buNone/>
            </a:pPr>
            <a:r>
              <a:rPr lang="en-US" sz="4000" dirty="0">
                <a:latin typeface="Times New Roman" panose="02020603050405020304" pitchFamily="18" charset="0"/>
                <a:cs typeface="Times New Roman" panose="02020603050405020304" pitchFamily="18" charset="0"/>
              </a:rPr>
              <a:t>Abu-Baker, N. N., </a:t>
            </a:r>
            <a:r>
              <a:rPr lang="en-US" sz="4000" dirty="0" err="1">
                <a:latin typeface="Times New Roman" panose="02020603050405020304" pitchFamily="18" charset="0"/>
                <a:cs typeface="Times New Roman" panose="02020603050405020304" pitchFamily="18" charset="0"/>
              </a:rPr>
              <a:t>AbuAlrub</a:t>
            </a:r>
            <a:r>
              <a:rPr lang="en-US" sz="4000" dirty="0">
                <a:latin typeface="Times New Roman" panose="02020603050405020304" pitchFamily="18" charset="0"/>
                <a:cs typeface="Times New Roman" panose="02020603050405020304" pitchFamily="18" charset="0"/>
              </a:rPr>
              <a:t>, S., </a:t>
            </a:r>
            <a:r>
              <a:rPr lang="en-US" sz="4000" dirty="0" err="1">
                <a:latin typeface="Times New Roman" panose="02020603050405020304" pitchFamily="18" charset="0"/>
                <a:cs typeface="Times New Roman" panose="02020603050405020304" pitchFamily="18" charset="0"/>
              </a:rPr>
              <a:t>Obeidat</a:t>
            </a:r>
            <a:r>
              <a:rPr lang="en-US" sz="4000" dirty="0">
                <a:latin typeface="Times New Roman" panose="02020603050405020304" pitchFamily="18" charset="0"/>
                <a:cs typeface="Times New Roman" panose="02020603050405020304" pitchFamily="18" charset="0"/>
              </a:rPr>
              <a:t>, R. F. and </a:t>
            </a:r>
            <a:r>
              <a:rPr lang="en-US" sz="4000" dirty="0" err="1">
                <a:latin typeface="Times New Roman" panose="02020603050405020304" pitchFamily="18" charset="0"/>
                <a:cs typeface="Times New Roman" panose="02020603050405020304" pitchFamily="18" charset="0"/>
              </a:rPr>
              <a:t>Assmairan</a:t>
            </a:r>
            <a:r>
              <a:rPr lang="en-US" sz="4000" dirty="0">
                <a:latin typeface="Times New Roman" panose="02020603050405020304" pitchFamily="18" charset="0"/>
                <a:cs typeface="Times New Roman" panose="02020603050405020304" pitchFamily="18" charset="0"/>
              </a:rPr>
              <a:t>, K. (2021) ‘Evidence-based practice beliefs and implementations: a cross-sectional study among undergraduate nursing students’, </a:t>
            </a:r>
            <a:r>
              <a:rPr lang="en-US" sz="4000" i="1" dirty="0">
                <a:latin typeface="Times New Roman" panose="02020603050405020304" pitchFamily="18" charset="0"/>
                <a:cs typeface="Times New Roman" panose="02020603050405020304" pitchFamily="18" charset="0"/>
              </a:rPr>
              <a:t>BMC Nursing, </a:t>
            </a:r>
            <a:r>
              <a:rPr lang="en-US" sz="4000" dirty="0">
                <a:latin typeface="Times New Roman" panose="02020603050405020304" pitchFamily="18" charset="0"/>
                <a:cs typeface="Times New Roman" panose="02020603050405020304" pitchFamily="18" charset="0"/>
              </a:rPr>
              <a:t>20.</a:t>
            </a:r>
          </a:p>
          <a:p>
            <a:pPr marL="0" indent="0">
              <a:lnSpc>
                <a:spcPct val="150000"/>
              </a:lnSpc>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Alamgir, H., Yu, S., Fast, C., Hennessy, S., Kidd, C. and </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Yassi</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 (2008) ‘Efficiency of overhead ceiling lifts in reducing musculoskeletal injury among </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working in long-term care institutions’,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ELSVIER, </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39(5), pp. 570-577.</a:t>
            </a:r>
            <a:endParaRPr lang="en-US" sz="4000" dirty="0">
              <a:latin typeface="Times New Roman" panose="02020603050405020304" pitchFamily="18" charset="0"/>
              <a:cs typeface="Times New Roman" panose="02020603050405020304" pitchFamily="18" charset="0"/>
            </a:endParaRPr>
          </a:p>
          <a:p>
            <a:pPr marL="0" indent="0">
              <a:lnSpc>
                <a:spcPct val="150000"/>
              </a:lnSpc>
              <a:buNone/>
            </a:pPr>
            <a:r>
              <a:rPr lang="en-US" sz="4000" dirty="0">
                <a:latin typeface="Times New Roman" panose="02020603050405020304" pitchFamily="18" charset="0"/>
                <a:cs typeface="Times New Roman" panose="02020603050405020304" pitchFamily="18" charset="0"/>
              </a:rPr>
              <a:t>Alamgir, H., Wei Li, 0., Yu, S., Gorman, E., Fast, C. and Kidd, C. (2009) ‘Evaluation of ceiling lifts: Transfer time, Patient comfort and staff perceptions’, </a:t>
            </a:r>
            <a:r>
              <a:rPr lang="en-US" sz="4000" i="1" dirty="0">
                <a:latin typeface="Times New Roman" panose="02020603050405020304" pitchFamily="18" charset="0"/>
                <a:cs typeface="Times New Roman" panose="02020603050405020304" pitchFamily="18" charset="0"/>
              </a:rPr>
              <a:t>ELSEVIER, </a:t>
            </a:r>
            <a:r>
              <a:rPr lang="en-US" sz="4000" dirty="0">
                <a:latin typeface="Times New Roman" panose="02020603050405020304" pitchFamily="18" charset="0"/>
                <a:cs typeface="Times New Roman" panose="02020603050405020304" pitchFamily="18" charset="0"/>
              </a:rPr>
              <a:t>40(9), pp. 987-992.</a:t>
            </a:r>
          </a:p>
          <a:p>
            <a:pPr marL="0" indent="0">
              <a:lnSpc>
                <a:spcPct val="150000"/>
              </a:lnSpc>
              <a:buNone/>
            </a:pPr>
            <a:r>
              <a:rPr lang="en-US" sz="4000" dirty="0">
                <a:latin typeface="Times New Roman" panose="02020603050405020304" pitchFamily="18" charset="0"/>
                <a:cs typeface="Times New Roman" panose="02020603050405020304" pitchFamily="18" charset="0"/>
              </a:rPr>
              <a:t>Clemes, S. A., Haslam, C. O. and Haslam, R. A. (2010) ‘What constitutes effective manual handling training? A systematic review’, </a:t>
            </a:r>
            <a:r>
              <a:rPr lang="en-US" sz="4000" i="1" dirty="0">
                <a:latin typeface="Times New Roman" panose="02020603050405020304" pitchFamily="18" charset="0"/>
                <a:cs typeface="Times New Roman" panose="02020603050405020304" pitchFamily="18" charset="0"/>
              </a:rPr>
              <a:t>Occupational Medicine, </a:t>
            </a:r>
            <a:r>
              <a:rPr lang="en-US" sz="4000" dirty="0">
                <a:latin typeface="Times New Roman" panose="02020603050405020304" pitchFamily="18" charset="0"/>
                <a:cs typeface="Times New Roman" panose="02020603050405020304" pitchFamily="18" charset="0"/>
              </a:rPr>
              <a:t>60(2), pp.101-107.</a:t>
            </a:r>
          </a:p>
          <a:p>
            <a:pPr marL="0" indent="0">
              <a:lnSpc>
                <a:spcPct val="150000"/>
              </a:lnSpc>
              <a:buNone/>
            </a:pPr>
            <a:r>
              <a:rPr lang="en-US" sz="4000" dirty="0">
                <a:latin typeface="Times New Roman" panose="02020603050405020304" pitchFamily="18" charset="0"/>
                <a:cs typeface="Times New Roman" panose="02020603050405020304" pitchFamily="18" charset="0"/>
              </a:rPr>
              <a:t>Duymaz, T., </a:t>
            </a:r>
            <a:r>
              <a:rPr lang="en-US" sz="4000" dirty="0" err="1">
                <a:latin typeface="Times New Roman" panose="02020603050405020304" pitchFamily="18" charset="0"/>
                <a:cs typeface="Times New Roman" panose="02020603050405020304" pitchFamily="18" charset="0"/>
              </a:rPr>
              <a:t>Ozgonenel</a:t>
            </a:r>
            <a:r>
              <a:rPr lang="en-US" sz="4000" dirty="0">
                <a:latin typeface="Times New Roman" panose="02020603050405020304" pitchFamily="18" charset="0"/>
                <a:cs typeface="Times New Roman" panose="02020603050405020304" pitchFamily="18" charset="0"/>
              </a:rPr>
              <a:t>, L. and </a:t>
            </a:r>
            <a:r>
              <a:rPr lang="en-US" sz="4000" dirty="0" err="1">
                <a:latin typeface="Times New Roman" panose="02020603050405020304" pitchFamily="18" charset="0"/>
                <a:cs typeface="Times New Roman" panose="02020603050405020304" pitchFamily="18" charset="0"/>
              </a:rPr>
              <a:t>Lyigun</a:t>
            </a:r>
            <a:r>
              <a:rPr lang="en-US" sz="4000" dirty="0">
                <a:latin typeface="Times New Roman" panose="02020603050405020304" pitchFamily="18" charset="0"/>
                <a:cs typeface="Times New Roman" panose="02020603050405020304" pitchFamily="18" charset="0"/>
              </a:rPr>
              <a:t>, Z. E. (2019) ‘The efficacy of the electric patient hoist systems in mobilization’, </a:t>
            </a:r>
            <a:r>
              <a:rPr lang="en-US" sz="4000" i="1" dirty="0">
                <a:latin typeface="Times New Roman" panose="02020603050405020304" pitchFamily="18" charset="0"/>
                <a:cs typeface="Times New Roman" panose="02020603050405020304" pitchFamily="18" charset="0"/>
              </a:rPr>
              <a:t>Northern Clinics of Istanbul, </a:t>
            </a:r>
            <a:r>
              <a:rPr lang="en-US" sz="4000" dirty="0">
                <a:latin typeface="Times New Roman" panose="02020603050405020304" pitchFamily="18" charset="0"/>
                <a:cs typeface="Times New Roman" panose="02020603050405020304" pitchFamily="18" charset="0"/>
              </a:rPr>
              <a:t>6(4), pp. 361-267.</a:t>
            </a:r>
          </a:p>
          <a:p>
            <a:pPr marL="0" indent="0">
              <a:lnSpc>
                <a:spcPct val="150000"/>
              </a:lnSpc>
              <a:buNone/>
            </a:pPr>
            <a:r>
              <a:rPr lang="en-US" sz="4000" dirty="0">
                <a:latin typeface="Times New Roman" panose="02020603050405020304" pitchFamily="18" charset="0"/>
                <a:cs typeface="Times New Roman" panose="02020603050405020304" pitchFamily="18" charset="0"/>
              </a:rPr>
              <a:t>Garg, A. and </a:t>
            </a:r>
            <a:r>
              <a:rPr lang="en-US" sz="4000" dirty="0" err="1">
                <a:latin typeface="Times New Roman" panose="02020603050405020304" pitchFamily="18" charset="0"/>
                <a:cs typeface="Times New Roman" panose="02020603050405020304" pitchFamily="18" charset="0"/>
              </a:rPr>
              <a:t>Kapellusch</a:t>
            </a:r>
            <a:r>
              <a:rPr lang="en-US" sz="4000" dirty="0">
                <a:latin typeface="Times New Roman" panose="02020603050405020304" pitchFamily="18" charset="0"/>
                <a:cs typeface="Times New Roman" panose="02020603050405020304" pitchFamily="18" charset="0"/>
              </a:rPr>
              <a:t>, J. M. (2012) ‘Long-Term Efficacy of an Ergonomics Program That Includes Patient-Handling Devices on Reducing Musculoskeletal Injuries to Nursing Personnel’, </a:t>
            </a:r>
            <a:r>
              <a:rPr lang="en-US" sz="4000" i="1" dirty="0">
                <a:latin typeface="Times New Roman" panose="02020603050405020304" pitchFamily="18" charset="0"/>
                <a:cs typeface="Times New Roman" panose="02020603050405020304" pitchFamily="18" charset="0"/>
              </a:rPr>
              <a:t>Human Factors and Ergonomics Society, </a:t>
            </a:r>
            <a:r>
              <a:rPr lang="en-US" sz="4000" dirty="0">
                <a:latin typeface="Times New Roman" panose="02020603050405020304" pitchFamily="18" charset="0"/>
                <a:cs typeface="Times New Roman" panose="02020603050405020304" pitchFamily="18" charset="0"/>
              </a:rPr>
              <a:t>54(4), pp. 608-625.</a:t>
            </a:r>
          </a:p>
          <a:p>
            <a:pPr marL="0" indent="0">
              <a:lnSpc>
                <a:spcPct val="150000"/>
              </a:lnSpc>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Greenwood, D. (2019)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Types of hoists used in care homes. </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www.shelden-healthcare.co.uk</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/blog/types-of-hoist (Accessed on 18.04.2023).</a:t>
            </a:r>
          </a:p>
          <a:p>
            <a:pPr marL="0" indent="0">
              <a:lnSpc>
                <a:spcPct val="150000"/>
              </a:lnSpc>
              <a:buNone/>
            </a:pPr>
            <a:r>
              <a:rPr lang="en-US" sz="4000" dirty="0">
                <a:latin typeface="Times New Roman" panose="02020603050405020304" pitchFamily="18" charset="0"/>
                <a:cs typeface="Times New Roman" panose="02020603050405020304" pitchFamily="18" charset="0"/>
              </a:rPr>
              <a:t>Health and Safety Executive (2023) </a:t>
            </a:r>
            <a:r>
              <a:rPr lang="en-US" sz="4000" i="1" dirty="0">
                <a:latin typeface="Times New Roman" panose="02020603050405020304" pitchFamily="18" charset="0"/>
                <a:cs typeface="Times New Roman" panose="02020603050405020304" pitchFamily="18" charset="0"/>
              </a:rPr>
              <a:t>What you need to do- Moving and Handling. </a:t>
            </a:r>
            <a:r>
              <a:rPr lang="en-US" sz="4000" dirty="0">
                <a:latin typeface="Times New Roman" panose="02020603050405020304" pitchFamily="18" charset="0"/>
                <a:cs typeface="Times New Roman" panose="02020603050405020304" pitchFamily="18" charset="0"/>
              </a:rPr>
              <a:t>Available at: https://www.hse.gov.uk/healthservices/moving-handling-do.htm (Accessed on 19.04.2023).</a:t>
            </a:r>
          </a:p>
          <a:p>
            <a:pPr marL="0" indent="0">
              <a:lnSpc>
                <a:spcPct val="150000"/>
              </a:lnSpc>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Health and Safety Executive (2023a)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Case study 2- Health services, equipment fit for purpose. </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www.hse.gov.uk</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msd</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healthservice.htm</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(Accessed on 18.04.2023).</a:t>
            </a:r>
          </a:p>
          <a:p>
            <a:pPr marL="0" indent="0">
              <a:lnSpc>
                <a:spcPct val="150000"/>
              </a:lnSpc>
              <a:buNone/>
            </a:pPr>
            <a:r>
              <a:rPr lang="en-US" sz="4000" dirty="0">
                <a:latin typeface="Times New Roman" panose="02020603050405020304" pitchFamily="18" charset="0"/>
                <a:cs typeface="Times New Roman" panose="02020603050405020304" pitchFamily="18" charset="0"/>
              </a:rPr>
              <a:t>Health and Safety Executive (2022) </a:t>
            </a:r>
            <a:r>
              <a:rPr lang="en-US" sz="4000" i="1" dirty="0">
                <a:latin typeface="Times New Roman" panose="02020603050405020304" pitchFamily="18" charset="0"/>
                <a:cs typeface="Times New Roman" panose="02020603050405020304" pitchFamily="18" charset="0"/>
              </a:rPr>
              <a:t>Health and safety statistics. </a:t>
            </a:r>
            <a:r>
              <a:rPr lang="en-US" sz="4000" dirty="0">
                <a:latin typeface="Times New Roman" panose="02020603050405020304" pitchFamily="18" charset="0"/>
                <a:cs typeface="Times New Roman" panose="02020603050405020304" pitchFamily="18" charset="0"/>
              </a:rPr>
              <a:t>Available at: https://www.hse.gov.uk/statistics/index.htm (Accessed on 22.04.2022).</a:t>
            </a:r>
          </a:p>
          <a:p>
            <a:pPr marL="0" indent="0">
              <a:lnSpc>
                <a:spcPct val="150000"/>
              </a:lnSpc>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Hignett, S. (2005) ‘Determining the space needed to operate a mobile and an overhead patient hoist’,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Nursing Times. </a:t>
            </a:r>
            <a:endParaRPr lang="en-US" sz="4000" dirty="0">
              <a:latin typeface="Times New Roman" panose="02020603050405020304" pitchFamily="18" charset="0"/>
              <a:cs typeface="Times New Roman" panose="02020603050405020304" pitchFamily="18" charset="0"/>
            </a:endParaRPr>
          </a:p>
          <a:p>
            <a:pPr marL="0" indent="0">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Holland, K. and Rees, C. (2010) Nursing Evidence-Based Practice Skills. Oxford: Oxford University Press.</a:t>
            </a:r>
          </a:p>
          <a:p>
            <a:pPr marL="0" indent="0">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Jung, Y. M. and Bridge, C. (2009) ‘The Effectiveness of Ceiling Hoists in Transferring People with Disabilities’,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Evidence Based Research. </a:t>
            </a:r>
            <a:endParaRPr lang="en-US"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Li, J., Wolf, L. and </a:t>
            </a:r>
            <a:r>
              <a:rPr lang="en-US" sz="4000" dirty="0" err="1">
                <a:effectLst/>
                <a:latin typeface="Times New Roman" panose="02020603050405020304" pitchFamily="18" charset="0"/>
                <a:ea typeface="Calibri" panose="020F0502020204030204" pitchFamily="34" charset="0"/>
                <a:cs typeface="Times New Roman" panose="02020603050405020304" pitchFamily="18" charset="0"/>
              </a:rPr>
              <a:t>Evanoff</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 B. (2004) ‘Use of mechanical patient lifts decreased musculoskeletal symptoms and injuries among health care workers’, </a:t>
            </a:r>
            <a:r>
              <a:rPr lang="en-US" sz="4000" i="1" dirty="0">
                <a:effectLst/>
                <a:latin typeface="Times New Roman" panose="02020603050405020304" pitchFamily="18" charset="0"/>
                <a:ea typeface="Calibri" panose="020F0502020204030204" pitchFamily="34" charset="0"/>
                <a:cs typeface="Times New Roman" panose="02020603050405020304" pitchFamily="18" charset="0"/>
              </a:rPr>
              <a:t>Injury Prevention, </a:t>
            </a: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40(4).</a:t>
            </a:r>
          </a:p>
          <a:p>
            <a:pPr marL="0" indent="0">
              <a:buNone/>
            </a:pPr>
            <a:endParaRPr lang="en-US" sz="3700" dirty="0">
              <a:latin typeface="Times New Roman" panose="02020603050405020304" pitchFamily="18" charset="0"/>
              <a:cs typeface="Times New Roman" panose="02020603050405020304" pitchFamily="18" charset="0"/>
            </a:endParaRPr>
          </a:p>
          <a:p>
            <a:pPr marL="0" indent="0">
              <a:buNone/>
            </a:pPr>
            <a:endParaRPr lang="en-US" sz="3700" dirty="0">
              <a:latin typeface="Times New Roman" panose="02020603050405020304" pitchFamily="18" charset="0"/>
              <a:cs typeface="Times New Roman" panose="02020603050405020304" pitchFamily="18" charset="0"/>
            </a:endParaRPr>
          </a:p>
          <a:p>
            <a:pPr marL="0" indent="0">
              <a:buNone/>
            </a:pPr>
            <a:endParaRPr lang="en-US" sz="3700" dirty="0">
              <a:latin typeface="Times New Roman" panose="02020603050405020304" pitchFamily="18" charset="0"/>
              <a:cs typeface="Times New Roman" panose="02020603050405020304" pitchFamily="18" charset="0"/>
            </a:endParaRPr>
          </a:p>
          <a:p>
            <a:pPr marL="0" indent="0">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274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39D9-0FE4-B5E3-0DA5-0850C7453EC7}"/>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617AFC8F-B2DD-0BB5-ADD9-DCA3F9BF1E34}"/>
              </a:ext>
            </a:extLst>
          </p:cNvPr>
          <p:cNvSpPr>
            <a:spLocks noGrp="1"/>
          </p:cNvSpPr>
          <p:nvPr>
            <p:ph idx="1"/>
          </p:nvPr>
        </p:nvSpPr>
        <p:spPr>
          <a:xfrm>
            <a:off x="818712" y="2222287"/>
            <a:ext cx="10554574" cy="4078501"/>
          </a:xfrm>
        </p:spPr>
        <p:txBody>
          <a:bodyPr>
            <a:normAutofit lnSpcReduction="10000"/>
          </a:bodyPr>
          <a:lstStyle/>
          <a:p>
            <a:pPr marL="0" indent="0">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Muller,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Sobkowicz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Ibenthal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and Backhaus, C. (2019) ‘Usability assessment of patients hoists as a purchasing guide for health abilities’,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Current Directions in Biomedical Engineering,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5(1), pp. 141-144.</a:t>
            </a:r>
          </a:p>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O’Kane, C. and Frost, H.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Musculoskeletal disorders at work- the current state of play in Britain.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www.britsafe.org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/publications/safety-management-magazine/safety-management-magazine/2022/musculoskeletal-disorders-at-work-the-current-state-of-play-in-britain/ (Accessed on 22.04.2023).</a:t>
            </a:r>
            <a:endParaRPr lang="en-US" sz="1800" dirty="0">
              <a:latin typeface="Times New Roman" panose="02020603050405020304" pitchFamily="18" charset="0"/>
              <a:cs typeface="Times New Roman" panose="02020603050405020304" pitchFamily="18" charset="0"/>
            </a:endParaRPr>
          </a:p>
          <a:p>
            <a:pPr marL="0" indent="0">
              <a:buNone/>
            </a:pPr>
            <a:r>
              <a:rPr lang="en-US" sz="1800" dirty="0">
                <a:latin typeface="Times New Roman" panose="02020603050405020304" pitchFamily="18" charset="0"/>
                <a:cs typeface="Times New Roman" panose="02020603050405020304" pitchFamily="18" charset="0"/>
              </a:rPr>
              <a:t>Royal College of Nursing (2022) </a:t>
            </a:r>
            <a:r>
              <a:rPr lang="en-US" sz="1800" i="1" dirty="0">
                <a:latin typeface="Times New Roman" panose="02020603050405020304" pitchFamily="18" charset="0"/>
                <a:cs typeface="Times New Roman" panose="02020603050405020304" pitchFamily="18" charset="0"/>
              </a:rPr>
              <a:t>Moving and Handling, </a:t>
            </a:r>
            <a:r>
              <a:rPr lang="en-US" sz="1800" dirty="0">
                <a:latin typeface="Times New Roman" panose="02020603050405020304" pitchFamily="18" charset="0"/>
                <a:cs typeface="Times New Roman" panose="02020603050405020304" pitchFamily="18" charset="0"/>
              </a:rPr>
              <a:t>Available at: https://</a:t>
            </a:r>
            <a:r>
              <a:rPr lang="en-US" sz="1800" dirty="0" err="1">
                <a:latin typeface="Times New Roman" panose="02020603050405020304" pitchFamily="18" charset="0"/>
                <a:cs typeface="Times New Roman" panose="02020603050405020304" pitchFamily="18" charset="0"/>
              </a:rPr>
              <a:t>www.rcn.org.uk</a:t>
            </a:r>
            <a:r>
              <a:rPr lang="en-US" sz="1800" dirty="0">
                <a:latin typeface="Times New Roman" panose="02020603050405020304" pitchFamily="18" charset="0"/>
                <a:cs typeface="Times New Roman" panose="02020603050405020304" pitchFamily="18" charset="0"/>
              </a:rPr>
              <a:t>/Get-Help/RCN-advice/moving-and-handling (Accessed on 17.04.2023).</a:t>
            </a:r>
          </a:p>
          <a:p>
            <a:pPr marL="0" indent="0">
              <a:buNone/>
            </a:pPr>
            <a:r>
              <a:rPr lang="en-US" sz="1800">
                <a:latin typeface="Times New Roman" panose="02020603050405020304" pitchFamily="18" charset="0"/>
                <a:cs typeface="Times New Roman" panose="02020603050405020304" pitchFamily="18" charset="0"/>
              </a:rPr>
              <a:t>Trinkoff</a:t>
            </a:r>
            <a:r>
              <a:rPr lang="en-US" sz="1800" dirty="0">
                <a:latin typeface="Times New Roman" panose="02020603050405020304" pitchFamily="18" charset="0"/>
                <a:cs typeface="Times New Roman" panose="02020603050405020304" pitchFamily="18" charset="0"/>
              </a:rPr>
              <a:t>, A. M., Brady, B. and </a:t>
            </a:r>
            <a:r>
              <a:rPr lang="en-US" sz="1800" dirty="0" err="1">
                <a:latin typeface="Times New Roman" panose="02020603050405020304" pitchFamily="18" charset="0"/>
                <a:cs typeface="Times New Roman" panose="02020603050405020304" pitchFamily="18" charset="0"/>
              </a:rPr>
              <a:t>Neilsen</a:t>
            </a:r>
            <a:r>
              <a:rPr lang="en-US" sz="1800" dirty="0">
                <a:latin typeface="Times New Roman" panose="02020603050405020304" pitchFamily="18" charset="0"/>
                <a:cs typeface="Times New Roman" panose="02020603050405020304" pitchFamily="18" charset="0"/>
              </a:rPr>
              <a:t>, K. (2003) ‘Workplace Prevention and Musculoskeletal injuries in Nurses’ </a:t>
            </a:r>
            <a:r>
              <a:rPr lang="en-US" sz="1800" i="1" dirty="0">
                <a:latin typeface="Times New Roman" panose="02020603050405020304" pitchFamily="18" charset="0"/>
                <a:cs typeface="Times New Roman" panose="02020603050405020304" pitchFamily="18" charset="0"/>
              </a:rPr>
              <a:t>The Journal of Nursing Administration, </a:t>
            </a:r>
            <a:r>
              <a:rPr lang="en-US" sz="1800" dirty="0">
                <a:latin typeface="Times New Roman" panose="02020603050405020304" pitchFamily="18" charset="0"/>
                <a:cs typeface="Times New Roman" panose="02020603050405020304" pitchFamily="18" charset="0"/>
              </a:rPr>
              <a:t>33(3), pp.153-158.</a:t>
            </a:r>
          </a:p>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Musculoskeletal health.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www.who.int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/news-room/fact-sheets/detail/musculoskeletal-conditions (Accessed on 18.04.2023).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6500245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{38B11AAE-8785-2248-94BB-14E8FEE6F1B6}tf10001121</Template>
  <TotalTime>4928</TotalTime>
  <Words>1364</Words>
  <Application>Microsoft Macintosh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Times New Roman</vt:lpstr>
      <vt:lpstr>Wingdings 2</vt:lpstr>
      <vt:lpstr>Quotable</vt:lpstr>
      <vt:lpstr>How evidence-based research has informed health care professionals on what is available to try and prevent musculoskeletal injuries</vt:lpstr>
      <vt:lpstr>Introduction</vt:lpstr>
      <vt:lpstr>What is Evidence-Based Practice</vt:lpstr>
      <vt:lpstr>What is Musculoskeletal injuries and what is there to try at prevent this</vt:lpstr>
      <vt:lpstr>Hoists</vt:lpstr>
      <vt:lpstr>Mobile and Ceiling Hoists</vt:lpstr>
      <vt:lpstr>Training</vt:lpstr>
      <vt:lpstr>Figures</vt:lpstr>
      <vt:lpstr>How this has helped me</vt:lpstr>
      <vt:lpstr>Evaluation</vt:lpstr>
      <vt:lpstr>Questions?</vt:lpstr>
      <vt:lpstr>Reference list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evidence-based research has informed health care professionals on what is available to prevent muscoskeletal injuries</dc:title>
  <dc:creator>whitney davies</dc:creator>
  <cp:lastModifiedBy>Microsoft Office User</cp:lastModifiedBy>
  <cp:revision>10</cp:revision>
  <dcterms:created xsi:type="dcterms:W3CDTF">2023-04-19T08:38:52Z</dcterms:created>
  <dcterms:modified xsi:type="dcterms:W3CDTF">2023-04-23T18:02:07Z</dcterms:modified>
</cp:coreProperties>
</file>