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2" r:id="rId1"/>
  </p:sldMasterIdLst>
  <p:notesMasterIdLst>
    <p:notesMasterId r:id="rId22"/>
  </p:notesMasterIdLst>
  <p:sldIdLst>
    <p:sldId id="256" r:id="rId2"/>
    <p:sldId id="275" r:id="rId3"/>
    <p:sldId id="274" r:id="rId4"/>
    <p:sldId id="264" r:id="rId5"/>
    <p:sldId id="276" r:id="rId6"/>
    <p:sldId id="277" r:id="rId7"/>
    <p:sldId id="265" r:id="rId8"/>
    <p:sldId id="266" r:id="rId9"/>
    <p:sldId id="267" r:id="rId10"/>
    <p:sldId id="268" r:id="rId11"/>
    <p:sldId id="269" r:id="rId12"/>
    <p:sldId id="270" r:id="rId13"/>
    <p:sldId id="262" r:id="rId14"/>
    <p:sldId id="279" r:id="rId15"/>
    <p:sldId id="278" r:id="rId16"/>
    <p:sldId id="271" r:id="rId17"/>
    <p:sldId id="272" r:id="rId18"/>
    <p:sldId id="273" r:id="rId19"/>
    <p:sldId id="280" r:id="rId20"/>
    <p:sldId id="281"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03A7659-ED0A-42A5-8877-9AD71BF06166}" type="datetimeFigureOut">
              <a:rPr lang="en-GB" smtClean="0"/>
              <a:t>04/10/2015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5075B18-E01E-4A14-992C-9C76306D9783}" type="slidenum">
              <a:rPr lang="en-GB" smtClean="0"/>
              <a:t>‹#›</a:t>
            </a:fld>
            <a:endParaRPr lang="en-GB"/>
          </a:p>
        </p:txBody>
      </p:sp>
    </p:spTree>
    <p:extLst>
      <p:ext uri="{BB962C8B-B14F-4D97-AF65-F5344CB8AC3E}">
        <p14:creationId xmlns:p14="http://schemas.microsoft.com/office/powerpoint/2010/main" val="31011990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5075B18-E01E-4A14-992C-9C76306D9783}" type="slidenum">
              <a:rPr lang="en-GB" smtClean="0"/>
              <a:t>1</a:t>
            </a:fld>
            <a:endParaRPr lang="en-GB"/>
          </a:p>
        </p:txBody>
      </p:sp>
    </p:spTree>
    <p:extLst>
      <p:ext uri="{BB962C8B-B14F-4D97-AF65-F5344CB8AC3E}">
        <p14:creationId xmlns:p14="http://schemas.microsoft.com/office/powerpoint/2010/main" val="21614747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705600" y="4206240"/>
            <a:ext cx="960120" cy="457200"/>
          </a:xfrm>
        </p:spPr>
        <p:txBody>
          <a:bodyPr/>
          <a:lstStyle/>
          <a:p>
            <a:fld id="{2E91275D-F663-4405-8FA8-D037D09A52F7}" type="datetimeFigureOut">
              <a:rPr lang="en-GB" smtClean="0"/>
              <a:t>04/10/2015</a:t>
            </a:fld>
            <a:endParaRPr lang="en-GB"/>
          </a:p>
        </p:txBody>
      </p:sp>
      <p:sp>
        <p:nvSpPr>
          <p:cNvPr id="17" name="Footer Placeholder 16"/>
          <p:cNvSpPr>
            <a:spLocks noGrp="1"/>
          </p:cNvSpPr>
          <p:nvPr>
            <p:ph type="ftr" sz="quarter" idx="11"/>
          </p:nvPr>
        </p:nvSpPr>
        <p:spPr>
          <a:xfrm>
            <a:off x="5410200" y="4205288"/>
            <a:ext cx="1295400" cy="457200"/>
          </a:xfrm>
        </p:spPr>
        <p:txBody>
          <a:bodyPr/>
          <a:lstStyle/>
          <a:p>
            <a:endParaRPr lang="en-GB"/>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446447BB-DA06-4C0E-BD31-12DF404CEBDD}"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E91275D-F663-4405-8FA8-D037D09A52F7}" type="datetimeFigureOut">
              <a:rPr lang="en-GB" smtClean="0"/>
              <a:t>04/10/2015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447BB-DA06-4C0E-BD31-12DF404CEBDD}"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2E91275D-F663-4405-8FA8-D037D09A52F7}" type="datetimeFigureOut">
              <a:rPr lang="en-GB" smtClean="0"/>
              <a:t>04/10/2015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447BB-DA06-4C0E-BD31-12DF404CEBDD}"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E91275D-F663-4405-8FA8-D037D09A52F7}" type="datetimeFigureOut">
              <a:rPr lang="en-GB" smtClean="0"/>
              <a:t>04/10/2015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6447BB-DA06-4C0E-BD31-12DF404CEBDD}"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Date Placeholder 25"/>
          <p:cNvSpPr>
            <a:spLocks noGrp="1"/>
          </p:cNvSpPr>
          <p:nvPr>
            <p:ph type="dt" sz="half" idx="10"/>
          </p:nvPr>
        </p:nvSpPr>
        <p:spPr/>
        <p:txBody>
          <a:bodyPr rtlCol="0"/>
          <a:lstStyle/>
          <a:p>
            <a:fld id="{2E91275D-F663-4405-8FA8-D037D09A52F7}" type="datetimeFigureOut">
              <a:rPr lang="en-GB" smtClean="0"/>
              <a:t>04/10/2015</a:t>
            </a:fld>
            <a:endParaRPr lang="en-GB"/>
          </a:p>
        </p:txBody>
      </p:sp>
      <p:sp>
        <p:nvSpPr>
          <p:cNvPr id="27" name="Slide Number Placeholder 26"/>
          <p:cNvSpPr>
            <a:spLocks noGrp="1"/>
          </p:cNvSpPr>
          <p:nvPr>
            <p:ph type="sldNum" sz="quarter" idx="11"/>
          </p:nvPr>
        </p:nvSpPr>
        <p:spPr/>
        <p:txBody>
          <a:bodyPr rtlCol="0"/>
          <a:lstStyle/>
          <a:p>
            <a:fld id="{446447BB-DA06-4C0E-BD31-12DF404CEBDD}" type="slidenum">
              <a:rPr lang="en-GB" smtClean="0"/>
              <a:t>‹#›</a:t>
            </a:fld>
            <a:endParaRPr lang="en-GB"/>
          </a:p>
        </p:txBody>
      </p:sp>
      <p:sp>
        <p:nvSpPr>
          <p:cNvPr id="28" name="Footer Placeholder 27"/>
          <p:cNvSpPr>
            <a:spLocks noGrp="1"/>
          </p:cNvSpPr>
          <p:nvPr>
            <p:ph type="ftr" sz="quarter" idx="12"/>
          </p:nvPr>
        </p:nvSpPr>
        <p:spPr/>
        <p:txBody>
          <a:bodyPr rtlCol="0"/>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069848"/>
          </a:xfrm>
        </p:spPr>
        <p:txBody>
          <a:bodyPr anchor="ctr"/>
          <a:lstStyle>
            <a:lvl1pPr>
              <a:defRPr sz="4000">
                <a:solidFill>
                  <a:schemeClr val="tx2"/>
                </a:solidFill>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a:xfrm>
            <a:off x="6583680" y="612648"/>
            <a:ext cx="957264" cy="457200"/>
          </a:xfrm>
        </p:spPr>
        <p:txBody>
          <a:bodyPr/>
          <a:lstStyle/>
          <a:p>
            <a:fld id="{2E91275D-F663-4405-8FA8-D037D09A52F7}" type="datetimeFigureOut">
              <a:rPr lang="en-GB" smtClean="0"/>
              <a:t>04/10/2015</a:t>
            </a:fld>
            <a:endParaRPr lang="en-GB"/>
          </a:p>
        </p:txBody>
      </p:sp>
      <p:sp>
        <p:nvSpPr>
          <p:cNvPr id="4" name="Footer Placeholder 3"/>
          <p:cNvSpPr>
            <a:spLocks noGrp="1"/>
          </p:cNvSpPr>
          <p:nvPr>
            <p:ph type="ftr" sz="quarter" idx="11"/>
          </p:nvPr>
        </p:nvSpPr>
        <p:spPr>
          <a:xfrm>
            <a:off x="5257800" y="612648"/>
            <a:ext cx="1325880" cy="457200"/>
          </a:xfrm>
        </p:spPr>
        <p:txBody>
          <a:bodyPr/>
          <a:lstStyle/>
          <a:p>
            <a:endParaRPr lang="en-GB"/>
          </a:p>
        </p:txBody>
      </p:sp>
      <p:sp>
        <p:nvSpPr>
          <p:cNvPr id="5" name="Slide Number Placeholder 4"/>
          <p:cNvSpPr>
            <a:spLocks noGrp="1"/>
          </p:cNvSpPr>
          <p:nvPr>
            <p:ph type="sldNum" sz="quarter" idx="12"/>
          </p:nvPr>
        </p:nvSpPr>
        <p:spPr>
          <a:xfrm>
            <a:off x="8174736" y="2272"/>
            <a:ext cx="762000" cy="365760"/>
          </a:xfrm>
        </p:spPr>
        <p:txBody>
          <a:bodyPr/>
          <a:lstStyle/>
          <a:p>
            <a:fld id="{446447BB-DA06-4C0E-BD31-12DF404CEBD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91275D-F663-4405-8FA8-D037D09A52F7}" type="datetimeFigureOut">
              <a:rPr lang="en-GB" smtClean="0"/>
              <a:t>04/10/2015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46447BB-DA06-4C0E-BD31-12DF404CEBD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E91275D-F663-4405-8FA8-D037D09A52F7}" type="datetimeFigureOut">
              <a:rPr lang="en-GB" smtClean="0"/>
              <a:t>04/10/2015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6447BB-DA06-4C0E-BD31-12DF404CEBDD}"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2E91275D-F663-4405-8FA8-D037D09A52F7}" type="datetimeFigureOut">
              <a:rPr lang="en-GB" smtClean="0"/>
              <a:t>04/10/2015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6447BB-DA06-4C0E-BD31-12DF404CEBDD}"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E91275D-F663-4405-8FA8-D037D09A52F7}" type="datetimeFigureOut">
              <a:rPr lang="en-GB" smtClean="0"/>
              <a:t>04/10/2015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447BB-DA06-4C0E-BD31-12DF404CEBD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E91275D-F663-4405-8FA8-D037D09A52F7}" type="datetimeFigureOut">
              <a:rPr lang="en-GB" smtClean="0"/>
              <a:t>04/10/2015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447BB-DA06-4C0E-BD31-12DF404CEBD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1143000"/>
            <a:ext cx="8229600" cy="10668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800">
                <a:solidFill>
                  <a:schemeClr val="accent2"/>
                </a:solidFill>
              </a:defRPr>
            </a:lvl1pPr>
          </a:lstStyle>
          <a:p>
            <a:fld id="{2E91275D-F663-4405-8FA8-D037D09A52F7}" type="datetimeFigureOut">
              <a:rPr lang="en-GB" smtClean="0"/>
              <a:t>04/10/2015</a:t>
            </a:fld>
            <a:endParaRPr lang="en-GB"/>
          </a:p>
        </p:txBody>
      </p:sp>
      <p:sp>
        <p:nvSpPr>
          <p:cNvPr id="3" name="Footer Placeholder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800">
                <a:solidFill>
                  <a:schemeClr val="accent2"/>
                </a:solidFill>
              </a:defRPr>
            </a:lvl1pPr>
          </a:lstStyle>
          <a:p>
            <a:endParaRPr lang="en-GB"/>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446447BB-DA06-4C0E-BD31-12DF404CEBDD}"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913" r:id="rId1"/>
    <p:sldLayoutId id="2147483914" r:id="rId2"/>
    <p:sldLayoutId id="2147483915" r:id="rId3"/>
    <p:sldLayoutId id="2147483916" r:id="rId4"/>
    <p:sldLayoutId id="2147483917" r:id="rId5"/>
    <p:sldLayoutId id="2147483918" r:id="rId6"/>
    <p:sldLayoutId id="2147483919" r:id="rId7"/>
    <p:sldLayoutId id="2147483920" r:id="rId8"/>
    <p:sldLayoutId id="2147483921" r:id="rId9"/>
    <p:sldLayoutId id="2147483922" r:id="rId10"/>
    <p:sldLayoutId id="2147483923"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5536" y="1484784"/>
            <a:ext cx="8458200" cy="1955080"/>
          </a:xfrm>
        </p:spPr>
        <p:txBody>
          <a:bodyPr>
            <a:normAutofit fontScale="90000"/>
          </a:bodyPr>
          <a:lstStyle/>
          <a:p>
            <a:r>
              <a:rPr lang="en-GB" b="1" dirty="0" smtClean="0"/>
              <a:t>SBUS5120</a:t>
            </a:r>
            <a:r>
              <a:rPr lang="en-GB" b="1" dirty="0"/>
              <a:t/>
            </a:r>
            <a:br>
              <a:rPr lang="en-GB" b="1" dirty="0"/>
            </a:br>
            <a:r>
              <a:rPr lang="en-GB" b="1" dirty="0" smtClean="0"/>
              <a:t>Management Ethics</a:t>
            </a:r>
            <a:r>
              <a:rPr lang="en-GB" b="1" dirty="0"/>
              <a:t/>
            </a:r>
            <a:br>
              <a:rPr lang="en-GB" b="1" dirty="0"/>
            </a:br>
            <a:endParaRPr lang="en-GB" dirty="0"/>
          </a:p>
        </p:txBody>
      </p:sp>
      <p:sp>
        <p:nvSpPr>
          <p:cNvPr id="3" name="Subtitle 2"/>
          <p:cNvSpPr>
            <a:spLocks noGrp="1"/>
          </p:cNvSpPr>
          <p:nvPr>
            <p:ph type="subTitle" idx="1"/>
          </p:nvPr>
        </p:nvSpPr>
        <p:spPr/>
        <p:txBody>
          <a:bodyPr>
            <a:normAutofit/>
          </a:bodyPr>
          <a:lstStyle/>
          <a:p>
            <a:r>
              <a:rPr lang="en-GB" sz="3200" dirty="0" smtClean="0"/>
              <a:t>Globalisation</a:t>
            </a:r>
            <a:endParaRPr lang="en-GB" sz="3200" dirty="0"/>
          </a:p>
        </p:txBody>
      </p:sp>
      <p:pic>
        <p:nvPicPr>
          <p:cNvPr id="4" name="Picture 5" descr="TSD_logo201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72125" y="4572000"/>
            <a:ext cx="2889250" cy="1184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7497731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8" y="0"/>
            <a:ext cx="9243334"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493314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501615"/>
            <a:ext cx="8229600" cy="1066800"/>
          </a:xfrm>
        </p:spPr>
        <p:txBody>
          <a:bodyPr/>
          <a:lstStyle/>
          <a:p>
            <a:pPr eaLnBrk="1" hangingPunct="1"/>
            <a:r>
              <a:rPr lang="en-GB" altLang="en-US" dirty="0" smtClean="0">
                <a:solidFill>
                  <a:srgbClr val="0070C0"/>
                </a:solidFill>
              </a:rPr>
              <a:t>What is the ‘Global Village’?</a:t>
            </a:r>
            <a:endParaRPr lang="en-US" altLang="en-US" dirty="0" smtClean="0">
              <a:solidFill>
                <a:srgbClr val="0070C0"/>
              </a:solidFill>
            </a:endParaRPr>
          </a:p>
        </p:txBody>
      </p:sp>
      <p:sp>
        <p:nvSpPr>
          <p:cNvPr id="3075" name="Rectangle 3"/>
          <p:cNvSpPr>
            <a:spLocks noGrp="1" noChangeArrowheads="1"/>
          </p:cNvSpPr>
          <p:nvPr>
            <p:ph type="body" idx="1"/>
          </p:nvPr>
        </p:nvSpPr>
        <p:spPr>
          <a:xfrm>
            <a:off x="457200" y="2396530"/>
            <a:ext cx="8229600" cy="4178006"/>
          </a:xfrm>
        </p:spPr>
        <p:txBody>
          <a:bodyPr/>
          <a:lstStyle/>
          <a:p>
            <a:pPr eaLnBrk="1" hangingPunct="1">
              <a:lnSpc>
                <a:spcPct val="90000"/>
              </a:lnSpc>
            </a:pPr>
            <a:r>
              <a:rPr lang="en-GB" altLang="en-US" sz="2800" dirty="0" smtClean="0">
                <a:solidFill>
                  <a:srgbClr val="002060"/>
                </a:solidFill>
              </a:rPr>
              <a:t>Term coined by Marshall McLuhan (1962)</a:t>
            </a:r>
          </a:p>
          <a:p>
            <a:pPr eaLnBrk="1" hangingPunct="1">
              <a:lnSpc>
                <a:spcPct val="90000"/>
              </a:lnSpc>
            </a:pPr>
            <a:r>
              <a:rPr lang="en-GB" altLang="en-US" sz="2800" dirty="0" smtClean="0">
                <a:solidFill>
                  <a:srgbClr val="002060"/>
                </a:solidFill>
              </a:rPr>
              <a:t>Related to electronic technology and information flows around the world</a:t>
            </a:r>
          </a:p>
          <a:p>
            <a:pPr eaLnBrk="1" hangingPunct="1">
              <a:lnSpc>
                <a:spcPct val="90000"/>
              </a:lnSpc>
            </a:pPr>
            <a:r>
              <a:rPr lang="en-GB" altLang="en-US" sz="2800" dirty="0" smtClean="0">
                <a:solidFill>
                  <a:srgbClr val="002060"/>
                </a:solidFill>
              </a:rPr>
              <a:t>McLuhan in his observations of technological change, predicted the internet thirty years before it was invented</a:t>
            </a:r>
          </a:p>
          <a:p>
            <a:pPr eaLnBrk="1" hangingPunct="1">
              <a:lnSpc>
                <a:spcPct val="90000"/>
              </a:lnSpc>
            </a:pPr>
            <a:endParaRPr lang="en-GB" altLang="en-US" sz="2800" dirty="0" smtClean="0">
              <a:solidFill>
                <a:srgbClr val="002060"/>
              </a:solidFill>
            </a:endParaRPr>
          </a:p>
          <a:p>
            <a:pPr eaLnBrk="1" hangingPunct="1">
              <a:lnSpc>
                <a:spcPct val="90000"/>
              </a:lnSpc>
              <a:buFontTx/>
              <a:buNone/>
            </a:pPr>
            <a:r>
              <a:rPr lang="en-GB" altLang="en-US" sz="2800" dirty="0" err="1" smtClean="0">
                <a:solidFill>
                  <a:srgbClr val="002060"/>
                </a:solidFill>
              </a:rPr>
              <a:t>Mcluhan</a:t>
            </a:r>
            <a:r>
              <a:rPr lang="en-GB" altLang="en-US" sz="2800" dirty="0" smtClean="0">
                <a:solidFill>
                  <a:srgbClr val="002060"/>
                </a:solidFill>
              </a:rPr>
              <a:t>, M (1962) ‘</a:t>
            </a:r>
            <a:r>
              <a:rPr lang="en-GB" altLang="en-US" sz="2800" i="1" dirty="0" smtClean="0">
                <a:solidFill>
                  <a:srgbClr val="002060"/>
                </a:solidFill>
              </a:rPr>
              <a:t>The Gutenberg Galaxy: The making of Typographic Man</a:t>
            </a:r>
            <a:r>
              <a:rPr lang="en-GB" altLang="en-US" sz="2800" dirty="0" smtClean="0">
                <a:solidFill>
                  <a:srgbClr val="002060"/>
                </a:solidFill>
              </a:rPr>
              <a:t>’ Toronto.  University of Toronto Press.</a:t>
            </a:r>
            <a:endParaRPr lang="en-US" altLang="en-US" sz="2800" dirty="0" smtClean="0">
              <a:solidFill>
                <a:srgbClr val="002060"/>
              </a:solidFill>
            </a:endParaRPr>
          </a:p>
        </p:txBody>
      </p:sp>
    </p:spTree>
    <p:extLst>
      <p:ext uri="{BB962C8B-B14F-4D97-AF65-F5344CB8AC3E}">
        <p14:creationId xmlns:p14="http://schemas.microsoft.com/office/powerpoint/2010/main" val="777888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251520" y="476672"/>
            <a:ext cx="8229600" cy="1066800"/>
          </a:xfrm>
        </p:spPr>
        <p:txBody>
          <a:bodyPr>
            <a:normAutofit/>
          </a:bodyPr>
          <a:lstStyle/>
          <a:p>
            <a:r>
              <a:rPr lang="en-GB" altLang="en-US" sz="3600" dirty="0">
                <a:solidFill>
                  <a:srgbClr val="00B0F0"/>
                </a:solidFill>
              </a:rPr>
              <a:t>What is Globalisation?</a:t>
            </a:r>
          </a:p>
        </p:txBody>
      </p:sp>
      <p:sp>
        <p:nvSpPr>
          <p:cNvPr id="10243" name="Rectangle 3"/>
          <p:cNvSpPr>
            <a:spLocks noGrp="1" noChangeArrowheads="1"/>
          </p:cNvSpPr>
          <p:nvPr>
            <p:ph type="body" idx="1"/>
          </p:nvPr>
        </p:nvSpPr>
        <p:spPr>
          <a:xfrm>
            <a:off x="457200" y="2060847"/>
            <a:ext cx="8229600" cy="4065315"/>
          </a:xfrm>
        </p:spPr>
        <p:txBody>
          <a:bodyPr>
            <a:normAutofit lnSpcReduction="10000"/>
          </a:bodyPr>
          <a:lstStyle/>
          <a:p>
            <a:pPr>
              <a:lnSpc>
                <a:spcPct val="90000"/>
              </a:lnSpc>
            </a:pPr>
            <a:r>
              <a:rPr lang="en-GB" altLang="en-US" sz="2800" dirty="0">
                <a:latin typeface="+mj-lt"/>
              </a:rPr>
              <a:t>The process by which the world is becoming increasingly interconnected</a:t>
            </a:r>
          </a:p>
          <a:p>
            <a:pPr>
              <a:lnSpc>
                <a:spcPct val="90000"/>
              </a:lnSpc>
              <a:buFont typeface="Wingdings" pitchFamily="2" charset="2"/>
              <a:buNone/>
            </a:pPr>
            <a:endParaRPr lang="en-GB" altLang="en-US" sz="1600" dirty="0">
              <a:latin typeface="+mj-lt"/>
            </a:endParaRPr>
          </a:p>
          <a:p>
            <a:pPr>
              <a:lnSpc>
                <a:spcPct val="90000"/>
              </a:lnSpc>
            </a:pPr>
            <a:r>
              <a:rPr lang="en-GB" altLang="en-US" sz="2800" dirty="0">
                <a:latin typeface="+mj-lt"/>
              </a:rPr>
              <a:t>Globalisation is not new – it is a product of the industrial revolution</a:t>
            </a:r>
          </a:p>
          <a:p>
            <a:pPr>
              <a:lnSpc>
                <a:spcPct val="90000"/>
              </a:lnSpc>
              <a:buFont typeface="Wingdings" pitchFamily="2" charset="2"/>
              <a:buNone/>
            </a:pPr>
            <a:endParaRPr lang="en-GB" altLang="en-US" sz="1600" dirty="0">
              <a:latin typeface="+mj-lt"/>
            </a:endParaRPr>
          </a:p>
          <a:p>
            <a:pPr>
              <a:lnSpc>
                <a:spcPct val="90000"/>
              </a:lnSpc>
            </a:pPr>
            <a:r>
              <a:rPr lang="en-GB" altLang="en-US" sz="2800" dirty="0">
                <a:latin typeface="+mj-lt"/>
              </a:rPr>
              <a:t>First started to occur in the 19</a:t>
            </a:r>
            <a:r>
              <a:rPr lang="en-GB" altLang="en-US" sz="2800" baseline="30000" dirty="0">
                <a:latin typeface="+mj-lt"/>
              </a:rPr>
              <a:t>th</a:t>
            </a:r>
            <a:r>
              <a:rPr lang="en-GB" altLang="en-US" sz="2800" dirty="0">
                <a:latin typeface="+mj-lt"/>
              </a:rPr>
              <a:t> century but the pace, scope and scale has accelerated since World War II, and especially over the last 25 years</a:t>
            </a:r>
          </a:p>
          <a:p>
            <a:pPr>
              <a:lnSpc>
                <a:spcPct val="90000"/>
              </a:lnSpc>
              <a:buFont typeface="Wingdings" pitchFamily="2" charset="2"/>
              <a:buNone/>
            </a:pPr>
            <a:endParaRPr lang="en-GB" altLang="en-US" sz="1600" dirty="0">
              <a:latin typeface="+mj-lt"/>
            </a:endParaRPr>
          </a:p>
          <a:p>
            <a:pPr>
              <a:lnSpc>
                <a:spcPct val="90000"/>
              </a:lnSpc>
            </a:pPr>
            <a:r>
              <a:rPr lang="en-GB" altLang="en-US" sz="2800" dirty="0">
                <a:latin typeface="+mj-lt"/>
              </a:rPr>
              <a:t>Term ‘globalisation’ first coined in the 1980s</a:t>
            </a:r>
          </a:p>
        </p:txBody>
      </p:sp>
    </p:spTree>
    <p:extLst>
      <p:ext uri="{BB962C8B-B14F-4D97-AF65-F5344CB8AC3E}">
        <p14:creationId xmlns:p14="http://schemas.microsoft.com/office/powerpoint/2010/main" val="26151681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74" y="0"/>
            <a:ext cx="9134454" cy="6857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76" y="1"/>
            <a:ext cx="9134452" cy="6857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710173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08720"/>
            <a:ext cx="8229600" cy="5665816"/>
          </a:xfrm>
        </p:spPr>
        <p:txBody>
          <a:bodyPr>
            <a:normAutofit lnSpcReduction="10000"/>
          </a:bodyPr>
          <a:lstStyle/>
          <a:p>
            <a:pPr marL="109728" indent="0">
              <a:buNone/>
            </a:pPr>
            <a:r>
              <a:rPr lang="en-GB" sz="3600" dirty="0" smtClean="0">
                <a:solidFill>
                  <a:srgbClr val="C00000"/>
                </a:solidFill>
                <a:latin typeface="+mj-lt"/>
              </a:rPr>
              <a:t>Spatial </a:t>
            </a:r>
            <a:r>
              <a:rPr lang="en-GB" sz="3600" dirty="0" err="1" smtClean="0">
                <a:solidFill>
                  <a:srgbClr val="C00000"/>
                </a:solidFill>
                <a:latin typeface="+mj-lt"/>
              </a:rPr>
              <a:t>Divisons</a:t>
            </a:r>
            <a:r>
              <a:rPr lang="en-GB" sz="3600" dirty="0" smtClean="0">
                <a:solidFill>
                  <a:srgbClr val="C00000"/>
                </a:solidFill>
                <a:latin typeface="+mj-lt"/>
              </a:rPr>
              <a:t> of Labour….</a:t>
            </a:r>
          </a:p>
          <a:p>
            <a:pPr marL="109728" indent="0">
              <a:buNone/>
            </a:pPr>
            <a:endParaRPr lang="en-GB" sz="3600" dirty="0" smtClean="0">
              <a:latin typeface="+mj-lt"/>
            </a:endParaRPr>
          </a:p>
          <a:p>
            <a:pPr marL="109728" indent="0">
              <a:buNone/>
            </a:pPr>
            <a:endParaRPr lang="en-GB" sz="3600" dirty="0">
              <a:latin typeface="+mj-lt"/>
            </a:endParaRPr>
          </a:p>
          <a:p>
            <a:pPr marL="109728" indent="0">
              <a:buNone/>
            </a:pPr>
            <a:endParaRPr lang="en-GB" sz="3600" dirty="0">
              <a:latin typeface="+mj-lt"/>
            </a:endParaRPr>
          </a:p>
          <a:p>
            <a:pPr marL="109728" indent="0">
              <a:buNone/>
            </a:pPr>
            <a:r>
              <a:rPr lang="en-GB" sz="3600" dirty="0" smtClean="0">
                <a:solidFill>
                  <a:srgbClr val="0070C0"/>
                </a:solidFill>
                <a:latin typeface="+mj-lt"/>
              </a:rPr>
              <a:t>…..and of Production</a:t>
            </a:r>
          </a:p>
          <a:p>
            <a:pPr marL="109728" indent="0">
              <a:buNone/>
            </a:pPr>
            <a:endParaRPr lang="en-GB" dirty="0">
              <a:latin typeface="+mj-lt"/>
            </a:endParaRPr>
          </a:p>
          <a:p>
            <a:pPr marL="109728" indent="0">
              <a:buNone/>
            </a:pPr>
            <a:endParaRPr lang="en-GB" dirty="0" smtClean="0">
              <a:latin typeface="+mj-lt"/>
            </a:endParaRPr>
          </a:p>
          <a:p>
            <a:pPr marL="109728" indent="0">
              <a:buNone/>
            </a:pPr>
            <a:endParaRPr lang="en-GB" dirty="0">
              <a:latin typeface="+mj-lt"/>
            </a:endParaRPr>
          </a:p>
          <a:p>
            <a:pPr marL="109728" indent="0">
              <a:buNone/>
            </a:pPr>
            <a:endParaRPr lang="en-GB" dirty="0" smtClean="0">
              <a:latin typeface="+mj-lt"/>
            </a:endParaRPr>
          </a:p>
          <a:p>
            <a:pPr marL="109728" indent="0">
              <a:buNone/>
            </a:pPr>
            <a:r>
              <a:rPr lang="en-GB" sz="2400" dirty="0" smtClean="0">
                <a:latin typeface="+mj-lt"/>
              </a:rPr>
              <a:t>Massey</a:t>
            </a:r>
            <a:r>
              <a:rPr lang="en-GB" sz="2400" dirty="0">
                <a:latin typeface="+mj-lt"/>
              </a:rPr>
              <a:t>, D. B. (1995). Spatial divisions of </a:t>
            </a:r>
            <a:r>
              <a:rPr lang="en-GB" sz="2400" dirty="0" err="1">
                <a:latin typeface="+mj-lt"/>
              </a:rPr>
              <a:t>labor</a:t>
            </a:r>
            <a:r>
              <a:rPr lang="en-GB" sz="2400" dirty="0">
                <a:latin typeface="+mj-lt"/>
              </a:rPr>
              <a:t>: Social structures and the geography of production. Psychology Press.</a:t>
            </a:r>
          </a:p>
        </p:txBody>
      </p:sp>
    </p:spTree>
    <p:extLst>
      <p:ext uri="{BB962C8B-B14F-4D97-AF65-F5344CB8AC3E}">
        <p14:creationId xmlns:p14="http://schemas.microsoft.com/office/powerpoint/2010/main" val="37525300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3"/>
          <p:cNvSpPr>
            <a:spLocks noGrp="1" noChangeArrowheads="1"/>
          </p:cNvSpPr>
          <p:nvPr>
            <p:ph type="body" idx="1"/>
          </p:nvPr>
        </p:nvSpPr>
        <p:spPr>
          <a:xfrm>
            <a:off x="457200" y="1052736"/>
            <a:ext cx="5626968" cy="5073427"/>
          </a:xfrm>
        </p:spPr>
        <p:txBody>
          <a:bodyPr>
            <a:normAutofit/>
          </a:bodyPr>
          <a:lstStyle/>
          <a:p>
            <a:pPr marL="109728" indent="0">
              <a:buNone/>
            </a:pPr>
            <a:r>
              <a:rPr lang="en-GB" altLang="en-US" sz="3600" dirty="0" smtClean="0"/>
              <a:t>Communications </a:t>
            </a:r>
            <a:endParaRPr lang="en-GB" altLang="en-US" sz="3600" dirty="0"/>
          </a:p>
          <a:p>
            <a:pPr lvl="1"/>
            <a:r>
              <a:rPr lang="en-GB" altLang="en-US" sz="2800" dirty="0"/>
              <a:t>Television, telephones and internet have helped to </a:t>
            </a:r>
            <a:endParaRPr lang="en-GB" altLang="en-US" sz="2800" dirty="0" smtClean="0"/>
          </a:p>
          <a:p>
            <a:pPr marL="411480" lvl="1" indent="0">
              <a:buNone/>
            </a:pPr>
            <a:r>
              <a:rPr lang="en-GB" altLang="en-US" sz="2800" dirty="0"/>
              <a:t> </a:t>
            </a:r>
            <a:r>
              <a:rPr lang="en-GB" altLang="en-US" sz="2800" dirty="0" smtClean="0"/>
              <a:t>  </a:t>
            </a:r>
            <a:r>
              <a:rPr lang="en-GB" altLang="en-US" sz="2800" dirty="0" smtClean="0"/>
              <a:t>create </a:t>
            </a:r>
            <a:r>
              <a:rPr lang="en-GB" altLang="en-US" sz="2800" dirty="0"/>
              <a:t>a ‘global village</a:t>
            </a:r>
            <a:r>
              <a:rPr lang="en-GB" altLang="en-US" sz="2800" dirty="0" smtClean="0"/>
              <a:t>’</a:t>
            </a:r>
          </a:p>
          <a:p>
            <a:pPr marL="411480" lvl="1" indent="0">
              <a:buNone/>
            </a:pPr>
            <a:endParaRPr lang="en-GB" altLang="en-US" sz="2800" dirty="0"/>
          </a:p>
          <a:p>
            <a:pPr lvl="1"/>
            <a:r>
              <a:rPr lang="en-GB" altLang="en-US" sz="2800" dirty="0"/>
              <a:t>Call centres do not have to </a:t>
            </a:r>
            <a:endParaRPr lang="en-GB" altLang="en-US" sz="2800" dirty="0" smtClean="0"/>
          </a:p>
          <a:p>
            <a:pPr marL="411480" lvl="1" indent="0">
              <a:buNone/>
            </a:pPr>
            <a:r>
              <a:rPr lang="en-GB" altLang="en-US" sz="2800" dirty="0"/>
              <a:t> </a:t>
            </a:r>
            <a:r>
              <a:rPr lang="en-GB" altLang="en-US" sz="2800" dirty="0" smtClean="0"/>
              <a:t>  </a:t>
            </a:r>
            <a:r>
              <a:rPr lang="en-GB" altLang="en-US" sz="2800" dirty="0" smtClean="0"/>
              <a:t>be </a:t>
            </a:r>
            <a:r>
              <a:rPr lang="en-GB" altLang="en-US" sz="2800" dirty="0"/>
              <a:t>tied to specific </a:t>
            </a:r>
            <a:r>
              <a:rPr lang="en-GB" altLang="en-US" sz="2800" dirty="0" smtClean="0"/>
              <a:t>locations</a:t>
            </a:r>
          </a:p>
          <a:p>
            <a:pPr lvl="1"/>
            <a:endParaRPr lang="en-GB" altLang="en-US" sz="3200" dirty="0"/>
          </a:p>
          <a:p>
            <a:pPr lvl="1"/>
            <a:r>
              <a:rPr lang="en-GB" altLang="en-US" sz="2800" dirty="0" smtClean="0"/>
              <a:t>We are globally connected through social media</a:t>
            </a:r>
            <a:endParaRPr lang="en-GB" altLang="en-US" sz="2800"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112" y="1052736"/>
            <a:ext cx="3059832" cy="30462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98629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type="body" idx="1"/>
          </p:nvPr>
        </p:nvSpPr>
        <p:spPr>
          <a:xfrm>
            <a:off x="457200" y="836711"/>
            <a:ext cx="8229600" cy="5289451"/>
          </a:xfrm>
        </p:spPr>
        <p:txBody>
          <a:bodyPr/>
          <a:lstStyle/>
          <a:p>
            <a:pPr marL="109728" indent="0">
              <a:buNone/>
            </a:pPr>
            <a:r>
              <a:rPr lang="en-GB" altLang="en-US" dirty="0"/>
              <a:t>Transport </a:t>
            </a:r>
            <a:endParaRPr lang="en-GB" altLang="en-US" dirty="0" smtClean="0"/>
          </a:p>
          <a:p>
            <a:pPr marL="109728" indent="0">
              <a:buNone/>
            </a:pPr>
            <a:endParaRPr lang="en-GB" altLang="en-US" dirty="0"/>
          </a:p>
          <a:p>
            <a:pPr lvl="1"/>
            <a:r>
              <a:rPr lang="en-GB" altLang="en-US" dirty="0"/>
              <a:t>Reductions in cost of travel</a:t>
            </a:r>
          </a:p>
          <a:p>
            <a:pPr lvl="1"/>
            <a:r>
              <a:rPr lang="en-GB" altLang="en-US" dirty="0"/>
              <a:t>Reduction in time to get to destinations</a:t>
            </a:r>
          </a:p>
          <a:p>
            <a:pPr lvl="1"/>
            <a:r>
              <a:rPr lang="en-GB" altLang="en-US" dirty="0"/>
              <a:t>Most of the world is accessible for </a:t>
            </a:r>
            <a:endParaRPr lang="en-GB" altLang="en-US" dirty="0" smtClean="0"/>
          </a:p>
          <a:p>
            <a:pPr marL="411480" lvl="1" indent="0">
              <a:buNone/>
            </a:pPr>
            <a:r>
              <a:rPr lang="en-GB" altLang="en-US" dirty="0"/>
              <a:t> </a:t>
            </a:r>
            <a:r>
              <a:rPr lang="en-GB" altLang="en-US" dirty="0" smtClean="0"/>
              <a:t>   </a:t>
            </a:r>
            <a:r>
              <a:rPr lang="en-GB" altLang="en-US" dirty="0" smtClean="0"/>
              <a:t>tourism</a:t>
            </a:r>
            <a:endParaRPr lang="en-GB" altLang="en-US" dirty="0"/>
          </a:p>
          <a:p>
            <a:pPr lvl="1"/>
            <a:r>
              <a:rPr lang="en-GB" altLang="en-US" dirty="0"/>
              <a:t>Migration for employment is becoming more widespread</a:t>
            </a:r>
          </a:p>
          <a:p>
            <a:pPr lvl="1"/>
            <a:r>
              <a:rPr lang="en-GB" altLang="en-US" dirty="0"/>
              <a:t>Businesses can easily ship raw materials around the world</a:t>
            </a:r>
          </a:p>
          <a:p>
            <a:pPr lvl="1"/>
            <a:r>
              <a:rPr lang="en-GB" altLang="en-US" dirty="0"/>
              <a:t>Products and services from all over the world are now available to UK customers</a:t>
            </a:r>
          </a:p>
          <a:p>
            <a:pPr>
              <a:buFont typeface="Wingdings" pitchFamily="2" charset="2"/>
              <a:buNone/>
            </a:pPr>
            <a:endParaRPr lang="en-GB" altLang="en-US"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92280" y="764704"/>
            <a:ext cx="1905000" cy="2114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422196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type="body" idx="1"/>
          </p:nvPr>
        </p:nvSpPr>
        <p:spPr>
          <a:xfrm>
            <a:off x="457200" y="908720"/>
            <a:ext cx="8229600" cy="5217443"/>
          </a:xfrm>
        </p:spPr>
        <p:txBody>
          <a:bodyPr/>
          <a:lstStyle/>
          <a:p>
            <a:pPr marL="109728" indent="0">
              <a:buNone/>
            </a:pPr>
            <a:r>
              <a:rPr lang="en-GB" altLang="en-US" dirty="0"/>
              <a:t>Trade </a:t>
            </a:r>
            <a:r>
              <a:rPr lang="en-GB" altLang="en-US" dirty="0" smtClean="0"/>
              <a:t>Liberalisation</a:t>
            </a:r>
          </a:p>
          <a:p>
            <a:pPr marL="109728" indent="0">
              <a:buNone/>
            </a:pPr>
            <a:endParaRPr lang="en-GB" altLang="en-US" dirty="0"/>
          </a:p>
          <a:p>
            <a:pPr lvl="1"/>
            <a:endParaRPr lang="en-GB" altLang="en-US" dirty="0" smtClean="0"/>
          </a:p>
          <a:p>
            <a:pPr lvl="1"/>
            <a:endParaRPr lang="en-GB" altLang="en-US" dirty="0"/>
          </a:p>
          <a:p>
            <a:pPr lvl="1"/>
            <a:r>
              <a:rPr lang="en-GB" altLang="en-US" dirty="0" smtClean="0"/>
              <a:t>Governments </a:t>
            </a:r>
            <a:r>
              <a:rPr lang="en-GB" altLang="en-US" dirty="0"/>
              <a:t>have relaxed laws restricting trade and foreign investment</a:t>
            </a:r>
          </a:p>
          <a:p>
            <a:pPr lvl="1"/>
            <a:r>
              <a:rPr lang="en-GB" altLang="en-US" dirty="0"/>
              <a:t>Some governments offer grants and tax incentives to persuade foreign companies to invest in their country</a:t>
            </a:r>
          </a:p>
          <a:p>
            <a:pPr lvl="1"/>
            <a:r>
              <a:rPr lang="en-GB" altLang="en-US" dirty="0"/>
              <a:t>Globalisation is also being driven by the decision by India and China to open their economies to the world – doubling the global labour force overnight</a:t>
            </a:r>
          </a:p>
          <a:p>
            <a:pPr lvl="1">
              <a:buFont typeface="Wingdings" pitchFamily="2" charset="2"/>
              <a:buNone/>
            </a:pPr>
            <a:endParaRPr lang="en-GB" altLang="en-US" dirty="0"/>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20072" y="476672"/>
            <a:ext cx="3150096" cy="21000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48107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539552" y="620688"/>
            <a:ext cx="8229600" cy="1066800"/>
          </a:xfrm>
        </p:spPr>
        <p:txBody>
          <a:bodyPr/>
          <a:lstStyle/>
          <a:p>
            <a:r>
              <a:rPr lang="en-GB" altLang="en-US" sz="3200" dirty="0">
                <a:solidFill>
                  <a:srgbClr val="C00000"/>
                </a:solidFill>
              </a:rPr>
              <a:t>The Role of Trade </a:t>
            </a:r>
          </a:p>
        </p:txBody>
      </p:sp>
      <p:sp>
        <p:nvSpPr>
          <p:cNvPr id="14339" name="Rectangle 3"/>
          <p:cNvSpPr>
            <a:spLocks noGrp="1" noChangeArrowheads="1"/>
          </p:cNvSpPr>
          <p:nvPr>
            <p:ph type="body" idx="1"/>
          </p:nvPr>
        </p:nvSpPr>
        <p:spPr>
          <a:xfrm>
            <a:off x="457200" y="1844824"/>
            <a:ext cx="8229600" cy="4729712"/>
          </a:xfrm>
        </p:spPr>
        <p:txBody>
          <a:bodyPr/>
          <a:lstStyle/>
          <a:p>
            <a:r>
              <a:rPr lang="en-GB" altLang="en-US" sz="2800" dirty="0">
                <a:solidFill>
                  <a:srgbClr val="002060"/>
                </a:solidFill>
                <a:latin typeface="+mj-lt"/>
              </a:rPr>
              <a:t>Trade has been the engine of globalisation</a:t>
            </a:r>
          </a:p>
          <a:p>
            <a:r>
              <a:rPr lang="en-GB" altLang="en-US" sz="2800" dirty="0">
                <a:solidFill>
                  <a:srgbClr val="002060"/>
                </a:solidFill>
                <a:latin typeface="+mj-lt"/>
              </a:rPr>
              <a:t>World trade in manufacturing goods increased more than 100 times in the </a:t>
            </a:r>
            <a:r>
              <a:rPr lang="en-GB" altLang="en-US" sz="2800" dirty="0" smtClean="0">
                <a:solidFill>
                  <a:srgbClr val="002060"/>
                </a:solidFill>
                <a:latin typeface="+mj-lt"/>
              </a:rPr>
              <a:t>60 </a:t>
            </a:r>
            <a:r>
              <a:rPr lang="en-GB" altLang="en-US" sz="2800" dirty="0">
                <a:solidFill>
                  <a:srgbClr val="002060"/>
                </a:solidFill>
                <a:latin typeface="+mj-lt"/>
              </a:rPr>
              <a:t>years since 1955</a:t>
            </a:r>
          </a:p>
          <a:p>
            <a:r>
              <a:rPr lang="en-GB" altLang="en-US" sz="2800" dirty="0">
                <a:solidFill>
                  <a:srgbClr val="002060"/>
                </a:solidFill>
                <a:latin typeface="+mj-lt"/>
              </a:rPr>
              <a:t>In post war years an increasing share of global production has been carried out by multinationals</a:t>
            </a:r>
          </a:p>
          <a:p>
            <a:r>
              <a:rPr lang="en-GB" altLang="en-US" sz="2800" dirty="0">
                <a:solidFill>
                  <a:srgbClr val="002060"/>
                </a:solidFill>
                <a:latin typeface="+mj-lt"/>
              </a:rPr>
              <a:t>Multinationals have become increasingly global locating plants overseas to capitalise on cheaper labour costs or proximity to markets</a:t>
            </a:r>
          </a:p>
        </p:txBody>
      </p:sp>
    </p:spTree>
    <p:extLst>
      <p:ext uri="{BB962C8B-B14F-4D97-AF65-F5344CB8AC3E}">
        <p14:creationId xmlns:p14="http://schemas.microsoft.com/office/powerpoint/2010/main" val="4725861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23528" y="548680"/>
            <a:ext cx="8229600" cy="1066800"/>
          </a:xfrm>
        </p:spPr>
        <p:txBody>
          <a:bodyPr/>
          <a:lstStyle/>
          <a:p>
            <a:r>
              <a:rPr lang="en-GB" altLang="en-US" sz="3200" dirty="0">
                <a:solidFill>
                  <a:srgbClr val="C00000"/>
                </a:solidFill>
              </a:rPr>
              <a:t>Multinationals</a:t>
            </a:r>
          </a:p>
        </p:txBody>
      </p:sp>
      <p:sp>
        <p:nvSpPr>
          <p:cNvPr id="15363" name="Rectangle 3"/>
          <p:cNvSpPr>
            <a:spLocks noGrp="1" noChangeArrowheads="1"/>
          </p:cNvSpPr>
          <p:nvPr>
            <p:ph type="body" idx="1"/>
          </p:nvPr>
        </p:nvSpPr>
        <p:spPr>
          <a:xfrm>
            <a:off x="457200" y="1772816"/>
            <a:ext cx="8229600" cy="4824834"/>
          </a:xfrm>
        </p:spPr>
        <p:txBody>
          <a:bodyPr/>
          <a:lstStyle/>
          <a:p>
            <a:pPr>
              <a:lnSpc>
                <a:spcPct val="90000"/>
              </a:lnSpc>
            </a:pPr>
            <a:r>
              <a:rPr lang="en-GB" altLang="en-US" sz="2800" dirty="0">
                <a:solidFill>
                  <a:srgbClr val="002060"/>
                </a:solidFill>
                <a:latin typeface="+mj-lt"/>
              </a:rPr>
              <a:t>Major brands and associated symbols e.g. shell, Coca Cola, Ford, McDonalds instantly recognisable around the globe</a:t>
            </a:r>
          </a:p>
          <a:p>
            <a:pPr>
              <a:lnSpc>
                <a:spcPct val="90000"/>
              </a:lnSpc>
            </a:pPr>
            <a:r>
              <a:rPr lang="en-GB" altLang="en-US" sz="2800" dirty="0">
                <a:solidFill>
                  <a:srgbClr val="002060"/>
                </a:solidFill>
                <a:latin typeface="+mj-lt"/>
              </a:rPr>
              <a:t>The majority come from more economically developed countries</a:t>
            </a:r>
          </a:p>
          <a:p>
            <a:pPr>
              <a:lnSpc>
                <a:spcPct val="90000"/>
              </a:lnSpc>
            </a:pPr>
            <a:r>
              <a:rPr lang="en-GB" altLang="en-US" sz="2800" dirty="0">
                <a:solidFill>
                  <a:srgbClr val="002060"/>
                </a:solidFill>
                <a:latin typeface="+mj-lt"/>
              </a:rPr>
              <a:t>Factors attracting Multinationals to a country may include:</a:t>
            </a:r>
          </a:p>
          <a:p>
            <a:pPr lvl="1">
              <a:lnSpc>
                <a:spcPct val="90000"/>
              </a:lnSpc>
            </a:pPr>
            <a:r>
              <a:rPr lang="en-GB" altLang="en-US" sz="2400" dirty="0">
                <a:solidFill>
                  <a:srgbClr val="002060"/>
                </a:solidFill>
                <a:latin typeface="+mj-lt"/>
              </a:rPr>
              <a:t>Cheap raw materials</a:t>
            </a:r>
          </a:p>
          <a:p>
            <a:pPr lvl="1">
              <a:lnSpc>
                <a:spcPct val="90000"/>
              </a:lnSpc>
            </a:pPr>
            <a:r>
              <a:rPr lang="en-GB" altLang="en-US" sz="2400" dirty="0">
                <a:solidFill>
                  <a:srgbClr val="002060"/>
                </a:solidFill>
                <a:latin typeface="+mj-lt"/>
              </a:rPr>
              <a:t>Cheap labour supply</a:t>
            </a:r>
          </a:p>
          <a:p>
            <a:pPr lvl="1">
              <a:lnSpc>
                <a:spcPct val="90000"/>
              </a:lnSpc>
            </a:pPr>
            <a:r>
              <a:rPr lang="en-GB" altLang="en-US" sz="2400" dirty="0">
                <a:solidFill>
                  <a:srgbClr val="002060"/>
                </a:solidFill>
                <a:latin typeface="+mj-lt"/>
              </a:rPr>
              <a:t>Good transport</a:t>
            </a:r>
          </a:p>
          <a:p>
            <a:pPr lvl="1">
              <a:lnSpc>
                <a:spcPct val="90000"/>
              </a:lnSpc>
            </a:pPr>
            <a:r>
              <a:rPr lang="en-GB" altLang="en-US" sz="2400" dirty="0">
                <a:solidFill>
                  <a:srgbClr val="002060"/>
                </a:solidFill>
                <a:latin typeface="+mj-lt"/>
              </a:rPr>
              <a:t>Access to market</a:t>
            </a:r>
          </a:p>
          <a:p>
            <a:pPr lvl="1">
              <a:lnSpc>
                <a:spcPct val="90000"/>
              </a:lnSpc>
            </a:pPr>
            <a:r>
              <a:rPr lang="en-GB" altLang="en-US" sz="2400" dirty="0">
                <a:solidFill>
                  <a:srgbClr val="002060"/>
                </a:solidFill>
                <a:latin typeface="+mj-lt"/>
              </a:rPr>
              <a:t>Beneficial government policies</a:t>
            </a:r>
          </a:p>
        </p:txBody>
      </p:sp>
    </p:spTree>
    <p:extLst>
      <p:ext uri="{BB962C8B-B14F-4D97-AF65-F5344CB8AC3E}">
        <p14:creationId xmlns:p14="http://schemas.microsoft.com/office/powerpoint/2010/main" val="37346482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251520" y="620688"/>
            <a:ext cx="8229600" cy="1066800"/>
          </a:xfrm>
        </p:spPr>
        <p:txBody>
          <a:bodyPr/>
          <a:lstStyle/>
          <a:p>
            <a:r>
              <a:rPr lang="en-GB" altLang="en-US" sz="3200" dirty="0">
                <a:solidFill>
                  <a:srgbClr val="C00000"/>
                </a:solidFill>
              </a:rPr>
              <a:t>Service Sector Globalisation</a:t>
            </a:r>
          </a:p>
        </p:txBody>
      </p:sp>
      <p:sp>
        <p:nvSpPr>
          <p:cNvPr id="16387" name="Rectangle 3"/>
          <p:cNvSpPr>
            <a:spLocks noGrp="1" noChangeArrowheads="1"/>
          </p:cNvSpPr>
          <p:nvPr>
            <p:ph type="body" idx="1"/>
          </p:nvPr>
        </p:nvSpPr>
        <p:spPr/>
        <p:txBody>
          <a:bodyPr/>
          <a:lstStyle/>
          <a:p>
            <a:pPr>
              <a:lnSpc>
                <a:spcPct val="90000"/>
              </a:lnSpc>
            </a:pPr>
            <a:r>
              <a:rPr lang="en-GB" altLang="en-US" sz="2800" dirty="0">
                <a:solidFill>
                  <a:srgbClr val="002060"/>
                </a:solidFill>
                <a:latin typeface="+mj-lt"/>
              </a:rPr>
              <a:t>Service sector e.g. retail, education, research and development also increasing affected by globalisation</a:t>
            </a:r>
          </a:p>
          <a:p>
            <a:pPr>
              <a:lnSpc>
                <a:spcPct val="90000"/>
              </a:lnSpc>
            </a:pPr>
            <a:r>
              <a:rPr lang="en-GB" altLang="en-US" sz="2800" dirty="0">
                <a:solidFill>
                  <a:srgbClr val="002060"/>
                </a:solidFill>
                <a:latin typeface="+mj-lt"/>
              </a:rPr>
              <a:t>Many service sector jobs are at threat from outsourcing</a:t>
            </a:r>
          </a:p>
          <a:p>
            <a:pPr>
              <a:lnSpc>
                <a:spcPct val="90000"/>
              </a:lnSpc>
            </a:pPr>
            <a:r>
              <a:rPr lang="en-GB" altLang="en-US" sz="2800" dirty="0">
                <a:solidFill>
                  <a:srgbClr val="002060"/>
                </a:solidFill>
                <a:latin typeface="+mj-lt"/>
              </a:rPr>
              <a:t>India has become a centre for business process outsourcing e.g. payroll, billing, IT support</a:t>
            </a:r>
          </a:p>
          <a:p>
            <a:pPr>
              <a:lnSpc>
                <a:spcPct val="90000"/>
              </a:lnSpc>
            </a:pPr>
            <a:r>
              <a:rPr lang="en-GB" altLang="en-US" sz="2800" dirty="0">
                <a:solidFill>
                  <a:srgbClr val="002060"/>
                </a:solidFill>
                <a:latin typeface="+mj-lt"/>
              </a:rPr>
              <a:t>India is now the world’s leading exporter of It services – its volume of offshore business doubles every 3 years</a:t>
            </a:r>
          </a:p>
        </p:txBody>
      </p:sp>
    </p:spTree>
    <p:extLst>
      <p:ext uri="{BB962C8B-B14F-4D97-AF65-F5344CB8AC3E}">
        <p14:creationId xmlns:p14="http://schemas.microsoft.com/office/powerpoint/2010/main" val="27293113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57200" y="274638"/>
            <a:ext cx="8229600" cy="773112"/>
          </a:xfrm>
        </p:spPr>
        <p:txBody>
          <a:bodyPr/>
          <a:lstStyle/>
          <a:p>
            <a:pPr eaLnBrk="1" hangingPunct="1"/>
            <a:r>
              <a:rPr lang="en-GB" altLang="en-US" dirty="0" smtClean="0">
                <a:solidFill>
                  <a:srgbClr val="C00000"/>
                </a:solidFill>
              </a:rPr>
              <a:t>Postmodernity</a:t>
            </a:r>
          </a:p>
        </p:txBody>
      </p:sp>
      <p:sp>
        <p:nvSpPr>
          <p:cNvPr id="7171" name="Rectangle 3"/>
          <p:cNvSpPr>
            <a:spLocks noGrp="1" noChangeArrowheads="1"/>
          </p:cNvSpPr>
          <p:nvPr>
            <p:ph type="body" idx="1"/>
          </p:nvPr>
        </p:nvSpPr>
        <p:spPr/>
        <p:txBody>
          <a:bodyPr>
            <a:normAutofit lnSpcReduction="10000"/>
          </a:bodyPr>
          <a:lstStyle/>
          <a:p>
            <a:pPr eaLnBrk="1" hangingPunct="1"/>
            <a:r>
              <a:rPr lang="en-GB" altLang="en-US" dirty="0" smtClean="0">
                <a:solidFill>
                  <a:srgbClr val="002060"/>
                </a:solidFill>
                <a:latin typeface="+mj-lt"/>
              </a:rPr>
              <a:t>De-differentiation</a:t>
            </a:r>
          </a:p>
          <a:p>
            <a:pPr eaLnBrk="1" hangingPunct="1"/>
            <a:r>
              <a:rPr lang="en-GB" altLang="en-US" dirty="0" smtClean="0">
                <a:solidFill>
                  <a:srgbClr val="002060"/>
                </a:solidFill>
                <a:latin typeface="+mj-lt"/>
              </a:rPr>
              <a:t>Class distinctions less clear cut</a:t>
            </a:r>
          </a:p>
          <a:p>
            <a:pPr eaLnBrk="1" hangingPunct="1"/>
            <a:r>
              <a:rPr lang="en-GB" altLang="en-US" dirty="0" smtClean="0">
                <a:solidFill>
                  <a:srgbClr val="002060"/>
                </a:solidFill>
                <a:latin typeface="+mj-lt"/>
              </a:rPr>
              <a:t>Mass production </a:t>
            </a:r>
            <a:r>
              <a:rPr lang="en-GB" altLang="en-US" dirty="0" smtClean="0">
                <a:solidFill>
                  <a:srgbClr val="002060"/>
                </a:solidFill>
                <a:latin typeface="+mj-lt"/>
                <a:cs typeface="Arial" charset="0"/>
              </a:rPr>
              <a:t>→ flexibility</a:t>
            </a:r>
          </a:p>
          <a:p>
            <a:pPr eaLnBrk="1" hangingPunct="1"/>
            <a:r>
              <a:rPr lang="en-GB" altLang="en-US" dirty="0" smtClean="0">
                <a:solidFill>
                  <a:srgbClr val="002060"/>
                </a:solidFill>
                <a:latin typeface="+mj-lt"/>
                <a:cs typeface="Arial" charset="0"/>
              </a:rPr>
              <a:t>Growth of multinationals</a:t>
            </a:r>
          </a:p>
          <a:p>
            <a:pPr eaLnBrk="1" hangingPunct="1"/>
            <a:r>
              <a:rPr lang="en-GB" altLang="en-US" dirty="0" smtClean="0">
                <a:solidFill>
                  <a:srgbClr val="002060"/>
                </a:solidFill>
                <a:latin typeface="+mj-lt"/>
                <a:cs typeface="Arial" charset="0"/>
              </a:rPr>
              <a:t>Diminishing nation state</a:t>
            </a:r>
          </a:p>
          <a:p>
            <a:pPr eaLnBrk="1" hangingPunct="1"/>
            <a:r>
              <a:rPr lang="en-GB" altLang="en-US" dirty="0" smtClean="0">
                <a:solidFill>
                  <a:srgbClr val="002060"/>
                </a:solidFill>
                <a:latin typeface="+mj-lt"/>
                <a:cs typeface="Arial" charset="0"/>
              </a:rPr>
              <a:t>Increasing </a:t>
            </a:r>
            <a:r>
              <a:rPr lang="en-GB" altLang="en-US" dirty="0" smtClean="0">
                <a:solidFill>
                  <a:srgbClr val="002060"/>
                </a:solidFill>
                <a:latin typeface="+mj-lt"/>
                <a:cs typeface="Arial" charset="0"/>
              </a:rPr>
              <a:t>cosmopolitanism</a:t>
            </a:r>
          </a:p>
          <a:p>
            <a:pPr eaLnBrk="1" hangingPunct="1"/>
            <a:endParaRPr lang="en-GB" altLang="en-US" dirty="0">
              <a:solidFill>
                <a:srgbClr val="002060"/>
              </a:solidFill>
              <a:latin typeface="+mj-lt"/>
              <a:cs typeface="Arial" charset="0"/>
            </a:endParaRPr>
          </a:p>
          <a:p>
            <a:pPr eaLnBrk="1" hangingPunct="1"/>
            <a:endParaRPr lang="en-GB" altLang="en-US" dirty="0" smtClean="0">
              <a:solidFill>
                <a:srgbClr val="002060"/>
              </a:solidFill>
              <a:latin typeface="+mj-lt"/>
              <a:cs typeface="Arial" charset="0"/>
            </a:endParaRPr>
          </a:p>
          <a:p>
            <a:pPr marL="109728" indent="0">
              <a:buNone/>
            </a:pPr>
            <a:r>
              <a:rPr lang="en-GB" altLang="en-US" sz="2400" dirty="0">
                <a:solidFill>
                  <a:srgbClr val="002060"/>
                </a:solidFill>
                <a:latin typeface="+mj-lt"/>
                <a:cs typeface="Arial" charset="0"/>
              </a:rPr>
              <a:t>Harvey, D. (1989</a:t>
            </a:r>
            <a:r>
              <a:rPr lang="en-GB" altLang="en-US" sz="2400" dirty="0" smtClean="0">
                <a:solidFill>
                  <a:srgbClr val="002060"/>
                </a:solidFill>
                <a:latin typeface="+mj-lt"/>
                <a:cs typeface="Arial" charset="0"/>
              </a:rPr>
              <a:t>) </a:t>
            </a:r>
            <a:r>
              <a:rPr lang="en-GB" altLang="en-US" sz="2400" dirty="0">
                <a:solidFill>
                  <a:srgbClr val="002060"/>
                </a:solidFill>
                <a:latin typeface="+mj-lt"/>
                <a:cs typeface="Arial" charset="0"/>
              </a:rPr>
              <a:t>The </a:t>
            </a:r>
            <a:r>
              <a:rPr lang="en-GB" altLang="en-US" sz="2400" dirty="0" smtClean="0">
                <a:solidFill>
                  <a:srgbClr val="002060"/>
                </a:solidFill>
                <a:latin typeface="+mj-lt"/>
                <a:cs typeface="Arial" charset="0"/>
              </a:rPr>
              <a:t>Condition </a:t>
            </a:r>
            <a:r>
              <a:rPr lang="en-GB" altLang="en-US" sz="2400" dirty="0">
                <a:solidFill>
                  <a:srgbClr val="002060"/>
                </a:solidFill>
                <a:latin typeface="+mj-lt"/>
                <a:cs typeface="Arial" charset="0"/>
              </a:rPr>
              <a:t>of </a:t>
            </a:r>
            <a:r>
              <a:rPr lang="en-GB" altLang="en-US" sz="2400" dirty="0" smtClean="0">
                <a:solidFill>
                  <a:srgbClr val="002060"/>
                </a:solidFill>
                <a:latin typeface="+mj-lt"/>
                <a:cs typeface="Arial" charset="0"/>
              </a:rPr>
              <a:t>Postmodernity. Oxford</a:t>
            </a:r>
            <a:r>
              <a:rPr lang="en-GB" altLang="en-US" sz="2400" dirty="0">
                <a:solidFill>
                  <a:srgbClr val="002060"/>
                </a:solidFill>
                <a:latin typeface="+mj-lt"/>
                <a:cs typeface="Arial" charset="0"/>
              </a:rPr>
              <a:t>: Blackwell.</a:t>
            </a:r>
            <a:endParaRPr lang="en-GB" altLang="en-US" sz="2400" dirty="0" smtClean="0">
              <a:solidFill>
                <a:srgbClr val="002060"/>
              </a:solidFill>
              <a:latin typeface="+mj-lt"/>
              <a:cs typeface="Arial" charset="0"/>
            </a:endParaRPr>
          </a:p>
          <a:p>
            <a:pPr eaLnBrk="1" hangingPunct="1">
              <a:buFontTx/>
              <a:buNone/>
            </a:pPr>
            <a:endParaRPr lang="en-GB" altLang="en-US" dirty="0" smtClean="0">
              <a:cs typeface="Arial" charset="0"/>
            </a:endParaRPr>
          </a:p>
        </p:txBody>
      </p:sp>
    </p:spTree>
    <p:extLst>
      <p:ext uri="{BB962C8B-B14F-4D97-AF65-F5344CB8AC3E}">
        <p14:creationId xmlns:p14="http://schemas.microsoft.com/office/powerpoint/2010/main" val="230023793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17779" cy="35829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7813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
            <a:ext cx="9144000" cy="690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579666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57200" y="620688"/>
            <a:ext cx="8229600" cy="1224136"/>
          </a:xfrm>
        </p:spPr>
        <p:txBody>
          <a:bodyPr/>
          <a:lstStyle/>
          <a:p>
            <a:r>
              <a:rPr lang="en-GB" altLang="en-US" sz="3200" dirty="0">
                <a:solidFill>
                  <a:srgbClr val="C00000"/>
                </a:solidFill>
              </a:rPr>
              <a:t>Positive Impacts of Globalisation</a:t>
            </a:r>
          </a:p>
        </p:txBody>
      </p:sp>
      <p:sp>
        <p:nvSpPr>
          <p:cNvPr id="17411" name="Rectangle 3"/>
          <p:cNvSpPr>
            <a:spLocks noGrp="1" noChangeArrowheads="1"/>
          </p:cNvSpPr>
          <p:nvPr>
            <p:ph type="body" idx="1"/>
          </p:nvPr>
        </p:nvSpPr>
        <p:spPr>
          <a:xfrm>
            <a:off x="457200" y="2132855"/>
            <a:ext cx="8229600" cy="4391769"/>
          </a:xfrm>
        </p:spPr>
        <p:txBody>
          <a:bodyPr>
            <a:normAutofit fontScale="92500" lnSpcReduction="10000"/>
          </a:bodyPr>
          <a:lstStyle/>
          <a:p>
            <a:pPr>
              <a:lnSpc>
                <a:spcPct val="90000"/>
              </a:lnSpc>
            </a:pPr>
            <a:r>
              <a:rPr lang="en-GB" altLang="en-US" sz="2800" dirty="0">
                <a:solidFill>
                  <a:schemeClr val="tx2"/>
                </a:solidFill>
                <a:latin typeface="+mj-lt"/>
              </a:rPr>
              <a:t>Inward investment by multinationals helps to provide employment</a:t>
            </a:r>
          </a:p>
          <a:p>
            <a:pPr>
              <a:lnSpc>
                <a:spcPct val="90000"/>
              </a:lnSpc>
            </a:pPr>
            <a:r>
              <a:rPr lang="en-GB" altLang="en-US" sz="2800" dirty="0">
                <a:solidFill>
                  <a:schemeClr val="tx2"/>
                </a:solidFill>
                <a:latin typeface="+mj-lt"/>
              </a:rPr>
              <a:t>Multinationals bring income to local economies which in turn provide resources for local services</a:t>
            </a:r>
          </a:p>
          <a:p>
            <a:pPr>
              <a:lnSpc>
                <a:spcPct val="90000"/>
              </a:lnSpc>
            </a:pPr>
            <a:r>
              <a:rPr lang="en-GB" altLang="en-US" sz="2800" dirty="0">
                <a:solidFill>
                  <a:schemeClr val="tx2"/>
                </a:solidFill>
                <a:latin typeface="+mj-lt"/>
              </a:rPr>
              <a:t>Inter-cultural exchange and communication across the globe leads to greater sharing of ideas, experiences and lifestyles</a:t>
            </a:r>
          </a:p>
          <a:p>
            <a:pPr>
              <a:lnSpc>
                <a:spcPct val="90000"/>
              </a:lnSpc>
            </a:pPr>
            <a:r>
              <a:rPr lang="en-GB" altLang="en-US" sz="2800" dirty="0">
                <a:solidFill>
                  <a:schemeClr val="tx2"/>
                </a:solidFill>
                <a:latin typeface="+mj-lt"/>
              </a:rPr>
              <a:t>Globalisation can help raise awareness of international events such as natural disasters which generates aid</a:t>
            </a:r>
          </a:p>
          <a:p>
            <a:pPr>
              <a:lnSpc>
                <a:spcPct val="90000"/>
              </a:lnSpc>
            </a:pPr>
            <a:r>
              <a:rPr lang="en-GB" altLang="en-US" sz="2800" dirty="0">
                <a:solidFill>
                  <a:schemeClr val="tx2"/>
                </a:solidFill>
                <a:latin typeface="+mj-lt"/>
              </a:rPr>
              <a:t>People may become more aware of global issues such as deforestation and global warming</a:t>
            </a:r>
          </a:p>
        </p:txBody>
      </p:sp>
    </p:spTree>
    <p:extLst>
      <p:ext uri="{BB962C8B-B14F-4D97-AF65-F5344CB8AC3E}">
        <p14:creationId xmlns:p14="http://schemas.microsoft.com/office/powerpoint/2010/main" val="2096579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457200" y="692696"/>
            <a:ext cx="8229600" cy="1080120"/>
          </a:xfrm>
        </p:spPr>
        <p:txBody>
          <a:bodyPr/>
          <a:lstStyle/>
          <a:p>
            <a:r>
              <a:rPr lang="en-GB" altLang="en-US" sz="3200" dirty="0">
                <a:solidFill>
                  <a:srgbClr val="C00000"/>
                </a:solidFill>
              </a:rPr>
              <a:t>Negative Impacts of Globalisation</a:t>
            </a:r>
          </a:p>
        </p:txBody>
      </p:sp>
      <p:sp>
        <p:nvSpPr>
          <p:cNvPr id="18435" name="Rectangle 3"/>
          <p:cNvSpPr>
            <a:spLocks noGrp="1" noChangeArrowheads="1"/>
          </p:cNvSpPr>
          <p:nvPr>
            <p:ph type="body" idx="1"/>
          </p:nvPr>
        </p:nvSpPr>
        <p:spPr>
          <a:xfrm>
            <a:off x="457200" y="1772815"/>
            <a:ext cx="8229600" cy="4353347"/>
          </a:xfrm>
        </p:spPr>
        <p:txBody>
          <a:bodyPr>
            <a:normAutofit lnSpcReduction="10000"/>
          </a:bodyPr>
          <a:lstStyle/>
          <a:p>
            <a:pPr>
              <a:lnSpc>
                <a:spcPct val="90000"/>
              </a:lnSpc>
            </a:pPr>
            <a:r>
              <a:rPr lang="en-GB" altLang="en-US" sz="2800" dirty="0">
                <a:solidFill>
                  <a:srgbClr val="002060"/>
                </a:solidFill>
                <a:latin typeface="+mj-lt"/>
              </a:rPr>
              <a:t>Globalisation operates in the interests of the richest nations which still dominate world trade</a:t>
            </a:r>
          </a:p>
          <a:p>
            <a:pPr>
              <a:lnSpc>
                <a:spcPct val="90000"/>
              </a:lnSpc>
            </a:pPr>
            <a:r>
              <a:rPr lang="en-GB" altLang="en-US" sz="2800" dirty="0">
                <a:solidFill>
                  <a:srgbClr val="002060"/>
                </a:solidFill>
                <a:latin typeface="+mj-lt"/>
              </a:rPr>
              <a:t>The role of the developing world has tended towards providing cheap labour and raw materials</a:t>
            </a:r>
          </a:p>
          <a:p>
            <a:pPr>
              <a:lnSpc>
                <a:spcPct val="90000"/>
              </a:lnSpc>
            </a:pPr>
            <a:r>
              <a:rPr lang="en-GB" altLang="en-US" sz="2800" dirty="0">
                <a:solidFill>
                  <a:srgbClr val="002060"/>
                </a:solidFill>
                <a:latin typeface="+mj-lt"/>
              </a:rPr>
              <a:t>The wealth created may not assist local economies as ‘leakages’ exist when income generated is directed back to the multinational’s nation of origin</a:t>
            </a:r>
          </a:p>
          <a:p>
            <a:pPr>
              <a:lnSpc>
                <a:spcPct val="90000"/>
              </a:lnSpc>
            </a:pPr>
            <a:r>
              <a:rPr lang="en-GB" altLang="en-US" sz="2800" dirty="0">
                <a:solidFill>
                  <a:srgbClr val="002060"/>
                </a:solidFill>
                <a:latin typeface="+mj-lt"/>
              </a:rPr>
              <a:t>Local companies may go out of business as they are unable to compete</a:t>
            </a:r>
          </a:p>
        </p:txBody>
      </p:sp>
    </p:spTree>
    <p:extLst>
      <p:ext uri="{BB962C8B-B14F-4D97-AF65-F5344CB8AC3E}">
        <p14:creationId xmlns:p14="http://schemas.microsoft.com/office/powerpoint/2010/main" val="30085106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3"/>
          <p:cNvSpPr>
            <a:spLocks noGrp="1" noChangeArrowheads="1"/>
          </p:cNvSpPr>
          <p:nvPr>
            <p:ph type="body" idx="1"/>
          </p:nvPr>
        </p:nvSpPr>
        <p:spPr>
          <a:xfrm>
            <a:off x="457200" y="549275"/>
            <a:ext cx="8229600" cy="5576888"/>
          </a:xfrm>
        </p:spPr>
        <p:txBody>
          <a:bodyPr/>
          <a:lstStyle/>
          <a:p>
            <a:r>
              <a:rPr lang="en-GB" altLang="en-US" sz="2800" dirty="0">
                <a:solidFill>
                  <a:srgbClr val="002060"/>
                </a:solidFill>
                <a:latin typeface="+mj-lt"/>
              </a:rPr>
              <a:t>Lack of strict international laws means that multinationals may operate in a way that they would not be able to in their home nation e.g. pollution, poor health and safety, low wages</a:t>
            </a:r>
          </a:p>
          <a:p>
            <a:r>
              <a:rPr lang="en-GB" altLang="en-US" sz="2800" dirty="0">
                <a:solidFill>
                  <a:srgbClr val="002060"/>
                </a:solidFill>
                <a:latin typeface="+mj-lt"/>
              </a:rPr>
              <a:t>Can be a threat to cultural diversity, destroying languages and traditions</a:t>
            </a:r>
          </a:p>
        </p:txBody>
      </p:sp>
    </p:spTree>
    <p:extLst>
      <p:ext uri="{BB962C8B-B14F-4D97-AF65-F5344CB8AC3E}">
        <p14:creationId xmlns:p14="http://schemas.microsoft.com/office/powerpoint/2010/main" val="28023381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smtClean="0"/>
              <a:t>Ethical impacts of globalization</a:t>
            </a:r>
          </a:p>
        </p:txBody>
      </p:sp>
      <p:grpSp>
        <p:nvGrpSpPr>
          <p:cNvPr id="16387" name="Group 414"/>
          <p:cNvGrpSpPr>
            <a:grpSpLocks/>
          </p:cNvGrpSpPr>
          <p:nvPr/>
        </p:nvGrpSpPr>
        <p:grpSpPr bwMode="auto">
          <a:xfrm>
            <a:off x="0" y="0"/>
            <a:ext cx="9144000" cy="7072543"/>
            <a:chOff x="204" y="981"/>
            <a:chExt cx="5353" cy="3085"/>
          </a:xfrm>
        </p:grpSpPr>
        <p:sp>
          <p:nvSpPr>
            <p:cNvPr id="16388" name="Rectangle 5"/>
            <p:cNvSpPr>
              <a:spLocks noChangeArrowheads="1"/>
            </p:cNvSpPr>
            <p:nvPr/>
          </p:nvSpPr>
          <p:spPr bwMode="auto">
            <a:xfrm>
              <a:off x="204" y="981"/>
              <a:ext cx="5353" cy="3084"/>
            </a:xfrm>
            <a:prstGeom prst="rect">
              <a:avLst/>
            </a:prstGeom>
            <a:solidFill>
              <a:srgbClr val="008080"/>
            </a:solid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6389" name="Text Box 6"/>
            <p:cNvSpPr txBox="1">
              <a:spLocks noChangeArrowheads="1"/>
            </p:cNvSpPr>
            <p:nvPr/>
          </p:nvSpPr>
          <p:spPr bwMode="auto">
            <a:xfrm>
              <a:off x="1292" y="1335"/>
              <a:ext cx="4264" cy="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pPr>
              <a:r>
                <a:rPr lang="en-GB" sz="1600" dirty="0">
                  <a:solidFill>
                    <a:srgbClr val="FFFFFF"/>
                  </a:solidFill>
                </a:rPr>
                <a:t>Globalization provides potential for greater profitability, but also greater risks. Lack of regulation of global capital markets, leading to additional financial risks and instability.</a:t>
              </a:r>
            </a:p>
          </p:txBody>
        </p:sp>
        <p:sp>
          <p:nvSpPr>
            <p:cNvPr id="16390" name="Text Box 7"/>
            <p:cNvSpPr txBox="1">
              <a:spLocks noChangeArrowheads="1"/>
            </p:cNvSpPr>
            <p:nvPr/>
          </p:nvSpPr>
          <p:spPr bwMode="auto">
            <a:xfrm>
              <a:off x="1292" y="1655"/>
              <a:ext cx="4264" cy="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r>
                <a:rPr lang="en-GB" sz="1600" dirty="0">
                  <a:solidFill>
                    <a:schemeClr val="bg1"/>
                  </a:solidFill>
                </a:rPr>
                <a:t>Corporations outsource production to developing countries in order to reduce costs in global marketplace - this provides jobs but also raises the potential for exploitation of employees through poor working conditions.</a:t>
              </a:r>
            </a:p>
          </p:txBody>
        </p:sp>
        <p:sp>
          <p:nvSpPr>
            <p:cNvPr id="16391" name="Text Box 8"/>
            <p:cNvSpPr txBox="1">
              <a:spLocks noChangeArrowheads="1"/>
            </p:cNvSpPr>
            <p:nvPr/>
          </p:nvSpPr>
          <p:spPr bwMode="auto">
            <a:xfrm>
              <a:off x="1292" y="2110"/>
              <a:ext cx="4264" cy="4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pPr>
              <a:r>
                <a:rPr lang="en-GB" sz="1600" dirty="0">
                  <a:solidFill>
                    <a:schemeClr val="bg1"/>
                  </a:solidFill>
                </a:rPr>
                <a:t>Global products provide social benefits to consumers across the globe, but may also meet protests about cultural imperialism and westernization. Globalization can bring cheaper prices to customers, but vulnerable consumers in developing countries may also face the possibility of exploitation by MNCs</a:t>
              </a:r>
              <a:r>
                <a:rPr lang="en-GB" sz="1600" dirty="0">
                  <a:solidFill>
                    <a:schemeClr val="tx2"/>
                  </a:solidFill>
                </a:rPr>
                <a:t>.</a:t>
              </a:r>
            </a:p>
          </p:txBody>
        </p:sp>
        <p:sp>
          <p:nvSpPr>
            <p:cNvPr id="16392" name="Text Box 9"/>
            <p:cNvSpPr txBox="1">
              <a:spLocks noChangeArrowheads="1"/>
            </p:cNvSpPr>
            <p:nvPr/>
          </p:nvSpPr>
          <p:spPr bwMode="auto">
            <a:xfrm>
              <a:off x="1292" y="2704"/>
              <a:ext cx="4264" cy="2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r>
                <a:rPr lang="en-GB" sz="1600" dirty="0">
                  <a:solidFill>
                    <a:srgbClr val="FFFFFF"/>
                  </a:solidFill>
                </a:rPr>
                <a:t>Suppliers in developing countries face regulation from MNCs through supply chain management. Small scale indigenous competitors exposed to powerful global players. </a:t>
              </a:r>
            </a:p>
          </p:txBody>
        </p:sp>
        <p:sp>
          <p:nvSpPr>
            <p:cNvPr id="16393" name="Text Box 10"/>
            <p:cNvSpPr txBox="1">
              <a:spLocks noChangeArrowheads="1"/>
            </p:cNvSpPr>
            <p:nvPr/>
          </p:nvSpPr>
          <p:spPr bwMode="auto">
            <a:xfrm>
              <a:off x="1292" y="3063"/>
              <a:ext cx="4264" cy="4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r>
                <a:rPr lang="en-GB" sz="1600" dirty="0">
                  <a:solidFill>
                    <a:srgbClr val="FFFFFF"/>
                  </a:solidFill>
                </a:rPr>
                <a:t>Global business activities brings the company in direct interaction to local communities with possibility for erosion of traditional community life; globally active pressure groups emerge with aim to “police“ the corporation where governments are weak and tolerant. </a:t>
              </a:r>
              <a:r>
                <a:rPr lang="en-GB" sz="1600" dirty="0"/>
                <a:t> </a:t>
              </a:r>
            </a:p>
          </p:txBody>
        </p:sp>
        <p:sp>
          <p:nvSpPr>
            <p:cNvPr id="16394" name="Rectangle 11"/>
            <p:cNvSpPr>
              <a:spLocks noChangeArrowheads="1"/>
            </p:cNvSpPr>
            <p:nvPr/>
          </p:nvSpPr>
          <p:spPr bwMode="auto">
            <a:xfrm>
              <a:off x="204" y="981"/>
              <a:ext cx="5353" cy="318"/>
            </a:xfrm>
            <a:prstGeom prst="rect">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6395" name="Line 12"/>
            <p:cNvSpPr>
              <a:spLocks noChangeShapeType="1"/>
            </p:cNvSpPr>
            <p:nvPr/>
          </p:nvSpPr>
          <p:spPr bwMode="auto">
            <a:xfrm>
              <a:off x="1292" y="1299"/>
              <a:ext cx="0" cy="276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396" name="Text Box 14"/>
            <p:cNvSpPr txBox="1">
              <a:spLocks noChangeArrowheads="1"/>
            </p:cNvSpPr>
            <p:nvPr/>
          </p:nvSpPr>
          <p:spPr bwMode="auto">
            <a:xfrm>
              <a:off x="204" y="1027"/>
              <a:ext cx="1043"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pPr>
              <a:r>
                <a:rPr lang="en-GB" sz="2000" dirty="0">
                  <a:solidFill>
                    <a:schemeClr val="bg1"/>
                  </a:solidFill>
                </a:rPr>
                <a:t>Stakeholders</a:t>
              </a:r>
            </a:p>
          </p:txBody>
        </p:sp>
        <p:sp>
          <p:nvSpPr>
            <p:cNvPr id="16397" name="Text Box 15"/>
            <p:cNvSpPr txBox="1">
              <a:spLocks noChangeArrowheads="1"/>
            </p:cNvSpPr>
            <p:nvPr/>
          </p:nvSpPr>
          <p:spPr bwMode="auto">
            <a:xfrm>
              <a:off x="1519" y="1027"/>
              <a:ext cx="3175"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pPr>
              <a:r>
                <a:rPr lang="en-GB" sz="2000" dirty="0">
                  <a:solidFill>
                    <a:schemeClr val="tx2"/>
                  </a:solidFill>
                </a:rPr>
                <a:t>Ethical impacts of </a:t>
              </a:r>
              <a:r>
                <a:rPr lang="en-GB" sz="2000" dirty="0">
                  <a:solidFill>
                    <a:schemeClr val="bg1"/>
                  </a:solidFill>
                </a:rPr>
                <a:t>globalization</a:t>
              </a:r>
            </a:p>
          </p:txBody>
        </p:sp>
        <p:sp>
          <p:nvSpPr>
            <p:cNvPr id="16398" name="Line 17"/>
            <p:cNvSpPr>
              <a:spLocks noChangeShapeType="1"/>
            </p:cNvSpPr>
            <p:nvPr/>
          </p:nvSpPr>
          <p:spPr bwMode="auto">
            <a:xfrm>
              <a:off x="204" y="1661"/>
              <a:ext cx="5353" cy="0"/>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399" name="Line 18"/>
            <p:cNvSpPr>
              <a:spLocks noChangeShapeType="1"/>
            </p:cNvSpPr>
            <p:nvPr/>
          </p:nvSpPr>
          <p:spPr bwMode="auto">
            <a:xfrm>
              <a:off x="204" y="2115"/>
              <a:ext cx="5353" cy="0"/>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00" name="Line 19"/>
            <p:cNvSpPr>
              <a:spLocks noChangeShapeType="1"/>
            </p:cNvSpPr>
            <p:nvPr/>
          </p:nvSpPr>
          <p:spPr bwMode="auto">
            <a:xfrm>
              <a:off x="204" y="2704"/>
              <a:ext cx="5353" cy="0"/>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01" name="Line 20"/>
            <p:cNvSpPr>
              <a:spLocks noChangeShapeType="1"/>
            </p:cNvSpPr>
            <p:nvPr/>
          </p:nvSpPr>
          <p:spPr bwMode="auto">
            <a:xfrm>
              <a:off x="204" y="3067"/>
              <a:ext cx="5353" cy="0"/>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02" name="Text Box 21"/>
            <p:cNvSpPr txBox="1">
              <a:spLocks noChangeArrowheads="1"/>
            </p:cNvSpPr>
            <p:nvPr/>
          </p:nvSpPr>
          <p:spPr bwMode="auto">
            <a:xfrm>
              <a:off x="250" y="1389"/>
              <a:ext cx="906"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pPr>
              <a:r>
                <a:rPr lang="en-GB" sz="1600" dirty="0">
                  <a:solidFill>
                    <a:schemeClr val="bg1"/>
                  </a:solidFill>
                </a:rPr>
                <a:t>Shareholders</a:t>
              </a:r>
            </a:p>
          </p:txBody>
        </p:sp>
        <p:sp>
          <p:nvSpPr>
            <p:cNvPr id="16403" name="Text Box 22"/>
            <p:cNvSpPr txBox="1">
              <a:spLocks noChangeArrowheads="1"/>
            </p:cNvSpPr>
            <p:nvPr/>
          </p:nvSpPr>
          <p:spPr bwMode="auto">
            <a:xfrm>
              <a:off x="204" y="1812"/>
              <a:ext cx="771"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pPr>
              <a:r>
                <a:rPr lang="en-GB" sz="1600" dirty="0">
                  <a:solidFill>
                    <a:schemeClr val="bg1"/>
                  </a:solidFill>
                </a:rPr>
                <a:t>Employees</a:t>
              </a:r>
            </a:p>
          </p:txBody>
        </p:sp>
        <p:sp>
          <p:nvSpPr>
            <p:cNvPr id="16404" name="Text Box 23"/>
            <p:cNvSpPr txBox="1">
              <a:spLocks noChangeArrowheads="1"/>
            </p:cNvSpPr>
            <p:nvPr/>
          </p:nvSpPr>
          <p:spPr bwMode="auto">
            <a:xfrm>
              <a:off x="250" y="2704"/>
              <a:ext cx="1042" cy="3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pPr>
              <a:r>
                <a:rPr lang="en-GB" sz="1600" dirty="0">
                  <a:solidFill>
                    <a:schemeClr val="bg1"/>
                  </a:solidFill>
                </a:rPr>
                <a:t>Suppliers &amp; competitors</a:t>
              </a:r>
            </a:p>
          </p:txBody>
        </p:sp>
        <p:sp>
          <p:nvSpPr>
            <p:cNvPr id="16405" name="Text Box 24"/>
            <p:cNvSpPr txBox="1">
              <a:spLocks noChangeArrowheads="1"/>
            </p:cNvSpPr>
            <p:nvPr/>
          </p:nvSpPr>
          <p:spPr bwMode="auto">
            <a:xfrm>
              <a:off x="250" y="3113"/>
              <a:ext cx="1042" cy="3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pPr>
              <a:r>
                <a:rPr lang="en-GB" sz="1600" dirty="0">
                  <a:solidFill>
                    <a:schemeClr val="bg1"/>
                  </a:solidFill>
                </a:rPr>
                <a:t>Civil society (NGOs, </a:t>
              </a:r>
              <a:r>
                <a:rPr lang="en-GB" sz="1600" dirty="0" err="1">
                  <a:solidFill>
                    <a:schemeClr val="bg1"/>
                  </a:solidFill>
                </a:rPr>
                <a:t>etc</a:t>
              </a:r>
              <a:r>
                <a:rPr lang="en-GB" sz="1600" dirty="0">
                  <a:solidFill>
                    <a:schemeClr val="bg1"/>
                  </a:solidFill>
                </a:rPr>
                <a:t>)</a:t>
              </a:r>
            </a:p>
          </p:txBody>
        </p:sp>
        <p:sp>
          <p:nvSpPr>
            <p:cNvPr id="16406" name="Text Box 25"/>
            <p:cNvSpPr txBox="1">
              <a:spLocks noChangeArrowheads="1"/>
            </p:cNvSpPr>
            <p:nvPr/>
          </p:nvSpPr>
          <p:spPr bwMode="auto">
            <a:xfrm>
              <a:off x="250" y="3612"/>
              <a:ext cx="1042" cy="3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pPr>
              <a:r>
                <a:rPr lang="en-GB" sz="1600" dirty="0">
                  <a:solidFill>
                    <a:schemeClr val="bg1"/>
                  </a:solidFill>
                </a:rPr>
                <a:t>Government &amp; regulation</a:t>
              </a:r>
            </a:p>
          </p:txBody>
        </p:sp>
        <p:sp>
          <p:nvSpPr>
            <p:cNvPr id="16407" name="Text Box 411"/>
            <p:cNvSpPr txBox="1">
              <a:spLocks noChangeArrowheads="1"/>
            </p:cNvSpPr>
            <p:nvPr/>
          </p:nvSpPr>
          <p:spPr bwMode="auto">
            <a:xfrm>
              <a:off x="250" y="2341"/>
              <a:ext cx="1042"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pPr>
              <a:r>
                <a:rPr lang="en-GB" sz="1600" dirty="0">
                  <a:solidFill>
                    <a:schemeClr val="bg1"/>
                  </a:solidFill>
                </a:rPr>
                <a:t>Consumers</a:t>
              </a:r>
            </a:p>
          </p:txBody>
        </p:sp>
        <p:sp>
          <p:nvSpPr>
            <p:cNvPr id="16408" name="Text Box 412"/>
            <p:cNvSpPr txBox="1">
              <a:spLocks noChangeArrowheads="1"/>
            </p:cNvSpPr>
            <p:nvPr/>
          </p:nvSpPr>
          <p:spPr bwMode="auto">
            <a:xfrm>
              <a:off x="1292" y="3516"/>
              <a:ext cx="4264" cy="4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r>
                <a:rPr lang="en-GB" sz="1600" dirty="0">
                  <a:solidFill>
                    <a:srgbClr val="FFFFFF"/>
                  </a:solidFill>
                </a:rPr>
                <a:t>Globalization weakens governments and increases the corporate responsibility for jobs, welfare, maintenance of ethical standards, etc. Globalization also confronts governments with corporations from different cultural expectations about issues such as bribery, corruption, taxation, and philanthropy.</a:t>
              </a:r>
              <a:endParaRPr lang="en-GB" sz="1600" dirty="0"/>
            </a:p>
          </p:txBody>
        </p:sp>
        <p:sp>
          <p:nvSpPr>
            <p:cNvPr id="16409" name="Line 413"/>
            <p:cNvSpPr>
              <a:spLocks noChangeShapeType="1"/>
            </p:cNvSpPr>
            <p:nvPr/>
          </p:nvSpPr>
          <p:spPr bwMode="auto">
            <a:xfrm>
              <a:off x="204" y="3521"/>
              <a:ext cx="5353" cy="0"/>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Tree>
    <p:extLst>
      <p:ext uri="{BB962C8B-B14F-4D97-AF65-F5344CB8AC3E}">
        <p14:creationId xmlns:p14="http://schemas.microsoft.com/office/powerpoint/2010/main" val="148714705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9169" y="0"/>
            <a:ext cx="9547254"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692818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Urban</Template>
  <TotalTime>1053</TotalTime>
  <Words>949</Words>
  <Application>Microsoft Office PowerPoint</Application>
  <PresentationFormat>On-screen Show (4:3)</PresentationFormat>
  <Paragraphs>108</Paragraphs>
  <Slides>20</Slides>
  <Notes>1</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Urban</vt:lpstr>
      <vt:lpstr>SBUS5120 Management Ethics </vt:lpstr>
      <vt:lpstr>PowerPoint Presentation</vt:lpstr>
      <vt:lpstr>What is the ‘Global Village’?</vt:lpstr>
      <vt:lpstr>What is Globalisation?</vt:lpstr>
      <vt:lpstr>PowerPoint Presentation</vt:lpstr>
      <vt:lpstr>PowerPoint Presentation</vt:lpstr>
      <vt:lpstr>PowerPoint Presentation</vt:lpstr>
      <vt:lpstr>PowerPoint Presentation</vt:lpstr>
      <vt:lpstr>PowerPoint Presentation</vt:lpstr>
      <vt:lpstr>The Role of Trade </vt:lpstr>
      <vt:lpstr>Multinationals</vt:lpstr>
      <vt:lpstr>Service Sector Globalisation</vt:lpstr>
      <vt:lpstr>Postmodernity</vt:lpstr>
      <vt:lpstr>PowerPoint Presentation</vt:lpstr>
      <vt:lpstr>PowerPoint Presentation</vt:lpstr>
      <vt:lpstr>Positive Impacts of Globalisation</vt:lpstr>
      <vt:lpstr>Negative Impacts of Globalisation</vt:lpstr>
      <vt:lpstr>PowerPoint Presentation</vt:lpstr>
      <vt:lpstr>Ethical impacts of globalization</vt:lpstr>
      <vt:lpstr>PowerPoint Presentation</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M3X9082 Developing Niche Markets</dc:title>
  <dc:creator>Louise Emanuel</dc:creator>
  <cp:lastModifiedBy>Louise Emanuel</cp:lastModifiedBy>
  <cp:revision>59</cp:revision>
  <dcterms:created xsi:type="dcterms:W3CDTF">2014-12-18T11:36:24Z</dcterms:created>
  <dcterms:modified xsi:type="dcterms:W3CDTF">2015-10-04T14:46:15Z</dcterms:modified>
</cp:coreProperties>
</file>