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9601200" cy="128016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p15:clr>
            <a:srgbClr val="A4A3A4"/>
          </p15:clr>
        </p15:guide>
        <p15:guide id="2" pos="30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6EB"/>
    <a:srgbClr val="ADB6B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81"/>
  </p:normalViewPr>
  <p:slideViewPr>
    <p:cSldViewPr>
      <p:cViewPr>
        <p:scale>
          <a:sx n="113" d="100"/>
          <a:sy n="113" d="100"/>
        </p:scale>
        <p:origin x="240" y="-4304"/>
      </p:cViewPr>
      <p:guideLst>
        <p:guide orient="horz" pos="4032"/>
        <p:guide pos="302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8"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jholloway_141008_student_uwtsd_ac_uk/Documents/top%205%20stats.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Total Non-Fatal Injuries  </a:t>
            </a:r>
          </a:p>
        </c:rich>
      </c:tx>
      <c:overlay val="0"/>
      <c:spPr>
        <a:noFill/>
        <a:ln>
          <a:noFill/>
        </a:ln>
        <a:effectLst/>
      </c:spPr>
      <c:txPr>
        <a:bodyPr rot="0" spcFirstLastPara="1" vertOverflow="ellipsis" vert="horz" wrap="square" anchor="ctr" anchorCtr="1"/>
        <a:lstStyle/>
        <a:p>
          <a:pPr>
            <a:defRPr sz="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9.8990248456049493E-2"/>
          <c:y val="0.11073736264894599"/>
          <c:w val="0.89010111589646634"/>
          <c:h val="0.73618243964440566"/>
        </c:manualLayout>
      </c:layout>
      <c:lineChart>
        <c:grouping val="standard"/>
        <c:varyColors val="0"/>
        <c:ser>
          <c:idx val="0"/>
          <c:order val="0"/>
          <c:tx>
            <c:strRef>
              <c:f>Sheet1!$B$1</c:f>
              <c:strCache>
                <c:ptCount val="1"/>
                <c:pt idx="0">
                  <c:v>Total non fatal injuries  </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strRef>
              <c:f>Sheet1!$A$2:$A$14</c:f>
              <c:strCache>
                <c:ptCount val="13"/>
                <c:pt idx="0">
                  <c:v>2006/07</c:v>
                </c:pt>
                <c:pt idx="1">
                  <c:v>2007/08</c:v>
                </c:pt>
                <c:pt idx="2">
                  <c:v>2008/09</c:v>
                </c:pt>
                <c:pt idx="3">
                  <c:v>2009/10</c:v>
                </c:pt>
                <c:pt idx="4">
                  <c:v>2010/11</c:v>
                </c:pt>
                <c:pt idx="5">
                  <c:v>2011/12</c:v>
                </c:pt>
                <c:pt idx="6">
                  <c:v>2012/13</c:v>
                </c:pt>
                <c:pt idx="7">
                  <c:v>2013/14</c:v>
                </c:pt>
                <c:pt idx="8">
                  <c:v>2014/15</c:v>
                </c:pt>
                <c:pt idx="9">
                  <c:v>2015/16</c:v>
                </c:pt>
                <c:pt idx="10">
                  <c:v>2016/17</c:v>
                </c:pt>
                <c:pt idx="11">
                  <c:v>2017/18r</c:v>
                </c:pt>
                <c:pt idx="12">
                  <c:v>2018/19p</c:v>
                </c:pt>
              </c:strCache>
            </c:strRef>
          </c:cat>
          <c:val>
            <c:numRef>
              <c:f>Sheet1!$B$2:$B$14</c:f>
              <c:numCache>
                <c:formatCode>#,##0</c:formatCode>
                <c:ptCount val="13"/>
                <c:pt idx="0">
                  <c:v>10961</c:v>
                </c:pt>
                <c:pt idx="1">
                  <c:v>11260</c:v>
                </c:pt>
                <c:pt idx="2">
                  <c:v>10178</c:v>
                </c:pt>
                <c:pt idx="3">
                  <c:v>8313</c:v>
                </c:pt>
                <c:pt idx="4">
                  <c:v>7120</c:v>
                </c:pt>
                <c:pt idx="5">
                  <c:v>7138</c:v>
                </c:pt>
                <c:pt idx="6">
                  <c:v>5150</c:v>
                </c:pt>
                <c:pt idx="7">
                  <c:v>5236</c:v>
                </c:pt>
                <c:pt idx="8">
                  <c:v>5449</c:v>
                </c:pt>
                <c:pt idx="9">
                  <c:v>5306</c:v>
                </c:pt>
                <c:pt idx="10">
                  <c:v>5097</c:v>
                </c:pt>
                <c:pt idx="11">
                  <c:v>4932</c:v>
                </c:pt>
                <c:pt idx="12">
                  <c:v>4872</c:v>
                </c:pt>
              </c:numCache>
            </c:numRef>
          </c:val>
          <c:smooth val="0"/>
          <c:extLst>
            <c:ext xmlns:c16="http://schemas.microsoft.com/office/drawing/2014/chart" uri="{C3380CC4-5D6E-409C-BE32-E72D297353CC}">
              <c16:uniqueId val="{00000000-51DB-3B49-BD30-4A68CD79252B}"/>
            </c:ext>
          </c:extLst>
        </c:ser>
        <c:dLbls>
          <c:dLblPos val="ctr"/>
          <c:showLegendKey val="0"/>
          <c:showVal val="0"/>
          <c:showCatName val="0"/>
          <c:showSerName val="0"/>
          <c:showPercent val="0"/>
          <c:showBubbleSize val="0"/>
        </c:dLbls>
        <c:upDownBars>
          <c:gapWidth val="150"/>
          <c:upBars>
            <c:spPr>
              <a:solidFill>
                <a:schemeClr val="lt1"/>
              </a:solidFill>
              <a:ln w="9525">
                <a:solidFill>
                  <a:schemeClr val="lt1">
                    <a:lumMod val="95000"/>
                    <a:alpha val="54000"/>
                  </a:schemeClr>
                </a:solidFill>
              </a:ln>
              <a:effectLst/>
            </c:spPr>
          </c:upBars>
          <c:downBars>
            <c:spPr>
              <a:solidFill>
                <a:schemeClr val="dk1">
                  <a:lumMod val="75000"/>
                  <a:lumOff val="25000"/>
                </a:schemeClr>
              </a:solidFill>
              <a:ln w="9525">
                <a:solidFill>
                  <a:schemeClr val="lt1">
                    <a:lumMod val="95000"/>
                    <a:alpha val="54000"/>
                  </a:schemeClr>
                </a:solidFill>
              </a:ln>
              <a:effectLst/>
            </c:spPr>
          </c:downBars>
        </c:upDownBars>
        <c:smooth val="0"/>
        <c:axId val="951890000"/>
        <c:axId val="948579440"/>
      </c:lineChart>
      <c:catAx>
        <c:axId val="951890000"/>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crossAx val="948579440"/>
        <c:crosses val="autoZero"/>
        <c:auto val="1"/>
        <c:lblAlgn val="ctr"/>
        <c:lblOffset val="100"/>
        <c:noMultiLvlLbl val="0"/>
      </c:catAx>
      <c:valAx>
        <c:axId val="948579440"/>
        <c:scaling>
          <c:orientation val="minMax"/>
        </c:scaling>
        <c:delete val="0"/>
        <c:axPos val="l"/>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crossAx val="95189000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5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Notices Issued by HSE in the UK Construction Industry</a:t>
            </a:r>
          </a:p>
        </c:rich>
      </c:tx>
      <c:overlay val="0"/>
      <c:spPr>
        <a:noFill/>
        <a:ln>
          <a:noFill/>
        </a:ln>
        <a:effectLst/>
      </c:spPr>
      <c:txPr>
        <a:bodyPr rot="0" spcFirstLastPara="1" vertOverflow="ellipsis" vert="horz" wrap="square" anchor="ctr" anchorCtr="1"/>
        <a:lstStyle/>
        <a:p>
          <a:pPr>
            <a:defRPr sz="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Sheet1!$E$18</c:f>
              <c:strCache>
                <c:ptCount val="1"/>
                <c:pt idx="0">
                  <c:v>Improvement</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numRef>
              <c:f>Sheet1!$D$19:$D$33</c:f>
              <c:numCache>
                <c:formatCode>General</c:formatCode>
                <c:ptCount val="15"/>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numCache>
            </c:numRef>
          </c:cat>
          <c:val>
            <c:numRef>
              <c:f>Sheet1!$E$19:$E$33</c:f>
              <c:numCache>
                <c:formatCode>General</c:formatCode>
                <c:ptCount val="15"/>
                <c:pt idx="0">
                  <c:v>633</c:v>
                </c:pt>
                <c:pt idx="1">
                  <c:v>669</c:v>
                </c:pt>
                <c:pt idx="2">
                  <c:v>646</c:v>
                </c:pt>
                <c:pt idx="3">
                  <c:v>939</c:v>
                </c:pt>
                <c:pt idx="4">
                  <c:v>1291</c:v>
                </c:pt>
                <c:pt idx="5">
                  <c:v>1021</c:v>
                </c:pt>
                <c:pt idx="6">
                  <c:v>800</c:v>
                </c:pt>
                <c:pt idx="7">
                  <c:v>1339</c:v>
                </c:pt>
                <c:pt idx="8">
                  <c:v>1238</c:v>
                </c:pt>
                <c:pt idx="9">
                  <c:v>1171</c:v>
                </c:pt>
                <c:pt idx="10">
                  <c:v>1363</c:v>
                </c:pt>
                <c:pt idx="11">
                  <c:v>1291</c:v>
                </c:pt>
                <c:pt idx="12">
                  <c:v>1316</c:v>
                </c:pt>
              </c:numCache>
            </c:numRef>
          </c:val>
          <c:smooth val="0"/>
          <c:extLst>
            <c:ext xmlns:c16="http://schemas.microsoft.com/office/drawing/2014/chart" uri="{C3380CC4-5D6E-409C-BE32-E72D297353CC}">
              <c16:uniqueId val="{00000000-98AB-6142-B9C7-7485222C3FEF}"/>
            </c:ext>
          </c:extLst>
        </c:ser>
        <c:ser>
          <c:idx val="1"/>
          <c:order val="1"/>
          <c:tx>
            <c:strRef>
              <c:f>Sheet1!$F$18</c:f>
              <c:strCache>
                <c:ptCount val="1"/>
                <c:pt idx="0">
                  <c:v>Deferred prohibition</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cat>
            <c:numRef>
              <c:f>Sheet1!$D$19:$D$33</c:f>
              <c:numCache>
                <c:formatCode>General</c:formatCode>
                <c:ptCount val="15"/>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numCache>
            </c:numRef>
          </c:cat>
          <c:val>
            <c:numRef>
              <c:f>Sheet1!$F$19:$F$33</c:f>
              <c:numCache>
                <c:formatCode>General</c:formatCode>
                <c:ptCount val="15"/>
                <c:pt idx="0">
                  <c:v>14</c:v>
                </c:pt>
                <c:pt idx="1">
                  <c:v>12</c:v>
                </c:pt>
                <c:pt idx="2">
                  <c:v>11</c:v>
                </c:pt>
                <c:pt idx="3">
                  <c:v>6</c:v>
                </c:pt>
                <c:pt idx="4">
                  <c:v>8</c:v>
                </c:pt>
                <c:pt idx="5">
                  <c:v>9</c:v>
                </c:pt>
                <c:pt idx="6">
                  <c:v>4</c:v>
                </c:pt>
                <c:pt idx="7">
                  <c:v>1</c:v>
                </c:pt>
                <c:pt idx="8">
                  <c:v>3</c:v>
                </c:pt>
                <c:pt idx="9">
                  <c:v>2</c:v>
                </c:pt>
                <c:pt idx="10">
                  <c:v>1</c:v>
                </c:pt>
                <c:pt idx="12">
                  <c:v>1</c:v>
                </c:pt>
              </c:numCache>
            </c:numRef>
          </c:val>
          <c:smooth val="0"/>
          <c:extLst>
            <c:ext xmlns:c16="http://schemas.microsoft.com/office/drawing/2014/chart" uri="{C3380CC4-5D6E-409C-BE32-E72D297353CC}">
              <c16:uniqueId val="{00000001-98AB-6142-B9C7-7485222C3FEF}"/>
            </c:ext>
          </c:extLst>
        </c:ser>
        <c:ser>
          <c:idx val="2"/>
          <c:order val="2"/>
          <c:tx>
            <c:strRef>
              <c:f>Sheet1!$G$18</c:f>
              <c:strCache>
                <c:ptCount val="1"/>
                <c:pt idx="0">
                  <c:v>Immediate prohibition</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cat>
            <c:numRef>
              <c:f>Sheet1!$D$19:$D$33</c:f>
              <c:numCache>
                <c:formatCode>General</c:formatCode>
                <c:ptCount val="15"/>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numCache>
            </c:numRef>
          </c:cat>
          <c:val>
            <c:numRef>
              <c:f>Sheet1!$G$19:$G$33</c:f>
              <c:numCache>
                <c:formatCode>General</c:formatCode>
                <c:ptCount val="15"/>
                <c:pt idx="0">
                  <c:v>1696</c:v>
                </c:pt>
                <c:pt idx="1">
                  <c:v>2858</c:v>
                </c:pt>
                <c:pt idx="2">
                  <c:v>1833</c:v>
                </c:pt>
                <c:pt idx="3">
                  <c:v>2506</c:v>
                </c:pt>
                <c:pt idx="4">
                  <c:v>2583</c:v>
                </c:pt>
                <c:pt idx="5">
                  <c:v>2286</c:v>
                </c:pt>
                <c:pt idx="6">
                  <c:v>1819</c:v>
                </c:pt>
                <c:pt idx="7">
                  <c:v>2160</c:v>
                </c:pt>
                <c:pt idx="8">
                  <c:v>1902</c:v>
                </c:pt>
                <c:pt idx="9">
                  <c:v>1880</c:v>
                </c:pt>
                <c:pt idx="10">
                  <c:v>1789</c:v>
                </c:pt>
                <c:pt idx="11">
                  <c:v>1754</c:v>
                </c:pt>
                <c:pt idx="12">
                  <c:v>1609</c:v>
                </c:pt>
              </c:numCache>
            </c:numRef>
          </c:val>
          <c:smooth val="0"/>
          <c:extLst>
            <c:ext xmlns:c16="http://schemas.microsoft.com/office/drawing/2014/chart" uri="{C3380CC4-5D6E-409C-BE32-E72D297353CC}">
              <c16:uniqueId val="{00000002-98AB-6142-B9C7-7485222C3FEF}"/>
            </c:ext>
          </c:extLst>
        </c:ser>
        <c:ser>
          <c:idx val="3"/>
          <c:order val="3"/>
          <c:tx>
            <c:strRef>
              <c:f>Sheet1!$H$18</c:f>
              <c:strCache>
                <c:ptCount val="1"/>
                <c:pt idx="0">
                  <c:v>Total Notices</c:v>
                </c:pt>
              </c:strCache>
            </c:strRef>
          </c:tx>
          <c:spPr>
            <a:ln w="34925" cap="rnd">
              <a:solidFill>
                <a:schemeClr val="accent4"/>
              </a:solidFill>
              <a:round/>
            </a:ln>
            <a:effectLst>
              <a:outerShdw blurRad="57150" dist="19050" dir="5400000" algn="ctr" rotWithShape="0">
                <a:srgbClr val="000000">
                  <a:alpha val="63000"/>
                </a:srgbClr>
              </a:outerShdw>
            </a:effectLst>
          </c:spPr>
          <c:marker>
            <c:symbol val="none"/>
          </c:marker>
          <c:cat>
            <c:numRef>
              <c:f>Sheet1!$D$19:$D$33</c:f>
              <c:numCache>
                <c:formatCode>General</c:formatCode>
                <c:ptCount val="15"/>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numCache>
            </c:numRef>
          </c:cat>
          <c:val>
            <c:numRef>
              <c:f>Sheet1!$H$19:$H$33</c:f>
              <c:numCache>
                <c:formatCode>General</c:formatCode>
                <c:ptCount val="15"/>
                <c:pt idx="0">
                  <c:v>2343</c:v>
                </c:pt>
                <c:pt idx="1">
                  <c:v>3539</c:v>
                </c:pt>
                <c:pt idx="2">
                  <c:v>2490</c:v>
                </c:pt>
                <c:pt idx="3">
                  <c:v>3451</c:v>
                </c:pt>
                <c:pt idx="4">
                  <c:v>3882</c:v>
                </c:pt>
                <c:pt idx="5">
                  <c:v>3316</c:v>
                </c:pt>
                <c:pt idx="6">
                  <c:v>2623</c:v>
                </c:pt>
                <c:pt idx="7">
                  <c:v>3500</c:v>
                </c:pt>
                <c:pt idx="8">
                  <c:v>3143</c:v>
                </c:pt>
                <c:pt idx="9">
                  <c:v>3053</c:v>
                </c:pt>
                <c:pt idx="10">
                  <c:v>3153</c:v>
                </c:pt>
                <c:pt idx="11">
                  <c:v>3045</c:v>
                </c:pt>
                <c:pt idx="12">
                  <c:v>2926</c:v>
                </c:pt>
              </c:numCache>
            </c:numRef>
          </c:val>
          <c:smooth val="0"/>
          <c:extLst>
            <c:ext xmlns:c16="http://schemas.microsoft.com/office/drawing/2014/chart" uri="{C3380CC4-5D6E-409C-BE32-E72D297353CC}">
              <c16:uniqueId val="{00000003-98AB-6142-B9C7-7485222C3FEF}"/>
            </c:ext>
          </c:extLst>
        </c:ser>
        <c:ser>
          <c:idx val="4"/>
          <c:order val="4"/>
          <c:tx>
            <c:strRef>
              <c:f>Sheet1!$I$18</c:f>
              <c:strCache>
                <c:ptCount val="1"/>
              </c:strCache>
            </c:strRef>
          </c:tx>
          <c:spPr>
            <a:ln w="34925" cap="rnd">
              <a:solidFill>
                <a:schemeClr val="accent5"/>
              </a:solidFill>
              <a:round/>
            </a:ln>
            <a:effectLst>
              <a:outerShdw blurRad="57150" dist="19050" dir="5400000" algn="ctr" rotWithShape="0">
                <a:srgbClr val="000000">
                  <a:alpha val="63000"/>
                </a:srgbClr>
              </a:outerShdw>
            </a:effectLst>
          </c:spPr>
          <c:marker>
            <c:symbol val="none"/>
          </c:marker>
          <c:cat>
            <c:numRef>
              <c:f>Sheet1!$D$19:$D$33</c:f>
              <c:numCache>
                <c:formatCode>General</c:formatCode>
                <c:ptCount val="15"/>
                <c:pt idx="0">
                  <c:v>2007</c:v>
                </c:pt>
                <c:pt idx="1">
                  <c:v>2008</c:v>
                </c:pt>
                <c:pt idx="2">
                  <c:v>2009</c:v>
                </c:pt>
                <c:pt idx="3">
                  <c:v>2010</c:v>
                </c:pt>
                <c:pt idx="4">
                  <c:v>2011</c:v>
                </c:pt>
                <c:pt idx="5">
                  <c:v>2012</c:v>
                </c:pt>
                <c:pt idx="6">
                  <c:v>2013</c:v>
                </c:pt>
                <c:pt idx="7">
                  <c:v>2014</c:v>
                </c:pt>
                <c:pt idx="8">
                  <c:v>2015</c:v>
                </c:pt>
                <c:pt idx="9">
                  <c:v>2016</c:v>
                </c:pt>
                <c:pt idx="10">
                  <c:v>2017</c:v>
                </c:pt>
                <c:pt idx="11">
                  <c:v>2018</c:v>
                </c:pt>
                <c:pt idx="12">
                  <c:v>2019</c:v>
                </c:pt>
              </c:numCache>
            </c:numRef>
          </c:cat>
          <c:val>
            <c:numRef>
              <c:f>Sheet1!$I$19:$I$33</c:f>
              <c:numCache>
                <c:formatCode>General</c:formatCode>
                <c:ptCount val="15"/>
              </c:numCache>
            </c:numRef>
          </c:val>
          <c:smooth val="0"/>
          <c:extLst>
            <c:ext xmlns:c16="http://schemas.microsoft.com/office/drawing/2014/chart" uri="{C3380CC4-5D6E-409C-BE32-E72D297353CC}">
              <c16:uniqueId val="{00000004-98AB-6142-B9C7-7485222C3FEF}"/>
            </c:ext>
          </c:extLst>
        </c:ser>
        <c:dLbls>
          <c:dLblPos val="ctr"/>
          <c:showLegendKey val="0"/>
          <c:showVal val="0"/>
          <c:showCatName val="0"/>
          <c:showSerName val="0"/>
          <c:showPercent val="0"/>
          <c:showBubbleSize val="0"/>
        </c:dLbls>
        <c:smooth val="0"/>
        <c:axId val="572043808"/>
        <c:axId val="575413360"/>
      </c:lineChart>
      <c:dateAx>
        <c:axId val="572043808"/>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crossAx val="575413360"/>
        <c:crosses val="autoZero"/>
        <c:auto val="0"/>
        <c:lblOffset val="100"/>
        <c:baseTimeUnit val="days"/>
      </c:dateAx>
      <c:valAx>
        <c:axId val="575413360"/>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crossAx val="572043808"/>
        <c:crosses val="autoZero"/>
        <c:crossBetween val="between"/>
      </c:valAx>
      <c:spPr>
        <a:noFill/>
        <a:ln>
          <a:noFill/>
        </a:ln>
        <a:effectLst/>
      </c:spPr>
    </c:plotArea>
    <c:legend>
      <c:legendPos val="r"/>
      <c:layout>
        <c:manualLayout>
          <c:xMode val="edge"/>
          <c:yMode val="edge"/>
          <c:x val="8.8567353846236915E-2"/>
          <c:y val="0.17163646115762052"/>
          <c:w val="0.87713860386600695"/>
          <c:h val="0.17748133890115153"/>
        </c:manualLayout>
      </c:layout>
      <c:overlay val="1"/>
      <c:spPr>
        <a:noFill/>
        <a:ln>
          <a:noFill/>
        </a:ln>
        <a:effectLst/>
      </c:spPr>
      <c:txPr>
        <a:bodyPr rot="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500"/>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Causes of Injuries</a:t>
            </a:r>
          </a:p>
        </c:rich>
      </c:tx>
      <c:layout>
        <c:manualLayout>
          <c:xMode val="edge"/>
          <c:yMode val="edge"/>
          <c:x val="0.38682858477347032"/>
          <c:y val="1.4627011214041931E-2"/>
        </c:manualLayout>
      </c:layout>
      <c:overlay val="0"/>
      <c:spPr>
        <a:noFill/>
        <a:ln>
          <a:noFill/>
        </a:ln>
        <a:effectLst/>
      </c:spPr>
      <c:txPr>
        <a:bodyPr rot="0" spcFirstLastPara="1" vertOverflow="ellipsis" vert="horz" wrap="square" anchor="ctr" anchorCtr="1"/>
        <a:lstStyle/>
        <a:p>
          <a:pPr>
            <a:defRPr sz="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Sheet1!$B$26:$W$26</c:f>
              <c:strCache>
                <c:ptCount val="22"/>
                <c:pt idx="0">
                  <c:v>Contact with moving machinery</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Sheet1!$X$26:$DW$26</c:f>
              <c:numCache>
                <c:formatCode>General</c:formatCode>
                <c:ptCount val="12"/>
                <c:pt idx="0">
                  <c:v>428</c:v>
                </c:pt>
                <c:pt idx="1">
                  <c:v>473</c:v>
                </c:pt>
                <c:pt idx="2" formatCode="###\ ###\ ###">
                  <c:v>411</c:v>
                </c:pt>
                <c:pt idx="3" formatCode="###\ ###\ ###">
                  <c:v>322</c:v>
                </c:pt>
                <c:pt idx="4" formatCode="###\ ###\ ###">
                  <c:v>264</c:v>
                </c:pt>
                <c:pt idx="5" formatCode="###\ ###\ ###">
                  <c:v>288</c:v>
                </c:pt>
                <c:pt idx="6" formatCode="###\ ###\ ###">
                  <c:v>244</c:v>
                </c:pt>
                <c:pt idx="7" formatCode="#,##0">
                  <c:v>309</c:v>
                </c:pt>
                <c:pt idx="8" formatCode="#,##0">
                  <c:v>275</c:v>
                </c:pt>
                <c:pt idx="9" formatCode="#,##0">
                  <c:v>259</c:v>
                </c:pt>
                <c:pt idx="10" formatCode="#,##0">
                  <c:v>282</c:v>
                </c:pt>
                <c:pt idx="11" formatCode="#,##0">
                  <c:v>299</c:v>
                </c:pt>
              </c:numCache>
            </c:numRef>
          </c:val>
          <c:smooth val="0"/>
          <c:extLst>
            <c:ext xmlns:c16="http://schemas.microsoft.com/office/drawing/2014/chart" uri="{C3380CC4-5D6E-409C-BE32-E72D297353CC}">
              <c16:uniqueId val="{00000000-6C90-C040-A9F6-5FAB799F6D14}"/>
            </c:ext>
          </c:extLst>
        </c:ser>
        <c:ser>
          <c:idx val="1"/>
          <c:order val="1"/>
          <c:tx>
            <c:strRef>
              <c:f>Sheet1!$B$27:$W$27</c:f>
              <c:strCache>
                <c:ptCount val="22"/>
                <c:pt idx="0">
                  <c:v>Struck by moving, including flying/falling, object</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Sheet1!$X$27:$DW$27</c:f>
              <c:numCache>
                <c:formatCode>General</c:formatCode>
                <c:ptCount val="12"/>
                <c:pt idx="0">
                  <c:v>1800</c:v>
                </c:pt>
                <c:pt idx="1">
                  <c:v>1743</c:v>
                </c:pt>
                <c:pt idx="2" formatCode="###\ ###\ ###">
                  <c:v>1581</c:v>
                </c:pt>
                <c:pt idx="3" formatCode="###\ ###\ ###">
                  <c:v>1284</c:v>
                </c:pt>
                <c:pt idx="4" formatCode="###\ ###\ ###">
                  <c:v>1024</c:v>
                </c:pt>
                <c:pt idx="5" formatCode="###\ ###\ ###">
                  <c:v>893</c:v>
                </c:pt>
                <c:pt idx="6" formatCode="###\ ###\ ###">
                  <c:v>578</c:v>
                </c:pt>
                <c:pt idx="7" formatCode="#,##0">
                  <c:v>600</c:v>
                </c:pt>
                <c:pt idx="8" formatCode="#,##0">
                  <c:v>612</c:v>
                </c:pt>
                <c:pt idx="9" formatCode="#,##0">
                  <c:v>653</c:v>
                </c:pt>
                <c:pt idx="10" formatCode="#,##0">
                  <c:v>551</c:v>
                </c:pt>
                <c:pt idx="11" formatCode="#,##0">
                  <c:v>577</c:v>
                </c:pt>
              </c:numCache>
            </c:numRef>
          </c:val>
          <c:smooth val="0"/>
          <c:extLst>
            <c:ext xmlns:c16="http://schemas.microsoft.com/office/drawing/2014/chart" uri="{C3380CC4-5D6E-409C-BE32-E72D297353CC}">
              <c16:uniqueId val="{00000001-6C90-C040-A9F6-5FAB799F6D14}"/>
            </c:ext>
          </c:extLst>
        </c:ser>
        <c:ser>
          <c:idx val="2"/>
          <c:order val="2"/>
          <c:tx>
            <c:strRef>
              <c:f>Sheet1!$B$28:$W$28</c:f>
              <c:strCache>
                <c:ptCount val="22"/>
                <c:pt idx="0">
                  <c:v>Struck by moving vehicle</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Sheet1!$X$28:$DW$28</c:f>
              <c:numCache>
                <c:formatCode>General</c:formatCode>
                <c:ptCount val="12"/>
                <c:pt idx="0">
                  <c:v>151</c:v>
                </c:pt>
                <c:pt idx="1">
                  <c:v>176</c:v>
                </c:pt>
                <c:pt idx="2" formatCode="###\ ###\ ###">
                  <c:v>138</c:v>
                </c:pt>
                <c:pt idx="3" formatCode="###\ ###\ ###">
                  <c:v>115</c:v>
                </c:pt>
                <c:pt idx="4" formatCode="###\ ###\ ###">
                  <c:v>119</c:v>
                </c:pt>
                <c:pt idx="5" formatCode="###\ ###\ ###">
                  <c:v>102</c:v>
                </c:pt>
                <c:pt idx="6" formatCode="###\ ###\ ###">
                  <c:v>85</c:v>
                </c:pt>
                <c:pt idx="7" formatCode="#,##0">
                  <c:v>108</c:v>
                </c:pt>
                <c:pt idx="8" formatCode="#,##0">
                  <c:v>111</c:v>
                </c:pt>
                <c:pt idx="9" formatCode="#,##0">
                  <c:v>113</c:v>
                </c:pt>
                <c:pt idx="10" formatCode="#,##0">
                  <c:v>113</c:v>
                </c:pt>
                <c:pt idx="11" formatCode="#,##0">
                  <c:v>90</c:v>
                </c:pt>
              </c:numCache>
            </c:numRef>
          </c:val>
          <c:smooth val="0"/>
          <c:extLst>
            <c:ext xmlns:c16="http://schemas.microsoft.com/office/drawing/2014/chart" uri="{C3380CC4-5D6E-409C-BE32-E72D297353CC}">
              <c16:uniqueId val="{00000002-6C90-C040-A9F6-5FAB799F6D14}"/>
            </c:ext>
          </c:extLst>
        </c:ser>
        <c:ser>
          <c:idx val="3"/>
          <c:order val="3"/>
          <c:tx>
            <c:strRef>
              <c:f>Sheet1!$B$29:$W$29</c:f>
              <c:strCache>
                <c:ptCount val="22"/>
                <c:pt idx="0">
                  <c:v>Strike against something fixed or stationary</c:v>
                </c:pt>
              </c:strCache>
            </c:strRef>
          </c:tx>
          <c:spPr>
            <a:ln w="34925" cap="rnd">
              <a:solidFill>
                <a:schemeClr val="accent4"/>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Sheet1!$X$29:$DW$29</c:f>
              <c:numCache>
                <c:formatCode>General</c:formatCode>
                <c:ptCount val="12"/>
                <c:pt idx="0">
                  <c:v>414</c:v>
                </c:pt>
                <c:pt idx="1">
                  <c:v>386</c:v>
                </c:pt>
                <c:pt idx="2" formatCode="###\ ###\ ###">
                  <c:v>382</c:v>
                </c:pt>
                <c:pt idx="3" formatCode="###\ ###\ ###">
                  <c:v>274</c:v>
                </c:pt>
                <c:pt idx="4" formatCode="###\ ###\ ###">
                  <c:v>253</c:v>
                </c:pt>
                <c:pt idx="5" formatCode="###\ ###\ ###">
                  <c:v>215</c:v>
                </c:pt>
                <c:pt idx="6" formatCode="###\ ###\ ###">
                  <c:v>147</c:v>
                </c:pt>
                <c:pt idx="7" formatCode="#,##0">
                  <c:v>124</c:v>
                </c:pt>
                <c:pt idx="8" formatCode="#,##0">
                  <c:v>155</c:v>
                </c:pt>
                <c:pt idx="9" formatCode="#,##0">
                  <c:v>134</c:v>
                </c:pt>
                <c:pt idx="10" formatCode="#,##0">
                  <c:v>129</c:v>
                </c:pt>
                <c:pt idx="11" formatCode="#,##0">
                  <c:v>121</c:v>
                </c:pt>
              </c:numCache>
            </c:numRef>
          </c:val>
          <c:smooth val="0"/>
          <c:extLst>
            <c:ext xmlns:c16="http://schemas.microsoft.com/office/drawing/2014/chart" uri="{C3380CC4-5D6E-409C-BE32-E72D297353CC}">
              <c16:uniqueId val="{00000003-6C90-C040-A9F6-5FAB799F6D14}"/>
            </c:ext>
          </c:extLst>
        </c:ser>
        <c:ser>
          <c:idx val="4"/>
          <c:order val="4"/>
          <c:tx>
            <c:strRef>
              <c:f>Sheet1!$B$30:$W$30</c:f>
              <c:strCache>
                <c:ptCount val="22"/>
                <c:pt idx="0">
                  <c:v>Injured while handling, lifting or carrying</c:v>
                </c:pt>
              </c:strCache>
            </c:strRef>
          </c:tx>
          <c:spPr>
            <a:ln w="34925" cap="rnd">
              <a:solidFill>
                <a:schemeClr val="accent5"/>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Sheet1!$X$30:$DW$30</c:f>
              <c:numCache>
                <c:formatCode>General</c:formatCode>
                <c:ptCount val="12"/>
                <c:pt idx="0">
                  <c:v>3225</c:v>
                </c:pt>
                <c:pt idx="1">
                  <c:v>3458</c:v>
                </c:pt>
                <c:pt idx="2" formatCode="###\ ###\ ###">
                  <c:v>2919</c:v>
                </c:pt>
                <c:pt idx="3" formatCode="###\ ###\ ###">
                  <c:v>2417</c:v>
                </c:pt>
                <c:pt idx="4" formatCode="###\ ###\ ###">
                  <c:v>2024</c:v>
                </c:pt>
                <c:pt idx="5" formatCode="###\ ###\ ###">
                  <c:v>1827</c:v>
                </c:pt>
                <c:pt idx="6" formatCode="###\ ###\ ###">
                  <c:v>1029</c:v>
                </c:pt>
                <c:pt idx="7" formatCode="#,##0">
                  <c:v>1190</c:v>
                </c:pt>
                <c:pt idx="8" formatCode="#,##0">
                  <c:v>1178</c:v>
                </c:pt>
                <c:pt idx="9" formatCode="#,##0">
                  <c:v>1058</c:v>
                </c:pt>
                <c:pt idx="10" formatCode="#,##0">
                  <c:v>969</c:v>
                </c:pt>
                <c:pt idx="11" formatCode="#,##0">
                  <c:v>941</c:v>
                </c:pt>
              </c:numCache>
            </c:numRef>
          </c:val>
          <c:smooth val="0"/>
          <c:extLst>
            <c:ext xmlns:c16="http://schemas.microsoft.com/office/drawing/2014/chart" uri="{C3380CC4-5D6E-409C-BE32-E72D297353CC}">
              <c16:uniqueId val="{00000004-6C90-C040-A9F6-5FAB799F6D14}"/>
            </c:ext>
          </c:extLst>
        </c:ser>
        <c:ser>
          <c:idx val="5"/>
          <c:order val="5"/>
          <c:tx>
            <c:strRef>
              <c:f>Sheet1!$B$31:$W$31</c:f>
              <c:strCache>
                <c:ptCount val="22"/>
                <c:pt idx="0">
                  <c:v>Slips, trips or falls on same level</c:v>
                </c:pt>
              </c:strCache>
            </c:strRef>
          </c:tx>
          <c:spPr>
            <a:ln w="34925" cap="rnd">
              <a:solidFill>
                <a:schemeClr val="accent6"/>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Sheet1!$X$31:$DW$31</c:f>
              <c:numCache>
                <c:formatCode>General</c:formatCode>
                <c:ptCount val="12"/>
                <c:pt idx="0">
                  <c:v>2662</c:v>
                </c:pt>
                <c:pt idx="1">
                  <c:v>2769</c:v>
                </c:pt>
                <c:pt idx="2" formatCode="###\ ###\ ###">
                  <c:v>2216</c:v>
                </c:pt>
                <c:pt idx="3" formatCode="###\ ###\ ###">
                  <c:v>1858</c:v>
                </c:pt>
                <c:pt idx="4" formatCode="###\ ###\ ###">
                  <c:v>1649</c:v>
                </c:pt>
                <c:pt idx="5" formatCode="###\ ###\ ###">
                  <c:v>1690</c:v>
                </c:pt>
                <c:pt idx="6" formatCode="###\ ###\ ###">
                  <c:v>1261</c:v>
                </c:pt>
                <c:pt idx="7" formatCode="#,##0">
                  <c:v>1253</c:v>
                </c:pt>
                <c:pt idx="8" formatCode="#,##0">
                  <c:v>1200</c:v>
                </c:pt>
                <c:pt idx="9" formatCode="#,##0">
                  <c:v>1216</c:v>
                </c:pt>
                <c:pt idx="10" formatCode="#,##0">
                  <c:v>1279</c:v>
                </c:pt>
                <c:pt idx="11" formatCode="#,##0">
                  <c:v>1223</c:v>
                </c:pt>
              </c:numCache>
            </c:numRef>
          </c:val>
          <c:smooth val="0"/>
          <c:extLst>
            <c:ext xmlns:c16="http://schemas.microsoft.com/office/drawing/2014/chart" uri="{C3380CC4-5D6E-409C-BE32-E72D297353CC}">
              <c16:uniqueId val="{00000005-6C90-C040-A9F6-5FAB799F6D14}"/>
            </c:ext>
          </c:extLst>
        </c:ser>
        <c:ser>
          <c:idx val="6"/>
          <c:order val="6"/>
          <c:tx>
            <c:strRef>
              <c:f>Sheet1!$B$32:$W$32</c:f>
              <c:strCache>
                <c:ptCount val="22"/>
                <c:pt idx="0">
                  <c:v>Falls from a height</c:v>
                </c:pt>
              </c:strCache>
            </c:strRef>
          </c:tx>
          <c:spPr>
            <a:ln w="34925" cap="rnd">
              <a:solidFill>
                <a:schemeClr val="accent1">
                  <a:lumMod val="6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Sheet1!$X$32:$DW$32</c:f>
              <c:numCache>
                <c:formatCode>General</c:formatCode>
                <c:ptCount val="12"/>
                <c:pt idx="0">
                  <c:v>1587</c:v>
                </c:pt>
                <c:pt idx="1">
                  <c:v>1535</c:v>
                </c:pt>
                <c:pt idx="2" formatCode="###\ ###\ ###">
                  <c:v>311</c:v>
                </c:pt>
                <c:pt idx="3" formatCode="###\ ###\ ###">
                  <c:v>1443</c:v>
                </c:pt>
                <c:pt idx="4" formatCode="###\ ###\ ###">
                  <c:v>1211</c:v>
                </c:pt>
                <c:pt idx="5" formatCode="###\ ###\ ###">
                  <c:v>1140</c:v>
                </c:pt>
                <c:pt idx="6" formatCode="###\ ###\ ###">
                  <c:v>917</c:v>
                </c:pt>
                <c:pt idx="7" formatCode="#,##0">
                  <c:v>1072</c:v>
                </c:pt>
                <c:pt idx="8" formatCode="#,##0">
                  <c:v>1075</c:v>
                </c:pt>
                <c:pt idx="9" formatCode="#,##0">
                  <c:v>915</c:v>
                </c:pt>
                <c:pt idx="10" formatCode="#,##0">
                  <c:v>928</c:v>
                </c:pt>
                <c:pt idx="11" formatCode="#,##0">
                  <c:v>943</c:v>
                </c:pt>
              </c:numCache>
            </c:numRef>
          </c:val>
          <c:smooth val="0"/>
          <c:extLst>
            <c:ext xmlns:c16="http://schemas.microsoft.com/office/drawing/2014/chart" uri="{C3380CC4-5D6E-409C-BE32-E72D297353CC}">
              <c16:uniqueId val="{00000006-6C90-C040-A9F6-5FAB799F6D14}"/>
            </c:ext>
          </c:extLst>
        </c:ser>
        <c:ser>
          <c:idx val="7"/>
          <c:order val="7"/>
          <c:tx>
            <c:strRef>
              <c:f>Sheet1!$B$33:$W$33</c:f>
              <c:strCache>
                <c:ptCount val="22"/>
                <c:pt idx="0">
                  <c:v>Trapped by something collapsing/overturning</c:v>
                </c:pt>
              </c:strCache>
            </c:strRef>
          </c:tx>
          <c:spPr>
            <a:ln w="34925" cap="rnd">
              <a:solidFill>
                <a:schemeClr val="accent2">
                  <a:lumMod val="6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Sheet1!$X$33:$DW$33</c:f>
              <c:numCache>
                <c:formatCode>General</c:formatCode>
                <c:ptCount val="12"/>
                <c:pt idx="0">
                  <c:v>49</c:v>
                </c:pt>
                <c:pt idx="1">
                  <c:v>38</c:v>
                </c:pt>
                <c:pt idx="2" formatCode="###\ ###\ ###">
                  <c:v>54</c:v>
                </c:pt>
                <c:pt idx="3" formatCode="###\ ###\ ###">
                  <c:v>22</c:v>
                </c:pt>
                <c:pt idx="4" formatCode="###\ ###\ ###">
                  <c:v>33</c:v>
                </c:pt>
                <c:pt idx="5" formatCode="###\ ###\ ###">
                  <c:v>34</c:v>
                </c:pt>
                <c:pt idx="6" formatCode="###\ ###\ ###">
                  <c:v>42</c:v>
                </c:pt>
                <c:pt idx="7" formatCode="#,##0">
                  <c:v>39</c:v>
                </c:pt>
                <c:pt idx="8" formatCode="#,##0">
                  <c:v>62</c:v>
                </c:pt>
                <c:pt idx="9" formatCode="#,##0">
                  <c:v>39</c:v>
                </c:pt>
                <c:pt idx="10" formatCode="#,##0">
                  <c:v>57</c:v>
                </c:pt>
                <c:pt idx="11" formatCode="#,##0">
                  <c:v>45</c:v>
                </c:pt>
              </c:numCache>
            </c:numRef>
          </c:val>
          <c:smooth val="0"/>
          <c:extLst>
            <c:ext xmlns:c16="http://schemas.microsoft.com/office/drawing/2014/chart" uri="{C3380CC4-5D6E-409C-BE32-E72D297353CC}">
              <c16:uniqueId val="{00000007-6C90-C040-A9F6-5FAB799F6D14}"/>
            </c:ext>
          </c:extLst>
        </c:ser>
        <c:ser>
          <c:idx val="8"/>
          <c:order val="8"/>
          <c:tx>
            <c:strRef>
              <c:f>Sheet1!$B$34:$W$34</c:f>
              <c:strCache>
                <c:ptCount val="22"/>
                <c:pt idx="0">
                  <c:v>Drowning or asphyxiation</c:v>
                </c:pt>
              </c:strCache>
            </c:strRef>
          </c:tx>
          <c:spPr>
            <a:ln w="34925" cap="rnd">
              <a:solidFill>
                <a:schemeClr val="accent3">
                  <a:lumMod val="6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Sheet1!$X$34:$DW$34</c:f>
              <c:numCache>
                <c:formatCode>General</c:formatCode>
                <c:ptCount val="12"/>
                <c:pt idx="0">
                  <c:v>4</c:v>
                </c:pt>
                <c:pt idx="1">
                  <c:v>7</c:v>
                </c:pt>
                <c:pt idx="2" formatCode="###\ ###\ ###">
                  <c:v>3</c:v>
                </c:pt>
                <c:pt idx="3" formatCode="###\ ###\ ###">
                  <c:v>4</c:v>
                </c:pt>
                <c:pt idx="4" formatCode="###\ ###\ ###">
                  <c:v>2</c:v>
                </c:pt>
                <c:pt idx="5" formatCode="###\ ###\ ###">
                  <c:v>1</c:v>
                </c:pt>
                <c:pt idx="6" formatCode="###\ ###\ ###">
                  <c:v>3</c:v>
                </c:pt>
                <c:pt idx="7" formatCode="#,##0">
                  <c:v>3</c:v>
                </c:pt>
                <c:pt idx="8" formatCode="#,##0">
                  <c:v>1</c:v>
                </c:pt>
                <c:pt idx="9" formatCode="#,##0">
                  <c:v>0</c:v>
                </c:pt>
                <c:pt idx="10" formatCode="#,##0">
                  <c:v>1</c:v>
                </c:pt>
                <c:pt idx="11" formatCode="#,##0">
                  <c:v>1</c:v>
                </c:pt>
              </c:numCache>
            </c:numRef>
          </c:val>
          <c:smooth val="0"/>
          <c:extLst>
            <c:ext xmlns:c16="http://schemas.microsoft.com/office/drawing/2014/chart" uri="{C3380CC4-5D6E-409C-BE32-E72D297353CC}">
              <c16:uniqueId val="{00000008-6C90-C040-A9F6-5FAB799F6D14}"/>
            </c:ext>
          </c:extLst>
        </c:ser>
        <c:ser>
          <c:idx val="9"/>
          <c:order val="9"/>
          <c:tx>
            <c:strRef>
              <c:f>Sheet1!$B$35:$W$35</c:f>
              <c:strCache>
                <c:ptCount val="22"/>
                <c:pt idx="0">
                  <c:v>Exposure to, or contact with, a harmful substance</c:v>
                </c:pt>
              </c:strCache>
            </c:strRef>
          </c:tx>
          <c:spPr>
            <a:ln w="34925" cap="rnd">
              <a:solidFill>
                <a:schemeClr val="accent4">
                  <a:lumMod val="6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Sheet1!$X$35:$DW$35</c:f>
              <c:numCache>
                <c:formatCode>General</c:formatCode>
                <c:ptCount val="12"/>
                <c:pt idx="0">
                  <c:v>189</c:v>
                </c:pt>
                <c:pt idx="1">
                  <c:v>209</c:v>
                </c:pt>
                <c:pt idx="2" formatCode="###\ ###\ ###">
                  <c:v>188</c:v>
                </c:pt>
                <c:pt idx="3" formatCode="###\ ###\ ###">
                  <c:v>161</c:v>
                </c:pt>
                <c:pt idx="4" formatCode="###\ ###\ ###">
                  <c:v>118</c:v>
                </c:pt>
                <c:pt idx="5" formatCode="###\ ###\ ###">
                  <c:v>110</c:v>
                </c:pt>
                <c:pt idx="6" formatCode="###\ ###\ ###">
                  <c:v>45</c:v>
                </c:pt>
                <c:pt idx="7" formatCode="#,##0">
                  <c:v>53</c:v>
                </c:pt>
                <c:pt idx="8" formatCode="#,##0">
                  <c:v>39</c:v>
                </c:pt>
                <c:pt idx="9" formatCode="#,##0">
                  <c:v>55</c:v>
                </c:pt>
                <c:pt idx="10" formatCode="#,##0">
                  <c:v>35</c:v>
                </c:pt>
                <c:pt idx="11" formatCode="#,##0">
                  <c:v>49</c:v>
                </c:pt>
              </c:numCache>
            </c:numRef>
          </c:val>
          <c:smooth val="0"/>
          <c:extLst>
            <c:ext xmlns:c16="http://schemas.microsoft.com/office/drawing/2014/chart" uri="{C3380CC4-5D6E-409C-BE32-E72D297353CC}">
              <c16:uniqueId val="{00000009-6C90-C040-A9F6-5FAB799F6D14}"/>
            </c:ext>
          </c:extLst>
        </c:ser>
        <c:ser>
          <c:idx val="10"/>
          <c:order val="10"/>
          <c:tx>
            <c:strRef>
              <c:f>Sheet1!$B$36:$W$36</c:f>
              <c:strCache>
                <c:ptCount val="22"/>
                <c:pt idx="0">
                  <c:v>Exposure to fire</c:v>
                </c:pt>
              </c:strCache>
            </c:strRef>
          </c:tx>
          <c:spPr>
            <a:ln w="34925" cap="rnd">
              <a:solidFill>
                <a:schemeClr val="accent5">
                  <a:lumMod val="6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Sheet1!$X$36:$DW$36</c:f>
              <c:numCache>
                <c:formatCode>General</c:formatCode>
                <c:ptCount val="12"/>
                <c:pt idx="0">
                  <c:v>31</c:v>
                </c:pt>
                <c:pt idx="1">
                  <c:v>29</c:v>
                </c:pt>
                <c:pt idx="2" formatCode="###\ ###\ ###">
                  <c:v>32</c:v>
                </c:pt>
                <c:pt idx="3" formatCode="###\ ###\ ###">
                  <c:v>30</c:v>
                </c:pt>
                <c:pt idx="4" formatCode="###\ ###\ ###">
                  <c:v>28</c:v>
                </c:pt>
                <c:pt idx="5" formatCode="###\ ###\ ###">
                  <c:v>31</c:v>
                </c:pt>
                <c:pt idx="6" formatCode="###\ ###\ ###">
                  <c:v>14</c:v>
                </c:pt>
                <c:pt idx="7" formatCode="#,##0">
                  <c:v>26</c:v>
                </c:pt>
                <c:pt idx="8" formatCode="#,##0">
                  <c:v>25</c:v>
                </c:pt>
                <c:pt idx="9" formatCode="#,##0">
                  <c:v>14</c:v>
                </c:pt>
                <c:pt idx="10" formatCode="#,##0">
                  <c:v>20</c:v>
                </c:pt>
                <c:pt idx="11" formatCode="#,##0">
                  <c:v>26</c:v>
                </c:pt>
              </c:numCache>
            </c:numRef>
          </c:val>
          <c:smooth val="0"/>
          <c:extLst>
            <c:ext xmlns:c16="http://schemas.microsoft.com/office/drawing/2014/chart" uri="{C3380CC4-5D6E-409C-BE32-E72D297353CC}">
              <c16:uniqueId val="{0000000A-6C90-C040-A9F6-5FAB799F6D14}"/>
            </c:ext>
          </c:extLst>
        </c:ser>
        <c:ser>
          <c:idx val="11"/>
          <c:order val="11"/>
          <c:tx>
            <c:strRef>
              <c:f>Sheet1!$B$37:$W$37</c:f>
              <c:strCache>
                <c:ptCount val="22"/>
                <c:pt idx="0">
                  <c:v>Exposure to an explosion</c:v>
                </c:pt>
              </c:strCache>
            </c:strRef>
          </c:tx>
          <c:spPr>
            <a:ln w="34925" cap="rnd">
              <a:solidFill>
                <a:schemeClr val="accent6">
                  <a:lumMod val="6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Sheet1!$X$37:$DW$37</c:f>
              <c:numCache>
                <c:formatCode>General</c:formatCode>
                <c:ptCount val="12"/>
                <c:pt idx="0">
                  <c:v>17</c:v>
                </c:pt>
                <c:pt idx="1">
                  <c:v>19</c:v>
                </c:pt>
                <c:pt idx="2" formatCode="###\ ###\ ###">
                  <c:v>15</c:v>
                </c:pt>
                <c:pt idx="3" formatCode="###\ ###\ ###">
                  <c:v>12</c:v>
                </c:pt>
                <c:pt idx="4" formatCode="###\ ###\ ###">
                  <c:v>10</c:v>
                </c:pt>
                <c:pt idx="5" formatCode="###\ ###\ ###">
                  <c:v>3</c:v>
                </c:pt>
                <c:pt idx="6" formatCode="###\ ###\ ###">
                  <c:v>4</c:v>
                </c:pt>
                <c:pt idx="7" formatCode="#,##0">
                  <c:v>5</c:v>
                </c:pt>
                <c:pt idx="8" formatCode="#,##0">
                  <c:v>6</c:v>
                </c:pt>
                <c:pt idx="9" formatCode="#,##0">
                  <c:v>5</c:v>
                </c:pt>
                <c:pt idx="10" formatCode="#,##0">
                  <c:v>3</c:v>
                </c:pt>
                <c:pt idx="11" formatCode="#,##0">
                  <c:v>5</c:v>
                </c:pt>
              </c:numCache>
            </c:numRef>
          </c:val>
          <c:smooth val="0"/>
          <c:extLst>
            <c:ext xmlns:c16="http://schemas.microsoft.com/office/drawing/2014/chart" uri="{C3380CC4-5D6E-409C-BE32-E72D297353CC}">
              <c16:uniqueId val="{0000000B-6C90-C040-A9F6-5FAB799F6D14}"/>
            </c:ext>
          </c:extLst>
        </c:ser>
        <c:ser>
          <c:idx val="12"/>
          <c:order val="12"/>
          <c:tx>
            <c:strRef>
              <c:f>Sheet1!$B$38:$W$38</c:f>
              <c:strCache>
                <c:ptCount val="22"/>
                <c:pt idx="0">
                  <c:v>Contact with electricity or electrical discharge</c:v>
                </c:pt>
              </c:strCache>
            </c:strRef>
          </c:tx>
          <c:spPr>
            <a:ln w="34925" cap="rnd">
              <a:solidFill>
                <a:schemeClr val="accent1">
                  <a:lumMod val="80000"/>
                  <a:lumOff val="2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Sheet1!$X$38:$DW$38</c:f>
              <c:numCache>
                <c:formatCode>General</c:formatCode>
                <c:ptCount val="12"/>
                <c:pt idx="0">
                  <c:v>107</c:v>
                </c:pt>
                <c:pt idx="1">
                  <c:v>98</c:v>
                </c:pt>
                <c:pt idx="2" formatCode="###\ ###\ ###">
                  <c:v>100</c:v>
                </c:pt>
                <c:pt idx="3" formatCode="###\ ###\ ###">
                  <c:v>89</c:v>
                </c:pt>
                <c:pt idx="4" formatCode="###\ ###\ ###">
                  <c:v>71</c:v>
                </c:pt>
                <c:pt idx="5" formatCode="###\ ###\ ###">
                  <c:v>67</c:v>
                </c:pt>
                <c:pt idx="6" formatCode="###\ ###\ ###">
                  <c:v>40</c:v>
                </c:pt>
                <c:pt idx="7" formatCode="#,##0">
                  <c:v>52</c:v>
                </c:pt>
                <c:pt idx="8" formatCode="#,##0">
                  <c:v>42</c:v>
                </c:pt>
                <c:pt idx="9" formatCode="#,##0">
                  <c:v>57</c:v>
                </c:pt>
                <c:pt idx="10" formatCode="#,##0">
                  <c:v>36</c:v>
                </c:pt>
                <c:pt idx="11" formatCode="#,##0">
                  <c:v>34</c:v>
                </c:pt>
              </c:numCache>
            </c:numRef>
          </c:val>
          <c:smooth val="0"/>
          <c:extLst>
            <c:ext xmlns:c16="http://schemas.microsoft.com/office/drawing/2014/chart" uri="{C3380CC4-5D6E-409C-BE32-E72D297353CC}">
              <c16:uniqueId val="{0000000C-6C90-C040-A9F6-5FAB799F6D14}"/>
            </c:ext>
          </c:extLst>
        </c:ser>
        <c:ser>
          <c:idx val="13"/>
          <c:order val="13"/>
          <c:tx>
            <c:strRef>
              <c:f>Sheet1!$B$39:$W$39</c:f>
              <c:strCache>
                <c:ptCount val="22"/>
                <c:pt idx="0">
                  <c:v>Injured by an animal</c:v>
                </c:pt>
              </c:strCache>
            </c:strRef>
          </c:tx>
          <c:spPr>
            <a:ln w="34925" cap="rnd">
              <a:solidFill>
                <a:schemeClr val="accent2">
                  <a:lumMod val="80000"/>
                  <a:lumOff val="2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Sheet1!$X$39:$DW$39</c:f>
              <c:numCache>
                <c:formatCode>General</c:formatCode>
                <c:ptCount val="12"/>
                <c:pt idx="0">
                  <c:v>21</c:v>
                </c:pt>
                <c:pt idx="1">
                  <c:v>21</c:v>
                </c:pt>
                <c:pt idx="2" formatCode="###\ ###\ ###">
                  <c:v>25</c:v>
                </c:pt>
                <c:pt idx="3" formatCode="###\ ###\ ###">
                  <c:v>14</c:v>
                </c:pt>
                <c:pt idx="4" formatCode="###\ ###\ ###">
                  <c:v>19</c:v>
                </c:pt>
                <c:pt idx="5" formatCode="###\ ###\ ###">
                  <c:v>25</c:v>
                </c:pt>
                <c:pt idx="6" formatCode="###\ ###\ ###">
                  <c:v>12</c:v>
                </c:pt>
                <c:pt idx="7" formatCode="#,##0">
                  <c:v>10</c:v>
                </c:pt>
                <c:pt idx="8" formatCode="#,##0">
                  <c:v>12</c:v>
                </c:pt>
                <c:pt idx="9" formatCode="#,##0">
                  <c:v>10</c:v>
                </c:pt>
                <c:pt idx="10" formatCode="#,##0">
                  <c:v>10</c:v>
                </c:pt>
                <c:pt idx="11" formatCode="#,##0">
                  <c:v>13</c:v>
                </c:pt>
              </c:numCache>
            </c:numRef>
          </c:val>
          <c:smooth val="0"/>
          <c:extLst>
            <c:ext xmlns:c16="http://schemas.microsoft.com/office/drawing/2014/chart" uri="{C3380CC4-5D6E-409C-BE32-E72D297353CC}">
              <c16:uniqueId val="{0000000D-6C90-C040-A9F6-5FAB799F6D14}"/>
            </c:ext>
          </c:extLst>
        </c:ser>
        <c:ser>
          <c:idx val="14"/>
          <c:order val="14"/>
          <c:tx>
            <c:strRef>
              <c:f>Sheet1!$B$40:$W$40</c:f>
              <c:strCache>
                <c:ptCount val="22"/>
                <c:pt idx="0">
                  <c:v>Acts of violence</c:v>
                </c:pt>
              </c:strCache>
            </c:strRef>
          </c:tx>
          <c:spPr>
            <a:ln w="34925" cap="rnd">
              <a:solidFill>
                <a:schemeClr val="accent3">
                  <a:lumMod val="80000"/>
                  <a:lumOff val="2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Sheet1!$X$40:$DW$40</c:f>
              <c:numCache>
                <c:formatCode>General</c:formatCode>
                <c:ptCount val="12"/>
                <c:pt idx="0">
                  <c:v>22</c:v>
                </c:pt>
                <c:pt idx="1">
                  <c:v>23</c:v>
                </c:pt>
                <c:pt idx="2" formatCode="###\ ###\ ###">
                  <c:v>29</c:v>
                </c:pt>
                <c:pt idx="3" formatCode="###\ ###\ ###">
                  <c:v>13</c:v>
                </c:pt>
                <c:pt idx="4" formatCode="###\ ###\ ###">
                  <c:v>21</c:v>
                </c:pt>
                <c:pt idx="5" formatCode="###\ ###\ ###">
                  <c:v>21</c:v>
                </c:pt>
                <c:pt idx="6" formatCode="###\ ###\ ###">
                  <c:v>13</c:v>
                </c:pt>
                <c:pt idx="7" formatCode="#,##0">
                  <c:v>8</c:v>
                </c:pt>
                <c:pt idx="8" formatCode="#,##0">
                  <c:v>20</c:v>
                </c:pt>
                <c:pt idx="9" formatCode="#,##0">
                  <c:v>9</c:v>
                </c:pt>
                <c:pt idx="10" formatCode="#,##0">
                  <c:v>19</c:v>
                </c:pt>
                <c:pt idx="11" formatCode="#,##0">
                  <c:v>11</c:v>
                </c:pt>
              </c:numCache>
            </c:numRef>
          </c:val>
          <c:smooth val="0"/>
          <c:extLst>
            <c:ext xmlns:c16="http://schemas.microsoft.com/office/drawing/2014/chart" uri="{C3380CC4-5D6E-409C-BE32-E72D297353CC}">
              <c16:uniqueId val="{0000000E-6C90-C040-A9F6-5FAB799F6D14}"/>
            </c:ext>
          </c:extLst>
        </c:ser>
        <c:ser>
          <c:idx val="15"/>
          <c:order val="15"/>
          <c:tx>
            <c:strRef>
              <c:f>Sheet1!$B$41:$W$41</c:f>
              <c:strCache>
                <c:ptCount val="22"/>
                <c:pt idx="0">
                  <c:v>Other kind of accident</c:v>
                </c:pt>
              </c:strCache>
            </c:strRef>
          </c:tx>
          <c:spPr>
            <a:ln w="34925" cap="rnd">
              <a:solidFill>
                <a:schemeClr val="accent4">
                  <a:lumMod val="80000"/>
                  <a:lumOff val="2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Sheet1!$X$41:$DW$41</c:f>
              <c:numCache>
                <c:formatCode>General</c:formatCode>
                <c:ptCount val="12"/>
                <c:pt idx="0">
                  <c:v>214</c:v>
                </c:pt>
                <c:pt idx="1">
                  <c:v>285</c:v>
                </c:pt>
                <c:pt idx="2" formatCode="###\ ###\ ###">
                  <c:v>324</c:v>
                </c:pt>
                <c:pt idx="3" formatCode="###\ ###\ ###">
                  <c:v>269</c:v>
                </c:pt>
                <c:pt idx="4" formatCode="###\ ###\ ###">
                  <c:v>285</c:v>
                </c:pt>
                <c:pt idx="5" formatCode="###\ ###\ ###">
                  <c:v>716</c:v>
                </c:pt>
                <c:pt idx="6" formatCode="###\ ###\ ###">
                  <c:v>639</c:v>
                </c:pt>
                <c:pt idx="7" formatCode="#,##0">
                  <c:v>632</c:v>
                </c:pt>
                <c:pt idx="8" formatCode="#,##0">
                  <c:v>540</c:v>
                </c:pt>
                <c:pt idx="9" formatCode="#,##0">
                  <c:v>591</c:v>
                </c:pt>
                <c:pt idx="10" formatCode="#,##0">
                  <c:v>537</c:v>
                </c:pt>
                <c:pt idx="11" formatCode="#,##0">
                  <c:v>524</c:v>
                </c:pt>
              </c:numCache>
            </c:numRef>
          </c:val>
          <c:smooth val="0"/>
          <c:extLst>
            <c:ext xmlns:c16="http://schemas.microsoft.com/office/drawing/2014/chart" uri="{C3380CC4-5D6E-409C-BE32-E72D297353CC}">
              <c16:uniqueId val="{0000000F-6C90-C040-A9F6-5FAB799F6D14}"/>
            </c:ext>
          </c:extLst>
        </c:ser>
        <c:ser>
          <c:idx val="16"/>
          <c:order val="16"/>
          <c:tx>
            <c:strRef>
              <c:f>Sheet1!$B$42:$W$42</c:f>
              <c:strCache>
                <c:ptCount val="22"/>
                <c:pt idx="0">
                  <c:v>Other kind of accident</c:v>
                </c:pt>
              </c:strCache>
            </c:strRef>
          </c:tx>
          <c:spPr>
            <a:ln w="34925" cap="rnd">
              <a:solidFill>
                <a:schemeClr val="accent5">
                  <a:lumMod val="80000"/>
                  <a:lumOff val="20000"/>
                </a:schemeClr>
              </a:solidFill>
              <a:round/>
            </a:ln>
            <a:effectLst>
              <a:outerShdw blurRad="57150" dist="19050" dir="5400000" algn="ctr" rotWithShape="0">
                <a:srgbClr val="000000">
                  <a:alpha val="63000"/>
                </a:srgbClr>
              </a:outerShdw>
            </a:effectLst>
          </c:spPr>
          <c:marker>
            <c:symbol val="none"/>
          </c:marker>
          <c:cat>
            <c:numRef>
              <c:f>Sheet1!$X$25:$DW$25</c:f>
              <c:numCache>
                <c:formatCode>General</c:formatCode>
                <c:ptCount val="12"/>
                <c:pt idx="0">
                  <c:v>2007</c:v>
                </c:pt>
                <c:pt idx="1">
                  <c:v>2008</c:v>
                </c:pt>
                <c:pt idx="2">
                  <c:v>2009</c:v>
                </c:pt>
                <c:pt idx="3">
                  <c:v>2010</c:v>
                </c:pt>
                <c:pt idx="4">
                  <c:v>2011</c:v>
                </c:pt>
                <c:pt idx="5">
                  <c:v>2012</c:v>
                </c:pt>
                <c:pt idx="6">
                  <c:v>2013</c:v>
                </c:pt>
                <c:pt idx="7">
                  <c:v>2015</c:v>
                </c:pt>
                <c:pt idx="8">
                  <c:v>2016</c:v>
                </c:pt>
                <c:pt idx="9">
                  <c:v>2017</c:v>
                </c:pt>
                <c:pt idx="10">
                  <c:v>2018</c:v>
                </c:pt>
                <c:pt idx="11">
                  <c:v>2019</c:v>
                </c:pt>
              </c:numCache>
            </c:numRef>
          </c:cat>
          <c:val>
            <c:numRef>
              <c:f>Sheet1!$X$42:$DW$42</c:f>
              <c:numCache>
                <c:formatCode>General</c:formatCode>
                <c:ptCount val="12"/>
                <c:pt idx="8" formatCode="#,##0">
                  <c:v>0</c:v>
                </c:pt>
                <c:pt idx="9" formatCode="#,##0">
                  <c:v>0</c:v>
                </c:pt>
                <c:pt idx="10" formatCode="#,##0">
                  <c:v>0</c:v>
                </c:pt>
              </c:numCache>
            </c:numRef>
          </c:val>
          <c:smooth val="0"/>
          <c:extLst>
            <c:ext xmlns:c16="http://schemas.microsoft.com/office/drawing/2014/chart" uri="{C3380CC4-5D6E-409C-BE32-E72D297353CC}">
              <c16:uniqueId val="{00000010-6C90-C040-A9F6-5FAB799F6D14}"/>
            </c:ext>
          </c:extLst>
        </c:ser>
        <c:dLbls>
          <c:showLegendKey val="0"/>
          <c:showVal val="0"/>
          <c:showCatName val="0"/>
          <c:showSerName val="0"/>
          <c:showPercent val="0"/>
          <c:showBubbleSize val="0"/>
        </c:dLbls>
        <c:smooth val="0"/>
        <c:axId val="967629072"/>
        <c:axId val="967630704"/>
      </c:lineChart>
      <c:catAx>
        <c:axId val="967629072"/>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crossAx val="967630704"/>
        <c:crosses val="autoZero"/>
        <c:auto val="1"/>
        <c:lblAlgn val="ctr"/>
        <c:lblOffset val="100"/>
        <c:noMultiLvlLbl val="0"/>
      </c:catAx>
      <c:valAx>
        <c:axId val="967630704"/>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crossAx val="967629072"/>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5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5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3976795"/>
            <a:ext cx="8161020" cy="2744047"/>
          </a:xfrm>
        </p:spPr>
        <p:txBody>
          <a:bodyPr/>
          <a:lstStyle/>
          <a:p>
            <a:r>
              <a:rPr lang="en-US"/>
              <a:t>Click to edit Master title style</a:t>
            </a:r>
            <a:endParaRPr lang="en-GB"/>
          </a:p>
        </p:txBody>
      </p:sp>
      <p:sp>
        <p:nvSpPr>
          <p:cNvPr id="3" name="Subtitle 2"/>
          <p:cNvSpPr>
            <a:spLocks noGrp="1"/>
          </p:cNvSpPr>
          <p:nvPr>
            <p:ph type="subTitle" idx="1"/>
          </p:nvPr>
        </p:nvSpPr>
        <p:spPr>
          <a:xfrm>
            <a:off x="1440180" y="7254240"/>
            <a:ext cx="6720840" cy="327152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58429" y="8226215"/>
            <a:ext cx="8161020" cy="2542540"/>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758429" y="5425866"/>
            <a:ext cx="8161020" cy="2800349"/>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71752" y="4181264"/>
            <a:ext cx="5969079" cy="11829627"/>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0850" y="4181264"/>
            <a:ext cx="5969080" cy="11829627"/>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80060" y="512657"/>
            <a:ext cx="8641080" cy="21336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80061" y="2865545"/>
            <a:ext cx="4242197" cy="1194223"/>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480061" y="4059768"/>
            <a:ext cx="4242197" cy="7375737"/>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877277" y="2865545"/>
            <a:ext cx="4243864" cy="1194223"/>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4877277" y="4059768"/>
            <a:ext cx="4243864" cy="7375737"/>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20/05/2020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20/05/2020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20/05/2020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0061" y="509693"/>
            <a:ext cx="3158729" cy="2169160"/>
          </a:xfrm>
        </p:spPr>
        <p:txBody>
          <a:bodyPr anchor="b"/>
          <a:lstStyle>
            <a:lvl1pPr algn="l">
              <a:defRPr sz="2800" b="1"/>
            </a:lvl1pPr>
          </a:lstStyle>
          <a:p>
            <a:r>
              <a:rPr lang="en-US"/>
              <a:t>Click to edit Master title style</a:t>
            </a:r>
            <a:endParaRPr lang="en-GB"/>
          </a:p>
        </p:txBody>
      </p:sp>
      <p:sp>
        <p:nvSpPr>
          <p:cNvPr id="3" name="Content Placeholder 2"/>
          <p:cNvSpPr>
            <a:spLocks noGrp="1"/>
          </p:cNvSpPr>
          <p:nvPr>
            <p:ph idx="1"/>
          </p:nvPr>
        </p:nvSpPr>
        <p:spPr>
          <a:xfrm>
            <a:off x="3753802" y="509695"/>
            <a:ext cx="5367338" cy="10925811"/>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80061" y="2678855"/>
            <a:ext cx="3158729" cy="8756651"/>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1902" y="8961121"/>
            <a:ext cx="5760720" cy="1057911"/>
          </a:xfrm>
        </p:spPr>
        <p:txBody>
          <a:bodyPr anchor="b"/>
          <a:lstStyle>
            <a:lvl1pPr algn="l">
              <a:defRPr sz="2800" b="1"/>
            </a:lvl1pPr>
          </a:lstStyle>
          <a:p>
            <a:r>
              <a:rPr lang="en-US"/>
              <a:t>Click to edit Master title style</a:t>
            </a:r>
            <a:endParaRPr lang="en-GB"/>
          </a:p>
        </p:txBody>
      </p:sp>
      <p:sp>
        <p:nvSpPr>
          <p:cNvPr id="3" name="Picture Placeholder 2"/>
          <p:cNvSpPr>
            <a:spLocks noGrp="1"/>
          </p:cNvSpPr>
          <p:nvPr>
            <p:ph type="pic" idx="1"/>
          </p:nvPr>
        </p:nvSpPr>
        <p:spPr>
          <a:xfrm>
            <a:off x="1881902" y="1143847"/>
            <a:ext cx="5760720" cy="768096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1881902" y="10019032"/>
            <a:ext cx="5760720" cy="1502409"/>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20/05/2020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46220" y="717127"/>
            <a:ext cx="3023711" cy="1529376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71751" y="717127"/>
            <a:ext cx="8914448" cy="15293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20/05/2020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80060" y="512657"/>
            <a:ext cx="8641080" cy="21336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80060" y="2987041"/>
            <a:ext cx="8641080" cy="8448464"/>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80060" y="11865189"/>
            <a:ext cx="2240280" cy="681567"/>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20/05/2020</a:t>
            </a:fld>
            <a:endParaRPr lang="en-GB"/>
          </a:p>
        </p:txBody>
      </p:sp>
      <p:sp>
        <p:nvSpPr>
          <p:cNvPr id="5" name="Footer Placeholder 4"/>
          <p:cNvSpPr>
            <a:spLocks noGrp="1"/>
          </p:cNvSpPr>
          <p:nvPr>
            <p:ph type="ftr" sz="quarter" idx="3"/>
          </p:nvPr>
        </p:nvSpPr>
        <p:spPr>
          <a:xfrm>
            <a:off x="3280410" y="11865189"/>
            <a:ext cx="3040380" cy="681567"/>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880860" y="11865189"/>
            <a:ext cx="2240280" cy="681567"/>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 Id="rId6" Type="http://schemas.openxmlformats.org/officeDocument/2006/relationships/chart" Target="../charts/chart3.xml"/><Relationship Id="rId5" Type="http://schemas.openxmlformats.org/officeDocument/2006/relationships/chart" Target="../charts/chart2.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6EB"/>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1DAADF7-2A40-9245-AD3A-9CAE618A15D6}"/>
              </a:ext>
            </a:extLst>
          </p:cNvPr>
          <p:cNvPicPr>
            <a:picLocks noChangeAspect="1"/>
          </p:cNvPicPr>
          <p:nvPr/>
        </p:nvPicPr>
        <p:blipFill rotWithShape="1">
          <a:blip r:embed="rId2"/>
          <a:srcRect l="14750" t="87499" r="14750"/>
          <a:stretch/>
        </p:blipFill>
        <p:spPr>
          <a:xfrm>
            <a:off x="-45688" y="11836270"/>
            <a:ext cx="9646888" cy="1200200"/>
          </a:xfrm>
          <a:prstGeom prst="rect">
            <a:avLst/>
          </a:prstGeom>
        </p:spPr>
      </p:pic>
      <p:sp>
        <p:nvSpPr>
          <p:cNvPr id="8" name="TextBox 7">
            <a:extLst>
              <a:ext uri="{FF2B5EF4-FFF2-40B4-BE49-F238E27FC236}">
                <a16:creationId xmlns:a16="http://schemas.microsoft.com/office/drawing/2014/main" id="{43037E9C-313D-2542-BCBD-2B2F8BDE8FD6}"/>
              </a:ext>
            </a:extLst>
          </p:cNvPr>
          <p:cNvSpPr txBox="1"/>
          <p:nvPr/>
        </p:nvSpPr>
        <p:spPr>
          <a:xfrm>
            <a:off x="-2680" y="1148543"/>
            <a:ext cx="9601200" cy="1015663"/>
          </a:xfrm>
          <a:prstGeom prst="rect">
            <a:avLst/>
          </a:prstGeom>
          <a:noFill/>
        </p:spPr>
        <p:txBody>
          <a:bodyPr wrap="square" rtlCol="0">
            <a:spAutoFit/>
          </a:bodyPr>
          <a:lstStyle/>
          <a:p>
            <a:pPr algn="ctr"/>
            <a:r>
              <a:rPr lang="en-GB" sz="2000" b="1" u="sng" dirty="0"/>
              <a:t>Construction, Design and Management Regulation (2015) Update</a:t>
            </a:r>
            <a:r>
              <a:rPr lang="en-GB" sz="2000" dirty="0"/>
              <a:t>: </a:t>
            </a:r>
          </a:p>
          <a:p>
            <a:pPr algn="ctr"/>
            <a:r>
              <a:rPr lang="en-GB" sz="2000" dirty="0"/>
              <a:t>A review of the Construction, Design and Management Regulation (2015) update and frequency of injuries in the UK construction industry</a:t>
            </a:r>
          </a:p>
        </p:txBody>
      </p:sp>
      <p:pic>
        <p:nvPicPr>
          <p:cNvPr id="11" name="Picture 10">
            <a:extLst>
              <a:ext uri="{FF2B5EF4-FFF2-40B4-BE49-F238E27FC236}">
                <a16:creationId xmlns:a16="http://schemas.microsoft.com/office/drawing/2014/main" id="{494F80F6-07FC-F54D-B466-4AA32A883348}"/>
              </a:ext>
            </a:extLst>
          </p:cNvPr>
          <p:cNvPicPr>
            <a:picLocks noChangeAspect="1"/>
          </p:cNvPicPr>
          <p:nvPr/>
        </p:nvPicPr>
        <p:blipFill rotWithShape="1">
          <a:blip r:embed="rId3"/>
          <a:srcRect t="3313" b="83749"/>
          <a:stretch/>
        </p:blipFill>
        <p:spPr>
          <a:xfrm>
            <a:off x="-82375" y="30531"/>
            <a:ext cx="9765950" cy="1236260"/>
          </a:xfrm>
          <a:prstGeom prst="rect">
            <a:avLst/>
          </a:prstGeom>
        </p:spPr>
      </p:pic>
      <p:cxnSp>
        <p:nvCxnSpPr>
          <p:cNvPr id="13" name="Straight Connector 12">
            <a:extLst>
              <a:ext uri="{FF2B5EF4-FFF2-40B4-BE49-F238E27FC236}">
                <a16:creationId xmlns:a16="http://schemas.microsoft.com/office/drawing/2014/main" id="{D7499EC8-D656-F145-B829-080D164E4427}"/>
              </a:ext>
            </a:extLst>
          </p:cNvPr>
          <p:cNvCxnSpPr/>
          <p:nvPr/>
        </p:nvCxnSpPr>
        <p:spPr>
          <a:xfrm>
            <a:off x="419205" y="2164206"/>
            <a:ext cx="885698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AD7C29-8870-4443-9BCC-0E216E4D4E90}"/>
              </a:ext>
            </a:extLst>
          </p:cNvPr>
          <p:cNvCxnSpPr>
            <a:cxnSpLocks/>
          </p:cNvCxnSpPr>
          <p:nvPr/>
        </p:nvCxnSpPr>
        <p:spPr>
          <a:xfrm>
            <a:off x="419205" y="1144216"/>
            <a:ext cx="885698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2999A68-BEEB-7A45-992C-ECCDDAF8E486}"/>
              </a:ext>
            </a:extLst>
          </p:cNvPr>
          <p:cNvCxnSpPr>
            <a:cxnSpLocks/>
          </p:cNvCxnSpPr>
          <p:nvPr/>
        </p:nvCxnSpPr>
        <p:spPr>
          <a:xfrm>
            <a:off x="409632" y="3314574"/>
            <a:ext cx="885698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E0E9114-B595-C545-BB7B-928C2FBD2C17}"/>
              </a:ext>
            </a:extLst>
          </p:cNvPr>
          <p:cNvCxnSpPr>
            <a:cxnSpLocks/>
          </p:cNvCxnSpPr>
          <p:nvPr/>
        </p:nvCxnSpPr>
        <p:spPr>
          <a:xfrm>
            <a:off x="372108" y="9515687"/>
            <a:ext cx="8856984" cy="0"/>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7" name="Chart 36">
            <a:extLst>
              <a:ext uri="{FF2B5EF4-FFF2-40B4-BE49-F238E27FC236}">
                <a16:creationId xmlns:a16="http://schemas.microsoft.com/office/drawing/2014/main" id="{C8758196-76D2-564C-B316-17917351511C}"/>
              </a:ext>
            </a:extLst>
          </p:cNvPr>
          <p:cNvGraphicFramePr/>
          <p:nvPr>
            <p:extLst>
              <p:ext uri="{D42A27DB-BD31-4B8C-83A1-F6EECF244321}">
                <p14:modId xmlns:p14="http://schemas.microsoft.com/office/powerpoint/2010/main" val="377864826"/>
              </p:ext>
            </p:extLst>
          </p:nvPr>
        </p:nvGraphicFramePr>
        <p:xfrm>
          <a:off x="11876" y="4171560"/>
          <a:ext cx="2592288" cy="210305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39" name="Chart 38">
            <a:extLst>
              <a:ext uri="{FF2B5EF4-FFF2-40B4-BE49-F238E27FC236}">
                <a16:creationId xmlns:a16="http://schemas.microsoft.com/office/drawing/2014/main" id="{B125D38E-A180-D24C-9FD2-81799C426985}"/>
              </a:ext>
            </a:extLst>
          </p:cNvPr>
          <p:cNvGraphicFramePr/>
          <p:nvPr>
            <p:extLst>
              <p:ext uri="{D42A27DB-BD31-4B8C-83A1-F6EECF244321}">
                <p14:modId xmlns:p14="http://schemas.microsoft.com/office/powerpoint/2010/main" val="2632077089"/>
              </p:ext>
            </p:extLst>
          </p:nvPr>
        </p:nvGraphicFramePr>
        <p:xfrm>
          <a:off x="2644576" y="4174522"/>
          <a:ext cx="2592289" cy="2113001"/>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40" name="Chart 39">
            <a:extLst>
              <a:ext uri="{FF2B5EF4-FFF2-40B4-BE49-F238E27FC236}">
                <a16:creationId xmlns:a16="http://schemas.microsoft.com/office/drawing/2014/main" id="{483034D3-347A-A040-8CBF-FC34E57B2560}"/>
              </a:ext>
            </a:extLst>
          </p:cNvPr>
          <p:cNvGraphicFramePr/>
          <p:nvPr>
            <p:extLst>
              <p:ext uri="{D42A27DB-BD31-4B8C-83A1-F6EECF244321}">
                <p14:modId xmlns:p14="http://schemas.microsoft.com/office/powerpoint/2010/main" val="19447345"/>
              </p:ext>
            </p:extLst>
          </p:nvPr>
        </p:nvGraphicFramePr>
        <p:xfrm>
          <a:off x="5293151" y="4171577"/>
          <a:ext cx="3968549" cy="2103023"/>
        </p:xfrm>
        <a:graphic>
          <a:graphicData uri="http://schemas.openxmlformats.org/drawingml/2006/chart">
            <c:chart xmlns:c="http://schemas.openxmlformats.org/drawingml/2006/chart" xmlns:r="http://schemas.openxmlformats.org/officeDocument/2006/relationships" r:id="rId6"/>
          </a:graphicData>
        </a:graphic>
      </p:graphicFrame>
      <p:sp>
        <p:nvSpPr>
          <p:cNvPr id="43" name="TextBox 42">
            <a:extLst>
              <a:ext uri="{FF2B5EF4-FFF2-40B4-BE49-F238E27FC236}">
                <a16:creationId xmlns:a16="http://schemas.microsoft.com/office/drawing/2014/main" id="{3EB290FE-D6FF-8346-A862-B2AB26616B62}"/>
              </a:ext>
            </a:extLst>
          </p:cNvPr>
          <p:cNvSpPr txBox="1"/>
          <p:nvPr/>
        </p:nvSpPr>
        <p:spPr>
          <a:xfrm>
            <a:off x="2029482" y="7203626"/>
            <a:ext cx="2064409" cy="2123658"/>
          </a:xfrm>
          <a:prstGeom prst="rect">
            <a:avLst/>
          </a:prstGeom>
          <a:noFill/>
        </p:spPr>
        <p:txBody>
          <a:bodyPr wrap="square" rtlCol="0">
            <a:spAutoFit/>
          </a:bodyPr>
          <a:lstStyle/>
          <a:p>
            <a:pPr marL="228600" indent="-228600">
              <a:buSzPct val="200000"/>
              <a:buFont typeface="+mj-lt"/>
              <a:buAutoNum type="arabicPeriod"/>
            </a:pPr>
            <a:r>
              <a:rPr lang="en-US" sz="1200" dirty="0"/>
              <a:t>  There is a consistent decline in injury rates until 2014</a:t>
            </a:r>
          </a:p>
          <a:p>
            <a:pPr marL="228600" indent="-228600">
              <a:buSzPct val="200000"/>
              <a:buFont typeface="+mj-lt"/>
              <a:buAutoNum type="arabicPeriod"/>
            </a:pPr>
            <a:endParaRPr lang="en-US" sz="1200" dirty="0"/>
          </a:p>
          <a:p>
            <a:pPr marL="228600" indent="-228600">
              <a:buSzPct val="200000"/>
              <a:buFont typeface="+mj-lt"/>
              <a:buAutoNum type="arabicPeriod"/>
            </a:pPr>
            <a:r>
              <a:rPr lang="en-US" sz="1200" dirty="0"/>
              <a:t> Incident rates plateau post-2014</a:t>
            </a:r>
          </a:p>
          <a:p>
            <a:pPr marL="228600" indent="-228600">
              <a:buSzPct val="200000"/>
              <a:buFont typeface="+mj-lt"/>
              <a:buAutoNum type="arabicPeriod"/>
            </a:pPr>
            <a:endParaRPr lang="en-US" sz="1200" dirty="0"/>
          </a:p>
          <a:p>
            <a:pPr marL="228600" indent="-228600">
              <a:buSzPct val="200000"/>
              <a:buFont typeface="+mj-lt"/>
              <a:buAutoNum type="arabicPeriod"/>
            </a:pPr>
            <a:r>
              <a:rPr lang="en-US" sz="1200" dirty="0"/>
              <a:t> Regulations update evidences minimal impact on incident rate </a:t>
            </a:r>
          </a:p>
          <a:p>
            <a:pPr marL="228600" indent="-228600">
              <a:buSzPct val="200000"/>
              <a:buFont typeface="+mj-lt"/>
              <a:buAutoNum type="arabicPeriod"/>
            </a:pPr>
            <a:endParaRPr lang="en-US" sz="1200" dirty="0"/>
          </a:p>
        </p:txBody>
      </p:sp>
      <p:sp>
        <p:nvSpPr>
          <p:cNvPr id="44" name="TextBox 43">
            <a:extLst>
              <a:ext uri="{FF2B5EF4-FFF2-40B4-BE49-F238E27FC236}">
                <a16:creationId xmlns:a16="http://schemas.microsoft.com/office/drawing/2014/main" id="{0A7DBB10-7606-F14C-9238-329783030125}"/>
              </a:ext>
            </a:extLst>
          </p:cNvPr>
          <p:cNvSpPr txBox="1"/>
          <p:nvPr/>
        </p:nvSpPr>
        <p:spPr>
          <a:xfrm>
            <a:off x="3992215" y="7201850"/>
            <a:ext cx="2855935" cy="2677656"/>
          </a:xfrm>
          <a:prstGeom prst="rect">
            <a:avLst/>
          </a:prstGeom>
          <a:noFill/>
        </p:spPr>
        <p:txBody>
          <a:bodyPr wrap="square" rtlCol="0">
            <a:spAutoFit/>
          </a:bodyPr>
          <a:lstStyle/>
          <a:p>
            <a:pPr marL="228600" indent="-228600">
              <a:buSzPct val="200000"/>
              <a:buFont typeface="+mj-lt"/>
              <a:buAutoNum type="arabicPeriod"/>
            </a:pPr>
            <a:r>
              <a:rPr lang="en-US" sz="1200" dirty="0"/>
              <a:t> Pre-2014 the frequency of notices were sporadic </a:t>
            </a:r>
          </a:p>
          <a:p>
            <a:pPr marL="228600" indent="-228600">
              <a:buSzPct val="200000"/>
              <a:buFont typeface="+mj-lt"/>
              <a:buAutoNum type="arabicPeriod"/>
            </a:pPr>
            <a:endParaRPr lang="en-US" sz="1200" dirty="0"/>
          </a:p>
          <a:p>
            <a:pPr marL="228600" indent="-228600">
              <a:buSzPct val="200000"/>
              <a:buFont typeface="+mj-lt"/>
              <a:buAutoNum type="arabicPeriod"/>
            </a:pPr>
            <a:r>
              <a:rPr lang="en-US" sz="1200" dirty="0"/>
              <a:t> Post-2015 shows a steady increase in improvement notices and decrease in prohibition notices </a:t>
            </a:r>
          </a:p>
          <a:p>
            <a:pPr marL="228600" indent="-228600">
              <a:buSzPct val="200000"/>
              <a:buFont typeface="+mj-lt"/>
              <a:buAutoNum type="arabicPeriod"/>
            </a:pPr>
            <a:endParaRPr lang="en-US" sz="1200" dirty="0"/>
          </a:p>
          <a:p>
            <a:pPr marL="228600" indent="-228600">
              <a:buSzPct val="200000"/>
              <a:buFont typeface="+mj-lt"/>
              <a:buAutoNum type="arabicPeriod"/>
            </a:pPr>
            <a:r>
              <a:rPr lang="en-US" sz="1200" dirty="0"/>
              <a:t> The improved consistency in the rate of issue of notices may indicate a change of approach by HSE and potentially an improvement in health and safety culture   </a:t>
            </a:r>
          </a:p>
          <a:p>
            <a:pPr>
              <a:buSzPct val="200000"/>
            </a:pPr>
            <a:endParaRPr lang="en-US" sz="1200" dirty="0"/>
          </a:p>
          <a:p>
            <a:pPr marL="228600" indent="-228600">
              <a:buSzPct val="200000"/>
              <a:buFont typeface="+mj-lt"/>
              <a:buAutoNum type="arabicPeriod"/>
            </a:pPr>
            <a:endParaRPr lang="en-US" sz="1200" dirty="0"/>
          </a:p>
        </p:txBody>
      </p:sp>
      <p:sp>
        <p:nvSpPr>
          <p:cNvPr id="45" name="TextBox 44">
            <a:extLst>
              <a:ext uri="{FF2B5EF4-FFF2-40B4-BE49-F238E27FC236}">
                <a16:creationId xmlns:a16="http://schemas.microsoft.com/office/drawing/2014/main" id="{CE5FB785-0777-E64B-B3AB-FEE0CB5B84D0}"/>
              </a:ext>
            </a:extLst>
          </p:cNvPr>
          <p:cNvSpPr txBox="1"/>
          <p:nvPr/>
        </p:nvSpPr>
        <p:spPr>
          <a:xfrm>
            <a:off x="6848150" y="7222278"/>
            <a:ext cx="2064409" cy="2492990"/>
          </a:xfrm>
          <a:prstGeom prst="rect">
            <a:avLst/>
          </a:prstGeom>
          <a:noFill/>
        </p:spPr>
        <p:txBody>
          <a:bodyPr wrap="square" rtlCol="0">
            <a:spAutoFit/>
          </a:bodyPr>
          <a:lstStyle/>
          <a:p>
            <a:pPr marL="228600" lvl="0" indent="-228600">
              <a:buSzPct val="200000"/>
              <a:buFont typeface="+mj-lt"/>
              <a:buAutoNum type="arabicPeriod"/>
            </a:pPr>
            <a:r>
              <a:rPr lang="en-GB" sz="1200" dirty="0"/>
              <a:t> Handling/lifting of heavy objects</a:t>
            </a:r>
          </a:p>
          <a:p>
            <a:pPr marL="228600" lvl="0" indent="-228600">
              <a:buSzPct val="200000"/>
              <a:buFont typeface="+mj-lt"/>
              <a:buAutoNum type="arabicPeriod"/>
            </a:pPr>
            <a:endParaRPr lang="en-GB" sz="1200" dirty="0"/>
          </a:p>
          <a:p>
            <a:pPr marL="228600" lvl="0" indent="-228600">
              <a:buSzPct val="200000"/>
              <a:buFont typeface="+mj-lt"/>
              <a:buAutoNum type="arabicPeriod"/>
            </a:pPr>
            <a:r>
              <a:rPr lang="en-GB" sz="1200" dirty="0"/>
              <a:t> Trips, slips and falls</a:t>
            </a:r>
          </a:p>
          <a:p>
            <a:pPr marL="228600" lvl="0" indent="-228600">
              <a:buSzPct val="200000"/>
              <a:buFont typeface="+mj-lt"/>
              <a:buAutoNum type="arabicPeriod"/>
            </a:pPr>
            <a:endParaRPr lang="en-GB" sz="1200" dirty="0"/>
          </a:p>
          <a:p>
            <a:pPr marL="228600" lvl="0" indent="-228600">
              <a:buSzPct val="200000"/>
              <a:buFont typeface="+mj-lt"/>
              <a:buAutoNum type="arabicPeriod"/>
            </a:pPr>
            <a:r>
              <a:rPr lang="en-GB" sz="1200" dirty="0"/>
              <a:t> Falling from height</a:t>
            </a:r>
          </a:p>
          <a:p>
            <a:pPr marL="228600" lvl="0" indent="-228600">
              <a:buSzPct val="200000"/>
              <a:buFont typeface="+mj-lt"/>
              <a:buAutoNum type="arabicPeriod"/>
            </a:pPr>
            <a:endParaRPr lang="en-GB" sz="1200" dirty="0"/>
          </a:p>
          <a:p>
            <a:pPr marL="228600" lvl="0" indent="-228600">
              <a:buSzPct val="200000"/>
              <a:buFont typeface="+mj-lt"/>
              <a:buAutoNum type="arabicPeriod"/>
            </a:pPr>
            <a:r>
              <a:rPr lang="en-GB" sz="1200" dirty="0"/>
              <a:t> Strike by a moving object (including flying/falling)</a:t>
            </a:r>
          </a:p>
          <a:p>
            <a:pPr marL="228600" lvl="0" indent="-228600">
              <a:buSzPct val="200000"/>
              <a:buFont typeface="+mj-lt"/>
              <a:buAutoNum type="arabicPeriod"/>
            </a:pPr>
            <a:endParaRPr lang="en-GB" sz="1200" dirty="0"/>
          </a:p>
          <a:p>
            <a:pPr marL="228600" lvl="0" indent="-228600">
              <a:buSzPct val="200000"/>
              <a:buFont typeface="+mj-lt"/>
              <a:buAutoNum type="arabicPeriod"/>
            </a:pPr>
            <a:r>
              <a:rPr lang="en-GB" sz="1200" dirty="0"/>
              <a:t> Contact with moving machinery </a:t>
            </a:r>
          </a:p>
          <a:p>
            <a:pPr marL="457200" indent="-457200">
              <a:buSzPct val="200000"/>
              <a:buFont typeface="+mj-lt"/>
              <a:buAutoNum type="arabicPeriod"/>
            </a:pPr>
            <a:endParaRPr lang="en-US" sz="1200" dirty="0"/>
          </a:p>
        </p:txBody>
      </p:sp>
      <p:sp>
        <p:nvSpPr>
          <p:cNvPr id="46" name="TextBox 45">
            <a:extLst>
              <a:ext uri="{FF2B5EF4-FFF2-40B4-BE49-F238E27FC236}">
                <a16:creationId xmlns:a16="http://schemas.microsoft.com/office/drawing/2014/main" id="{691F23CF-3FBA-1D42-9A2E-7AD66BA4DDDC}"/>
              </a:ext>
            </a:extLst>
          </p:cNvPr>
          <p:cNvSpPr txBox="1"/>
          <p:nvPr/>
        </p:nvSpPr>
        <p:spPr>
          <a:xfrm>
            <a:off x="-85363" y="3490908"/>
            <a:ext cx="10547218" cy="1200329"/>
          </a:xfrm>
          <a:prstGeom prst="rect">
            <a:avLst/>
          </a:prstGeom>
          <a:noFill/>
        </p:spPr>
        <p:txBody>
          <a:bodyPr wrap="square" numCol="2" rtlCol="0">
            <a:spAutoFit/>
          </a:bodyPr>
          <a:lstStyle/>
          <a:p>
            <a:pPr marL="171450" indent="-171450">
              <a:buSzPct val="100000"/>
              <a:buFont typeface="Arial" panose="020B0604020202020204" pitchFamily="34" charset="0"/>
              <a:buChar char="•"/>
            </a:pPr>
            <a:r>
              <a:rPr lang="en-US" sz="1200" dirty="0"/>
              <a:t>       Determine changes made between CDM regulations 2007 and 2015 update. </a:t>
            </a:r>
          </a:p>
          <a:p>
            <a:pPr marL="342900" indent="-342900">
              <a:buSzPct val="100000"/>
              <a:buFont typeface="Arial" panose="020B0604020202020204" pitchFamily="34" charset="0"/>
              <a:buChar char="•"/>
            </a:pPr>
            <a:r>
              <a:rPr lang="en-US" sz="1200" b="1" dirty="0"/>
              <a:t>  </a:t>
            </a:r>
            <a:r>
              <a:rPr lang="en-US" sz="1200" dirty="0"/>
              <a:t>Identify and collate incident and industry since 2007 severity rate of injury                                                 since 2007</a:t>
            </a:r>
          </a:p>
          <a:p>
            <a:pPr marL="342900" indent="-342900">
              <a:buSzPct val="100000"/>
              <a:buFont typeface="Arial" panose="020B0604020202020204" pitchFamily="34" charset="0"/>
              <a:buChar char="•"/>
            </a:pPr>
            <a:endParaRPr lang="en-US" sz="1200" dirty="0"/>
          </a:p>
          <a:p>
            <a:pPr marL="342900" indent="-342900">
              <a:buSzPct val="100000"/>
              <a:buFont typeface="Arial" panose="020B0604020202020204" pitchFamily="34" charset="0"/>
              <a:buChar char="•"/>
            </a:pPr>
            <a:endParaRPr lang="en-US" sz="1200" dirty="0"/>
          </a:p>
          <a:p>
            <a:pPr>
              <a:buSzPct val="100000"/>
            </a:pPr>
            <a:endParaRPr lang="en-US" sz="1200" dirty="0"/>
          </a:p>
          <a:p>
            <a:pPr marL="342900" indent="-342900">
              <a:buSzPct val="100000"/>
              <a:buFont typeface="Arial" panose="020B0604020202020204" pitchFamily="34" charset="0"/>
              <a:buChar char="•"/>
            </a:pPr>
            <a:r>
              <a:rPr lang="en-US" sz="1200" b="1" dirty="0"/>
              <a:t> </a:t>
            </a:r>
            <a:r>
              <a:rPr lang="en-US" sz="1200" dirty="0"/>
              <a:t>Identify and collate correlation on fatality rates since 2007</a:t>
            </a:r>
          </a:p>
          <a:p>
            <a:pPr marL="342900" indent="-342900">
              <a:buSzPct val="100000"/>
              <a:buFont typeface="Arial" panose="020B0604020202020204" pitchFamily="34" charset="0"/>
              <a:buChar char="•"/>
            </a:pPr>
            <a:r>
              <a:rPr lang="en-US" sz="1200" dirty="0"/>
              <a:t> Determine the top 5 causes of accidents in the UK Construction</a:t>
            </a:r>
          </a:p>
          <a:p>
            <a:pPr marL="171450" indent="-171450">
              <a:buSzPct val="100000"/>
              <a:buFont typeface="Arial" panose="020B0604020202020204" pitchFamily="34" charset="0"/>
              <a:buChar char="•"/>
            </a:pPr>
            <a:endParaRPr lang="en-US" sz="2400" b="1" dirty="0"/>
          </a:p>
        </p:txBody>
      </p:sp>
      <p:cxnSp>
        <p:nvCxnSpPr>
          <p:cNvPr id="47" name="Straight Connector 46">
            <a:extLst>
              <a:ext uri="{FF2B5EF4-FFF2-40B4-BE49-F238E27FC236}">
                <a16:creationId xmlns:a16="http://schemas.microsoft.com/office/drawing/2014/main" id="{C761AD33-87AE-FE46-8698-04D91DA74224}"/>
              </a:ext>
            </a:extLst>
          </p:cNvPr>
          <p:cNvCxnSpPr>
            <a:cxnSpLocks/>
          </p:cNvCxnSpPr>
          <p:nvPr/>
        </p:nvCxnSpPr>
        <p:spPr>
          <a:xfrm>
            <a:off x="372108" y="4096544"/>
            <a:ext cx="8856984" cy="0"/>
          </a:xfrm>
          <a:prstGeom prst="line">
            <a:avLst/>
          </a:prstGeom>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70A0DC1E-BE69-0646-A4FB-F259E81AC89F}"/>
              </a:ext>
            </a:extLst>
          </p:cNvPr>
          <p:cNvSpPr txBox="1"/>
          <p:nvPr/>
        </p:nvSpPr>
        <p:spPr>
          <a:xfrm>
            <a:off x="2233595" y="6645392"/>
            <a:ext cx="1656184" cy="553998"/>
          </a:xfrm>
          <a:prstGeom prst="rect">
            <a:avLst/>
          </a:prstGeom>
          <a:noFill/>
        </p:spPr>
        <p:txBody>
          <a:bodyPr wrap="square" rtlCol="0">
            <a:spAutoFit/>
          </a:bodyPr>
          <a:lstStyle/>
          <a:p>
            <a:pPr algn="ctr"/>
            <a:r>
              <a:rPr lang="en-US" sz="1500" b="1" dirty="0"/>
              <a:t>Fatal and Non-Fatal Injuries </a:t>
            </a:r>
          </a:p>
        </p:txBody>
      </p:sp>
      <p:sp>
        <p:nvSpPr>
          <p:cNvPr id="51" name="TextBox 50">
            <a:extLst>
              <a:ext uri="{FF2B5EF4-FFF2-40B4-BE49-F238E27FC236}">
                <a16:creationId xmlns:a16="http://schemas.microsoft.com/office/drawing/2014/main" id="{F29000E7-5E65-6F49-A614-9D1CCA665C2E}"/>
              </a:ext>
            </a:extLst>
          </p:cNvPr>
          <p:cNvSpPr txBox="1"/>
          <p:nvPr/>
        </p:nvSpPr>
        <p:spPr>
          <a:xfrm>
            <a:off x="4377450" y="6676306"/>
            <a:ext cx="1897933" cy="323165"/>
          </a:xfrm>
          <a:prstGeom prst="rect">
            <a:avLst/>
          </a:prstGeom>
          <a:noFill/>
        </p:spPr>
        <p:txBody>
          <a:bodyPr wrap="square" rtlCol="0">
            <a:spAutoFit/>
          </a:bodyPr>
          <a:lstStyle/>
          <a:p>
            <a:pPr algn="ctr"/>
            <a:r>
              <a:rPr lang="en-US" sz="1500" b="1" dirty="0"/>
              <a:t>Notices issued by HSE</a:t>
            </a:r>
          </a:p>
        </p:txBody>
      </p:sp>
      <p:sp>
        <p:nvSpPr>
          <p:cNvPr id="52" name="TextBox 51">
            <a:extLst>
              <a:ext uri="{FF2B5EF4-FFF2-40B4-BE49-F238E27FC236}">
                <a16:creationId xmlns:a16="http://schemas.microsoft.com/office/drawing/2014/main" id="{17F1C296-69F3-494D-A46E-9641F5AA504F}"/>
              </a:ext>
            </a:extLst>
          </p:cNvPr>
          <p:cNvSpPr txBox="1"/>
          <p:nvPr/>
        </p:nvSpPr>
        <p:spPr>
          <a:xfrm>
            <a:off x="6747726" y="6616805"/>
            <a:ext cx="1897932" cy="553998"/>
          </a:xfrm>
          <a:prstGeom prst="rect">
            <a:avLst/>
          </a:prstGeom>
          <a:noFill/>
        </p:spPr>
        <p:txBody>
          <a:bodyPr wrap="square" rtlCol="0">
            <a:spAutoFit/>
          </a:bodyPr>
          <a:lstStyle/>
          <a:p>
            <a:pPr algn="ctr"/>
            <a:r>
              <a:rPr lang="en-US" sz="1500" b="1" dirty="0"/>
              <a:t>Most common causes of injuries</a:t>
            </a:r>
          </a:p>
        </p:txBody>
      </p:sp>
      <p:cxnSp>
        <p:nvCxnSpPr>
          <p:cNvPr id="53" name="Straight Connector 52">
            <a:extLst>
              <a:ext uri="{FF2B5EF4-FFF2-40B4-BE49-F238E27FC236}">
                <a16:creationId xmlns:a16="http://schemas.microsoft.com/office/drawing/2014/main" id="{BD3536BB-F396-7945-B868-83FD1A611197}"/>
              </a:ext>
            </a:extLst>
          </p:cNvPr>
          <p:cNvCxnSpPr>
            <a:cxnSpLocks/>
          </p:cNvCxnSpPr>
          <p:nvPr/>
        </p:nvCxnSpPr>
        <p:spPr>
          <a:xfrm>
            <a:off x="214095" y="6616824"/>
            <a:ext cx="8856984" cy="0"/>
          </a:xfrm>
          <a:prstGeom prst="line">
            <a:avLst/>
          </a:prstGeom>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1ACD53C1-0EAB-1941-AF52-67793291D3E4}"/>
              </a:ext>
            </a:extLst>
          </p:cNvPr>
          <p:cNvSpPr txBox="1"/>
          <p:nvPr/>
        </p:nvSpPr>
        <p:spPr>
          <a:xfrm>
            <a:off x="214095" y="6739738"/>
            <a:ext cx="1773792" cy="323165"/>
          </a:xfrm>
          <a:prstGeom prst="rect">
            <a:avLst/>
          </a:prstGeom>
          <a:noFill/>
        </p:spPr>
        <p:txBody>
          <a:bodyPr wrap="square" rtlCol="0">
            <a:spAutoFit/>
          </a:bodyPr>
          <a:lstStyle/>
          <a:p>
            <a:pPr algn="ctr"/>
            <a:r>
              <a:rPr lang="en-US" sz="1500" b="1" dirty="0"/>
              <a:t>CDM Changes</a:t>
            </a:r>
          </a:p>
        </p:txBody>
      </p:sp>
      <p:cxnSp>
        <p:nvCxnSpPr>
          <p:cNvPr id="57" name="Straight Connector 56">
            <a:extLst>
              <a:ext uri="{FF2B5EF4-FFF2-40B4-BE49-F238E27FC236}">
                <a16:creationId xmlns:a16="http://schemas.microsoft.com/office/drawing/2014/main" id="{79B168C8-D4CB-904A-875E-5FD67A6AFC5F}"/>
              </a:ext>
            </a:extLst>
          </p:cNvPr>
          <p:cNvCxnSpPr>
            <a:cxnSpLocks/>
          </p:cNvCxnSpPr>
          <p:nvPr/>
        </p:nvCxnSpPr>
        <p:spPr>
          <a:xfrm>
            <a:off x="245186" y="7157458"/>
            <a:ext cx="8856984" cy="14856"/>
          </a:xfrm>
          <a:prstGeom prst="line">
            <a:avLst/>
          </a:prstGeom>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D37EA75D-3CB9-694A-914F-6ADCDB4A4433}"/>
              </a:ext>
            </a:extLst>
          </p:cNvPr>
          <p:cNvSpPr txBox="1"/>
          <p:nvPr/>
        </p:nvSpPr>
        <p:spPr>
          <a:xfrm>
            <a:off x="-57988" y="9479240"/>
            <a:ext cx="9711769" cy="877163"/>
          </a:xfrm>
          <a:prstGeom prst="rect">
            <a:avLst/>
          </a:prstGeom>
          <a:noFill/>
        </p:spPr>
        <p:txBody>
          <a:bodyPr wrap="square" rtlCol="0">
            <a:spAutoFit/>
          </a:bodyPr>
          <a:lstStyle/>
          <a:p>
            <a:pPr algn="just"/>
            <a:r>
              <a:rPr lang="en-US" sz="1500" b="1" dirty="0"/>
              <a:t>Conclusion – </a:t>
            </a:r>
            <a:r>
              <a:rPr lang="en-US" sz="1200" dirty="0"/>
              <a:t>The majority of the changes in CDM regulations derive from </a:t>
            </a:r>
            <a:r>
              <a:rPr lang="en-GB" sz="1200" dirty="0" err="1"/>
              <a:t>Löfstedt’s</a:t>
            </a:r>
            <a:r>
              <a:rPr lang="en-GB" sz="1200" dirty="0"/>
              <a:t>(2011) report that called for legislation to be more accessible and clearly defined. However, improvements in the regulation framework may not immediately translate into significant changes in injury rates. Whilst health and safety legislation should improve health and safety, arguably, the introduction of new legislation may complicate issues for companies required to familiarise themselves with new regulations.</a:t>
            </a:r>
            <a:endParaRPr lang="en-US" sz="1200" dirty="0"/>
          </a:p>
        </p:txBody>
      </p:sp>
      <p:sp>
        <p:nvSpPr>
          <p:cNvPr id="60" name="TextBox 59">
            <a:extLst>
              <a:ext uri="{FF2B5EF4-FFF2-40B4-BE49-F238E27FC236}">
                <a16:creationId xmlns:a16="http://schemas.microsoft.com/office/drawing/2014/main" id="{C88F68CE-1D4A-8046-A2A6-97B85A6D1CE8}"/>
              </a:ext>
            </a:extLst>
          </p:cNvPr>
          <p:cNvSpPr txBox="1"/>
          <p:nvPr/>
        </p:nvSpPr>
        <p:spPr>
          <a:xfrm>
            <a:off x="245186" y="1902497"/>
            <a:ext cx="9156109" cy="1400383"/>
          </a:xfrm>
          <a:prstGeom prst="rect">
            <a:avLst/>
          </a:prstGeom>
          <a:noFill/>
        </p:spPr>
        <p:txBody>
          <a:bodyPr wrap="square" rtlCol="0">
            <a:spAutoFit/>
          </a:bodyPr>
          <a:lstStyle/>
          <a:p>
            <a:pPr algn="ctr"/>
            <a:endParaRPr lang="en-GB" sz="1500" b="1" u="sng" dirty="0"/>
          </a:p>
          <a:p>
            <a:r>
              <a:rPr lang="en-GB" sz="1400" dirty="0"/>
              <a:t>Health and safety legislation plays a vital role in ensuring individuals are protected from harm in the workplace. This report aims to investigate the changes in health and safety legislation between Construction, Design and Management (CDM) regulation 2007 and CDM regulation 2015, in order to identify the potential impact of these changes on the frequency and severity of injuries incurred within the construction industry. The changes implemented to the CDM regulation were in response to </a:t>
            </a:r>
            <a:r>
              <a:rPr lang="en-GB" sz="1400" dirty="0" err="1"/>
              <a:t>Löfstedt’s</a:t>
            </a:r>
            <a:r>
              <a:rPr lang="en-GB" sz="1400" dirty="0"/>
              <a:t> (2011) report of UK regulation that called for the framework to be simplified and manageable.</a:t>
            </a:r>
            <a:endParaRPr lang="en-US" sz="1400" dirty="0"/>
          </a:p>
        </p:txBody>
      </p:sp>
      <p:sp>
        <p:nvSpPr>
          <p:cNvPr id="61" name="TextBox 60">
            <a:extLst>
              <a:ext uri="{FF2B5EF4-FFF2-40B4-BE49-F238E27FC236}">
                <a16:creationId xmlns:a16="http://schemas.microsoft.com/office/drawing/2014/main" id="{B678814A-0557-BB4B-811B-CBD1BB9D1A50}"/>
              </a:ext>
            </a:extLst>
          </p:cNvPr>
          <p:cNvSpPr txBox="1"/>
          <p:nvPr/>
        </p:nvSpPr>
        <p:spPr>
          <a:xfrm>
            <a:off x="92869" y="7207363"/>
            <a:ext cx="1713501" cy="2308324"/>
          </a:xfrm>
          <a:prstGeom prst="rect">
            <a:avLst/>
          </a:prstGeom>
          <a:noFill/>
        </p:spPr>
        <p:txBody>
          <a:bodyPr wrap="square" rtlCol="0">
            <a:spAutoFit/>
          </a:bodyPr>
          <a:lstStyle/>
          <a:p>
            <a:pPr marL="457200" indent="-457200">
              <a:buSzPct val="200000"/>
              <a:buFont typeface="+mj-lt"/>
              <a:buAutoNum type="arabicPeriod"/>
            </a:pPr>
            <a:r>
              <a:rPr lang="en-US" sz="1200" dirty="0"/>
              <a:t>Improvement in the clarity of language </a:t>
            </a:r>
          </a:p>
          <a:p>
            <a:pPr marL="457200" indent="-457200">
              <a:buSzPct val="200000"/>
              <a:buFont typeface="+mj-lt"/>
              <a:buAutoNum type="arabicPeriod"/>
            </a:pPr>
            <a:endParaRPr lang="en-US" sz="1200" dirty="0"/>
          </a:p>
          <a:p>
            <a:pPr marL="457200" indent="-457200">
              <a:buSzPct val="200000"/>
              <a:buFont typeface="+mj-lt"/>
              <a:buAutoNum type="arabicPeriod"/>
            </a:pPr>
            <a:r>
              <a:rPr lang="en-US" sz="1200" dirty="0"/>
              <a:t>Simplification of the framework </a:t>
            </a:r>
          </a:p>
          <a:p>
            <a:pPr marL="457200" indent="-457200">
              <a:buSzPct val="200000"/>
              <a:buFont typeface="+mj-lt"/>
              <a:buAutoNum type="arabicPeriod"/>
            </a:pPr>
            <a:endParaRPr lang="en-US" sz="1200" dirty="0"/>
          </a:p>
          <a:p>
            <a:pPr marL="457200" indent="-457200">
              <a:buSzPct val="200000"/>
              <a:buFont typeface="+mj-lt"/>
              <a:buAutoNum type="arabicPeriod"/>
            </a:pPr>
            <a:r>
              <a:rPr lang="en-US" sz="1200" dirty="0"/>
              <a:t>More clearly defined accountabilities</a:t>
            </a:r>
          </a:p>
          <a:p>
            <a:pPr>
              <a:buSzPct val="200000"/>
            </a:pPr>
            <a:r>
              <a:rPr lang="en-US" sz="1200" dirty="0"/>
              <a:t> </a:t>
            </a:r>
          </a:p>
          <a:p>
            <a:pPr marL="457200" indent="-457200">
              <a:buSzPct val="200000"/>
              <a:buFont typeface="+mj-lt"/>
              <a:buAutoNum type="arabicPeriod"/>
            </a:pPr>
            <a:endParaRPr lang="en-US" sz="1200" dirty="0"/>
          </a:p>
        </p:txBody>
      </p:sp>
      <p:cxnSp>
        <p:nvCxnSpPr>
          <p:cNvPr id="66" name="Straight Connector 65">
            <a:extLst>
              <a:ext uri="{FF2B5EF4-FFF2-40B4-BE49-F238E27FC236}">
                <a16:creationId xmlns:a16="http://schemas.microsoft.com/office/drawing/2014/main" id="{C87DDCD4-6627-0540-AB18-160314670A1E}"/>
              </a:ext>
            </a:extLst>
          </p:cNvPr>
          <p:cNvCxnSpPr>
            <a:cxnSpLocks/>
          </p:cNvCxnSpPr>
          <p:nvPr/>
        </p:nvCxnSpPr>
        <p:spPr>
          <a:xfrm>
            <a:off x="419205" y="10363980"/>
            <a:ext cx="8856984" cy="0"/>
          </a:xfrm>
          <a:prstGeom prst="line">
            <a:avLst/>
          </a:prstGeom>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47D758DC-E5A9-E44A-AF38-02E1273D5C3D}"/>
              </a:ext>
            </a:extLst>
          </p:cNvPr>
          <p:cNvSpPr txBox="1"/>
          <p:nvPr/>
        </p:nvSpPr>
        <p:spPr>
          <a:xfrm>
            <a:off x="68510" y="10568868"/>
            <a:ext cx="9458772" cy="830997"/>
          </a:xfrm>
          <a:prstGeom prst="rect">
            <a:avLst/>
          </a:prstGeom>
          <a:noFill/>
        </p:spPr>
        <p:txBody>
          <a:bodyPr wrap="square" numCol="2" rtlCol="0">
            <a:spAutoFit/>
          </a:bodyPr>
          <a:lstStyle/>
          <a:p>
            <a:pPr marL="342900" indent="-342900">
              <a:buFont typeface="Arial" panose="020B0604020202020204" pitchFamily="34" charset="0"/>
              <a:buChar char="•"/>
            </a:pPr>
            <a:r>
              <a:rPr lang="en-US" sz="1200" dirty="0"/>
              <a:t>Consider work related illnesses, in addition to health and safety injuries outlined in this study</a:t>
            </a:r>
          </a:p>
          <a:p>
            <a:pPr marL="342900" indent="-342900">
              <a:buFont typeface="Arial" panose="020B0604020202020204" pitchFamily="34" charset="0"/>
              <a:buChar char="•"/>
            </a:pPr>
            <a:r>
              <a:rPr lang="en-US" sz="1200" dirty="0"/>
              <a:t> Investigate the ‘other kinds of accident’ category to determine if categories need to be realigned </a:t>
            </a:r>
          </a:p>
          <a:p>
            <a:pPr marL="342900" indent="-342900">
              <a:buFont typeface="Arial" panose="020B0604020202020204" pitchFamily="34" charset="0"/>
              <a:buChar char="•"/>
            </a:pPr>
            <a:r>
              <a:rPr lang="en-US" sz="1200" dirty="0"/>
              <a:t>Investigate time and monetary cost related to health and safety compliance </a:t>
            </a:r>
          </a:p>
          <a:p>
            <a:pPr marL="342900" indent="-342900">
              <a:buFont typeface="Arial" panose="020B0604020202020204" pitchFamily="34" charset="0"/>
              <a:buChar char="•"/>
            </a:pPr>
            <a:r>
              <a:rPr lang="en-US" sz="1200" dirty="0"/>
              <a:t>Focus on hazard avoidance and ‘near misses’ as a measurement tool for impact of regulations </a:t>
            </a:r>
          </a:p>
        </p:txBody>
      </p:sp>
      <p:sp>
        <p:nvSpPr>
          <p:cNvPr id="68" name="TextBox 67">
            <a:extLst>
              <a:ext uri="{FF2B5EF4-FFF2-40B4-BE49-F238E27FC236}">
                <a16:creationId xmlns:a16="http://schemas.microsoft.com/office/drawing/2014/main" id="{85AE33B7-C9D5-CD4E-B5C2-D9E74EE2CF49}"/>
              </a:ext>
            </a:extLst>
          </p:cNvPr>
          <p:cNvSpPr txBox="1"/>
          <p:nvPr/>
        </p:nvSpPr>
        <p:spPr>
          <a:xfrm>
            <a:off x="3013560" y="10219585"/>
            <a:ext cx="3528392" cy="477054"/>
          </a:xfrm>
          <a:prstGeom prst="rect">
            <a:avLst/>
          </a:prstGeom>
          <a:noFill/>
        </p:spPr>
        <p:txBody>
          <a:bodyPr wrap="square" rtlCol="0">
            <a:spAutoFit/>
          </a:bodyPr>
          <a:lstStyle/>
          <a:p>
            <a:pPr algn="ctr"/>
            <a:r>
              <a:rPr lang="en-US" sz="1500" b="1" dirty="0"/>
              <a:t>Recommendations:</a:t>
            </a:r>
            <a:r>
              <a:rPr lang="en-US" dirty="0"/>
              <a:t> </a:t>
            </a:r>
          </a:p>
        </p:txBody>
      </p:sp>
      <p:sp>
        <p:nvSpPr>
          <p:cNvPr id="69" name="TextBox 68">
            <a:extLst>
              <a:ext uri="{FF2B5EF4-FFF2-40B4-BE49-F238E27FC236}">
                <a16:creationId xmlns:a16="http://schemas.microsoft.com/office/drawing/2014/main" id="{698C319C-F44F-E249-8164-537CA4BF644E}"/>
              </a:ext>
            </a:extLst>
          </p:cNvPr>
          <p:cNvSpPr txBox="1"/>
          <p:nvPr/>
        </p:nvSpPr>
        <p:spPr>
          <a:xfrm>
            <a:off x="3501753" y="3276610"/>
            <a:ext cx="2592288" cy="323165"/>
          </a:xfrm>
          <a:prstGeom prst="rect">
            <a:avLst/>
          </a:prstGeom>
          <a:noFill/>
        </p:spPr>
        <p:txBody>
          <a:bodyPr wrap="square" rtlCol="0">
            <a:spAutoFit/>
          </a:bodyPr>
          <a:lstStyle/>
          <a:p>
            <a:pPr algn="ctr"/>
            <a:r>
              <a:rPr lang="en-US" sz="1500" b="1" dirty="0"/>
              <a:t>Key Aims: </a:t>
            </a:r>
          </a:p>
        </p:txBody>
      </p:sp>
      <p:cxnSp>
        <p:nvCxnSpPr>
          <p:cNvPr id="74" name="Straight Connector 73">
            <a:extLst>
              <a:ext uri="{FF2B5EF4-FFF2-40B4-BE49-F238E27FC236}">
                <a16:creationId xmlns:a16="http://schemas.microsoft.com/office/drawing/2014/main" id="{E91169A3-88E1-514E-8227-AA46680E057D}"/>
              </a:ext>
            </a:extLst>
          </p:cNvPr>
          <p:cNvCxnSpPr>
            <a:cxnSpLocks/>
          </p:cNvCxnSpPr>
          <p:nvPr/>
        </p:nvCxnSpPr>
        <p:spPr>
          <a:xfrm>
            <a:off x="419205" y="11383712"/>
            <a:ext cx="8856984" cy="0"/>
          </a:xfrm>
          <a:prstGeom prst="line">
            <a:avLst/>
          </a:prstGeom>
        </p:spPr>
        <p:style>
          <a:lnRef idx="1">
            <a:schemeClr val="accent1"/>
          </a:lnRef>
          <a:fillRef idx="0">
            <a:schemeClr val="accent1"/>
          </a:fillRef>
          <a:effectRef idx="0">
            <a:schemeClr val="accent1"/>
          </a:effectRef>
          <a:fontRef idx="minor">
            <a:schemeClr val="tx1"/>
          </a:fontRef>
        </p:style>
      </p:cxnSp>
      <p:sp>
        <p:nvSpPr>
          <p:cNvPr id="75" name="TextBox 74">
            <a:extLst>
              <a:ext uri="{FF2B5EF4-FFF2-40B4-BE49-F238E27FC236}">
                <a16:creationId xmlns:a16="http://schemas.microsoft.com/office/drawing/2014/main" id="{7C91617F-B540-A84B-BE60-00931DB76CB2}"/>
              </a:ext>
            </a:extLst>
          </p:cNvPr>
          <p:cNvSpPr txBox="1"/>
          <p:nvPr/>
        </p:nvSpPr>
        <p:spPr>
          <a:xfrm>
            <a:off x="623201" y="11326110"/>
            <a:ext cx="8904081" cy="1323439"/>
          </a:xfrm>
          <a:prstGeom prst="rect">
            <a:avLst/>
          </a:prstGeom>
          <a:noFill/>
        </p:spPr>
        <p:txBody>
          <a:bodyPr wrap="square" numCol="2" rtlCol="0">
            <a:spAutoFit/>
          </a:bodyPr>
          <a:lstStyle/>
          <a:p>
            <a:r>
              <a:rPr lang="en-US" sz="1000" b="1" dirty="0"/>
              <a:t>References  -  </a:t>
            </a:r>
            <a:r>
              <a:rPr lang="en-GB" sz="1000" dirty="0"/>
              <a:t>RIDDOR, (2019,2013,2009). Index of data tables. [Online] </a:t>
            </a:r>
            <a:br>
              <a:rPr lang="en-GB" sz="1000" dirty="0"/>
            </a:br>
            <a:r>
              <a:rPr lang="en-GB" sz="1000" dirty="0"/>
              <a:t>Available at: https://</a:t>
            </a:r>
            <a:r>
              <a:rPr lang="en-GB" sz="1000" dirty="0" err="1"/>
              <a:t>www.hse.gov.uk</a:t>
            </a:r>
            <a:r>
              <a:rPr lang="en-GB" sz="1000" dirty="0"/>
              <a:t>/statistics/tables/</a:t>
            </a:r>
            <a:r>
              <a:rPr lang="en-GB" sz="1000" dirty="0" err="1"/>
              <a:t>index.htm#riddor</a:t>
            </a:r>
            <a:br>
              <a:rPr lang="en-GB" sz="1000" dirty="0"/>
            </a:br>
            <a:r>
              <a:rPr lang="en-GB" sz="1000" dirty="0"/>
              <a:t>[Accessed 22 </a:t>
            </a:r>
            <a:r>
              <a:rPr lang="en-GB" sz="1000" dirty="0" err="1"/>
              <a:t>Febuary</a:t>
            </a:r>
            <a:r>
              <a:rPr lang="en-GB" sz="1000" dirty="0"/>
              <a:t> 2020]. (Figure 1,2,3)</a:t>
            </a:r>
          </a:p>
          <a:p>
            <a:endParaRPr lang="en-GB" sz="1000" dirty="0"/>
          </a:p>
          <a:p>
            <a:endParaRPr lang="en-GB" sz="1000" dirty="0"/>
          </a:p>
          <a:p>
            <a:endParaRPr lang="en-GB" sz="1000" dirty="0"/>
          </a:p>
          <a:p>
            <a:endParaRPr lang="en-GB" sz="1000" dirty="0"/>
          </a:p>
          <a:p>
            <a:endParaRPr lang="en-GB" sz="1000" dirty="0"/>
          </a:p>
          <a:p>
            <a:r>
              <a:rPr lang="en-GB" sz="1000" dirty="0" err="1"/>
              <a:t>Löfstedt</a:t>
            </a:r>
            <a:r>
              <a:rPr lang="en-GB" sz="1000" dirty="0"/>
              <a:t>, P. R. E., (2011). Reclaiming health and safety for all: An independent review of health and safety legislation, London: Department for Work and Pensions.</a:t>
            </a:r>
          </a:p>
          <a:p>
            <a:endParaRPr lang="en-GB" sz="1000" dirty="0"/>
          </a:p>
          <a:p>
            <a:endParaRPr lang="en-US" sz="1000" b="1" dirty="0"/>
          </a:p>
        </p:txBody>
      </p:sp>
      <p:sp>
        <p:nvSpPr>
          <p:cNvPr id="76" name="TextBox 75">
            <a:extLst>
              <a:ext uri="{FF2B5EF4-FFF2-40B4-BE49-F238E27FC236}">
                <a16:creationId xmlns:a16="http://schemas.microsoft.com/office/drawing/2014/main" id="{F036FF48-E8B7-8C44-8451-A6E7B261FFA9}"/>
              </a:ext>
            </a:extLst>
          </p:cNvPr>
          <p:cNvSpPr txBox="1"/>
          <p:nvPr/>
        </p:nvSpPr>
        <p:spPr>
          <a:xfrm>
            <a:off x="66090" y="6298738"/>
            <a:ext cx="2538074" cy="246221"/>
          </a:xfrm>
          <a:prstGeom prst="rect">
            <a:avLst/>
          </a:prstGeom>
          <a:noFill/>
        </p:spPr>
        <p:txBody>
          <a:bodyPr wrap="square" rtlCol="0">
            <a:spAutoFit/>
          </a:bodyPr>
          <a:lstStyle/>
          <a:p>
            <a:r>
              <a:rPr lang="en-US" sz="1000" dirty="0"/>
              <a:t>Figure 1 -  Non-Fatal Injuries (RIDDOR 2019)</a:t>
            </a:r>
          </a:p>
        </p:txBody>
      </p:sp>
      <p:sp>
        <p:nvSpPr>
          <p:cNvPr id="77" name="TextBox 76">
            <a:extLst>
              <a:ext uri="{FF2B5EF4-FFF2-40B4-BE49-F238E27FC236}">
                <a16:creationId xmlns:a16="http://schemas.microsoft.com/office/drawing/2014/main" id="{B618B12A-B63F-1D4E-AE22-C620D33438C4}"/>
              </a:ext>
            </a:extLst>
          </p:cNvPr>
          <p:cNvSpPr txBox="1"/>
          <p:nvPr/>
        </p:nvSpPr>
        <p:spPr>
          <a:xfrm>
            <a:off x="2921889" y="6264797"/>
            <a:ext cx="2223305" cy="400110"/>
          </a:xfrm>
          <a:prstGeom prst="rect">
            <a:avLst/>
          </a:prstGeom>
          <a:noFill/>
        </p:spPr>
        <p:txBody>
          <a:bodyPr wrap="square" rtlCol="0">
            <a:spAutoFit/>
          </a:bodyPr>
          <a:lstStyle/>
          <a:p>
            <a:r>
              <a:rPr lang="en-US" sz="1000" dirty="0"/>
              <a:t>Figure 2 – Notices issued by HSE (RIDDOR 2019,2013,2009)</a:t>
            </a:r>
          </a:p>
        </p:txBody>
      </p:sp>
      <p:sp>
        <p:nvSpPr>
          <p:cNvPr id="78" name="TextBox 77">
            <a:extLst>
              <a:ext uri="{FF2B5EF4-FFF2-40B4-BE49-F238E27FC236}">
                <a16:creationId xmlns:a16="http://schemas.microsoft.com/office/drawing/2014/main" id="{9AF2FF16-533F-EE4C-833A-7458B0A20906}"/>
              </a:ext>
            </a:extLst>
          </p:cNvPr>
          <p:cNvSpPr txBox="1"/>
          <p:nvPr/>
        </p:nvSpPr>
        <p:spPr>
          <a:xfrm>
            <a:off x="5513229" y="6298695"/>
            <a:ext cx="3528392" cy="246221"/>
          </a:xfrm>
          <a:prstGeom prst="rect">
            <a:avLst/>
          </a:prstGeom>
          <a:noFill/>
        </p:spPr>
        <p:txBody>
          <a:bodyPr wrap="square" rtlCol="0">
            <a:spAutoFit/>
          </a:bodyPr>
          <a:lstStyle/>
          <a:p>
            <a:r>
              <a:rPr lang="en-US" sz="1000" dirty="0"/>
              <a:t>Figure 3  -  Causes of accidents  (RIDDOR 2019,2013,2009)</a:t>
            </a:r>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9279</TotalTime>
  <Words>596</Words>
  <Application>Microsoft Macintosh PowerPoint</Application>
  <PresentationFormat>A3 Paper (297x420 mm)</PresentationFormat>
  <Paragraphs>60</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Joss Holloway (P141008)</cp:lastModifiedBy>
  <cp:revision>35</cp:revision>
  <dcterms:created xsi:type="dcterms:W3CDTF">2014-10-01T08:15:24Z</dcterms:created>
  <dcterms:modified xsi:type="dcterms:W3CDTF">2020-05-26T19:50:21Z</dcterms:modified>
</cp:coreProperties>
</file>