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vml" ContentType="application/vnd.openxmlformats-officedocument.vmlDrawin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embeddings/oleObject1.bin" ContentType="application/vnd.openxmlformats-officedocument.oleObject"/>
  <Override PartName="/ppt/embeddings/oleObject2.bin" ContentType="application/vnd.openxmlformats-officedocument.oleObject"/>
  <Override PartName="/ppt/embeddings/oleObject3.bin" ContentType="application/vnd.openxmlformats-officedocument.oleObject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8457" autoAdjust="0"/>
  </p:normalViewPr>
  <p:slideViewPr>
    <p:cSldViewPr snapToGrid="0" snapToObjects="1">
      <p:cViewPr varScale="1">
        <p:scale>
          <a:sx n="59" d="100"/>
          <a:sy n="59" d="100"/>
        </p:scale>
        <p:origin x="-148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printerSettings" Target="printerSettings/printerSettings1.bin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133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059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657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781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768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503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704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29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975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242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986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2B5984-9C2E-DD43-BD6B-B9E7A807AED1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B9275-CC62-C041-8BAA-0E94FDB5E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564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4" Type="http://schemas.openxmlformats.org/officeDocument/2006/relationships/image" Target="../media/image1.png"/><Relationship Id="rId5" Type="http://schemas.openxmlformats.org/officeDocument/2006/relationships/image" Target="../media/image2.jpeg"/><Relationship Id="rId6" Type="http://schemas.openxmlformats.org/officeDocument/2006/relationships/image" Target="../media/image3.jpeg"/><Relationship Id="rId7" Type="http://schemas.openxmlformats.org/officeDocument/2006/relationships/image" Target="../media/image4.jpeg"/><Relationship Id="rId8" Type="http://schemas.openxmlformats.org/officeDocument/2006/relationships/image" Target="../media/image5.jpeg"/><Relationship Id="rId9" Type="http://schemas.openxmlformats.org/officeDocument/2006/relationships/image" Target="../media/image6.jpe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oleObject" Target="../embeddings/oleObject2.bin"/><Relationship Id="rId6" Type="http://schemas.openxmlformats.org/officeDocument/2006/relationships/image" Target="../media/image1.png"/><Relationship Id="rId7" Type="http://schemas.openxmlformats.org/officeDocument/2006/relationships/image" Target="../media/image2.jpeg"/><Relationship Id="rId8" Type="http://schemas.openxmlformats.org/officeDocument/2006/relationships/image" Target="../media/image5.jpeg"/><Relationship Id="rId9" Type="http://schemas.openxmlformats.org/officeDocument/2006/relationships/image" Target="../media/image6.jpe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4" Type="http://schemas.openxmlformats.org/officeDocument/2006/relationships/image" Target="../media/image1.png"/><Relationship Id="rId5" Type="http://schemas.openxmlformats.org/officeDocument/2006/relationships/image" Target="../media/image6.jpeg"/><Relationship Id="rId6" Type="http://schemas.openxmlformats.org/officeDocument/2006/relationships/image" Target="../media/image2.jpeg"/><Relationship Id="rId7" Type="http://schemas.openxmlformats.org/officeDocument/2006/relationships/image" Target="../media/image3.jpeg"/><Relationship Id="rId8" Type="http://schemas.openxmlformats.org/officeDocument/2006/relationships/image" Target="../media/image4.jpeg"/><Relationship Id="rId9" Type="http://schemas.openxmlformats.org/officeDocument/2006/relationships/image" Target="../media/image5.jpeg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Relationship Id="rId3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Relationship Id="rId3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Relationship Id="rId3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Relationship Id="rId3" Type="http://schemas.openxmlformats.org/officeDocument/2006/relationships/image" Target="../media/image8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685800" y="716827"/>
            <a:ext cx="7772400" cy="1470025"/>
          </a:xfrm>
        </p:spPr>
        <p:txBody>
          <a:bodyPr/>
          <a:lstStyle/>
          <a:p>
            <a:r>
              <a:rPr lang="en-US" dirty="0" smtClean="0"/>
              <a:t>MBA Marketing Management</a:t>
            </a:r>
            <a:endParaRPr lang="en-US" dirty="0"/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371600" y="2186851"/>
            <a:ext cx="6400800" cy="3430843"/>
          </a:xfrm>
        </p:spPr>
        <p:txBody>
          <a:bodyPr>
            <a:normAutofit fontScale="70000" lnSpcReduction="20000"/>
          </a:bodyPr>
          <a:lstStyle/>
          <a:p>
            <a:r>
              <a:rPr lang="en-US" sz="7000" dirty="0" smtClean="0">
                <a:solidFill>
                  <a:schemeClr val="tx1"/>
                </a:solidFill>
              </a:rPr>
              <a:t>Week 2 – B</a:t>
            </a:r>
          </a:p>
          <a:p>
            <a:r>
              <a:rPr lang="en-US" sz="7000" dirty="0" smtClean="0">
                <a:solidFill>
                  <a:schemeClr val="tx1"/>
                </a:solidFill>
              </a:rPr>
              <a:t>Segmentation, Targeting and Positioning</a:t>
            </a:r>
          </a:p>
          <a:p>
            <a:r>
              <a:rPr lang="en-US" sz="7000" dirty="0" smtClean="0">
                <a:solidFill>
                  <a:schemeClr val="tx1"/>
                </a:solidFill>
              </a:rPr>
              <a:t>Tony </a:t>
            </a:r>
            <a:r>
              <a:rPr lang="en-US" sz="7000" dirty="0" err="1" smtClean="0">
                <a:solidFill>
                  <a:schemeClr val="tx1"/>
                </a:solidFill>
              </a:rPr>
              <a:t>Banham</a:t>
            </a:r>
            <a:endParaRPr lang="en-US" sz="7000" dirty="0" smtClean="0">
              <a:solidFill>
                <a:schemeClr val="tx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205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8382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Definition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2286000"/>
            <a:ext cx="7010400" cy="38862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mtClean="0"/>
              <a:t>Market Segmentation: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Dividing a market into distinct groups with distinct needs, characteristics, </a:t>
            </a:r>
            <a:br>
              <a:rPr lang="en-US" smtClean="0"/>
            </a:br>
            <a:r>
              <a:rPr lang="en-US" smtClean="0"/>
              <a:t>or behaviour who </a:t>
            </a:r>
            <a:br>
              <a:rPr lang="en-US" smtClean="0"/>
            </a:br>
            <a:r>
              <a:rPr lang="en-US" smtClean="0"/>
              <a:t>might require </a:t>
            </a:r>
            <a:br>
              <a:rPr lang="en-US" smtClean="0"/>
            </a:br>
            <a:r>
              <a:rPr lang="en-US" smtClean="0"/>
              <a:t>separate products </a:t>
            </a:r>
            <a:br>
              <a:rPr lang="en-US" smtClean="0"/>
            </a:br>
            <a:r>
              <a:rPr lang="en-US" smtClean="0"/>
              <a:t>or marketing </a:t>
            </a:r>
            <a:br>
              <a:rPr lang="en-US" smtClean="0"/>
            </a:br>
            <a:r>
              <a:rPr lang="en-US" smtClean="0"/>
              <a:t>mixes.</a:t>
            </a:r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9050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6650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30"/>
          <p:cNvSpPr txBox="1">
            <a:spLocks noChangeArrowheads="1"/>
          </p:cNvSpPr>
          <p:nvPr/>
        </p:nvSpPr>
        <p:spPr>
          <a:xfrm>
            <a:off x="228600" y="381000"/>
            <a:ext cx="8382000" cy="609600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53882" dir="2700000" algn="ctr" rotWithShape="0">
                    <a:schemeClr val="bg1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Selecting a Target Market</a:t>
            </a:r>
            <a:endParaRPr lang="en-US" dirty="0"/>
          </a:p>
        </p:txBody>
      </p:sp>
      <p:sp>
        <p:nvSpPr>
          <p:cNvPr id="3" name="Rectangle 1031"/>
          <p:cNvSpPr txBox="1">
            <a:spLocks noChangeArrowheads="1"/>
          </p:cNvSpPr>
          <p:nvPr/>
        </p:nvSpPr>
        <p:spPr>
          <a:xfrm>
            <a:off x="973667" y="1244600"/>
            <a:ext cx="7086600" cy="4876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660066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FF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dirty="0" smtClean="0"/>
              <a:t>Before a marketing mix strategy can be implemented, the marketer must identify, evaluate, and select a target market.</a:t>
            </a:r>
          </a:p>
          <a:p>
            <a:pPr lvl="1">
              <a:lnSpc>
                <a:spcPct val="90000"/>
              </a:lnSpc>
            </a:pPr>
            <a:r>
              <a:rPr lang="en-US" sz="3200" dirty="0" smtClean="0"/>
              <a:t>Market:</a:t>
            </a:r>
            <a:r>
              <a:rPr lang="en-US" sz="3200" i="1" dirty="0" smtClean="0"/>
              <a:t> </a:t>
            </a:r>
            <a:r>
              <a:rPr lang="en-US" sz="3200" dirty="0" smtClean="0"/>
              <a:t>people or institutions with sufficient purchasing power, authority, and willingness to buy</a:t>
            </a:r>
          </a:p>
          <a:p>
            <a:pPr lvl="1">
              <a:lnSpc>
                <a:spcPct val="90000"/>
              </a:lnSpc>
            </a:pPr>
            <a:r>
              <a:rPr lang="en-US" sz="3200" dirty="0" smtClean="0"/>
              <a:t>Target market: specific segment of consumers most likely to purchase a particular product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299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28"/>
          <p:cNvSpPr txBox="1">
            <a:spLocks noChangeArrowheads="1"/>
          </p:cNvSpPr>
          <p:nvPr/>
        </p:nvSpPr>
        <p:spPr>
          <a:xfrm>
            <a:off x="304800" y="381000"/>
            <a:ext cx="8382000" cy="609600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53882" dir="2700000" algn="ctr" rotWithShape="0">
                    <a:schemeClr val="bg1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Types of Markets</a:t>
            </a:r>
            <a:endParaRPr lang="en-US" dirty="0"/>
          </a:p>
        </p:txBody>
      </p:sp>
      <p:sp>
        <p:nvSpPr>
          <p:cNvPr id="3" name="Rectangle 1029"/>
          <p:cNvSpPr txBox="1">
            <a:spLocks noChangeArrowheads="1"/>
          </p:cNvSpPr>
          <p:nvPr/>
        </p:nvSpPr>
        <p:spPr>
          <a:xfrm>
            <a:off x="685800" y="1066800"/>
            <a:ext cx="7391400" cy="51816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660066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FF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5000"/>
              </a:spcBef>
            </a:pPr>
            <a:r>
              <a:rPr lang="en-US" sz="3000" smtClean="0"/>
              <a:t>Consumer products:</a:t>
            </a:r>
            <a:r>
              <a:rPr lang="en-US" sz="3000" i="1" smtClean="0"/>
              <a:t> </a:t>
            </a:r>
            <a:r>
              <a:rPr lang="en-US" sz="3000" smtClean="0"/>
              <a:t>goods or services purchased by an ultimate consumer for personal use</a:t>
            </a:r>
          </a:p>
          <a:p>
            <a:pPr>
              <a:spcBef>
                <a:spcPct val="25000"/>
              </a:spcBef>
            </a:pPr>
            <a:r>
              <a:rPr lang="en-US" sz="3000" smtClean="0"/>
              <a:t>Business products:</a:t>
            </a:r>
            <a:r>
              <a:rPr lang="en-US" sz="3000" i="1" smtClean="0"/>
              <a:t> </a:t>
            </a:r>
            <a:r>
              <a:rPr lang="en-US" sz="3000" smtClean="0"/>
              <a:t>goods or services purchased for use either directly or indirectly in the production of other goods and services for resale</a:t>
            </a:r>
          </a:p>
          <a:p>
            <a:pPr>
              <a:spcBef>
                <a:spcPct val="25000"/>
              </a:spcBef>
            </a:pPr>
            <a:r>
              <a:rPr lang="en-US" sz="3000" smtClean="0"/>
              <a:t>The key to classification is to identify the purchaser and the reasons for buying the goods.</a:t>
            </a:r>
            <a:endParaRPr lang="en-US" sz="3000"/>
          </a:p>
        </p:txBody>
      </p:sp>
    </p:spTree>
    <p:extLst>
      <p:ext uri="{BB962C8B-B14F-4D97-AF65-F5344CB8AC3E}">
        <p14:creationId xmlns:p14="http://schemas.microsoft.com/office/powerpoint/2010/main" val="2370597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304800" y="304800"/>
            <a:ext cx="8382000" cy="609600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53882" dir="2700000" algn="ctr" rotWithShape="0">
                    <a:schemeClr val="bg1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 smtClean="0"/>
              <a:t>The Role of Market Segmentation</a:t>
            </a:r>
            <a:endParaRPr lang="en-US" sz="3200" dirty="0"/>
          </a:p>
        </p:txBody>
      </p:sp>
      <p:sp>
        <p:nvSpPr>
          <p:cNvPr id="4" name="Rectangle 5"/>
          <p:cNvSpPr txBox="1">
            <a:spLocks noChangeArrowheads="1"/>
          </p:cNvSpPr>
          <p:nvPr/>
        </p:nvSpPr>
        <p:spPr>
          <a:xfrm>
            <a:off x="685800" y="1214967"/>
            <a:ext cx="7315200" cy="38100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660066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FF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Bef>
                <a:spcPct val="25000"/>
              </a:spcBef>
            </a:pPr>
            <a:r>
              <a:rPr lang="en-US" sz="3600" dirty="0" smtClean="0"/>
              <a:t>Market Segmentation</a:t>
            </a:r>
            <a:br>
              <a:rPr lang="en-US" sz="3600" dirty="0" smtClean="0"/>
            </a:br>
            <a:r>
              <a:rPr lang="en-US" sz="3600" dirty="0" smtClean="0"/>
              <a:t>Division of the total market into smaller, relatively homogeneous groups</a:t>
            </a:r>
          </a:p>
          <a:p>
            <a:pPr>
              <a:lnSpc>
                <a:spcPct val="85000"/>
              </a:lnSpc>
              <a:spcBef>
                <a:spcPct val="25000"/>
              </a:spcBef>
            </a:pPr>
            <a:endParaRPr lang="en-US" sz="3600" dirty="0" smtClean="0"/>
          </a:p>
          <a:p>
            <a:pPr>
              <a:lnSpc>
                <a:spcPct val="85000"/>
              </a:lnSpc>
              <a:spcBef>
                <a:spcPct val="25000"/>
              </a:spcBef>
            </a:pPr>
            <a:r>
              <a:rPr lang="en-US" sz="3600" dirty="0" smtClean="0"/>
              <a:t>No single marketing mix can satisfy everyone.  Therefore, separate marketing mixes should be used for different market segments.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346157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304800" y="457200"/>
            <a:ext cx="8382000" cy="609600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53882" dir="2700000" algn="ctr" rotWithShape="0">
                    <a:schemeClr val="bg1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No Market Segmentation</a:t>
            </a:r>
            <a:endParaRPr lang="en-US"/>
          </a:p>
        </p:txBody>
      </p:sp>
      <p:grpSp>
        <p:nvGrpSpPr>
          <p:cNvPr id="4" name="Group 5"/>
          <p:cNvGrpSpPr>
            <a:grpSpLocks/>
          </p:cNvGrpSpPr>
          <p:nvPr/>
        </p:nvGrpSpPr>
        <p:grpSpPr bwMode="auto">
          <a:xfrm>
            <a:off x="838200" y="1219200"/>
            <a:ext cx="7391400" cy="5334000"/>
            <a:chOff x="624" y="624"/>
            <a:chExt cx="4656" cy="3360"/>
          </a:xfrm>
        </p:grpSpPr>
        <p:sp>
          <p:nvSpPr>
            <p:cNvPr id="5" name="Rectangle 6"/>
            <p:cNvSpPr>
              <a:spLocks noChangeArrowheads="1"/>
            </p:cNvSpPr>
            <p:nvPr/>
          </p:nvSpPr>
          <p:spPr bwMode="auto">
            <a:xfrm>
              <a:off x="624" y="624"/>
              <a:ext cx="4656" cy="3360"/>
            </a:xfrm>
            <a:prstGeom prst="rect">
              <a:avLst/>
            </a:prstGeom>
            <a:solidFill>
              <a:srgbClr val="FFFFFF"/>
            </a:solidFill>
            <a:ln w="381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graphicFrame>
          <p:nvGraphicFramePr>
            <p:cNvPr id="6" name="Object 7"/>
            <p:cNvGraphicFramePr>
              <a:graphicFrameLocks noChangeAspect="1"/>
            </p:cNvGraphicFramePr>
            <p:nvPr/>
          </p:nvGraphicFramePr>
          <p:xfrm>
            <a:off x="3936" y="2448"/>
            <a:ext cx="941" cy="141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42" name="Image" r:id="rId3" imgW="2628571" imgH="3961905" progId="Photoshop.Image.5">
                    <p:embed/>
                  </p:oleObj>
                </mc:Choice>
                <mc:Fallback>
                  <p:oleObj name="Image" r:id="rId3" imgW="2628571" imgH="3961905" progId="Photoshop.Image.5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936" y="2448"/>
                          <a:ext cx="941" cy="14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blurRad="63500" dist="38099" dir="2700000" algn="ctr" rotWithShape="0">
                                  <a:schemeClr val="bg2">
                                    <a:alpha val="74998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7" name="Picture 8" descr="old white woman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" y="672"/>
              <a:ext cx="1262" cy="14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9" descr="black male teen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84" y="672"/>
              <a:ext cx="1250" cy="15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10" descr="old ethnic man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0" y="2400"/>
              <a:ext cx="1094" cy="14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11" descr="black female teen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2" y="2256"/>
              <a:ext cx="1147" cy="1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2" descr="black female child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4" y="672"/>
              <a:ext cx="1312" cy="1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4712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304800" y="381000"/>
            <a:ext cx="8382000" cy="609600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53882" dir="2700000" algn="ctr" rotWithShape="0">
                    <a:schemeClr val="bg1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Segmented by Gender</a:t>
            </a:r>
            <a:endParaRPr lang="en-US"/>
          </a:p>
        </p:txBody>
      </p:sp>
      <p:grpSp>
        <p:nvGrpSpPr>
          <p:cNvPr id="4" name="Group 5"/>
          <p:cNvGrpSpPr>
            <a:grpSpLocks/>
          </p:cNvGrpSpPr>
          <p:nvPr/>
        </p:nvGrpSpPr>
        <p:grpSpPr bwMode="auto">
          <a:xfrm>
            <a:off x="533400" y="1143000"/>
            <a:ext cx="8153400" cy="5181600"/>
            <a:chOff x="336" y="720"/>
            <a:chExt cx="5136" cy="3264"/>
          </a:xfrm>
        </p:grpSpPr>
        <p:sp>
          <p:nvSpPr>
            <p:cNvPr id="5" name="Rectangle 6"/>
            <p:cNvSpPr>
              <a:spLocks noChangeArrowheads="1"/>
            </p:cNvSpPr>
            <p:nvPr/>
          </p:nvSpPr>
          <p:spPr bwMode="auto">
            <a:xfrm>
              <a:off x="336" y="720"/>
              <a:ext cx="5136" cy="3264"/>
            </a:xfrm>
            <a:prstGeom prst="rect">
              <a:avLst/>
            </a:prstGeom>
            <a:solidFill>
              <a:srgbClr val="FFFFFF"/>
            </a:solidFill>
            <a:ln w="381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pic>
          <p:nvPicPr>
            <p:cNvPr id="6" name="Picture 7" descr="black male teen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" y="1008"/>
              <a:ext cx="1250" cy="15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8" descr="old ethnic man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6" y="2304"/>
              <a:ext cx="1094" cy="14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aphicFrame>
          <p:nvGraphicFramePr>
            <p:cNvPr id="8" name="Object 9"/>
            <p:cNvGraphicFramePr>
              <a:graphicFrameLocks noChangeAspect="1"/>
            </p:cNvGraphicFramePr>
            <p:nvPr/>
          </p:nvGraphicFramePr>
          <p:xfrm>
            <a:off x="1776" y="1680"/>
            <a:ext cx="909" cy="137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166" name="Image" r:id="rId5" imgW="2628571" imgH="3961905" progId="Photoshop.Image.5">
                    <p:embed/>
                  </p:oleObj>
                </mc:Choice>
                <mc:Fallback>
                  <p:oleObj name="Image" r:id="rId5" imgW="2628571" imgH="3961905" progId="Photoshop.Image.5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776" y="1680"/>
                          <a:ext cx="909" cy="137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blurRad="63500" dist="38099" dir="2700000" algn="ctr" rotWithShape="0">
                                  <a:schemeClr val="bg2">
                                    <a:alpha val="74998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" name="Oval 10"/>
            <p:cNvSpPr>
              <a:spLocks noChangeArrowheads="1"/>
            </p:cNvSpPr>
            <p:nvPr/>
          </p:nvSpPr>
          <p:spPr bwMode="auto">
            <a:xfrm>
              <a:off x="528" y="912"/>
              <a:ext cx="2208" cy="302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pic>
          <p:nvPicPr>
            <p:cNvPr id="10" name="Picture 11" descr="old white woman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88" y="2256"/>
              <a:ext cx="1262" cy="14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2" descr="black female teen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0" y="1440"/>
              <a:ext cx="1147" cy="1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13" descr="black female child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6" y="960"/>
              <a:ext cx="1176" cy="13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Oval 14"/>
            <p:cNvSpPr>
              <a:spLocks noChangeArrowheads="1"/>
            </p:cNvSpPr>
            <p:nvPr/>
          </p:nvSpPr>
          <p:spPr bwMode="auto">
            <a:xfrm>
              <a:off x="2976" y="912"/>
              <a:ext cx="2400" cy="2976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72937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304800" y="493713"/>
            <a:ext cx="8382000" cy="609600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53882" dir="2700000" algn="ctr" rotWithShape="0">
                    <a:schemeClr val="bg1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Segmented by Age</a:t>
            </a:r>
            <a:endParaRPr lang="en-US"/>
          </a:p>
        </p:txBody>
      </p:sp>
      <p:grpSp>
        <p:nvGrpSpPr>
          <p:cNvPr id="4" name="Group 5"/>
          <p:cNvGrpSpPr>
            <a:grpSpLocks/>
          </p:cNvGrpSpPr>
          <p:nvPr/>
        </p:nvGrpSpPr>
        <p:grpSpPr bwMode="auto">
          <a:xfrm>
            <a:off x="609600" y="1179513"/>
            <a:ext cx="7848600" cy="5221287"/>
            <a:chOff x="576" y="624"/>
            <a:chExt cx="4944" cy="3289"/>
          </a:xfrm>
        </p:grpSpPr>
        <p:sp>
          <p:nvSpPr>
            <p:cNvPr id="5" name="Rectangle 6"/>
            <p:cNvSpPr>
              <a:spLocks noChangeArrowheads="1"/>
            </p:cNvSpPr>
            <p:nvPr/>
          </p:nvSpPr>
          <p:spPr bwMode="auto">
            <a:xfrm>
              <a:off x="576" y="624"/>
              <a:ext cx="4944" cy="3289"/>
            </a:xfrm>
            <a:prstGeom prst="rect">
              <a:avLst/>
            </a:prstGeom>
            <a:solidFill>
              <a:srgbClr val="FFFFFF"/>
            </a:solidFill>
            <a:ln w="381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graphicFrame>
          <p:nvGraphicFramePr>
            <p:cNvPr id="6" name="Object 7"/>
            <p:cNvGraphicFramePr>
              <a:graphicFrameLocks noChangeAspect="1"/>
            </p:cNvGraphicFramePr>
            <p:nvPr/>
          </p:nvGraphicFramePr>
          <p:xfrm>
            <a:off x="4176" y="2352"/>
            <a:ext cx="941" cy="141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189" name="Image" r:id="rId3" imgW="2628571" imgH="3961905" progId="Photoshop.Image.5">
                    <p:embed/>
                  </p:oleObj>
                </mc:Choice>
                <mc:Fallback>
                  <p:oleObj name="Image" r:id="rId3" imgW="2628571" imgH="3961905" progId="Photoshop.Image.5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176" y="2352"/>
                          <a:ext cx="941" cy="14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blurRad="63500" dist="38099" dir="2700000" algn="ctr" rotWithShape="0">
                                  <a:schemeClr val="bg2">
                                    <a:alpha val="74998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7" name="Picture 8" descr="black female child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2" y="720"/>
              <a:ext cx="1312" cy="1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9" descr="old white woman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6" y="768"/>
              <a:ext cx="1262" cy="14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10" descr="black male teen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8" y="768"/>
              <a:ext cx="1250" cy="15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11" descr="old ethnic man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" y="2304"/>
              <a:ext cx="1094" cy="14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2" descr="black female teen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6" y="2256"/>
              <a:ext cx="1147" cy="1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Rectangle 13"/>
            <p:cNvSpPr>
              <a:spLocks noChangeArrowheads="1"/>
            </p:cNvSpPr>
            <p:nvPr/>
          </p:nvSpPr>
          <p:spPr bwMode="auto">
            <a:xfrm>
              <a:off x="720" y="720"/>
              <a:ext cx="1440" cy="31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" name="Rectangle 14"/>
            <p:cNvSpPr>
              <a:spLocks noChangeArrowheads="1"/>
            </p:cNvSpPr>
            <p:nvPr/>
          </p:nvSpPr>
          <p:spPr bwMode="auto">
            <a:xfrm>
              <a:off x="3936" y="720"/>
              <a:ext cx="1440" cy="311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" name="Rectangle 15"/>
            <p:cNvSpPr>
              <a:spLocks noChangeArrowheads="1"/>
            </p:cNvSpPr>
            <p:nvPr/>
          </p:nvSpPr>
          <p:spPr bwMode="auto">
            <a:xfrm>
              <a:off x="2328" y="720"/>
              <a:ext cx="1440" cy="31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74063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304800" y="533400"/>
            <a:ext cx="8382000" cy="609600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53882" dir="2700000" algn="ctr" rotWithShape="0">
                    <a:schemeClr val="bg1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smtClean="0"/>
              <a:t>Criteria for Effective Segmentation</a:t>
            </a:r>
            <a:endParaRPr lang="en-US" sz="3600"/>
          </a:p>
        </p:txBody>
      </p:sp>
      <p:sp>
        <p:nvSpPr>
          <p:cNvPr id="3" name="Rectangle 5"/>
          <p:cNvSpPr txBox="1">
            <a:spLocks noChangeArrowheads="1"/>
          </p:cNvSpPr>
          <p:nvPr/>
        </p:nvSpPr>
        <p:spPr>
          <a:xfrm>
            <a:off x="533400" y="1295400"/>
            <a:ext cx="7772400" cy="51054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660066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FF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Bef>
                <a:spcPct val="25000"/>
              </a:spcBef>
            </a:pPr>
            <a:r>
              <a:rPr lang="en-US" sz="2600" smtClean="0"/>
              <a:t>Market segmentation cannot be used in all cases.  To be effective, segmentation must meet the following basic requirements.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2600" smtClean="0"/>
              <a:t>The market segments must be measurable in terms of both purchasing power and size.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2600" smtClean="0"/>
              <a:t>Marketers must be able to effectively promote to and serve a market segment.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2600" smtClean="0"/>
              <a:t>Market segments must be sufficiently large to be potentially profitable.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2600" smtClean="0"/>
              <a:t>The number of segments must match the firm</a:t>
            </a:r>
            <a:r>
              <a:rPr lang="ja-JP" altLang="en-US" sz="2600" smtClean="0"/>
              <a:t>’</a:t>
            </a:r>
            <a:r>
              <a:rPr lang="en-US" sz="2600" smtClean="0"/>
              <a:t>s capabilities.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260433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457200"/>
            <a:ext cx="9144000" cy="338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US" sz="3600" b="1" dirty="0">
              <a:solidFill>
                <a:srgbClr val="660066"/>
              </a:solidFill>
              <a:latin typeface="Arial" charset="0"/>
            </a:endParaRPr>
          </a:p>
          <a:p>
            <a:pPr algn="ctr"/>
            <a:r>
              <a:rPr lang="en-US" sz="4400" b="1" i="0" dirty="0">
                <a:solidFill>
                  <a:srgbClr val="000099"/>
                </a:solidFill>
                <a:latin typeface="Tahoma" charset="0"/>
              </a:rPr>
              <a:t>Steps in Market </a:t>
            </a:r>
            <a:br>
              <a:rPr lang="en-US" sz="4400" b="1" i="0" dirty="0">
                <a:solidFill>
                  <a:srgbClr val="000099"/>
                </a:solidFill>
                <a:latin typeface="Tahoma" charset="0"/>
              </a:rPr>
            </a:br>
            <a:r>
              <a:rPr lang="en-US" sz="4400" b="1" i="0" dirty="0">
                <a:solidFill>
                  <a:srgbClr val="000099"/>
                </a:solidFill>
                <a:latin typeface="Tahoma" charset="0"/>
              </a:rPr>
              <a:t>Segmentation, Targeting, </a:t>
            </a:r>
            <a:br>
              <a:rPr lang="en-US" sz="4400" b="1" i="0" dirty="0">
                <a:solidFill>
                  <a:srgbClr val="000099"/>
                </a:solidFill>
                <a:latin typeface="Tahoma" charset="0"/>
              </a:rPr>
            </a:br>
            <a:r>
              <a:rPr lang="en-US" sz="4400" b="1" i="0" dirty="0">
                <a:solidFill>
                  <a:srgbClr val="000099"/>
                </a:solidFill>
                <a:latin typeface="Tahoma" charset="0"/>
              </a:rPr>
              <a:t>and Positioning </a:t>
            </a:r>
            <a:br>
              <a:rPr lang="en-US" sz="4400" b="1" i="0" dirty="0">
                <a:solidFill>
                  <a:srgbClr val="000099"/>
                </a:solidFill>
                <a:latin typeface="Tahoma" charset="0"/>
              </a:rPr>
            </a:br>
            <a:r>
              <a:rPr lang="en-US" b="1" i="0" dirty="0">
                <a:solidFill>
                  <a:srgbClr val="000066"/>
                </a:solidFill>
                <a:latin typeface="Tahoma" charset="0"/>
              </a:rPr>
              <a:t/>
            </a:r>
            <a:br>
              <a:rPr lang="en-US" b="1" i="0" dirty="0">
                <a:solidFill>
                  <a:srgbClr val="000066"/>
                </a:solidFill>
                <a:latin typeface="Tahoma" charset="0"/>
              </a:rPr>
            </a:br>
            <a:endParaRPr lang="en-US" b="1" i="0" dirty="0">
              <a:solidFill>
                <a:srgbClr val="000066"/>
              </a:solidFill>
              <a:latin typeface="Tahoma" charset="0"/>
            </a:endParaRPr>
          </a:p>
        </p:txBody>
      </p:sp>
      <p:pic>
        <p:nvPicPr>
          <p:cNvPr id="3" name="Picture 5" descr="kotler+f08-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733800"/>
            <a:ext cx="8001000" cy="151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866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/>
        </p:nvSpPr>
        <p:spPr bwMode="auto">
          <a:xfrm>
            <a:off x="13612" y="128834"/>
            <a:ext cx="914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Tahoma" charset="0"/>
                <a:ea typeface="ＭＳ Ｐゴシック" charset="0"/>
              </a:defRPr>
            </a:lvl2pPr>
            <a:lvl3pPr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Tahoma" charset="0"/>
                <a:ea typeface="ＭＳ Ｐゴシック" charset="0"/>
              </a:defRPr>
            </a:lvl3pPr>
            <a:lvl4pPr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Tahoma" charset="0"/>
                <a:ea typeface="ＭＳ Ｐゴシック" charset="0"/>
              </a:defRPr>
            </a:lvl4pPr>
            <a:lvl5pPr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Tahoma" charset="0"/>
                <a:ea typeface="ＭＳ Ｐゴシック" charset="0"/>
              </a:defRPr>
            </a:lvl5pPr>
            <a:lvl6pPr marL="4572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Tahoma" charset="0"/>
                <a:ea typeface="ＭＳ Ｐゴシック" charset="0"/>
              </a:defRPr>
            </a:lvl6pPr>
            <a:lvl7pPr marL="9144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Tahoma" charset="0"/>
                <a:ea typeface="ＭＳ Ｐゴシック" charset="0"/>
              </a:defRPr>
            </a:lvl7pPr>
            <a:lvl8pPr marL="13716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Tahoma" charset="0"/>
                <a:ea typeface="ＭＳ Ｐゴシック" charset="0"/>
              </a:defRPr>
            </a:lvl8pPr>
            <a:lvl9pPr marL="18288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000099"/>
                </a:solidFill>
                <a:latin typeface="Tahoma" charset="0"/>
                <a:ea typeface="ＭＳ Ｐゴシック" charset="0"/>
              </a:defRPr>
            </a:lvl9pPr>
          </a:lstStyle>
          <a:p>
            <a:r>
              <a:rPr lang="en-US"/>
              <a:t>Market Segmentation</a:t>
            </a:r>
          </a:p>
        </p:txBody>
      </p:sp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623212" y="2262434"/>
            <a:ext cx="3657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rgbClr val="0000FF"/>
              </a:buClr>
              <a:buSzPct val="75000"/>
              <a:buFont typeface="Wingdings" charset="0"/>
              <a:buBlip>
                <a:blip r:embed="rId2"/>
              </a:buBlip>
              <a:defRPr sz="2800" b="1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Font typeface="Wingdings" charset="0"/>
              <a:buChar char="§"/>
              <a:defRPr sz="2400" b="1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CC"/>
              </a:buClr>
              <a:buSzPct val="75000"/>
              <a:buFont typeface="Wingdings" charset="0"/>
              <a:buChar char="v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•"/>
              <a:defRPr sz="1800" b="1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600" i="1"/>
              <a:t>Segmenting Consumer Markets</a:t>
            </a:r>
          </a:p>
          <a:p>
            <a:pPr>
              <a:lnSpc>
                <a:spcPct val="90000"/>
              </a:lnSpc>
            </a:pPr>
            <a:r>
              <a:rPr lang="en-US" sz="2600" i="1">
                <a:solidFill>
                  <a:schemeClr val="bg2"/>
                </a:solidFill>
              </a:rPr>
              <a:t>Segmenting Business Markets</a:t>
            </a:r>
          </a:p>
          <a:p>
            <a:pPr>
              <a:lnSpc>
                <a:spcPct val="90000"/>
              </a:lnSpc>
            </a:pPr>
            <a:r>
              <a:rPr lang="en-US" sz="2600" i="1">
                <a:solidFill>
                  <a:schemeClr val="bg2"/>
                </a:solidFill>
              </a:rPr>
              <a:t>Segmenting  International Markets</a:t>
            </a:r>
            <a:endParaRPr lang="en-US" sz="3200" i="1">
              <a:solidFill>
                <a:schemeClr val="bg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i="1">
                <a:solidFill>
                  <a:schemeClr val="bg2"/>
                </a:solidFill>
              </a:rPr>
              <a:t>Requirements for Effective Segmentation</a:t>
            </a:r>
          </a:p>
          <a:p>
            <a:pPr>
              <a:lnSpc>
                <a:spcPct val="90000"/>
              </a:lnSpc>
            </a:pPr>
            <a:endParaRPr lang="en-US" sz="2000" i="1">
              <a:solidFill>
                <a:schemeClr val="bg2"/>
              </a:solidFill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4509412" y="1500434"/>
            <a:ext cx="41148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rgbClr val="0000FF"/>
              </a:buClr>
              <a:buSzPct val="75000"/>
              <a:buFont typeface="Wingdings" charset="0"/>
              <a:buBlip>
                <a:blip r:embed="rId2"/>
              </a:buBlip>
              <a:defRPr sz="2800" b="1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Font typeface="Wingdings" charset="0"/>
              <a:buChar char="§"/>
              <a:defRPr sz="2400" b="1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CC"/>
              </a:buClr>
              <a:buSzPct val="75000"/>
              <a:buFont typeface="Wingdings" charset="0"/>
              <a:buChar char="v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•"/>
              <a:defRPr sz="1800" b="1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charset="0"/>
              <a:buChar char="Ø"/>
              <a:defRPr sz="1800" b="1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n-lt"/>
                <a:ea typeface="+mn-ea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/>
              <a:t>Geographical segmentation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Marketing mixes are </a:t>
            </a:r>
            <a:br>
              <a:rPr lang="en-US" sz="2000"/>
            </a:br>
            <a:r>
              <a:rPr lang="en-US" sz="2000"/>
              <a:t>customized geographically</a:t>
            </a:r>
          </a:p>
          <a:p>
            <a:pPr>
              <a:lnSpc>
                <a:spcPct val="90000"/>
              </a:lnSpc>
            </a:pPr>
            <a:r>
              <a:rPr lang="en-US" sz="2400"/>
              <a:t>Demographic segmentation</a:t>
            </a:r>
          </a:p>
          <a:p>
            <a:pPr>
              <a:lnSpc>
                <a:spcPct val="90000"/>
              </a:lnSpc>
            </a:pPr>
            <a:r>
              <a:rPr lang="en-US" sz="2400"/>
              <a:t>Psychographic segmentation</a:t>
            </a:r>
          </a:p>
          <a:p>
            <a:pPr>
              <a:lnSpc>
                <a:spcPct val="90000"/>
              </a:lnSpc>
            </a:pPr>
            <a:r>
              <a:rPr lang="en-US" sz="2400"/>
              <a:t>Behavioral segmentation</a:t>
            </a:r>
          </a:p>
          <a:p>
            <a:pPr>
              <a:lnSpc>
                <a:spcPct val="90000"/>
              </a:lnSpc>
            </a:pPr>
            <a:r>
              <a:rPr lang="en-US" sz="2400"/>
              <a:t>Using multiple segmentation variables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42212" y="1424234"/>
            <a:ext cx="411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600" b="1" i="0" kern="120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Key Topics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23212" y="2110034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kern="120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357012" y="1652834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kern="1200"/>
          </a:p>
        </p:txBody>
      </p:sp>
    </p:spTree>
    <p:extLst>
      <p:ext uri="{BB962C8B-B14F-4D97-AF65-F5344CB8AC3E}">
        <p14:creationId xmlns:p14="http://schemas.microsoft.com/office/powerpoint/2010/main" val="791443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kotler+p02-04"/>
          <p:cNvPicPr>
            <a:picLocks noChangeAspect="1" noChangeArrowheads="1"/>
          </p:cNvPicPr>
          <p:nvPr/>
        </p:nvPicPr>
        <p:blipFill>
          <a:blip r:embed="rId2">
            <a:lum bright="70000" contrast="-7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5" r="2625" b="877"/>
          <a:stretch>
            <a:fillRect/>
          </a:stretch>
        </p:blipFill>
        <p:spPr bwMode="auto">
          <a:xfrm>
            <a:off x="304800" y="381000"/>
            <a:ext cx="8526463" cy="59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0" y="381000"/>
            <a:ext cx="9144000" cy="1066800"/>
          </a:xfrm>
          <a:prstGeom prst="rect">
            <a:avLst/>
          </a:prstGeom>
          <a:noFill/>
          <a:ln/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15" name="Rectangle 4"/>
          <p:cNvSpPr>
            <a:spLocks noChangeArrowheads="1"/>
          </p:cNvSpPr>
          <p:nvPr/>
        </p:nvSpPr>
        <p:spPr bwMode="auto">
          <a:xfrm>
            <a:off x="1827213" y="1447800"/>
            <a:ext cx="5659437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  <a:t>Geographic </a:t>
            </a:r>
            <a:b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</a:br>
            <a: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  <a:t>Segmentation Variables</a:t>
            </a:r>
          </a:p>
        </p:txBody>
      </p:sp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4953000" y="2819400"/>
            <a:ext cx="3505200" cy="284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City or </a:t>
            </a:r>
            <a:b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</a:b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Metro Size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Neighborhood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Density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Climate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Culture?</a:t>
            </a:r>
          </a:p>
        </p:txBody>
      </p:sp>
      <p:sp>
        <p:nvSpPr>
          <p:cNvPr id="17" name="Rectangle 8"/>
          <p:cNvSpPr>
            <a:spLocks noChangeArrowheads="1"/>
          </p:cNvSpPr>
          <p:nvPr/>
        </p:nvSpPr>
        <p:spPr bwMode="auto">
          <a:xfrm>
            <a:off x="1295400" y="2895600"/>
            <a:ext cx="3505200" cy="284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World Region or Country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tr-TR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Country</a:t>
            </a: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Region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City</a:t>
            </a:r>
          </a:p>
        </p:txBody>
      </p:sp>
    </p:spTree>
    <p:extLst>
      <p:ext uri="{BB962C8B-B14F-4D97-AF65-F5344CB8AC3E}">
        <p14:creationId xmlns:p14="http://schemas.microsoft.com/office/powerpoint/2010/main" val="15908181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 autoUpdateAnimBg="0" advAuto="0"/>
      <p:bldP spid="17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228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09600" y="2362200"/>
            <a:ext cx="3657600" cy="3886200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600" i="1" smtClean="0"/>
              <a:t>Segmenting Consumer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Business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 International Markets</a:t>
            </a:r>
            <a:endParaRPr lang="en-US" i="1" smtClean="0">
              <a:solidFill>
                <a:schemeClr val="bg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i="1" smtClean="0">
                <a:solidFill>
                  <a:schemeClr val="bg2"/>
                </a:solidFill>
              </a:rPr>
              <a:t>Requirements for Effective Segmentation</a:t>
            </a:r>
          </a:p>
          <a:p>
            <a:pPr>
              <a:lnSpc>
                <a:spcPct val="90000"/>
              </a:lnSpc>
            </a:pPr>
            <a:endParaRPr lang="en-US" sz="2000" i="1">
              <a:solidFill>
                <a:schemeClr val="bg2"/>
              </a:solidFill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495800" y="1600200"/>
            <a:ext cx="4114800" cy="4572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dirty="0" smtClean="0"/>
              <a:t>Geographical segments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Demographic segmentation</a:t>
            </a:r>
          </a:p>
          <a:p>
            <a:pPr lvl="1">
              <a:lnSpc>
                <a:spcPct val="90000"/>
              </a:lnSpc>
            </a:pPr>
            <a:r>
              <a:rPr lang="en-US" sz="2000" dirty="0" smtClean="0"/>
              <a:t>Most popular type</a:t>
            </a:r>
          </a:p>
          <a:p>
            <a:pPr lvl="1">
              <a:lnSpc>
                <a:spcPct val="90000"/>
              </a:lnSpc>
            </a:pPr>
            <a:r>
              <a:rPr lang="en-US" sz="2000" dirty="0" smtClean="0"/>
              <a:t>Demographics are closely related to needs, wants and usage rates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Psychographic segmentation</a:t>
            </a:r>
          </a:p>
          <a:p>
            <a:pPr>
              <a:lnSpc>
                <a:spcPct val="90000"/>
              </a:lnSpc>
            </a:pPr>
            <a:r>
              <a:rPr lang="en-US" sz="2400" dirty="0" err="1" smtClean="0"/>
              <a:t>Behavioural</a:t>
            </a:r>
            <a:r>
              <a:rPr lang="en-US" sz="2400" dirty="0" smtClean="0"/>
              <a:t> segmentation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Using multiple segmentation variables</a:t>
            </a:r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8600" y="1524000"/>
            <a:ext cx="411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Key Topics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09600" y="22098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343400" y="1752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9979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otler+p02-04"/>
          <p:cNvPicPr>
            <a:picLocks noChangeAspect="1" noChangeArrowheads="1"/>
          </p:cNvPicPr>
          <p:nvPr/>
        </p:nvPicPr>
        <p:blipFill>
          <a:blip r:embed="rId2">
            <a:lum bright="70000" contrast="-7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5" r="2625" b="877"/>
          <a:stretch>
            <a:fillRect/>
          </a:stretch>
        </p:blipFill>
        <p:spPr bwMode="auto">
          <a:xfrm>
            <a:off x="304800" y="152400"/>
            <a:ext cx="8526463" cy="59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0" y="381000"/>
            <a:ext cx="9144000" cy="1143000"/>
          </a:xfrm>
          <a:prstGeom prst="rect">
            <a:avLst/>
          </a:prstGeom>
          <a:noFill/>
          <a:ln/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01813" y="1600200"/>
            <a:ext cx="5659437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  <a:t>Demographic </a:t>
            </a:r>
            <a:b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</a:br>
            <a: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  <a:t>Segmentation Variables</a:t>
            </a:r>
          </a:p>
        </p:txBody>
      </p:sp>
      <p:sp>
        <p:nvSpPr>
          <p:cNvPr id="6" name="Rectangle 7"/>
          <p:cNvSpPr txBox="1">
            <a:spLocks noChangeArrowheads="1"/>
          </p:cNvSpPr>
          <p:nvPr/>
        </p:nvSpPr>
        <p:spPr>
          <a:xfrm>
            <a:off x="1219200" y="3124200"/>
            <a:ext cx="3505200" cy="32766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Clr>
                <a:srgbClr val="CC0000"/>
              </a:buClr>
            </a:pPr>
            <a:r>
              <a:rPr lang="en-US" sz="2800" smtClean="0"/>
              <a:t>Age</a:t>
            </a:r>
          </a:p>
          <a:p>
            <a:pPr>
              <a:lnSpc>
                <a:spcPct val="90000"/>
              </a:lnSpc>
              <a:buClr>
                <a:srgbClr val="CC0000"/>
              </a:buClr>
            </a:pPr>
            <a:r>
              <a:rPr lang="en-US" sz="2800" smtClean="0"/>
              <a:t>Gender</a:t>
            </a:r>
          </a:p>
          <a:p>
            <a:pPr>
              <a:lnSpc>
                <a:spcPct val="90000"/>
              </a:lnSpc>
              <a:buClr>
                <a:srgbClr val="CC0000"/>
              </a:buClr>
            </a:pPr>
            <a:r>
              <a:rPr lang="en-US" sz="2800" smtClean="0"/>
              <a:t>Family size</a:t>
            </a:r>
          </a:p>
          <a:p>
            <a:pPr>
              <a:lnSpc>
                <a:spcPct val="90000"/>
              </a:lnSpc>
              <a:buClr>
                <a:srgbClr val="CC0000"/>
              </a:buClr>
            </a:pPr>
            <a:r>
              <a:rPr lang="en-US" sz="2800" smtClean="0"/>
              <a:t>Family life cycle</a:t>
            </a:r>
          </a:p>
          <a:p>
            <a:pPr>
              <a:lnSpc>
                <a:spcPct val="90000"/>
              </a:lnSpc>
              <a:buClr>
                <a:srgbClr val="CC0000"/>
              </a:buClr>
            </a:pPr>
            <a:r>
              <a:rPr lang="en-US" sz="2800" smtClean="0"/>
              <a:t>Income</a:t>
            </a:r>
          </a:p>
          <a:p>
            <a:pPr>
              <a:lnSpc>
                <a:spcPct val="90000"/>
              </a:lnSpc>
              <a:buClr>
                <a:srgbClr val="CC0000"/>
              </a:buClr>
            </a:pPr>
            <a:r>
              <a:rPr lang="tr-TR" sz="2800" smtClean="0"/>
              <a:t>Ethnicity</a:t>
            </a:r>
            <a:endParaRPr lang="en-US" sz="2800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4953000" y="3124200"/>
            <a:ext cx="3962400" cy="358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2800" b="1" i="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Occupation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2800" b="1" i="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Education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2800" b="1" i="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Religion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2800" b="1" i="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Generation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2800" b="1" i="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Nationality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None/>
            </a:pPr>
            <a:endParaRPr lang="en-US" sz="3200" b="1" i="0" dirty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</a:endParaRP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endParaRPr lang="en-US" sz="3200" b="1" i="0" dirty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8600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utoUpdateAnimBg="0" advAuto="0"/>
      <p:bldP spid="7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228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09600" y="2362200"/>
            <a:ext cx="3657600" cy="3886200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600" i="1" smtClean="0"/>
              <a:t>Segmenting Consumer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Business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 International Markets</a:t>
            </a:r>
            <a:endParaRPr lang="en-US" i="1" smtClean="0">
              <a:solidFill>
                <a:schemeClr val="bg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i="1" smtClean="0">
                <a:solidFill>
                  <a:schemeClr val="bg2"/>
                </a:solidFill>
              </a:rPr>
              <a:t>Requirements for Effective Segmentation</a:t>
            </a:r>
          </a:p>
          <a:p>
            <a:pPr>
              <a:lnSpc>
                <a:spcPct val="90000"/>
              </a:lnSpc>
            </a:pPr>
            <a:endParaRPr lang="en-US" sz="2000" i="1">
              <a:solidFill>
                <a:schemeClr val="bg2"/>
              </a:solidFill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495800" y="1600200"/>
            <a:ext cx="3886200" cy="4572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smtClean="0"/>
              <a:t>Geographic segments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Demographic segmentation 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Psychographic segmentation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Lifestyle, social class, and personality-based segmentation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Behavioral segmentation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Using multiple segmentation variables</a:t>
            </a:r>
            <a:endParaRPr lang="en-US" sz="240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8600" y="1524000"/>
            <a:ext cx="411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Key Topics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09600" y="22098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343400" y="1752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0139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6553200" y="6629400"/>
            <a:ext cx="1905000" cy="457200"/>
          </a:xfrm>
        </p:spPr>
        <p:txBody>
          <a:bodyPr/>
          <a:lstStyle/>
          <a:p>
            <a:r>
              <a:rPr lang="en-US"/>
              <a:t> </a:t>
            </a:r>
            <a:r>
              <a:rPr lang="tr-TR" b="1">
                <a:solidFill>
                  <a:schemeClr val="accent2"/>
                </a:solidFill>
              </a:rPr>
              <a:t>7</a:t>
            </a:r>
            <a:r>
              <a:rPr lang="en-US" b="1">
                <a:solidFill>
                  <a:srgbClr val="000066"/>
                </a:solidFill>
              </a:rPr>
              <a:t>- </a:t>
            </a:r>
            <a:fld id="{3DD8C9CE-05D4-7C45-9475-4A559A529646}" type="slidenum">
              <a:rPr lang="en-US" b="1">
                <a:solidFill>
                  <a:srgbClr val="000066"/>
                </a:solidFill>
              </a:rPr>
              <a:pPr/>
              <a:t>16</a:t>
            </a:fld>
            <a:endParaRPr lang="en-US" b="1">
              <a:solidFill>
                <a:srgbClr val="000066"/>
              </a:solidFill>
            </a:endParaRPr>
          </a:p>
        </p:txBody>
      </p:sp>
      <p:sp>
        <p:nvSpPr>
          <p:cNvPr id="3" name="Rectangle 5"/>
          <p:cNvSpPr txBox="1">
            <a:spLocks noChangeArrowheads="1"/>
          </p:cNvSpPr>
          <p:nvPr/>
        </p:nvSpPr>
        <p:spPr>
          <a:xfrm>
            <a:off x="533400" y="609600"/>
            <a:ext cx="7848600" cy="58674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660066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FF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Bef>
                <a:spcPct val="25000"/>
              </a:spcBef>
            </a:pPr>
            <a:r>
              <a:rPr lang="en-US" sz="4300" smtClean="0"/>
              <a:t>Psychographic Segmentation</a:t>
            </a:r>
            <a:r>
              <a:rPr lang="en-US" sz="3000" smtClean="0"/>
              <a:t> 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3000" smtClean="0"/>
              <a:t>Divides a population into groups that have similar psychological characteristics, values, and lifestyles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3000" smtClean="0"/>
              <a:t>Lifestyle: people</a:t>
            </a:r>
            <a:r>
              <a:rPr lang="ja-JP" altLang="en-US" sz="3000" smtClean="0"/>
              <a:t>’</a:t>
            </a:r>
            <a:r>
              <a:rPr lang="en-US" sz="3000" smtClean="0"/>
              <a:t>s decisions about how to live their daily lives, including family, job, social, and consumer activities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3000" smtClean="0"/>
              <a:t>The most common method for developing psychographic profiles of a population is to conduct a large-scale survey</a:t>
            </a:r>
            <a:endParaRPr lang="en-US" sz="3200" smtClean="0"/>
          </a:p>
          <a:p>
            <a:pPr lvl="2">
              <a:lnSpc>
                <a:spcPct val="85000"/>
              </a:lnSpc>
              <a:spcBef>
                <a:spcPct val="25000"/>
              </a:spcBef>
              <a:buFont typeface="Wingdings" charset="0"/>
              <a:buNone/>
            </a:pPr>
            <a:endParaRPr lang="en-US" sz="3000"/>
          </a:p>
        </p:txBody>
      </p:sp>
    </p:spTree>
    <p:extLst>
      <p:ext uri="{BB962C8B-B14F-4D97-AF65-F5344CB8AC3E}">
        <p14:creationId xmlns:p14="http://schemas.microsoft.com/office/powerpoint/2010/main" val="1362922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 txBox="1">
            <a:spLocks noChangeArrowheads="1"/>
          </p:cNvSpPr>
          <p:nvPr/>
        </p:nvSpPr>
        <p:spPr>
          <a:xfrm>
            <a:off x="457200" y="304800"/>
            <a:ext cx="3962400" cy="6019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660066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FF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Bef>
                <a:spcPct val="25000"/>
              </a:spcBef>
            </a:pPr>
            <a:r>
              <a:rPr lang="en-US" sz="2700" smtClean="0"/>
              <a:t>Using Psychographic Segmentation 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2700" smtClean="0"/>
              <a:t>Psychographic profiles produce rich descriptions of potential target markets</a:t>
            </a:r>
          </a:p>
          <a:p>
            <a:pPr lvl="1">
              <a:lnSpc>
                <a:spcPct val="85000"/>
              </a:lnSpc>
              <a:spcBef>
                <a:spcPct val="25000"/>
              </a:spcBef>
            </a:pPr>
            <a:r>
              <a:rPr lang="en-US" sz="2700" smtClean="0"/>
              <a:t>Greater detail aids in matching a company</a:t>
            </a:r>
            <a:r>
              <a:rPr lang="ja-JP" altLang="en-US" sz="2700" smtClean="0"/>
              <a:t>’</a:t>
            </a:r>
            <a:r>
              <a:rPr lang="en-US" sz="2700" smtClean="0"/>
              <a:t>s image and its offerings with the types of consumers who are likely purchasers</a:t>
            </a:r>
            <a:endParaRPr lang="en-US" sz="2700"/>
          </a:p>
        </p:txBody>
      </p:sp>
      <p:pic>
        <p:nvPicPr>
          <p:cNvPr id="4" name="Picture 6" descr="8-10 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925" y="381000"/>
            <a:ext cx="4337050" cy="6096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76443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228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09600" y="2362200"/>
            <a:ext cx="3657600" cy="3886200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600" i="1" smtClean="0"/>
              <a:t>Segmenting Consumer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Business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 International Markets</a:t>
            </a:r>
            <a:endParaRPr lang="en-US" i="1" smtClean="0">
              <a:solidFill>
                <a:schemeClr val="bg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i="1" smtClean="0">
                <a:solidFill>
                  <a:schemeClr val="bg2"/>
                </a:solidFill>
              </a:rPr>
              <a:t>Requirements for Effective Segmentation</a:t>
            </a:r>
          </a:p>
          <a:p>
            <a:pPr>
              <a:lnSpc>
                <a:spcPct val="90000"/>
              </a:lnSpc>
            </a:pPr>
            <a:endParaRPr lang="en-US" sz="2000" i="1">
              <a:solidFill>
                <a:schemeClr val="bg2"/>
              </a:solidFill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495800" y="1600200"/>
            <a:ext cx="3886200" cy="4572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smtClean="0"/>
              <a:t>Geographic segments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Demographic segmentation 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Psychographic segmentation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Behavioural segmentation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Typically done first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Using multiple segmentation variables</a:t>
            </a:r>
          </a:p>
          <a:p>
            <a:pPr lvl="1">
              <a:lnSpc>
                <a:spcPct val="90000"/>
              </a:lnSpc>
              <a:buFont typeface="Wingdings" charset="0"/>
              <a:buNone/>
            </a:pPr>
            <a:endParaRPr lang="en-US" sz="200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8600" y="1524000"/>
            <a:ext cx="411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Key Topics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09600" y="22098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343400" y="1752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892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kotler+p02-04"/>
          <p:cNvPicPr>
            <a:picLocks noChangeAspect="1" noChangeArrowheads="1"/>
          </p:cNvPicPr>
          <p:nvPr/>
        </p:nvPicPr>
        <p:blipFill>
          <a:blip r:embed="rId2">
            <a:lum bright="70000" contrast="-7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5" r="2625" b="877"/>
          <a:stretch>
            <a:fillRect/>
          </a:stretch>
        </p:blipFill>
        <p:spPr bwMode="auto">
          <a:xfrm>
            <a:off x="304800" y="609600"/>
            <a:ext cx="8526463" cy="59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838200"/>
            <a:ext cx="9144000" cy="1143000"/>
          </a:xfrm>
          <a:prstGeom prst="rect">
            <a:avLst/>
          </a:prstGeom>
          <a:noFill/>
          <a:ln/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801813" y="2057400"/>
            <a:ext cx="5659437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  <a:t>Behavioural </a:t>
            </a:r>
            <a:b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</a:br>
            <a: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  <a:t>Segmentation Variables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>
          <a:xfrm>
            <a:off x="1219200" y="3581400"/>
            <a:ext cx="3505200" cy="30480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CC0000"/>
              </a:buClr>
            </a:pPr>
            <a:r>
              <a:rPr lang="en-US" smtClean="0"/>
              <a:t>Occasions</a:t>
            </a:r>
          </a:p>
          <a:p>
            <a:pPr>
              <a:buClr>
                <a:srgbClr val="CC0000"/>
              </a:buClr>
            </a:pPr>
            <a:r>
              <a:rPr lang="en-US" smtClean="0"/>
              <a:t>Benefits</a:t>
            </a:r>
          </a:p>
          <a:p>
            <a:pPr>
              <a:buClr>
                <a:srgbClr val="CC0000"/>
              </a:buClr>
            </a:pPr>
            <a:r>
              <a:rPr lang="en-US" smtClean="0"/>
              <a:t>User Status</a:t>
            </a:r>
          </a:p>
          <a:p>
            <a:pPr>
              <a:buClr>
                <a:srgbClr val="CC0000"/>
              </a:buClr>
            </a:pPr>
            <a:r>
              <a:rPr lang="en-US" smtClean="0"/>
              <a:t>User Rates</a:t>
            </a:r>
          </a:p>
          <a:p>
            <a:pPr>
              <a:buClr>
                <a:srgbClr val="CC0000"/>
              </a:buClr>
            </a:pPr>
            <a:endParaRPr lang="en-US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4419600" y="3581400"/>
            <a:ext cx="396240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Loyalty Status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Readiness Stage</a:t>
            </a:r>
          </a:p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2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Attitude Toward the Product</a:t>
            </a:r>
            <a:endParaRPr lang="en-US" sz="3600" b="1" i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22717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 advAuto="0"/>
      <p:bldP spid="8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3048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09600" y="2438400"/>
            <a:ext cx="3657600" cy="3886200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600" i="1" smtClean="0"/>
              <a:t>Segmenting Consumer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Business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 International Markets</a:t>
            </a:r>
            <a:endParaRPr lang="en-US" i="1" smtClean="0">
              <a:solidFill>
                <a:schemeClr val="bg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i="1" smtClean="0">
                <a:solidFill>
                  <a:schemeClr val="bg2"/>
                </a:solidFill>
              </a:rPr>
              <a:t>Requirements for Effective Segmentation</a:t>
            </a:r>
          </a:p>
          <a:p>
            <a:pPr>
              <a:lnSpc>
                <a:spcPct val="90000"/>
              </a:lnSpc>
            </a:pPr>
            <a:endParaRPr lang="en-US" sz="2000" i="1">
              <a:solidFill>
                <a:schemeClr val="bg2"/>
              </a:solidFill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495800" y="1676400"/>
            <a:ext cx="3886200" cy="4572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smtClean="0"/>
              <a:t>Geographic segments</a:t>
            </a:r>
          </a:p>
          <a:p>
            <a:r>
              <a:rPr lang="en-US" sz="2400" smtClean="0"/>
              <a:t>Demographic segmentation </a:t>
            </a:r>
          </a:p>
          <a:p>
            <a:r>
              <a:rPr lang="en-US" sz="2400" smtClean="0"/>
              <a:t>Psychographic segmentation</a:t>
            </a:r>
          </a:p>
          <a:p>
            <a:r>
              <a:rPr lang="en-US" sz="2400" smtClean="0"/>
              <a:t>Behavioural segmentation</a:t>
            </a:r>
          </a:p>
          <a:p>
            <a:r>
              <a:rPr lang="en-US" sz="2400" smtClean="0"/>
              <a:t>Using multiple segmentation variables</a:t>
            </a:r>
            <a:endParaRPr lang="en-US" sz="240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8600" y="1600200"/>
            <a:ext cx="411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Key Topics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09600" y="22860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343400" y="18288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3030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6553200" y="6629400"/>
            <a:ext cx="1905000" cy="457200"/>
          </a:xfrm>
        </p:spPr>
        <p:txBody>
          <a:bodyPr/>
          <a:lstStyle/>
          <a:p>
            <a:r>
              <a:rPr lang="en-US"/>
              <a:t> </a:t>
            </a:r>
            <a:r>
              <a:rPr lang="tr-TR" b="1">
                <a:solidFill>
                  <a:schemeClr val="accent2"/>
                </a:solidFill>
              </a:rPr>
              <a:t>7</a:t>
            </a:r>
            <a:r>
              <a:rPr lang="en-US" b="1">
                <a:solidFill>
                  <a:srgbClr val="000066"/>
                </a:solidFill>
              </a:rPr>
              <a:t>- </a:t>
            </a:r>
            <a:fld id="{12D0162B-577B-7942-8CFF-94781C6DB2D8}" type="slidenum">
              <a:rPr lang="en-US" b="1">
                <a:solidFill>
                  <a:srgbClr val="000066"/>
                </a:solidFill>
              </a:rPr>
              <a:pPr/>
              <a:t>21</a:t>
            </a:fld>
            <a:endParaRPr lang="en-US" b="1">
              <a:solidFill>
                <a:srgbClr val="000066"/>
              </a:solidFill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228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09600" y="2362200"/>
            <a:ext cx="3657600" cy="3886200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Consumer Markets</a:t>
            </a:r>
          </a:p>
          <a:p>
            <a:pPr>
              <a:lnSpc>
                <a:spcPct val="90000"/>
              </a:lnSpc>
            </a:pPr>
            <a:r>
              <a:rPr lang="en-US" sz="2600" i="1" smtClean="0"/>
              <a:t>Segmenting Business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 International Markets</a:t>
            </a:r>
            <a:endParaRPr lang="en-US" i="1" smtClean="0">
              <a:solidFill>
                <a:schemeClr val="bg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i="1" smtClean="0">
                <a:solidFill>
                  <a:schemeClr val="bg2"/>
                </a:solidFill>
              </a:rPr>
              <a:t>Requirements for Effective Segmentation</a:t>
            </a:r>
          </a:p>
          <a:p>
            <a:pPr>
              <a:lnSpc>
                <a:spcPct val="90000"/>
              </a:lnSpc>
            </a:pPr>
            <a:endParaRPr lang="en-US" sz="2000" i="1">
              <a:solidFill>
                <a:schemeClr val="bg2"/>
              </a:solidFill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495800" y="1600200"/>
            <a:ext cx="4114800" cy="4572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smtClean="0"/>
              <a:t>Demographic segmentation</a:t>
            </a:r>
          </a:p>
          <a:p>
            <a:pPr lvl="1"/>
            <a:r>
              <a:rPr lang="en-US" sz="1800" smtClean="0"/>
              <a:t>Industry, company size, location</a:t>
            </a:r>
          </a:p>
          <a:p>
            <a:r>
              <a:rPr lang="en-US" sz="2000" smtClean="0"/>
              <a:t>Operating variables</a:t>
            </a:r>
          </a:p>
          <a:p>
            <a:pPr lvl="1"/>
            <a:r>
              <a:rPr lang="en-US" sz="1800" smtClean="0"/>
              <a:t>Technology, usage status, customer capabilities</a:t>
            </a:r>
          </a:p>
          <a:p>
            <a:r>
              <a:rPr lang="en-US" sz="2000" smtClean="0"/>
              <a:t>Purchasing approaches</a:t>
            </a:r>
          </a:p>
          <a:p>
            <a:r>
              <a:rPr lang="en-US" sz="2000" smtClean="0"/>
              <a:t>Situational factors</a:t>
            </a:r>
          </a:p>
          <a:p>
            <a:pPr lvl="1"/>
            <a:r>
              <a:rPr lang="en-US" sz="1800" smtClean="0"/>
              <a:t>Urgency, specific application, size of order</a:t>
            </a:r>
          </a:p>
          <a:p>
            <a:r>
              <a:rPr lang="en-US" sz="2000" smtClean="0"/>
              <a:t>Personal characteristics</a:t>
            </a:r>
          </a:p>
          <a:p>
            <a:pPr lvl="1"/>
            <a:r>
              <a:rPr lang="en-US" sz="1800" smtClean="0"/>
              <a:t>Buyer-seller similarity, attitudes toward risk, loyalty</a:t>
            </a:r>
            <a:endParaRPr lang="en-US" sz="180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8600" y="1524000"/>
            <a:ext cx="411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Key Topics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09600" y="22098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343400" y="1752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2500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09600" y="2743200"/>
            <a:ext cx="3657600" cy="3886200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Consumer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Business Markets</a:t>
            </a:r>
          </a:p>
          <a:p>
            <a:pPr>
              <a:lnSpc>
                <a:spcPct val="90000"/>
              </a:lnSpc>
            </a:pPr>
            <a:r>
              <a:rPr lang="en-US" sz="2600" i="1" smtClean="0"/>
              <a:t>Segmenting  International Markets</a:t>
            </a:r>
            <a:endParaRPr lang="en-US" i="1" smtClean="0"/>
          </a:p>
          <a:p>
            <a:pPr>
              <a:lnSpc>
                <a:spcPct val="90000"/>
              </a:lnSpc>
            </a:pPr>
            <a:r>
              <a:rPr lang="en-US" sz="2400" i="1" smtClean="0">
                <a:solidFill>
                  <a:schemeClr val="bg2"/>
                </a:solidFill>
              </a:rPr>
              <a:t>Requirements for Effective Segmentation</a:t>
            </a:r>
          </a:p>
          <a:p>
            <a:pPr>
              <a:lnSpc>
                <a:spcPct val="90000"/>
              </a:lnSpc>
            </a:pPr>
            <a:endParaRPr lang="en-US" sz="2000" i="1">
              <a:solidFill>
                <a:schemeClr val="bg2"/>
              </a:solidFill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495800" y="1981200"/>
            <a:ext cx="4114800" cy="4572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smtClean="0"/>
              <a:t>Geographic segmentation</a:t>
            </a:r>
          </a:p>
          <a:p>
            <a:pPr lvl="1"/>
            <a:r>
              <a:rPr lang="en-US" sz="1800" smtClean="0"/>
              <a:t>Location or region</a:t>
            </a:r>
          </a:p>
          <a:p>
            <a:r>
              <a:rPr lang="en-US" sz="2000" smtClean="0"/>
              <a:t>Economic factors</a:t>
            </a:r>
          </a:p>
          <a:p>
            <a:pPr lvl="1"/>
            <a:r>
              <a:rPr lang="en-US" sz="1800" smtClean="0"/>
              <a:t>Population income or level of economic development</a:t>
            </a:r>
          </a:p>
          <a:p>
            <a:r>
              <a:rPr lang="en-US" sz="2000" smtClean="0"/>
              <a:t>Political and legal factors</a:t>
            </a:r>
          </a:p>
          <a:p>
            <a:pPr lvl="1"/>
            <a:r>
              <a:rPr lang="en-US" sz="1800" smtClean="0"/>
              <a:t>Type / stability of government, monetary regulations, amount of bureaucracy, etc.</a:t>
            </a:r>
          </a:p>
          <a:p>
            <a:r>
              <a:rPr lang="en-US" sz="2000" smtClean="0"/>
              <a:t>Cultural factors</a:t>
            </a:r>
          </a:p>
          <a:p>
            <a:pPr lvl="1"/>
            <a:r>
              <a:rPr lang="en-US" sz="1800" smtClean="0"/>
              <a:t>Language, religion, values, attitudes, customs, behavioral patterns</a:t>
            </a:r>
          </a:p>
          <a:p>
            <a:pPr lvl="1"/>
            <a:endParaRPr lang="en-US" sz="180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8600" y="1905000"/>
            <a:ext cx="411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Key Topics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609600" y="25908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3886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Market Segmentation</a:t>
            </a:r>
            <a:endParaRPr lang="en-US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609600" y="2743200"/>
            <a:ext cx="3657600" cy="3886200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Consumer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Business Markets</a:t>
            </a:r>
          </a:p>
          <a:p>
            <a:pPr>
              <a:lnSpc>
                <a:spcPct val="90000"/>
              </a:lnSpc>
            </a:pPr>
            <a:r>
              <a:rPr lang="en-US" sz="2600" i="1" smtClean="0">
                <a:solidFill>
                  <a:schemeClr val="bg2"/>
                </a:solidFill>
              </a:rPr>
              <a:t>Segmenting  International Markets</a:t>
            </a:r>
            <a:endParaRPr lang="en-US" i="1" smtClean="0">
              <a:solidFill>
                <a:schemeClr val="bg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i="1" smtClean="0"/>
              <a:t>Requirements for Effective Segmentation</a:t>
            </a:r>
          </a:p>
          <a:p>
            <a:pPr>
              <a:lnSpc>
                <a:spcPct val="90000"/>
              </a:lnSpc>
            </a:pPr>
            <a:endParaRPr lang="en-US" sz="2000" i="1"/>
          </a:p>
        </p:txBody>
      </p:sp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4495800" y="1981200"/>
            <a:ext cx="4114800" cy="4572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smtClean="0"/>
              <a:t>Measurable</a:t>
            </a:r>
          </a:p>
          <a:p>
            <a:pPr lvl="1"/>
            <a:r>
              <a:rPr lang="en-US" sz="1800" smtClean="0"/>
              <a:t>Size, purchasing power, and profile of segment</a:t>
            </a:r>
          </a:p>
          <a:p>
            <a:r>
              <a:rPr lang="en-US" sz="2000" smtClean="0"/>
              <a:t>Accessible</a:t>
            </a:r>
          </a:p>
          <a:p>
            <a:pPr lvl="1"/>
            <a:r>
              <a:rPr lang="en-US" sz="1800" smtClean="0"/>
              <a:t>Can be reached and served </a:t>
            </a:r>
          </a:p>
          <a:p>
            <a:r>
              <a:rPr lang="en-US" sz="2000" smtClean="0"/>
              <a:t>Substantial</a:t>
            </a:r>
          </a:p>
          <a:p>
            <a:pPr lvl="1"/>
            <a:r>
              <a:rPr lang="en-US" sz="1800" smtClean="0"/>
              <a:t>Large and profitable enough to serve</a:t>
            </a:r>
          </a:p>
          <a:p>
            <a:r>
              <a:rPr lang="en-US" sz="2000" smtClean="0"/>
              <a:t>Differentiable</a:t>
            </a:r>
          </a:p>
          <a:p>
            <a:pPr lvl="1"/>
            <a:r>
              <a:rPr lang="en-US" sz="1800" smtClean="0"/>
              <a:t>Respond differently</a:t>
            </a:r>
          </a:p>
          <a:p>
            <a:r>
              <a:rPr lang="en-US" sz="2000" smtClean="0"/>
              <a:t>Actionable</a:t>
            </a:r>
          </a:p>
          <a:p>
            <a:pPr lvl="1"/>
            <a:r>
              <a:rPr lang="en-US" sz="1800" smtClean="0"/>
              <a:t>Effective programs can be developed</a:t>
            </a:r>
            <a:endParaRPr lang="en-US" sz="1800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228600" y="1905000"/>
            <a:ext cx="411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Key Topics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609600" y="25908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721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bldLvl="2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8382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Target Marketing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2286000"/>
            <a:ext cx="7543800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smtClean="0"/>
              <a:t>Evaluating Market Segments</a:t>
            </a:r>
          </a:p>
          <a:p>
            <a:pPr lvl="1"/>
            <a:r>
              <a:rPr lang="en-US" smtClean="0"/>
              <a:t>Segment size and growth</a:t>
            </a:r>
          </a:p>
          <a:p>
            <a:pPr lvl="1"/>
            <a:r>
              <a:rPr lang="en-US" smtClean="0"/>
              <a:t>Segment structural attractiveness</a:t>
            </a:r>
          </a:p>
          <a:p>
            <a:pPr lvl="2"/>
            <a:r>
              <a:rPr lang="en-US" sz="2600" smtClean="0"/>
              <a:t> Level of competition</a:t>
            </a:r>
          </a:p>
          <a:p>
            <a:pPr lvl="2"/>
            <a:r>
              <a:rPr lang="en-US" sz="2600" smtClean="0"/>
              <a:t> Substitute products</a:t>
            </a:r>
          </a:p>
          <a:p>
            <a:pPr lvl="2"/>
            <a:r>
              <a:rPr lang="en-US" sz="2600" smtClean="0"/>
              <a:t> Power of buyers</a:t>
            </a:r>
          </a:p>
          <a:p>
            <a:pPr lvl="2"/>
            <a:r>
              <a:rPr lang="en-US" sz="2600" smtClean="0"/>
              <a:t> Powerful suppliers</a:t>
            </a:r>
          </a:p>
          <a:p>
            <a:pPr lvl="1"/>
            <a:r>
              <a:rPr lang="en-US" smtClean="0"/>
              <a:t>Company objectives and resources</a:t>
            </a:r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9050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632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3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762000" y="838200"/>
            <a:ext cx="7696200" cy="53340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660066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FF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600" smtClean="0"/>
              <a:t>Selecting and Executing a Strategy</a:t>
            </a:r>
          </a:p>
          <a:p>
            <a:pPr lvl="1">
              <a:lnSpc>
                <a:spcPct val="90000"/>
              </a:lnSpc>
            </a:pPr>
            <a:r>
              <a:rPr lang="en-US" sz="3200" smtClean="0"/>
              <a:t>No single, best choice strategy suits all firms</a:t>
            </a:r>
          </a:p>
          <a:p>
            <a:pPr lvl="1">
              <a:lnSpc>
                <a:spcPct val="90000"/>
              </a:lnSpc>
            </a:pPr>
            <a:r>
              <a:rPr lang="en-US" sz="3200" smtClean="0"/>
              <a:t>Determinants of a market-specific strategy:</a:t>
            </a:r>
          </a:p>
          <a:p>
            <a:pPr lvl="2">
              <a:lnSpc>
                <a:spcPct val="90000"/>
              </a:lnSpc>
            </a:pPr>
            <a:r>
              <a:rPr lang="en-US" sz="3000" smtClean="0"/>
              <a:t>Company resources</a:t>
            </a:r>
          </a:p>
          <a:p>
            <a:pPr lvl="2">
              <a:lnSpc>
                <a:spcPct val="90000"/>
              </a:lnSpc>
            </a:pPr>
            <a:r>
              <a:rPr lang="en-US" sz="3000" smtClean="0"/>
              <a:t>Product homogeneity</a:t>
            </a:r>
          </a:p>
          <a:p>
            <a:pPr lvl="2">
              <a:lnSpc>
                <a:spcPct val="90000"/>
              </a:lnSpc>
            </a:pPr>
            <a:r>
              <a:rPr lang="en-US" sz="3000" smtClean="0"/>
              <a:t>Stage in the product life-cycle</a:t>
            </a:r>
          </a:p>
          <a:p>
            <a:pPr lvl="2">
              <a:lnSpc>
                <a:spcPct val="90000"/>
              </a:lnSpc>
            </a:pPr>
            <a:r>
              <a:rPr lang="en-US" sz="3000" smtClean="0"/>
              <a:t>Competitors</a:t>
            </a:r>
            <a:r>
              <a:rPr lang="ja-JP" altLang="en-US" sz="3000" smtClean="0">
                <a:latin typeface="Arial"/>
              </a:rPr>
              <a:t>’</a:t>
            </a:r>
            <a:r>
              <a:rPr lang="en-US" sz="3000" smtClean="0"/>
              <a:t> strategy</a:t>
            </a:r>
          </a:p>
          <a:p>
            <a:pPr>
              <a:lnSpc>
                <a:spcPct val="90000"/>
              </a:lnSpc>
              <a:buFont typeface="Wingdings" charset="0"/>
              <a:buNone/>
            </a:pP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2499528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457200"/>
            <a:ext cx="9144000" cy="234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US" sz="3600" b="1">
              <a:solidFill>
                <a:srgbClr val="660066"/>
              </a:solidFill>
              <a:latin typeface="Arial" charset="0"/>
            </a:endParaRPr>
          </a:p>
          <a:p>
            <a:pPr algn="ctr"/>
            <a:r>
              <a:rPr lang="en-US" sz="4400" b="1" i="0">
                <a:solidFill>
                  <a:srgbClr val="000099"/>
                </a:solidFill>
                <a:latin typeface="Tahoma" charset="0"/>
              </a:rPr>
              <a:t>Target Marketing </a:t>
            </a:r>
            <a:br>
              <a:rPr lang="en-US" sz="4400" b="1" i="0">
                <a:solidFill>
                  <a:srgbClr val="000099"/>
                </a:solidFill>
                <a:latin typeface="Tahoma" charset="0"/>
              </a:rPr>
            </a:br>
            <a:r>
              <a:rPr lang="en-US" sz="4400" b="1" i="0">
                <a:solidFill>
                  <a:srgbClr val="000099"/>
                </a:solidFill>
                <a:latin typeface="Tahoma" charset="0"/>
              </a:rPr>
              <a:t>Strategies </a:t>
            </a:r>
            <a:r>
              <a:rPr lang="en-US" b="1" i="0">
                <a:solidFill>
                  <a:srgbClr val="000066"/>
                </a:solidFill>
                <a:latin typeface="Tahoma" charset="0"/>
              </a:rPr>
              <a:t/>
            </a:r>
            <a:br>
              <a:rPr lang="en-US" b="1" i="0">
                <a:solidFill>
                  <a:srgbClr val="000066"/>
                </a:solidFill>
                <a:latin typeface="Tahoma" charset="0"/>
              </a:rPr>
            </a:br>
            <a:endParaRPr lang="en-US" b="1" i="0">
              <a:solidFill>
                <a:srgbClr val="000066"/>
              </a:solidFill>
              <a:latin typeface="Tahoma" charset="0"/>
            </a:endParaRPr>
          </a:p>
        </p:txBody>
      </p:sp>
      <p:pic>
        <p:nvPicPr>
          <p:cNvPr id="4" name="Picture 5" descr="kotler+f08-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810000"/>
            <a:ext cx="79248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94051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8382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Target Marketing</a:t>
            </a:r>
            <a:endParaRPr lang="en-US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295400" y="19050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914400" y="2286000"/>
            <a:ext cx="6629400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smtClean="0"/>
              <a:t>Choosing a Target-</a:t>
            </a:r>
            <a:br>
              <a:rPr lang="en-US" sz="2800" smtClean="0"/>
            </a:br>
            <a:r>
              <a:rPr lang="en-US" sz="2800" smtClean="0"/>
              <a:t>Marketing Strategy </a:t>
            </a:r>
            <a:br>
              <a:rPr lang="en-US" sz="2800" smtClean="0"/>
            </a:br>
            <a:r>
              <a:rPr lang="en-US" sz="2800" smtClean="0"/>
              <a:t>Requires Consideration of:</a:t>
            </a:r>
          </a:p>
          <a:p>
            <a:pPr lvl="1"/>
            <a:r>
              <a:rPr lang="en-US" sz="2400" smtClean="0"/>
              <a:t>Company resources</a:t>
            </a:r>
          </a:p>
          <a:p>
            <a:pPr lvl="1"/>
            <a:r>
              <a:rPr lang="en-US" sz="2400" smtClean="0"/>
              <a:t>The degree of product variability</a:t>
            </a:r>
          </a:p>
          <a:p>
            <a:pPr lvl="1"/>
            <a:r>
              <a:rPr lang="en-US" sz="2400" smtClean="0"/>
              <a:t>Product</a:t>
            </a:r>
            <a:r>
              <a:rPr lang="ja-JP" altLang="en-US" sz="2400" smtClean="0">
                <a:latin typeface="Arial"/>
              </a:rPr>
              <a:t>’</a:t>
            </a:r>
            <a:r>
              <a:rPr lang="en-US" sz="2400" smtClean="0"/>
              <a:t>s life-cycle stage</a:t>
            </a:r>
          </a:p>
          <a:p>
            <a:pPr lvl="1"/>
            <a:r>
              <a:rPr lang="en-US" sz="2400" smtClean="0"/>
              <a:t>Market variability</a:t>
            </a:r>
          </a:p>
          <a:p>
            <a:pPr lvl="1"/>
            <a:r>
              <a:rPr lang="en-US" sz="2400" smtClean="0"/>
              <a:t>Competitors</a:t>
            </a:r>
            <a:r>
              <a:rPr lang="ja-JP" altLang="en-US" sz="2400" smtClean="0">
                <a:latin typeface="Arial"/>
              </a:rPr>
              <a:t>’</a:t>
            </a:r>
            <a:r>
              <a:rPr lang="en-US" sz="2400" smtClean="0"/>
              <a:t> marketing </a:t>
            </a:r>
            <a:br>
              <a:rPr lang="en-US" sz="2400" smtClean="0"/>
            </a:br>
            <a:r>
              <a:rPr lang="en-US" sz="2400" smtClean="0"/>
              <a:t>strategies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8136324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bldLvl="2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8382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Positioning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295400" y="2286000"/>
            <a:ext cx="7239000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 smtClean="0"/>
              <a:t>Positioning:</a:t>
            </a:r>
          </a:p>
          <a:p>
            <a:pPr lvl="1"/>
            <a:r>
              <a:rPr lang="en-US" sz="3600" dirty="0" smtClean="0"/>
              <a:t>The place the product occupies in consumers</a:t>
            </a:r>
            <a:r>
              <a:rPr lang="ja-JP" altLang="en-US" sz="3600" dirty="0" smtClean="0">
                <a:latin typeface="Arial"/>
              </a:rPr>
              <a:t>’</a:t>
            </a:r>
            <a:r>
              <a:rPr lang="en-US" sz="3600" dirty="0" smtClean="0"/>
              <a:t> minds relative to competing products.</a:t>
            </a:r>
          </a:p>
          <a:p>
            <a:pPr lvl="1"/>
            <a:r>
              <a:rPr lang="en-US" sz="3600" dirty="0" smtClean="0"/>
              <a:t>Typically defined by consumers on the basis of important attributes.</a:t>
            </a:r>
            <a:endParaRPr lang="en-US" sz="3600" dirty="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9050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2715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432795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Positioning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1880595"/>
            <a:ext cx="7239000" cy="42672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mtClean="0"/>
              <a:t>Choosing a Positioning Strategy: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Identifying possible competitive advantages -- many potential sources of differentiation exist:</a:t>
            </a:r>
          </a:p>
          <a:p>
            <a:pPr lvl="2">
              <a:lnSpc>
                <a:spcPct val="90000"/>
              </a:lnSpc>
            </a:pPr>
            <a:r>
              <a:rPr lang="en-US" sz="2600" smtClean="0"/>
              <a:t> Products</a:t>
            </a:r>
          </a:p>
          <a:p>
            <a:pPr lvl="2">
              <a:lnSpc>
                <a:spcPct val="90000"/>
              </a:lnSpc>
            </a:pPr>
            <a:r>
              <a:rPr lang="en-US" sz="2600" smtClean="0"/>
              <a:t> Services</a:t>
            </a:r>
          </a:p>
          <a:p>
            <a:pPr lvl="2">
              <a:lnSpc>
                <a:spcPct val="90000"/>
              </a:lnSpc>
            </a:pPr>
            <a:r>
              <a:rPr lang="en-US" sz="2600" smtClean="0"/>
              <a:t> Channels</a:t>
            </a:r>
          </a:p>
          <a:p>
            <a:pPr lvl="2">
              <a:lnSpc>
                <a:spcPct val="90000"/>
              </a:lnSpc>
            </a:pPr>
            <a:r>
              <a:rPr lang="en-US" sz="2600" smtClean="0"/>
              <a:t> People</a:t>
            </a:r>
          </a:p>
          <a:p>
            <a:pPr lvl="2">
              <a:lnSpc>
                <a:spcPct val="90000"/>
              </a:lnSpc>
            </a:pPr>
            <a:r>
              <a:rPr lang="en-US" sz="2600" smtClean="0"/>
              <a:t> Image</a:t>
            </a:r>
            <a:endParaRPr lang="en-US" sz="260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499595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5840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3" autoUpdateAnimBg="0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8382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Positioning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2286000"/>
            <a:ext cx="7543800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/>
              <a:t>Choosing a Positioning Strategy:</a:t>
            </a:r>
          </a:p>
          <a:p>
            <a:pPr lvl="1"/>
            <a:r>
              <a:rPr lang="en-US" smtClean="0"/>
              <a:t>Choosing the right competitive advantage</a:t>
            </a:r>
          </a:p>
          <a:p>
            <a:pPr lvl="2"/>
            <a:r>
              <a:rPr lang="en-US" sz="2600" smtClean="0"/>
              <a:t> How many differences to promote?</a:t>
            </a:r>
          </a:p>
          <a:p>
            <a:pPr lvl="3"/>
            <a:r>
              <a:rPr lang="en-US" sz="2400" smtClean="0"/>
              <a:t>Unique selling proposition</a:t>
            </a:r>
          </a:p>
          <a:p>
            <a:pPr lvl="3"/>
            <a:r>
              <a:rPr lang="en-US" sz="2400" smtClean="0"/>
              <a:t>Positioning errors to avoid</a:t>
            </a:r>
          </a:p>
          <a:p>
            <a:pPr lvl="2"/>
            <a:r>
              <a:rPr lang="en-US" sz="2600" smtClean="0"/>
              <a:t> Which differences to promote?</a:t>
            </a:r>
            <a:endParaRPr lang="en-US" sz="260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9050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7183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3" autoUpdateAnimBg="0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otler+p02-04"/>
          <p:cNvPicPr>
            <a:picLocks noChangeAspect="1" noChangeArrowheads="1"/>
          </p:cNvPicPr>
          <p:nvPr/>
        </p:nvPicPr>
        <p:blipFill>
          <a:blip r:embed="rId2">
            <a:lum bright="70000" contrast="-7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5" r="2625" b="877"/>
          <a:stretch>
            <a:fillRect/>
          </a:stretch>
        </p:blipFill>
        <p:spPr bwMode="auto">
          <a:xfrm>
            <a:off x="304800" y="609600"/>
            <a:ext cx="8526463" cy="59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0" y="838200"/>
            <a:ext cx="9144000" cy="1143000"/>
          </a:xfrm>
          <a:prstGeom prst="rect">
            <a:avLst/>
          </a:prstGeom>
          <a:noFill/>
          <a:ln/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Positioning</a:t>
            </a:r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574675" y="2057400"/>
            <a:ext cx="81391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36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ahoma" charset="0"/>
              </a:rPr>
              <a:t>Criteria for Meaningful Differences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1219200" y="3276600"/>
            <a:ext cx="3505200" cy="32766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30000"/>
              </a:spcBef>
              <a:buClr>
                <a:srgbClr val="CC0000"/>
              </a:buClr>
            </a:pPr>
            <a:r>
              <a:rPr lang="en-US" sz="3600" smtClean="0"/>
              <a:t>Important</a:t>
            </a:r>
          </a:p>
          <a:p>
            <a:pPr>
              <a:spcBef>
                <a:spcPct val="30000"/>
              </a:spcBef>
              <a:buClr>
                <a:srgbClr val="CC0000"/>
              </a:buClr>
            </a:pPr>
            <a:r>
              <a:rPr lang="en-US" sz="3600" smtClean="0"/>
              <a:t>Superior</a:t>
            </a:r>
          </a:p>
          <a:p>
            <a:pPr>
              <a:spcBef>
                <a:spcPct val="30000"/>
              </a:spcBef>
              <a:buClr>
                <a:srgbClr val="CC0000"/>
              </a:buClr>
            </a:pPr>
            <a:r>
              <a:rPr lang="en-US" sz="3600" smtClean="0"/>
              <a:t>Preemptive</a:t>
            </a:r>
            <a:endParaRPr lang="en-US" sz="3600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419600" y="3276600"/>
            <a:ext cx="3962400" cy="358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3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6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Distinctive</a:t>
            </a:r>
          </a:p>
          <a:p>
            <a:pPr marL="342900" indent="-342900">
              <a:spcBef>
                <a:spcPct val="3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6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Communicable</a:t>
            </a:r>
          </a:p>
          <a:p>
            <a:pPr marL="342900" indent="-342900">
              <a:spcBef>
                <a:spcPct val="3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6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Affordable</a:t>
            </a:r>
          </a:p>
          <a:p>
            <a: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charset="0"/>
              <a:buNone/>
            </a:pPr>
            <a:endParaRPr lang="en-US" sz="3600" b="1" i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276600" y="5486400"/>
            <a:ext cx="4953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CC0000"/>
              </a:buClr>
              <a:buSzPct val="75000"/>
              <a:buFont typeface="Wingdings" charset="0"/>
              <a:buBlip>
                <a:blip r:embed="rId3"/>
              </a:buBlip>
            </a:pPr>
            <a:r>
              <a:rPr lang="en-US" sz="3600" b="1" i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Profitable</a:t>
            </a:r>
          </a:p>
          <a:p>
            <a: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charset="0"/>
              <a:buBlip>
                <a:blip r:embed="rId3"/>
              </a:buBlip>
            </a:pPr>
            <a:endParaRPr lang="en-US" sz="4400" b="1" i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2607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utoUpdateAnimBg="0" advAuto="0"/>
      <p:bldP spid="7" grpId="0" autoUpdateAnimBg="0"/>
      <p:bldP spid="8" grpId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8382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Positioning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2286000"/>
            <a:ext cx="7543800" cy="457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/>
              <a:t>Choosing a Positioning Strategy:</a:t>
            </a:r>
          </a:p>
          <a:p>
            <a:pPr lvl="1"/>
            <a:r>
              <a:rPr lang="en-US" smtClean="0"/>
              <a:t>Communicating and delivering the chosen position</a:t>
            </a:r>
          </a:p>
          <a:p>
            <a:pPr lvl="2"/>
            <a:r>
              <a:rPr lang="en-US" sz="2600" smtClean="0"/>
              <a:t> Entire marketing mix must support the </a:t>
            </a:r>
            <a:br>
              <a:rPr lang="en-US" sz="2600" smtClean="0"/>
            </a:br>
            <a:r>
              <a:rPr lang="en-US" sz="2600" smtClean="0"/>
              <a:t> chosen strategy</a:t>
            </a:r>
          </a:p>
          <a:p>
            <a:pPr lvl="2"/>
            <a:r>
              <a:rPr lang="en-US" sz="2600" smtClean="0"/>
              <a:t> May require changes to the product, </a:t>
            </a:r>
            <a:br>
              <a:rPr lang="en-US" sz="2600" smtClean="0"/>
            </a:br>
            <a:r>
              <a:rPr lang="en-US" sz="2600" smtClean="0"/>
              <a:t> pricing, distribution or promotion.</a:t>
            </a:r>
          </a:p>
          <a:p>
            <a:pPr lvl="2"/>
            <a:endParaRPr lang="en-US" sz="260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9050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8154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3" autoUpdateAnimBg="0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990600" y="838200"/>
            <a:ext cx="7239000" cy="51816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660066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FFFFFF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smtClean="0"/>
              <a:t>Positioning:  a marketing strategy that emphasizes serving a specific market segment by achieving a certain position in buyers</a:t>
            </a:r>
            <a:r>
              <a:rPr lang="ja-JP" altLang="en-US" smtClean="0"/>
              <a:t>’</a:t>
            </a:r>
            <a:r>
              <a:rPr lang="en-US" smtClean="0"/>
              <a:t> minds</a:t>
            </a:r>
          </a:p>
          <a:p>
            <a:pPr lvl="2"/>
            <a:r>
              <a:rPr lang="en-US" sz="2800" smtClean="0"/>
              <a:t>Attributes</a:t>
            </a:r>
          </a:p>
          <a:p>
            <a:pPr lvl="2"/>
            <a:r>
              <a:rPr lang="en-US" sz="2800" smtClean="0"/>
              <a:t>Price/quality</a:t>
            </a:r>
          </a:p>
          <a:p>
            <a:pPr lvl="2"/>
            <a:r>
              <a:rPr lang="en-US" sz="2800" smtClean="0"/>
              <a:t>Competitors</a:t>
            </a:r>
          </a:p>
          <a:p>
            <a:pPr lvl="2"/>
            <a:r>
              <a:rPr lang="en-US" sz="2800" smtClean="0"/>
              <a:t>Application</a:t>
            </a:r>
          </a:p>
          <a:p>
            <a:pPr lvl="2"/>
            <a:r>
              <a:rPr lang="en-US" sz="2800" smtClean="0"/>
              <a:t>Product user</a:t>
            </a:r>
          </a:p>
          <a:p>
            <a:pPr lvl="2"/>
            <a:r>
              <a:rPr lang="en-US" sz="2800" smtClean="0"/>
              <a:t>Product class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39889176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86138" y="2496753"/>
            <a:ext cx="34929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 smtClean="0"/>
              <a:t>Questions ?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42644571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943</Words>
  <Application>Microsoft Macintosh PowerPoint</Application>
  <PresentationFormat>On-screen Show (4:3)</PresentationFormat>
  <Paragraphs>242</Paragraphs>
  <Slides>34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6" baseType="lpstr">
      <vt:lpstr>Office Theme</vt:lpstr>
      <vt:lpstr>Adobe Photoshop Image</vt:lpstr>
      <vt:lpstr>MBA Marketing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Marketing Management</dc:title>
  <dc:creator>IT Support</dc:creator>
  <cp:lastModifiedBy>IT Support</cp:lastModifiedBy>
  <cp:revision>28</cp:revision>
  <dcterms:created xsi:type="dcterms:W3CDTF">2014-02-01T22:09:49Z</dcterms:created>
  <dcterms:modified xsi:type="dcterms:W3CDTF">2014-02-01T22:31:11Z</dcterms:modified>
</cp:coreProperties>
</file>