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652" r:id="rId2"/>
    <p:sldId id="332" r:id="rId3"/>
    <p:sldId id="371" r:id="rId4"/>
    <p:sldId id="339" r:id="rId5"/>
    <p:sldId id="655" r:id="rId6"/>
    <p:sldId id="333" r:id="rId7"/>
    <p:sldId id="337" r:id="rId8"/>
    <p:sldId id="334" r:id="rId9"/>
    <p:sldId id="354" r:id="rId10"/>
    <p:sldId id="342" r:id="rId11"/>
    <p:sldId id="345" r:id="rId12"/>
    <p:sldId id="347" r:id="rId13"/>
    <p:sldId id="348" r:id="rId14"/>
    <p:sldId id="296" r:id="rId15"/>
    <p:sldId id="422" r:id="rId16"/>
    <p:sldId id="417" r:id="rId17"/>
    <p:sldId id="418" r:id="rId18"/>
    <p:sldId id="419" r:id="rId19"/>
    <p:sldId id="420" r:id="rId20"/>
    <p:sldId id="421" r:id="rId21"/>
    <p:sldId id="407" r:id="rId22"/>
    <p:sldId id="349" r:id="rId23"/>
    <p:sldId id="350" r:id="rId24"/>
    <p:sldId id="351" r:id="rId25"/>
    <p:sldId id="352" r:id="rId26"/>
    <p:sldId id="353" r:id="rId27"/>
    <p:sldId id="356" r:id="rId28"/>
    <p:sldId id="344" r:id="rId29"/>
    <p:sldId id="358" r:id="rId30"/>
    <p:sldId id="359" r:id="rId31"/>
    <p:sldId id="360" r:id="rId32"/>
    <p:sldId id="368" r:id="rId33"/>
    <p:sldId id="653" r:id="rId34"/>
    <p:sldId id="654" r:id="rId35"/>
    <p:sldId id="364" r:id="rId36"/>
    <p:sldId id="361" r:id="rId3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511" autoAdjust="0"/>
  </p:normalViewPr>
  <p:slideViewPr>
    <p:cSldViewPr>
      <p:cViewPr varScale="1">
        <p:scale>
          <a:sx n="102" d="100"/>
          <a:sy n="102" d="100"/>
        </p:scale>
        <p:origin x="174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Gibbs example…</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817692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a:t>
            </a:r>
            <a:r>
              <a:rPr lang="en-GB" baseline="0" dirty="0"/>
              <a:t> Gibbs example…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1151785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1284642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read and discuss the authentic example of a reflection written in an academic setting.  (This may also help them to prepare a structure / ideas for their own reflective report.)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15</a:t>
            </a:fld>
            <a:endParaRPr lang="en-US"/>
          </a:p>
        </p:txBody>
      </p:sp>
    </p:spTree>
    <p:extLst>
      <p:ext uri="{BB962C8B-B14F-4D97-AF65-F5344CB8AC3E}">
        <p14:creationId xmlns:p14="http://schemas.microsoft.com/office/powerpoint/2010/main" val="3607939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Ask the students to reflect on elements of the Academic Skills Course in preparation for the Task 3 Assessment.</a:t>
            </a:r>
          </a:p>
          <a:p>
            <a:endParaRPr lang="en-GB" dirty="0"/>
          </a:p>
          <a:p>
            <a:r>
              <a:rPr lang="en-GB" dirty="0"/>
              <a:t>Allocate time for students to complete this task and allow students to share parts of this cycle which they found most challenging.</a:t>
            </a:r>
          </a:p>
        </p:txBody>
      </p:sp>
      <p:sp>
        <p:nvSpPr>
          <p:cNvPr id="4" name="Slide Number Placeholder 3"/>
          <p:cNvSpPr>
            <a:spLocks noGrp="1"/>
          </p:cNvSpPr>
          <p:nvPr>
            <p:ph type="sldNum" sz="quarter" idx="5"/>
          </p:nvPr>
        </p:nvSpPr>
        <p:spPr/>
        <p:txBody>
          <a:bodyPr/>
          <a:lstStyle/>
          <a:p>
            <a:fld id="{6936E1E2-17D2-5E4C-B96D-EEDAC0EF77DB}" type="slidenum">
              <a:rPr lang="en-US" smtClean="0"/>
              <a:pPr/>
              <a:t>21</a:t>
            </a:fld>
            <a:endParaRPr lang="en-US"/>
          </a:p>
        </p:txBody>
      </p:sp>
    </p:spTree>
    <p:extLst>
      <p:ext uri="{BB962C8B-B14F-4D97-AF65-F5344CB8AC3E}">
        <p14:creationId xmlns:p14="http://schemas.microsoft.com/office/powerpoint/2010/main" val="2395502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26/03/2024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26/03/2024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26/03/2024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26/03/2024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26/03/2024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26/03/2024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26/03/2024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open.edu/openlearn/mod/oucontent/view.php?id=51386&amp;section=2"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ottingham.ac.uk/nmp/sonet/rlos/placs/critical_reflection/models/gibbs_cycle.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omrc.org.uk/wp-content/uploads/2018/08/MCJ15414-ReflectivePractice-Gibbs-Example1-v2.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aomrc.org.uk/wp-content/uploads/2018/08/MCJ15414-ReflectivePractice-Gibbs-Example1-v2.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nottingham.ac.uk/nmp/sonet/rlos/placs/critical_reflection/models/driscoll_cycle.html"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hampshireonlinelearning.co.uk/pluginfile.php/4368/mod_resource/content/6/What,%20So%20What,%20Now%20What.pdf" TargetMode="External"/><Relationship Id="rId2" Type="http://schemas.openxmlformats.org/officeDocument/2006/relationships/hyperlink" Target="https://hhs.hud.ac.uk/lqsu/Sessionsforall/supp/Sch%C3%B6n%20reflection-in%20and%20-on%20action.pdf" TargetMode="External"/><Relationship Id="rId1" Type="http://schemas.openxmlformats.org/officeDocument/2006/relationships/slideLayout" Target="../slideLayouts/slideLayout2.xml"/><Relationship Id="rId4" Type="http://schemas.openxmlformats.org/officeDocument/2006/relationships/hyperlink" Target="http://www2.port.ac.uk/media/contacts-and-departments/student-support-services/ask/downloads/Reflective-writing---a-basic-introduction.pdf"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simplypsychology.org/learning-kolb.html" TargetMode="External"/><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learnhigher.ac.uk/wp-content/uploads/Reflective_writing_The_Park_WattonCollingsMoon.pdf" TargetMode="External"/><Relationship Id="rId2" Type="http://schemas.openxmlformats.org/officeDocument/2006/relationships/hyperlink" Target="https://www2.le.ac.uk/departments/doctoralcollege/training/eresources/teaching/theories/kolb" TargetMode="External"/><Relationship Id="rId1" Type="http://schemas.openxmlformats.org/officeDocument/2006/relationships/slideLayout" Target="../slideLayouts/slideLayout2.xml"/><Relationship Id="rId4" Type="http://schemas.openxmlformats.org/officeDocument/2006/relationships/hyperlink" Target="https://www.open.edu/openlearn/mod/oucontent/view.php?id=51386&amp;section=2"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repository.cam.ac.uk/bitstream/handle/1810/265159/MEM_ReflectivePracticeHandout_V4_20170616.pdf?sequence=1" TargetMode="External"/><Relationship Id="rId2" Type="http://schemas.openxmlformats.org/officeDocument/2006/relationships/hyperlink" Target="https://www.cambridge-community.org.uk/professional-development/gswrp/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sz="2400" b="1" dirty="0">
                <a:solidFill>
                  <a:srgbClr val="FFFF00"/>
                </a:solidFill>
                <a:effectLst>
                  <a:outerShdw blurRad="38100" dist="38100" dir="2700000" algn="tl">
                    <a:srgbClr val="000000">
                      <a:alpha val="43137"/>
                    </a:srgbClr>
                  </a:outerShdw>
                </a:effectLst>
              </a:rPr>
              <a:t>Reflective Writing</a:t>
            </a:r>
            <a:endParaRPr lang="en-GB" altLang="en-US" sz="24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26/03/2024</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r>
              <a:rPr lang="en-GB" dirty="0"/>
              <a:t>What is reflection?</a:t>
            </a:r>
          </a:p>
          <a:p>
            <a:r>
              <a:rPr lang="en-GB" dirty="0"/>
              <a:t>What is reflective writing?</a:t>
            </a:r>
          </a:p>
          <a:p>
            <a:r>
              <a:rPr lang="en-GB" dirty="0"/>
              <a:t>What is a reflective report?</a:t>
            </a:r>
          </a:p>
          <a:p>
            <a:r>
              <a:rPr lang="en-GB" dirty="0"/>
              <a:t>Multiple perspectives in reflective writing</a:t>
            </a:r>
          </a:p>
          <a:p>
            <a:r>
              <a:rPr lang="en-GB" dirty="0"/>
              <a:t>Why reflect?</a:t>
            </a:r>
          </a:p>
          <a:p>
            <a:r>
              <a:rPr lang="en-GB" dirty="0"/>
              <a:t>Example frameworks/models of reflection:</a:t>
            </a:r>
          </a:p>
          <a:p>
            <a:pPr marL="0" indent="0">
              <a:buNone/>
            </a:pPr>
            <a:r>
              <a:rPr lang="en-GB" sz="2600" i="1" dirty="0">
                <a:sym typeface="Wingdings" panose="05000000000000000000" pitchFamily="2" charset="2"/>
              </a:rPr>
              <a:t>	 </a:t>
            </a:r>
            <a:r>
              <a:rPr lang="en-GB" sz="2600" i="1" dirty="0"/>
              <a:t>Gibbs ‘Reflective Cycle’ (1988)</a:t>
            </a:r>
          </a:p>
          <a:p>
            <a:pPr marL="0" indent="0">
              <a:buNone/>
            </a:pPr>
            <a:r>
              <a:rPr lang="en-GB" sz="2600" i="1" dirty="0">
                <a:sym typeface="Wingdings" panose="05000000000000000000" pitchFamily="2" charset="2"/>
              </a:rPr>
              <a:t>	 </a:t>
            </a:r>
            <a:r>
              <a:rPr lang="en-GB" sz="2600" i="1" dirty="0"/>
              <a:t>Kolb’s ‘Experiential Learning Cycle’ (1984)</a:t>
            </a:r>
          </a:p>
          <a:p>
            <a:pPr marL="0" indent="0">
              <a:buNone/>
            </a:pPr>
            <a:r>
              <a:rPr lang="en-GB" sz="2600" i="1" dirty="0">
                <a:sym typeface="Wingdings" panose="05000000000000000000" pitchFamily="2" charset="2"/>
              </a:rPr>
              <a:t>	 </a:t>
            </a:r>
            <a:r>
              <a:rPr lang="en-GB" sz="2600" i="1" dirty="0"/>
              <a:t>Driscoll’s Model (1994, 2000)</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reflection?</a:t>
            </a:r>
          </a:p>
        </p:txBody>
      </p:sp>
      <p:sp>
        <p:nvSpPr>
          <p:cNvPr id="3" name="Content Placeholder 2"/>
          <p:cNvSpPr>
            <a:spLocks noGrp="1"/>
          </p:cNvSpPr>
          <p:nvPr>
            <p:ph idx="1"/>
          </p:nvPr>
        </p:nvSpPr>
        <p:spPr>
          <a:xfrm>
            <a:off x="457200" y="1268760"/>
            <a:ext cx="5050904" cy="4248473"/>
          </a:xfrm>
        </p:spPr>
        <p:txBody>
          <a:bodyPr>
            <a:normAutofit/>
          </a:bodyPr>
          <a:lstStyle/>
          <a:p>
            <a:pPr marL="0" indent="0">
              <a:buNone/>
            </a:pPr>
            <a:r>
              <a:rPr lang="en-US" sz="2800" dirty="0"/>
              <a:t>Reflection is a purposeful activity in which you </a:t>
            </a:r>
            <a:r>
              <a:rPr lang="en-US" sz="2800" dirty="0" err="1"/>
              <a:t>analyse</a:t>
            </a:r>
            <a:r>
              <a:rPr lang="en-US" sz="2800" dirty="0"/>
              <a:t> experiences, or your own practice/skills/responses, in order to learn and improve.</a:t>
            </a:r>
            <a:endParaRPr lang="en-GB" sz="2800" i="1" dirty="0"/>
          </a:p>
          <a:p>
            <a:pPr marL="0" indent="0">
              <a:buNone/>
            </a:pPr>
            <a:endParaRPr lang="en-GB" dirty="0"/>
          </a:p>
        </p:txBody>
      </p:sp>
      <p:pic>
        <p:nvPicPr>
          <p:cNvPr id="5" name="Picture 4">
            <a:extLst>
              <a:ext uri="{FF2B5EF4-FFF2-40B4-BE49-F238E27FC236}">
                <a16:creationId xmlns:a16="http://schemas.microsoft.com/office/drawing/2014/main" id="{12E8FC5A-6623-3683-2418-42A39E6B518A}"/>
              </a:ext>
            </a:extLst>
          </p:cNvPr>
          <p:cNvPicPr>
            <a:picLocks noChangeAspect="1"/>
          </p:cNvPicPr>
          <p:nvPr/>
        </p:nvPicPr>
        <p:blipFill>
          <a:blip r:embed="rId2"/>
          <a:stretch>
            <a:fillRect/>
          </a:stretch>
        </p:blipFill>
        <p:spPr>
          <a:xfrm>
            <a:off x="5652120" y="1417638"/>
            <a:ext cx="3240360" cy="4218360"/>
          </a:xfrm>
          <a:prstGeom prst="rect">
            <a:avLst/>
          </a:prstGeom>
        </p:spPr>
      </p:pic>
      <p:sp>
        <p:nvSpPr>
          <p:cNvPr id="6" name="TextBox 5">
            <a:extLst>
              <a:ext uri="{FF2B5EF4-FFF2-40B4-BE49-F238E27FC236}">
                <a16:creationId xmlns:a16="http://schemas.microsoft.com/office/drawing/2014/main" id="{044126F2-5772-818F-DFE9-AB12D82B32FC}"/>
              </a:ext>
            </a:extLst>
          </p:cNvPr>
          <p:cNvSpPr txBox="1"/>
          <p:nvPr/>
        </p:nvSpPr>
        <p:spPr>
          <a:xfrm>
            <a:off x="3419872" y="5505193"/>
            <a:ext cx="8064896" cy="261610"/>
          </a:xfrm>
          <a:prstGeom prst="rect">
            <a:avLst/>
          </a:prstGeom>
          <a:noFill/>
        </p:spPr>
        <p:txBody>
          <a:bodyPr wrap="square" rtlCol="0">
            <a:spAutoFit/>
          </a:bodyPr>
          <a:lstStyle/>
          <a:p>
            <a:r>
              <a:rPr lang="en-GB" sz="1050" dirty="0"/>
              <a:t>Image source: </a:t>
            </a:r>
            <a:r>
              <a:rPr lang="en-GB" sz="1050" dirty="0">
                <a:hlinkClick r:id="rId3"/>
              </a:rPr>
              <a:t>https://www.open.edu/openlearn/mod/oucontent/view.php?id=51386&amp;section=2</a:t>
            </a:r>
            <a:r>
              <a:rPr lang="en-GB" sz="1050" dirty="0"/>
              <a:t> </a:t>
            </a:r>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writing?</a:t>
            </a:r>
          </a:p>
        </p:txBody>
      </p:sp>
      <p:sp>
        <p:nvSpPr>
          <p:cNvPr id="3" name="Content Placeholder 2"/>
          <p:cNvSpPr>
            <a:spLocks noGrp="1"/>
          </p:cNvSpPr>
          <p:nvPr>
            <p:ph idx="1"/>
          </p:nvPr>
        </p:nvSpPr>
        <p:spPr>
          <a:xfrm>
            <a:off x="611560" y="1124744"/>
            <a:ext cx="7848872" cy="4392489"/>
          </a:xfrm>
        </p:spPr>
        <p:txBody>
          <a:bodyPr/>
          <a:lstStyle/>
          <a:p>
            <a:pPr algn="just">
              <a:spcBef>
                <a:spcPts val="0"/>
              </a:spcBef>
              <a:buNone/>
            </a:pPr>
            <a:r>
              <a:rPr lang="en-GB" sz="2800" dirty="0"/>
              <a:t>Reflective writing is </a:t>
            </a:r>
            <a:r>
              <a:rPr lang="en-GB" sz="2800" b="1" u="sng" dirty="0"/>
              <a:t>evidence of reflective</a:t>
            </a:r>
          </a:p>
          <a:p>
            <a:pPr algn="just">
              <a:spcBef>
                <a:spcPts val="0"/>
              </a:spcBef>
              <a:buNone/>
            </a:pPr>
            <a:r>
              <a:rPr lang="en-GB" sz="2800" b="1" u="sng" dirty="0"/>
              <a:t>thinking</a:t>
            </a:r>
            <a:r>
              <a:rPr lang="en-GB" sz="2800" b="1" dirty="0"/>
              <a:t> </a:t>
            </a:r>
            <a:r>
              <a:rPr lang="en-GB" sz="2800" dirty="0"/>
              <a:t>which is the awareness of </a:t>
            </a:r>
          </a:p>
          <a:p>
            <a:pPr algn="just">
              <a:spcBef>
                <a:spcPts val="0"/>
              </a:spcBef>
              <a:buNone/>
            </a:pPr>
            <a:r>
              <a:rPr lang="en-GB" sz="2800" dirty="0"/>
              <a:t>one’s own knowledge, assumptions and </a:t>
            </a:r>
          </a:p>
          <a:p>
            <a:pPr algn="just">
              <a:spcBef>
                <a:spcPts val="0"/>
              </a:spcBef>
              <a:buNone/>
            </a:pPr>
            <a:r>
              <a:rPr lang="en-GB" sz="2800" dirty="0"/>
              <a:t>past experiences. </a:t>
            </a:r>
          </a:p>
          <a:p>
            <a:pPr algn="just">
              <a:spcBef>
                <a:spcPts val="0"/>
              </a:spcBef>
              <a:buNone/>
            </a:pPr>
            <a:endParaRPr lang="en-GB" sz="2800" dirty="0"/>
          </a:p>
          <a:p>
            <a:pPr algn="just">
              <a:spcBef>
                <a:spcPts val="0"/>
              </a:spcBef>
              <a:buNone/>
            </a:pPr>
            <a:r>
              <a:rPr lang="en-GB" sz="2800" dirty="0"/>
              <a:t>In practice, this is the process where you</a:t>
            </a:r>
          </a:p>
          <a:p>
            <a:pPr algn="just">
              <a:spcBef>
                <a:spcPts val="0"/>
              </a:spcBef>
              <a:buNone/>
            </a:pPr>
            <a:r>
              <a:rPr lang="en-GB" sz="2800" b="1" dirty="0"/>
              <a:t>interpret</a:t>
            </a:r>
            <a:r>
              <a:rPr lang="en-GB" sz="2800" dirty="0"/>
              <a:t> and </a:t>
            </a:r>
            <a:r>
              <a:rPr lang="en-GB" sz="2800" b="1" dirty="0"/>
              <a:t>evaluate</a:t>
            </a:r>
            <a:r>
              <a:rPr lang="en-GB" sz="2800" dirty="0"/>
              <a:t> your experiences, check</a:t>
            </a:r>
          </a:p>
          <a:p>
            <a:pPr algn="just">
              <a:spcBef>
                <a:spcPts val="0"/>
              </a:spcBef>
              <a:buNone/>
            </a:pPr>
            <a:r>
              <a:rPr lang="en-GB" sz="2800" dirty="0"/>
              <a:t>that they </a:t>
            </a:r>
            <a:r>
              <a:rPr lang="en-GB" sz="2800" b="1" dirty="0"/>
              <a:t>make sense </a:t>
            </a:r>
            <a:r>
              <a:rPr lang="en-GB" sz="2800" dirty="0"/>
              <a:t>to you, create meaning, </a:t>
            </a:r>
          </a:p>
          <a:p>
            <a:pPr algn="just">
              <a:spcBef>
                <a:spcPts val="0"/>
              </a:spcBef>
              <a:buNone/>
            </a:pPr>
            <a:r>
              <a:rPr lang="en-GB" sz="2800" dirty="0"/>
              <a:t>justify actions and solve problems, and it helps</a:t>
            </a:r>
          </a:p>
          <a:p>
            <a:pPr algn="just">
              <a:spcBef>
                <a:spcPts val="0"/>
              </a:spcBef>
              <a:buNone/>
            </a:pPr>
            <a:r>
              <a:rPr lang="en-GB" sz="2800" dirty="0"/>
              <a:t>with your future </a:t>
            </a:r>
            <a:r>
              <a:rPr lang="en-GB" sz="2800" b="1" dirty="0"/>
              <a:t>planning </a:t>
            </a:r>
          </a:p>
          <a:p>
            <a:pPr>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404664"/>
            <a:ext cx="7848872" cy="4392489"/>
          </a:xfrm>
        </p:spPr>
        <p:txBody>
          <a:bodyPr/>
          <a:lstStyle/>
          <a:p>
            <a:pPr>
              <a:buNone/>
            </a:pPr>
            <a:r>
              <a:rPr lang="en-GB" sz="2400" dirty="0"/>
              <a:t>In an academic context, reflective thinking usually involves: </a:t>
            </a:r>
            <a:br>
              <a:rPr lang="en-GB" sz="2400" dirty="0"/>
            </a:br>
            <a:endParaRPr lang="en-GB" sz="2400" dirty="0"/>
          </a:p>
          <a:p>
            <a:pPr marL="0" indent="0">
              <a:buNone/>
            </a:pPr>
            <a:r>
              <a:rPr lang="en-GB" sz="2400" b="1" dirty="0"/>
              <a:t>1. Looking back at something </a:t>
            </a:r>
            <a:r>
              <a:rPr lang="en-GB" sz="2400" dirty="0"/>
              <a:t>(often an event/idea, something that happened).</a:t>
            </a:r>
          </a:p>
          <a:p>
            <a:pPr>
              <a:buNone/>
            </a:pPr>
            <a:r>
              <a:rPr lang="en-GB" sz="2400" b="1" dirty="0"/>
              <a:t>2. Analysing the event or idea </a:t>
            </a:r>
            <a:r>
              <a:rPr lang="en-GB" sz="2400" dirty="0"/>
              <a:t>(thinking in depth and from different perspectives, and trying to explain, often with reference to a model or theory from your subject). </a:t>
            </a:r>
          </a:p>
          <a:p>
            <a:pPr>
              <a:buNone/>
            </a:pPr>
            <a:r>
              <a:rPr lang="en-GB" sz="2400" b="1" dirty="0"/>
              <a:t>3. Thinking carefully about what the event or idea means for you </a:t>
            </a:r>
            <a:r>
              <a:rPr lang="en-GB" sz="2400" dirty="0"/>
              <a:t>and your ongoing progress as a learner and/or practising professional.</a:t>
            </a:r>
          </a:p>
          <a:p>
            <a:pPr marL="514350" indent="-514350">
              <a:buAutoNum type="arabicPeriod"/>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4263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592"/>
            <a:ext cx="8229600" cy="1143000"/>
          </a:xfrm>
        </p:spPr>
        <p:txBody>
          <a:bodyPr/>
          <a:lstStyle/>
          <a:p>
            <a:r>
              <a:rPr lang="en-GB" b="1" dirty="0"/>
              <a:t>What is a reflective report?</a:t>
            </a:r>
            <a:endParaRPr lang="en-GB" dirty="0"/>
          </a:p>
        </p:txBody>
      </p:sp>
      <p:sp>
        <p:nvSpPr>
          <p:cNvPr id="3" name="Content Placeholder 2"/>
          <p:cNvSpPr>
            <a:spLocks noGrp="1"/>
          </p:cNvSpPr>
          <p:nvPr>
            <p:ph idx="1"/>
          </p:nvPr>
        </p:nvSpPr>
        <p:spPr>
          <a:xfrm>
            <a:off x="457200" y="1142984"/>
            <a:ext cx="8229600" cy="4374249"/>
          </a:xfrm>
        </p:spPr>
        <p:txBody>
          <a:bodyPr/>
          <a:lstStyle/>
          <a:p>
            <a:r>
              <a:rPr lang="en-GB" sz="2400" dirty="0"/>
              <a:t>a piece of writing that </a:t>
            </a:r>
            <a:r>
              <a:rPr lang="en-GB" sz="2400" u="sng" dirty="0"/>
              <a:t>summarises a student’s critical </a:t>
            </a:r>
            <a:r>
              <a:rPr lang="en-GB" sz="2400" b="1" u="sng" dirty="0"/>
              <a:t>reflection</a:t>
            </a:r>
            <a:r>
              <a:rPr lang="en-GB" sz="2400" u="sng" dirty="0"/>
              <a:t> on a subject</a:t>
            </a:r>
            <a:r>
              <a:rPr lang="en-GB" sz="2400" dirty="0"/>
              <a:t>. </a:t>
            </a:r>
          </a:p>
          <a:p>
            <a:pPr>
              <a:buNone/>
            </a:pPr>
            <a:endParaRPr lang="en-GB" sz="1800" dirty="0"/>
          </a:p>
          <a:p>
            <a:pPr algn="just"/>
            <a:r>
              <a:rPr lang="en-GB" sz="2400" dirty="0"/>
              <a:t>provides an opportunity for you </a:t>
            </a:r>
            <a:r>
              <a:rPr lang="en-GB" sz="2400" u="sng" dirty="0"/>
              <a:t>to gain further insights </a:t>
            </a:r>
            <a:r>
              <a:rPr lang="en-GB" sz="2400" dirty="0"/>
              <a:t>from your work through </a:t>
            </a:r>
            <a:r>
              <a:rPr lang="en-GB" sz="2400" u="sng" dirty="0"/>
              <a:t>deeper reflection on your experiences</a:t>
            </a:r>
            <a:r>
              <a:rPr lang="en-GB" sz="2400" dirty="0"/>
              <a:t>, and through </a:t>
            </a:r>
            <a:r>
              <a:rPr lang="en-GB" sz="2400" u="sng" dirty="0"/>
              <a:t>further consideration of other perspectives from people and theory</a:t>
            </a:r>
            <a:r>
              <a:rPr lang="en-GB" sz="2400" dirty="0"/>
              <a:t>.</a:t>
            </a:r>
          </a:p>
          <a:p>
            <a:endParaRPr lang="en-GB" sz="2000" dirty="0"/>
          </a:p>
          <a:p>
            <a:pPr algn="just"/>
            <a:r>
              <a:rPr lang="en-GB" sz="2400" dirty="0"/>
              <a:t>While traditional academic writing discourages </a:t>
            </a:r>
            <a:r>
              <a:rPr lang="en-GB" sz="2400" u="sng" dirty="0"/>
              <a:t>first-person accounts</a:t>
            </a:r>
            <a:r>
              <a:rPr lang="en-GB" sz="2400" dirty="0"/>
              <a:t>, </a:t>
            </a:r>
            <a:r>
              <a:rPr lang="en-GB" sz="2400" b="1" dirty="0"/>
              <a:t>reflective reports</a:t>
            </a:r>
            <a:r>
              <a:rPr lang="en-GB" sz="2400" dirty="0"/>
              <a:t> rely on them </a:t>
            </a:r>
          </a:p>
          <a:p>
            <a:pPr lvl="1" algn="just"/>
            <a:r>
              <a:rPr lang="en-GB" sz="2000" dirty="0"/>
              <a:t>you can use ‘I’, ‘me’, ‘mine’, etc. in this type of work </a:t>
            </a: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642942"/>
          </a:xfrm>
        </p:spPr>
        <p:txBody>
          <a:bodyPr/>
          <a:lstStyle/>
          <a:p>
            <a:r>
              <a:rPr lang="en-GB" sz="3200" b="1" dirty="0"/>
              <a:t>Multiple perspectives in reflective writing </a:t>
            </a:r>
            <a:endParaRPr lang="en-GB" sz="3200" dirty="0"/>
          </a:p>
        </p:txBody>
      </p:sp>
      <p:sp>
        <p:nvSpPr>
          <p:cNvPr id="3" name="Content Placeholder 2"/>
          <p:cNvSpPr>
            <a:spLocks noGrp="1"/>
          </p:cNvSpPr>
          <p:nvPr>
            <p:ph idx="1"/>
          </p:nvPr>
        </p:nvSpPr>
        <p:spPr>
          <a:xfrm>
            <a:off x="457200" y="928670"/>
            <a:ext cx="8229600" cy="4588563"/>
          </a:xfrm>
        </p:spPr>
        <p:txBody>
          <a:bodyPr/>
          <a:lstStyle/>
          <a:p>
            <a:r>
              <a:rPr lang="en-GB" sz="2400" dirty="0"/>
              <a:t>Whilst your reflective writing will be based on </a:t>
            </a:r>
            <a:r>
              <a:rPr lang="en-GB" sz="2400" u="sng" dirty="0"/>
              <a:t>personal experience</a:t>
            </a:r>
            <a:r>
              <a:rPr lang="en-GB" sz="2400" dirty="0"/>
              <a:t>, it will also need to draw on </a:t>
            </a:r>
            <a:r>
              <a:rPr lang="en-GB" sz="2400" u="sng" dirty="0"/>
              <a:t>other sources and types of evidence</a:t>
            </a:r>
            <a:r>
              <a:rPr lang="en-GB" sz="2400" dirty="0"/>
              <a:t> if you are to better understand your experience. </a:t>
            </a:r>
          </a:p>
          <a:p>
            <a:pPr marL="0" indent="0">
              <a:buNone/>
            </a:pPr>
            <a:endParaRPr lang="en-GB" sz="2400" dirty="0"/>
          </a:p>
          <a:p>
            <a:r>
              <a:rPr lang="en-GB" sz="2400" dirty="0"/>
              <a:t>Possible </a:t>
            </a:r>
            <a:r>
              <a:rPr lang="en-GB" sz="2400" b="1" dirty="0"/>
              <a:t>sources of evidence </a:t>
            </a:r>
            <a:r>
              <a:rPr lang="en-GB" sz="2400" dirty="0"/>
              <a:t>for reflective writing:</a:t>
            </a:r>
          </a:p>
          <a:p>
            <a:pPr>
              <a:buFont typeface="Wingdings" pitchFamily="2" charset="2"/>
              <a:buChar char="Ø"/>
            </a:pPr>
            <a:r>
              <a:rPr lang="en-GB" sz="2400" dirty="0"/>
              <a:t>Other things I know</a:t>
            </a:r>
          </a:p>
          <a:p>
            <a:pPr>
              <a:buFont typeface="Wingdings" pitchFamily="2" charset="2"/>
              <a:buChar char="Ø"/>
            </a:pPr>
            <a:r>
              <a:rPr lang="en-GB" sz="2400" dirty="0"/>
              <a:t>Personal aspirations			</a:t>
            </a:r>
          </a:p>
          <a:p>
            <a:pPr>
              <a:buFont typeface="Wingdings" pitchFamily="2" charset="2"/>
              <a:buChar char="Ø"/>
            </a:pPr>
            <a:r>
              <a:rPr lang="en-GB" sz="2400" dirty="0"/>
              <a:t>Work-based issues</a:t>
            </a:r>
          </a:p>
          <a:p>
            <a:pPr>
              <a:buFont typeface="Wingdings" pitchFamily="2" charset="2"/>
              <a:buChar char="Ø"/>
            </a:pPr>
            <a:r>
              <a:rPr lang="en-GB" sz="2400" dirty="0"/>
              <a:t>Application to other modules / learning</a:t>
            </a:r>
          </a:p>
          <a:p>
            <a:pPr>
              <a:buFont typeface="Wingdings" pitchFamily="2" charset="2"/>
              <a:buChar char="Ø"/>
            </a:pPr>
            <a:r>
              <a:rPr lang="en-GB" sz="2400" dirty="0"/>
              <a:t>Academic theory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2" descr="C:\Users\Anita\Desktop\download (1).jpg"/>
          <p:cNvPicPr>
            <a:picLocks noChangeAspect="1" noChangeArrowheads="1"/>
          </p:cNvPicPr>
          <p:nvPr/>
        </p:nvPicPr>
        <p:blipFill>
          <a:blip r:embed="rId2"/>
          <a:srcRect/>
          <a:stretch>
            <a:fillRect/>
          </a:stretch>
        </p:blipFill>
        <p:spPr bwMode="auto">
          <a:xfrm>
            <a:off x="6400784" y="3797409"/>
            <a:ext cx="2286016" cy="14401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GB" b="1" dirty="0"/>
              <a:t>Why Reflect?</a:t>
            </a:r>
            <a:endParaRPr lang="en-GB" dirty="0"/>
          </a:p>
        </p:txBody>
      </p:sp>
      <p:sp>
        <p:nvSpPr>
          <p:cNvPr id="3" name="Content Placeholder 2"/>
          <p:cNvSpPr>
            <a:spLocks noGrp="1"/>
          </p:cNvSpPr>
          <p:nvPr>
            <p:ph idx="1"/>
          </p:nvPr>
        </p:nvSpPr>
        <p:spPr>
          <a:xfrm>
            <a:off x="3419872" y="1328839"/>
            <a:ext cx="5266928" cy="4188394"/>
          </a:xfrm>
        </p:spPr>
        <p:txBody>
          <a:bodyPr/>
          <a:lstStyle/>
          <a:p>
            <a:pPr marL="0" indent="0" algn="just">
              <a:buNone/>
            </a:pPr>
            <a:r>
              <a:rPr lang="en-GB" sz="2400" dirty="0"/>
              <a:t>“It is not sufficient simply to have an experience in order to learn. </a:t>
            </a:r>
            <a:r>
              <a:rPr lang="en-GB" sz="2400" b="1" dirty="0"/>
              <a:t>Without reflecting upon this experience it may quickly be forgotten</a:t>
            </a:r>
            <a:r>
              <a:rPr lang="en-GB" sz="2400" dirty="0"/>
              <a:t>, or its learning potential lost. It is from </a:t>
            </a:r>
            <a:r>
              <a:rPr lang="en-GB" sz="2400" b="1" dirty="0"/>
              <a:t>the feelings and thoughts emerging from this reflection </a:t>
            </a:r>
            <a:r>
              <a:rPr lang="en-GB" sz="2400" dirty="0"/>
              <a:t>that generalisations or concepts can be generated.” </a:t>
            </a:r>
          </a:p>
          <a:p>
            <a:pPr marL="0" indent="0" algn="just">
              <a:buNone/>
            </a:pPr>
            <a:r>
              <a:rPr lang="en-GB" sz="2400" dirty="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476283" y="2060848"/>
            <a:ext cx="2357454" cy="17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43000"/>
          </a:xfrm>
        </p:spPr>
        <p:txBody>
          <a:bodyPr/>
          <a:lstStyle/>
          <a:p>
            <a:r>
              <a:rPr lang="en-GB" b="1" dirty="0"/>
              <a:t>Common Frameworks (models)</a:t>
            </a:r>
            <a:br>
              <a:rPr lang="en-GB" b="1" dirty="0"/>
            </a:br>
            <a:r>
              <a:rPr lang="en-GB" b="1" dirty="0"/>
              <a:t>of Reflection</a:t>
            </a:r>
          </a:p>
        </p:txBody>
      </p:sp>
      <p:sp>
        <p:nvSpPr>
          <p:cNvPr id="3" name="Content Placeholder 2"/>
          <p:cNvSpPr>
            <a:spLocks noGrp="1"/>
          </p:cNvSpPr>
          <p:nvPr>
            <p:ph idx="1"/>
          </p:nvPr>
        </p:nvSpPr>
        <p:spPr>
          <a:xfrm>
            <a:off x="457200" y="1772817"/>
            <a:ext cx="8229600" cy="3744416"/>
          </a:xfrm>
        </p:spPr>
        <p:txBody>
          <a:bodyPr/>
          <a:lstStyle/>
          <a:p>
            <a:r>
              <a:rPr lang="en-GB" dirty="0"/>
              <a:t>Gibbs’ Reflective Cycle (1988)</a:t>
            </a:r>
          </a:p>
          <a:p>
            <a:r>
              <a:rPr lang="en-GB" dirty="0"/>
              <a:t>Kolb’s Experiential Learning Cycle (1984)</a:t>
            </a:r>
          </a:p>
          <a:p>
            <a:r>
              <a:rPr lang="en-GB" dirty="0"/>
              <a:t>Driscoll’s Model (1994, 2000)</a:t>
            </a:r>
            <a:br>
              <a:rPr lang="en-GB" dirty="0"/>
            </a:br>
            <a:br>
              <a:rPr lang="en-GB" dirty="0"/>
            </a:br>
            <a:endParaRPr lang="en-GB" dirty="0"/>
          </a:p>
          <a:p>
            <a:pPr marL="0" indent="0">
              <a:buNone/>
            </a:pPr>
            <a:r>
              <a:rPr lang="en-GB" dirty="0"/>
              <a:t>…..there are more reflective frameworks!</a:t>
            </a:r>
          </a:p>
          <a:p>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b="1" dirty="0"/>
              <a:t>Gibbs’ Reflective Cycle (1988)</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026" name="Picture 2" descr="Diagram of Gibbs' Model of Reflec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4100" y="1268760"/>
            <a:ext cx="5815799"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5496" y="5445224"/>
            <a:ext cx="5761335" cy="230832"/>
          </a:xfrm>
          <a:prstGeom prst="rect">
            <a:avLst/>
          </a:prstGeom>
          <a:noFill/>
        </p:spPr>
        <p:txBody>
          <a:bodyPr wrap="square" rtlCol="0">
            <a:spAutoFit/>
          </a:bodyPr>
          <a:lstStyle/>
          <a:p>
            <a:r>
              <a:rPr lang="en-GB" sz="900" b="1" dirty="0"/>
              <a:t>Image source: </a:t>
            </a:r>
            <a:r>
              <a:rPr lang="en-GB" sz="900" dirty="0">
                <a:hlinkClick r:id="rId4"/>
              </a:rPr>
              <a:t>https://www.nottingham.ac.uk/nmp/sonet/rlos/placs/critical_reflection/models/gibbs_cycle.html</a:t>
            </a:r>
            <a:endParaRPr lang="en-GB" sz="900" dirty="0"/>
          </a:p>
        </p:txBody>
      </p:sp>
    </p:spTree>
    <p:extLst>
      <p:ext uri="{BB962C8B-B14F-4D97-AF65-F5344CB8AC3E}">
        <p14:creationId xmlns:p14="http://schemas.microsoft.com/office/powerpoint/2010/main" val="1085630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Description:</a:t>
            </a:r>
          </a:p>
          <a:p>
            <a:r>
              <a:rPr lang="en-GB" sz="3100" dirty="0"/>
              <a:t>What happened? Don’t make judgements yet or try to draw conclusions; simply describe.</a:t>
            </a:r>
          </a:p>
          <a:p>
            <a:pPr marL="0" indent="0">
              <a:buNone/>
            </a:pPr>
            <a:r>
              <a:rPr lang="en-GB" sz="3100" b="1" dirty="0"/>
              <a:t>Feelings:</a:t>
            </a:r>
          </a:p>
          <a:p>
            <a:r>
              <a:rPr lang="en-GB" sz="3100" dirty="0"/>
              <a:t>What were your reactions and feelings? Again don’t move on to analysing these yet.</a:t>
            </a:r>
          </a:p>
          <a:p>
            <a:pPr marL="0" indent="0">
              <a:buNone/>
            </a:pPr>
            <a:r>
              <a:rPr lang="en-GB" sz="3100" b="1" dirty="0"/>
              <a:t>Evaluation:</a:t>
            </a:r>
          </a:p>
          <a:p>
            <a:r>
              <a:rPr lang="en-GB" sz="3100" dirty="0"/>
              <a:t>What was good and bad about the experience? Make value judgements.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TextBox 5"/>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68023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Analysis:</a:t>
            </a:r>
          </a:p>
          <a:p>
            <a:r>
              <a:rPr lang="en-GB" sz="3100" dirty="0"/>
              <a:t>What sense can you make of the situation? Bring in ideas from outside the experience to help you. What was really going on? Were different people’s experiences similar or different in important ways?</a:t>
            </a:r>
          </a:p>
          <a:p>
            <a:pPr marL="0" indent="0">
              <a:buNone/>
            </a:pPr>
            <a:r>
              <a:rPr lang="en-GB" sz="3100" b="1" dirty="0"/>
              <a:t>Conclusions (general):</a:t>
            </a:r>
          </a:p>
          <a:p>
            <a:r>
              <a:rPr lang="en-GB" sz="3100" dirty="0"/>
              <a:t>What can be concluded, in a general sense, from these experiences and the analyses you have undertaken?</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TextBox 6"/>
          <p:cNvSpPr txBox="1"/>
          <p:nvPr/>
        </p:nvSpPr>
        <p:spPr>
          <a:xfrm>
            <a:off x="7540007"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582173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Conclusions (specific):</a:t>
            </a:r>
          </a:p>
          <a:p>
            <a:r>
              <a:rPr lang="en-GB" sz="3100" dirty="0"/>
              <a:t>What can be concluded about your own specific, unique, personal situation or way of working? </a:t>
            </a:r>
          </a:p>
          <a:p>
            <a:pPr marL="0" indent="0">
              <a:buNone/>
            </a:pPr>
            <a:r>
              <a:rPr lang="en-GB" sz="3100" b="1" dirty="0"/>
              <a:t>Personal action plans:</a:t>
            </a:r>
          </a:p>
          <a:p>
            <a:r>
              <a:rPr lang="en-GB" sz="3100" dirty="0"/>
              <a:t>What are you going to do differently in this type of situation next time? What steps are you going to take on the basis of what you have learnt?</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TextBox 6"/>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392486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90297" y="3651686"/>
            <a:ext cx="1520302"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sz="1600" kern="1200" dirty="0"/>
              <a:t>Conclusion</a:t>
            </a:r>
            <a:endParaRPr lang="en-US" sz="11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F133B-CC8E-E649-AD6C-41ACD7EA6293}"/>
              </a:ext>
            </a:extLst>
          </p:cNvPr>
          <p:cNvSpPr>
            <a:spLocks noGrp="1"/>
          </p:cNvSpPr>
          <p:nvPr>
            <p:ph type="title"/>
          </p:nvPr>
        </p:nvSpPr>
        <p:spPr/>
        <p:txBody>
          <a:bodyPr>
            <a:normAutofit fontScale="90000"/>
          </a:bodyPr>
          <a:lstStyle/>
          <a:p>
            <a:r>
              <a:rPr lang="en-US" sz="4400" dirty="0"/>
              <a:t>A Reflection Based on Gibb’s Reflective Cycle - example</a:t>
            </a:r>
            <a:endParaRPr lang="en-US" dirty="0"/>
          </a:p>
        </p:txBody>
      </p:sp>
      <p:sp>
        <p:nvSpPr>
          <p:cNvPr id="3" name="Content Placeholder 2">
            <a:extLst>
              <a:ext uri="{FF2B5EF4-FFF2-40B4-BE49-F238E27FC236}">
                <a16:creationId xmlns:a16="http://schemas.microsoft.com/office/drawing/2014/main" id="{58E50613-5444-5444-8D86-9DA03B9A3A15}"/>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Describe:</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In a group work assignment, we divided sections according to people’s strengths. When we tried to piece the assignment together it was written in different styles and therefore we had to spend time rewriting it.</a:t>
            </a:r>
          </a:p>
          <a:p>
            <a:endParaRPr lang="en-US" dirty="0"/>
          </a:p>
        </p:txBody>
      </p:sp>
      <p:sp>
        <p:nvSpPr>
          <p:cNvPr id="4" name="TextBox 3">
            <a:extLst>
              <a:ext uri="{FF2B5EF4-FFF2-40B4-BE49-F238E27FC236}">
                <a16:creationId xmlns:a16="http://schemas.microsoft.com/office/drawing/2014/main" id="{BCA9F481-8EE5-4FC6-5234-3601B43AFEC0}"/>
              </a:ext>
            </a:extLst>
          </p:cNvPr>
          <p:cNvSpPr txBox="1"/>
          <p:nvPr/>
        </p:nvSpPr>
        <p:spPr>
          <a:xfrm>
            <a:off x="268399" y="5085184"/>
            <a:ext cx="8435280" cy="523220"/>
          </a:xfrm>
          <a:prstGeom prst="rect">
            <a:avLst/>
          </a:prstGeom>
          <a:noFill/>
        </p:spPr>
        <p:txBody>
          <a:bodyPr wrap="square" rtlCol="0">
            <a:spAutoFit/>
          </a:bodyPr>
          <a:lstStyle/>
          <a:p>
            <a:pPr marL="0" indent="0">
              <a:buNone/>
            </a:pPr>
            <a:r>
              <a:rPr lang="en-US" sz="1400" dirty="0"/>
              <a:t>Source:  </a:t>
            </a:r>
            <a:r>
              <a:rPr lang="en-US" sz="1400" dirty="0">
                <a:hlinkClick r:id="rId3"/>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1745204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CB251-96A7-9449-9F7A-205AF9F423D0}"/>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BC9A6194-CBD9-9A4A-83F1-1ADEEA1383DC}"/>
              </a:ext>
            </a:extLst>
          </p:cNvPr>
          <p:cNvSpPr>
            <a:spLocks noGrp="1"/>
          </p:cNvSpPr>
          <p:nvPr>
            <p:ph idx="1"/>
          </p:nvPr>
        </p:nvSpPr>
        <p:spPr/>
        <p:txBody>
          <a:bodyPr/>
          <a:lstStyle/>
          <a:p>
            <a:pPr algn="l"/>
            <a:r>
              <a:rPr lang="en-GB" b="0" i="0" u="none" strike="noStrike" dirty="0">
                <a:solidFill>
                  <a:srgbClr val="333333"/>
                </a:solidFill>
                <a:effectLst/>
                <a:latin typeface="Source Sans Pro" panose="020B0503030403020204" pitchFamily="34" charset="0"/>
              </a:rPr>
              <a:t> </a:t>
            </a:r>
            <a:r>
              <a:rPr lang="en-GB" b="1" i="0" u="none" strike="noStrike" dirty="0">
                <a:solidFill>
                  <a:srgbClr val="333333"/>
                </a:solidFill>
                <a:effectLst/>
                <a:latin typeface="Source Sans Pro" panose="020B0503030403020204" pitchFamily="34" charset="0"/>
              </a:rPr>
              <a:t>Feelings: </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thought our plan would work and felt good about it. When we had to rewrite it, I felt frustrated.</a:t>
            </a:r>
          </a:p>
          <a:p>
            <a:endParaRPr lang="en-US" dirty="0"/>
          </a:p>
        </p:txBody>
      </p:sp>
      <p:sp>
        <p:nvSpPr>
          <p:cNvPr id="4" name="TextBox 3">
            <a:extLst>
              <a:ext uri="{FF2B5EF4-FFF2-40B4-BE49-F238E27FC236}">
                <a16:creationId xmlns:a16="http://schemas.microsoft.com/office/drawing/2014/main" id="{2B6F0837-1391-0256-52F6-5E0FD21AA257}"/>
              </a:ext>
            </a:extLst>
          </p:cNvPr>
          <p:cNvSpPr txBox="1"/>
          <p:nvPr/>
        </p:nvSpPr>
        <p:spPr>
          <a:xfrm>
            <a:off x="268399" y="5085184"/>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2085620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F1C6F-945F-D043-9BD6-AB4DE08D373E}"/>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264D4117-86F7-BB48-A90D-A6D1C7FC3DB5}"/>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Evaluation: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The process of dividing sections went well. However, it didn’t work not having foreseen/planned rewriting the sections for coherence and writing styles</a:t>
            </a:r>
          </a:p>
          <a:p>
            <a:endParaRPr lang="en-US" dirty="0"/>
          </a:p>
        </p:txBody>
      </p:sp>
      <p:sp>
        <p:nvSpPr>
          <p:cNvPr id="4" name="TextBox 3">
            <a:extLst>
              <a:ext uri="{FF2B5EF4-FFF2-40B4-BE49-F238E27FC236}">
                <a16:creationId xmlns:a16="http://schemas.microsoft.com/office/drawing/2014/main" id="{1B44AC6A-7939-A9AE-D834-7F3BD84B06B3}"/>
              </a:ext>
            </a:extLst>
          </p:cNvPr>
          <p:cNvSpPr txBox="1"/>
          <p:nvPr/>
        </p:nvSpPr>
        <p:spPr>
          <a:xfrm>
            <a:off x="268399" y="5085184"/>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797968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69A4-F5F3-C34A-9BEF-71DA3FCF2AE6}"/>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B76C4FC3-1996-A44C-A941-39E0853E568B}"/>
              </a:ext>
            </a:extLst>
          </p:cNvPr>
          <p:cNvSpPr>
            <a:spLocks noGrp="1"/>
          </p:cNvSpPr>
          <p:nvPr>
            <p:ph idx="1"/>
          </p:nvPr>
        </p:nvSpPr>
        <p:spPr>
          <a:xfrm>
            <a:off x="457200" y="1628800"/>
            <a:ext cx="8229600" cy="3917032"/>
          </a:xfrm>
        </p:spPr>
        <p:txBody>
          <a:bodyPr>
            <a:normAutofit fontScale="77500" lnSpcReduction="20000"/>
          </a:bodyPr>
          <a:lstStyle/>
          <a:p>
            <a:pPr algn="l"/>
            <a:r>
              <a:rPr lang="en-GB" b="1" i="0" u="none" strike="noStrike" dirty="0">
                <a:solidFill>
                  <a:srgbClr val="333333"/>
                </a:solidFill>
                <a:effectLst/>
                <a:latin typeface="Source Sans Pro" panose="020B0503030403020204" pitchFamily="34" charset="0"/>
              </a:rPr>
              <a:t>Analysis:</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Dividing work according to individual strengths is useful. Belbin’s team roles (2010) would suggest something similar. I have done it before and it seems to work well.</a:t>
            </a:r>
          </a:p>
          <a:p>
            <a:pPr algn="l"/>
            <a:r>
              <a:rPr lang="en-GB" b="0" i="0" u="none" strike="noStrike" dirty="0">
                <a:solidFill>
                  <a:srgbClr val="333333"/>
                </a:solidFill>
                <a:effectLst/>
                <a:latin typeface="Source Sans Pro" panose="020B0503030403020204" pitchFamily="34" charset="0"/>
              </a:rPr>
              <a:t>The reason piecing work together didn’t work was we had no plan for what it needed to look like. We were so focused on finishing quickly that no one would raise a concern. The last part can be explained by ‘groupthink’ (e.g. Jarvis, 1991), where members of a group make a suboptimal decision because individuals are afraid of challenging the consensus.</a:t>
            </a:r>
          </a:p>
          <a:p>
            <a:endParaRPr lang="en-US" dirty="0"/>
          </a:p>
        </p:txBody>
      </p:sp>
      <p:sp>
        <p:nvSpPr>
          <p:cNvPr id="4" name="TextBox 3">
            <a:extLst>
              <a:ext uri="{FF2B5EF4-FFF2-40B4-BE49-F238E27FC236}">
                <a16:creationId xmlns:a16="http://schemas.microsoft.com/office/drawing/2014/main" id="{207A816B-39DA-53FD-BE0C-9729A081C387}"/>
              </a:ext>
            </a:extLst>
          </p:cNvPr>
          <p:cNvSpPr txBox="1"/>
          <p:nvPr/>
        </p:nvSpPr>
        <p:spPr>
          <a:xfrm>
            <a:off x="257624" y="5256764"/>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272545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3BF9-C5E3-1E4A-9C47-37068A41CE0A}"/>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1A71A089-D2B0-EB4C-BDA8-9DF9C90EA23B}"/>
              </a:ext>
            </a:extLst>
          </p:cNvPr>
          <p:cNvSpPr>
            <a:spLocks noGrp="1"/>
          </p:cNvSpPr>
          <p:nvPr>
            <p:ph idx="1"/>
          </p:nvPr>
        </p:nvSpPr>
        <p:spPr/>
        <p:txBody>
          <a:bodyPr/>
          <a:lstStyle/>
          <a:p>
            <a:pPr algn="l"/>
            <a:r>
              <a:rPr lang="en-GB" b="1" i="0" u="none" strike="noStrike" dirty="0">
                <a:solidFill>
                  <a:srgbClr val="333333"/>
                </a:solidFill>
                <a:effectLst/>
                <a:latin typeface="Source Sans Pro" panose="020B0503030403020204" pitchFamily="34" charset="0"/>
              </a:rPr>
              <a:t>Conclusion: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learned that using people’s strengths is efficient. Moreover, planning how we want the work to look, before we go off on our own is helpful. Lastly, I will remember the dangers of groupthink, and what the theory suggests to look out for.</a:t>
            </a:r>
          </a:p>
          <a:p>
            <a:endParaRPr lang="en-US" dirty="0"/>
          </a:p>
        </p:txBody>
      </p:sp>
      <p:sp>
        <p:nvSpPr>
          <p:cNvPr id="4" name="TextBox 3">
            <a:extLst>
              <a:ext uri="{FF2B5EF4-FFF2-40B4-BE49-F238E27FC236}">
                <a16:creationId xmlns:a16="http://schemas.microsoft.com/office/drawing/2014/main" id="{14444109-768A-DE4F-DFEA-E95F66A2D03D}"/>
              </a:ext>
            </a:extLst>
          </p:cNvPr>
          <p:cNvSpPr txBox="1"/>
          <p:nvPr/>
        </p:nvSpPr>
        <p:spPr>
          <a:xfrm>
            <a:off x="251520" y="5176576"/>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3687304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C377-895D-4B4D-AC70-52637EFD0C1D}"/>
              </a:ext>
            </a:extLst>
          </p:cNvPr>
          <p:cNvSpPr>
            <a:spLocks noGrp="1"/>
          </p:cNvSpPr>
          <p:nvPr>
            <p:ph type="title"/>
          </p:nvPr>
        </p:nvSpPr>
        <p:spPr/>
        <p:txBody>
          <a:bodyPr>
            <a:normAutofit fontScale="90000"/>
          </a:bodyPr>
          <a:lstStyle/>
          <a:p>
            <a:r>
              <a:rPr lang="en-US" sz="4400" dirty="0"/>
              <a:t>A Reflection Based on Gibb’s Reflective Cycle </a:t>
            </a:r>
            <a:endParaRPr lang="en-US" dirty="0"/>
          </a:p>
        </p:txBody>
      </p:sp>
      <p:sp>
        <p:nvSpPr>
          <p:cNvPr id="3" name="Content Placeholder 2">
            <a:extLst>
              <a:ext uri="{FF2B5EF4-FFF2-40B4-BE49-F238E27FC236}">
                <a16:creationId xmlns:a16="http://schemas.microsoft.com/office/drawing/2014/main" id="{4424DA4F-166A-EC41-BADA-2B342FD88C97}"/>
              </a:ext>
            </a:extLst>
          </p:cNvPr>
          <p:cNvSpPr>
            <a:spLocks noGrp="1"/>
          </p:cNvSpPr>
          <p:nvPr>
            <p:ph idx="1"/>
          </p:nvPr>
        </p:nvSpPr>
        <p:spPr/>
        <p:txBody>
          <a:bodyPr>
            <a:normAutofit lnSpcReduction="10000"/>
          </a:bodyPr>
          <a:lstStyle/>
          <a:p>
            <a:pPr algn="l"/>
            <a:r>
              <a:rPr lang="en-GB" b="1" i="0" u="none" strike="noStrike" dirty="0">
                <a:solidFill>
                  <a:srgbClr val="333333"/>
                </a:solidFill>
                <a:effectLst/>
                <a:latin typeface="Source Sans Pro" panose="020B0503030403020204" pitchFamily="34" charset="0"/>
              </a:rPr>
              <a:t>Action plan:</a:t>
            </a:r>
            <a:endParaRPr lang="en-GB" b="0" i="0" u="none" strike="noStrike" dirty="0">
              <a:solidFill>
                <a:srgbClr val="333333"/>
              </a:solidFill>
              <a:effectLst/>
              <a:latin typeface="Source Sans Pro" panose="020B0503030403020204" pitchFamily="34" charset="0"/>
            </a:endParaRPr>
          </a:p>
          <a:p>
            <a:pPr algn="l"/>
            <a:r>
              <a:rPr lang="en-GB" b="0" i="0" u="none" strike="noStrike" dirty="0">
                <a:solidFill>
                  <a:srgbClr val="333333"/>
                </a:solidFill>
                <a:effectLst/>
                <a:latin typeface="Source Sans Pro" panose="020B0503030403020204" pitchFamily="34" charset="0"/>
              </a:rPr>
              <a:t>I will use Belbin’s team roles to divide group work in the future. Moreover, I will suggest writing one section together before we do our own work, so we can mirror that in our own writing. Finally, I will speak my mind when I have concerns, by remembering it can benefit the outcome.</a:t>
            </a:r>
          </a:p>
          <a:p>
            <a:endParaRPr lang="en-US" dirty="0"/>
          </a:p>
        </p:txBody>
      </p:sp>
      <p:sp>
        <p:nvSpPr>
          <p:cNvPr id="4" name="TextBox 3">
            <a:extLst>
              <a:ext uri="{FF2B5EF4-FFF2-40B4-BE49-F238E27FC236}">
                <a16:creationId xmlns:a16="http://schemas.microsoft.com/office/drawing/2014/main" id="{9F3AB09B-D158-F9E6-02EE-25D11A411523}"/>
              </a:ext>
            </a:extLst>
          </p:cNvPr>
          <p:cNvSpPr txBox="1"/>
          <p:nvPr/>
        </p:nvSpPr>
        <p:spPr>
          <a:xfrm>
            <a:off x="262378" y="5255623"/>
            <a:ext cx="8435280" cy="523220"/>
          </a:xfrm>
          <a:prstGeom prst="rect">
            <a:avLst/>
          </a:prstGeom>
          <a:noFill/>
        </p:spPr>
        <p:txBody>
          <a:bodyPr wrap="square" rtlCol="0">
            <a:spAutoFit/>
          </a:bodyPr>
          <a:lstStyle/>
          <a:p>
            <a:pPr marL="0" indent="0">
              <a:buNone/>
            </a:pPr>
            <a:r>
              <a:rPr lang="en-US" sz="1400" dirty="0"/>
              <a:t>Source:  </a:t>
            </a:r>
            <a:r>
              <a:rPr lang="en-US" sz="1400" dirty="0">
                <a:hlinkClick r:id="rId2"/>
              </a:rPr>
              <a:t>http://www.aomrc.org.uk/wp-content/uploads/2018/08/MCJ15414-ReflectivePractice-Gibbs-Example1-v2.pdf</a:t>
            </a:r>
            <a:r>
              <a:rPr lang="en-US" sz="1400" dirty="0"/>
              <a:t> (accessed: 10 September 2022)</a:t>
            </a:r>
          </a:p>
        </p:txBody>
      </p:sp>
    </p:spTree>
    <p:extLst>
      <p:ext uri="{BB962C8B-B14F-4D97-AF65-F5344CB8AC3E}">
        <p14:creationId xmlns:p14="http://schemas.microsoft.com/office/powerpoint/2010/main" val="395908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E9A7-AB4C-4DBA-8C24-B2C732359F80}"/>
              </a:ext>
            </a:extLst>
          </p:cNvPr>
          <p:cNvSpPr>
            <a:spLocks noGrp="1"/>
          </p:cNvSpPr>
          <p:nvPr>
            <p:ph type="title"/>
          </p:nvPr>
        </p:nvSpPr>
        <p:spPr/>
        <p:txBody>
          <a:bodyPr>
            <a:normAutofit fontScale="90000"/>
          </a:bodyPr>
          <a:lstStyle/>
          <a:p>
            <a:r>
              <a:rPr lang="en-GB" b="1" dirty="0"/>
              <a:t>Activity - Using the Gibbs Reflective Cycle</a:t>
            </a:r>
          </a:p>
        </p:txBody>
      </p:sp>
      <p:sp>
        <p:nvSpPr>
          <p:cNvPr id="4" name="Rectangle: Rounded Corners 3">
            <a:extLst>
              <a:ext uri="{FF2B5EF4-FFF2-40B4-BE49-F238E27FC236}">
                <a16:creationId xmlns:a16="http://schemas.microsoft.com/office/drawing/2014/main" id="{0F473E54-2FE2-4AA3-813E-A1BCC005E7BA}"/>
              </a:ext>
            </a:extLst>
          </p:cNvPr>
          <p:cNvSpPr/>
          <p:nvPr/>
        </p:nvSpPr>
        <p:spPr>
          <a:xfrm>
            <a:off x="366047" y="2841981"/>
            <a:ext cx="7175140" cy="87822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Answer the questions and complete the activity  </a:t>
            </a:r>
          </a:p>
        </p:txBody>
      </p:sp>
      <p:sp>
        <p:nvSpPr>
          <p:cNvPr id="5" name="Rectangle: Rounded Corners 4">
            <a:extLst>
              <a:ext uri="{FF2B5EF4-FFF2-40B4-BE49-F238E27FC236}">
                <a16:creationId xmlns:a16="http://schemas.microsoft.com/office/drawing/2014/main" id="{87E370B8-3E4E-4B7D-A618-163946A898C9}"/>
              </a:ext>
            </a:extLst>
          </p:cNvPr>
          <p:cNvSpPr/>
          <p:nvPr/>
        </p:nvSpPr>
        <p:spPr>
          <a:xfrm>
            <a:off x="336358" y="1614263"/>
            <a:ext cx="8471284" cy="878226"/>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Download Gibb’s Reflective Activity from Week 8, LCLM4001, Moodle</a:t>
            </a:r>
          </a:p>
        </p:txBody>
      </p:sp>
      <p:sp>
        <p:nvSpPr>
          <p:cNvPr id="6" name="Rectangle: Rounded Corners 5">
            <a:extLst>
              <a:ext uri="{FF2B5EF4-FFF2-40B4-BE49-F238E27FC236}">
                <a16:creationId xmlns:a16="http://schemas.microsoft.com/office/drawing/2014/main" id="{D37AA567-B421-4E72-8418-B6B7CEBB0FEB}"/>
              </a:ext>
            </a:extLst>
          </p:cNvPr>
          <p:cNvSpPr/>
          <p:nvPr/>
        </p:nvSpPr>
        <p:spPr>
          <a:xfrm>
            <a:off x="300427" y="4069699"/>
            <a:ext cx="8436137" cy="1291282"/>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400" dirty="0">
                <a:latin typeface="Arial" panose="020B0604020202020204" pitchFamily="34" charset="0"/>
                <a:cs typeface="Arial" panose="020B0604020202020204" pitchFamily="34" charset="0"/>
              </a:rPr>
              <a:t>Begin building paragraphs to be used in your Task 3 Reflective Report</a:t>
            </a:r>
          </a:p>
        </p:txBody>
      </p:sp>
    </p:spTree>
    <p:extLst>
      <p:ext uri="{BB962C8B-B14F-4D97-AF65-F5344CB8AC3E}">
        <p14:creationId xmlns:p14="http://schemas.microsoft.com/office/powerpoint/2010/main" val="419950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dirty="0"/>
              <a:t>Image source: </a:t>
            </a:r>
            <a:r>
              <a:rPr lang="en-GB" sz="900" dirty="0">
                <a:hlinkClick r:id="rId2"/>
              </a:rPr>
              <a:t>http://cei.ust.hk/files/public/simplypsychology_kolb_learning_styles.pdf</a:t>
            </a:r>
            <a:endParaRPr lang="en-GB" sz="900" dirty="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1811078"/>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Concrete experience</a:t>
            </a:r>
            <a:endParaRPr lang="en-GB" dirty="0"/>
          </a:p>
        </p:txBody>
      </p:sp>
      <p:sp>
        <p:nvSpPr>
          <p:cNvPr id="3" name="Content Placeholder 2"/>
          <p:cNvSpPr>
            <a:spLocks noGrp="1"/>
          </p:cNvSpPr>
          <p:nvPr>
            <p:ph idx="1"/>
          </p:nvPr>
        </p:nvSpPr>
        <p:spPr>
          <a:xfrm>
            <a:off x="457200" y="1417638"/>
            <a:ext cx="8229600" cy="4099595"/>
          </a:xfrm>
        </p:spPr>
        <p:txBody>
          <a:bodyPr/>
          <a:lstStyle/>
          <a:p>
            <a:r>
              <a:rPr lang="en-GB" dirty="0"/>
              <a:t>A new experience of a situation is encountered, or a reinterpretation of existing experience.</a:t>
            </a:r>
          </a:p>
          <a:p>
            <a:r>
              <a:rPr lang="en-GB" i="1" dirty="0"/>
              <a:t>Life is full of experiences we can learn from. Whether at home or at work or out and about, there are countless opportunities for us to 'kick-start' the learning cycle.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5994821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Observation</a:t>
            </a:r>
            <a:endParaRPr lang="en-GB" dirty="0"/>
          </a:p>
        </p:txBody>
      </p:sp>
      <p:sp>
        <p:nvSpPr>
          <p:cNvPr id="3" name="Content Placeholder 2"/>
          <p:cNvSpPr>
            <a:spLocks noGrp="1"/>
          </p:cNvSpPr>
          <p:nvPr>
            <p:ph idx="1"/>
          </p:nvPr>
        </p:nvSpPr>
        <p:spPr/>
        <p:txBody>
          <a:bodyPr/>
          <a:lstStyle/>
          <a:p>
            <a:r>
              <a:rPr lang="en-GB" sz="2800" dirty="0"/>
              <a:t>…of the new experience. Of particular importance are any inconsistencies between experience and understanding.</a:t>
            </a:r>
          </a:p>
          <a:p>
            <a:r>
              <a:rPr lang="en-GB" sz="2800" i="1" dirty="0"/>
              <a:t>Reflection involves thinking about what we have done and experienced. Some people are naturally good at this. Others train themselves to be more deliberate about reviewing their experiences and recording them.</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9265102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Abstract Conceptualisation</a:t>
            </a:r>
            <a:endParaRPr lang="en-GB" dirty="0"/>
          </a:p>
        </p:txBody>
      </p:sp>
      <p:sp>
        <p:nvSpPr>
          <p:cNvPr id="3" name="Content Placeholder 2"/>
          <p:cNvSpPr>
            <a:spLocks noGrp="1"/>
          </p:cNvSpPr>
          <p:nvPr>
            <p:ph idx="1"/>
          </p:nvPr>
        </p:nvSpPr>
        <p:spPr/>
        <p:txBody>
          <a:bodyPr/>
          <a:lstStyle/>
          <a:p>
            <a:r>
              <a:rPr lang="en-GB" sz="2800" dirty="0"/>
              <a:t>Reflection gives rise to a new idea, or a modification of an existing abstract concept.</a:t>
            </a:r>
          </a:p>
          <a:p>
            <a:r>
              <a:rPr lang="en-GB" sz="2800" i="1" dirty="0"/>
              <a:t>When we pass from thinking about our experiences to interpreting them we enter into the realm of what Kolb termed 'conceptualization'. To conceptualize is to generate a hypothesis about the meaning of our experiences.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454000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Active Experimentation</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a:t>The learner applies them to the world around them to see what results.</a:t>
            </a:r>
          </a:p>
          <a:p>
            <a:pPr marL="0" indent="0">
              <a:buNone/>
            </a:pPr>
            <a:endParaRPr lang="en-GB" sz="2800" dirty="0"/>
          </a:p>
          <a:p>
            <a:r>
              <a:rPr lang="en-GB" sz="2800" i="1" dirty="0"/>
              <a:t>In the active experimentation stage of the learning cycle we effectively 'test' the hypotheses we have adopted. Our new experiences will either support or challenge these hypotheses.</a:t>
            </a:r>
          </a:p>
          <a:p>
            <a:endParaRPr lang="en-GB" sz="2800" i="1" dirty="0"/>
          </a:p>
          <a:p>
            <a:r>
              <a:rPr lang="en-GB" sz="2800" i="1" dirty="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a:t>
            </a:r>
          </a:p>
          <a:p>
            <a:endParaRPr lang="en-GB" sz="28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Basically…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196752"/>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445224"/>
            <a:ext cx="5652120" cy="230832"/>
          </a:xfrm>
          <a:prstGeom prst="rect">
            <a:avLst/>
          </a:prstGeom>
        </p:spPr>
        <p:txBody>
          <a:bodyPr wrap="square">
            <a:spAutoFit/>
          </a:bodyPr>
          <a:lstStyle/>
          <a:p>
            <a:r>
              <a:rPr lang="en-GB" sz="900" b="1" dirty="0"/>
              <a:t>Image source: </a:t>
            </a:r>
            <a:r>
              <a:rPr lang="en-GB" sz="900" dirty="0">
                <a:hlinkClick r:id="rId3"/>
              </a:rPr>
              <a:t>https://www.bradford.ac.uk/wimba-files/skill-space/Reflective_Writing_HTML/page_04.htm</a:t>
            </a:r>
            <a:endParaRPr lang="en-GB" sz="900" dirty="0"/>
          </a:p>
        </p:txBody>
      </p:sp>
    </p:spTree>
    <p:extLst>
      <p:ext uri="{BB962C8B-B14F-4D97-AF65-F5344CB8AC3E}">
        <p14:creationId xmlns:p14="http://schemas.microsoft.com/office/powerpoint/2010/main" val="7549013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Driscoll’s Model (1994)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pic>
        <p:nvPicPr>
          <p:cNvPr id="2050" name="Picture 2" descr="Diagram of Driscoll's Model of Refl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1017" y="1417638"/>
            <a:ext cx="5835381"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0" y="5445224"/>
            <a:ext cx="6012160" cy="230832"/>
          </a:xfrm>
          <a:prstGeom prst="rect">
            <a:avLst/>
          </a:prstGeom>
        </p:spPr>
        <p:txBody>
          <a:bodyPr wrap="square">
            <a:spAutoFit/>
          </a:bodyPr>
          <a:lstStyle/>
          <a:p>
            <a:r>
              <a:rPr lang="en-GB" sz="900" b="1" dirty="0"/>
              <a:t>Image source: </a:t>
            </a:r>
            <a:r>
              <a:rPr lang="en-GB" sz="900" dirty="0">
                <a:hlinkClick r:id="rId3"/>
              </a:rPr>
              <a:t>https://www.nottingham.ac.uk/nmp/sonet/rlos/placs/critical_reflection/models/driscoll_cycle.html</a:t>
            </a:r>
            <a:endParaRPr lang="en-GB" sz="900" dirty="0"/>
          </a:p>
        </p:txBody>
      </p:sp>
      <p:sp>
        <p:nvSpPr>
          <p:cNvPr id="7" name="TextBox 6"/>
          <p:cNvSpPr txBox="1"/>
          <p:nvPr/>
        </p:nvSpPr>
        <p:spPr>
          <a:xfrm>
            <a:off x="6300192" y="1484784"/>
            <a:ext cx="2664296" cy="1569660"/>
          </a:xfrm>
          <a:prstGeom prst="rect">
            <a:avLst/>
          </a:prstGeom>
          <a:noFill/>
        </p:spPr>
        <p:txBody>
          <a:bodyPr wrap="square" rtlCol="0">
            <a:spAutoFit/>
          </a:bodyPr>
          <a:lstStyle/>
          <a:p>
            <a:r>
              <a:rPr lang="en-GB" sz="1600" dirty="0"/>
              <a:t>Driscoll developed and matched </a:t>
            </a:r>
            <a:r>
              <a:rPr lang="en-GB" sz="1600" dirty="0" err="1"/>
              <a:t>Borton’s</a:t>
            </a:r>
            <a:r>
              <a:rPr lang="en-GB" sz="1600" dirty="0"/>
              <a:t> (1970) 3 stem questions of </a:t>
            </a:r>
            <a:r>
              <a:rPr lang="en-GB" sz="1600" b="1" dirty="0"/>
              <a:t>‘What?’</a:t>
            </a:r>
            <a:r>
              <a:rPr lang="en-GB" sz="1600" dirty="0"/>
              <a:t>,</a:t>
            </a:r>
            <a:r>
              <a:rPr lang="en-GB" sz="1600" b="1" dirty="0"/>
              <a:t> ‘So what?’ </a:t>
            </a:r>
            <a:r>
              <a:rPr lang="en-GB" sz="1600" dirty="0"/>
              <a:t>and </a:t>
            </a:r>
            <a:r>
              <a:rPr lang="en-GB" sz="1600" b="1" dirty="0"/>
              <a:t>‘Now what?’ </a:t>
            </a:r>
            <a:r>
              <a:rPr lang="en-GB" sz="1600" dirty="0"/>
              <a:t>to the stages of an experiential learning cycle.</a:t>
            </a:r>
          </a:p>
        </p:txBody>
      </p:sp>
    </p:spTree>
    <p:extLst>
      <p:ext uri="{BB962C8B-B14F-4D97-AF65-F5344CB8AC3E}">
        <p14:creationId xmlns:p14="http://schemas.microsoft.com/office/powerpoint/2010/main" val="2817423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a:t>What.. (returning to the event)</a:t>
            </a:r>
            <a:endParaRPr lang="en-GB" dirty="0"/>
          </a:p>
        </p:txBody>
      </p:sp>
      <p:sp>
        <p:nvSpPr>
          <p:cNvPr id="3" name="Content Placeholder 2"/>
          <p:cNvSpPr>
            <a:spLocks noGrp="1"/>
          </p:cNvSpPr>
          <p:nvPr>
            <p:ph idx="1"/>
          </p:nvPr>
        </p:nvSpPr>
        <p:spPr/>
        <p:txBody>
          <a:bodyPr/>
          <a:lstStyle/>
          <a:p>
            <a:r>
              <a:rPr lang="en-GB" dirty="0"/>
              <a:t>is the purpose of returning to the event?</a:t>
            </a:r>
          </a:p>
          <a:p>
            <a:r>
              <a:rPr lang="en-GB" dirty="0"/>
              <a:t>happened?</a:t>
            </a:r>
          </a:p>
          <a:p>
            <a:r>
              <a:rPr lang="en-GB" dirty="0"/>
              <a:t>did you see? did you do?</a:t>
            </a:r>
          </a:p>
          <a:p>
            <a:r>
              <a:rPr lang="en-GB" dirty="0"/>
              <a:t>was your reaction?</a:t>
            </a:r>
          </a:p>
          <a:p>
            <a:r>
              <a:rPr lang="en-GB" dirty="0"/>
              <a:t>did other people do?</a:t>
            </a:r>
          </a:p>
          <a:p>
            <a:r>
              <a:rPr lang="en-GB" dirty="0"/>
              <a:t>do you see as key aspects of this situation?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5657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So what… (understanding the context)</a:t>
            </a:r>
          </a:p>
        </p:txBody>
      </p:sp>
      <p:sp>
        <p:nvSpPr>
          <p:cNvPr id="3" name="Content Placeholder 2"/>
          <p:cNvSpPr>
            <a:spLocks noGrp="1"/>
          </p:cNvSpPr>
          <p:nvPr>
            <p:ph idx="1"/>
          </p:nvPr>
        </p:nvSpPr>
        <p:spPr>
          <a:xfrm>
            <a:off x="457200" y="1268760"/>
            <a:ext cx="8229600" cy="4248473"/>
          </a:xfrm>
        </p:spPr>
        <p:txBody>
          <a:bodyPr/>
          <a:lstStyle/>
          <a:p>
            <a:r>
              <a:rPr lang="en-GB" sz="2500" dirty="0"/>
              <a:t>how did you feel at the time?</a:t>
            </a:r>
          </a:p>
          <a:p>
            <a:r>
              <a:rPr lang="en-GB" sz="2500" dirty="0"/>
              <a:t>how do you feel now? are there any differences? why?</a:t>
            </a:r>
          </a:p>
          <a:p>
            <a:r>
              <a:rPr lang="en-GB" sz="2500" dirty="0"/>
              <a:t>were the effects of your actions?</a:t>
            </a:r>
          </a:p>
          <a:p>
            <a:r>
              <a:rPr lang="en-GB" sz="2500" dirty="0"/>
              <a:t>are the positive aspects?</a:t>
            </a:r>
          </a:p>
          <a:p>
            <a:r>
              <a:rPr lang="en-GB" sz="2500" dirty="0"/>
              <a:t>troubles you? if anything?</a:t>
            </a:r>
          </a:p>
          <a:p>
            <a:r>
              <a:rPr lang="en-GB" sz="2500" dirty="0"/>
              <a:t>were your experiences in comparison to your colleagues etc.?</a:t>
            </a:r>
          </a:p>
          <a:p>
            <a:r>
              <a:rPr lang="en-GB" sz="2500" dirty="0"/>
              <a:t>are the main reasons for feeling differently from your colleagues etc.?</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75194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Now what… (adjusting future outcomes)</a:t>
            </a:r>
          </a:p>
        </p:txBody>
      </p:sp>
      <p:sp>
        <p:nvSpPr>
          <p:cNvPr id="3" name="Content Placeholder 2"/>
          <p:cNvSpPr>
            <a:spLocks noGrp="1"/>
          </p:cNvSpPr>
          <p:nvPr>
            <p:ph idx="1"/>
          </p:nvPr>
        </p:nvSpPr>
        <p:spPr>
          <a:xfrm>
            <a:off x="457200" y="1268760"/>
            <a:ext cx="8229600" cy="4248473"/>
          </a:xfrm>
        </p:spPr>
        <p:txBody>
          <a:bodyPr/>
          <a:lstStyle/>
          <a:p>
            <a:r>
              <a:rPr lang="en-GB" sz="2300" dirty="0"/>
              <a:t>are the implications for you, your colleagues, customers etc.?</a:t>
            </a:r>
          </a:p>
          <a:p>
            <a:r>
              <a:rPr lang="en-GB" sz="2300" dirty="0"/>
              <a:t>needs to happen?</a:t>
            </a:r>
          </a:p>
          <a:p>
            <a:r>
              <a:rPr lang="en-GB" sz="2300" dirty="0"/>
              <a:t>are you going to do about it?</a:t>
            </a:r>
          </a:p>
          <a:p>
            <a:r>
              <a:rPr lang="en-GB" sz="2300" dirty="0"/>
              <a:t>happens if you decide not to do anything?</a:t>
            </a:r>
          </a:p>
          <a:p>
            <a:r>
              <a:rPr lang="en-GB" sz="2300" dirty="0"/>
              <a:t>might you do differently if faced with a similar experience?</a:t>
            </a:r>
          </a:p>
          <a:p>
            <a:r>
              <a:rPr lang="en-GB" sz="2300" dirty="0"/>
              <a:t>information / skills do you need to face a similar experience?</a:t>
            </a:r>
          </a:p>
          <a:p>
            <a:r>
              <a:rPr lang="en-GB" sz="2300" dirty="0"/>
              <a:t>are your key learning points from this experience and reflection?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2653182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p:txBody>
          <a:bodyPr/>
          <a:lstStyle/>
          <a:p>
            <a:r>
              <a:rPr lang="en-GB" b="1" dirty="0"/>
              <a:t>Individual task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a:xfrm>
            <a:off x="457200" y="1417638"/>
            <a:ext cx="8229600" cy="4315618"/>
          </a:xfrm>
        </p:spPr>
        <p:txBody>
          <a:bodyPr/>
          <a:lstStyle/>
          <a:p>
            <a:r>
              <a:rPr lang="en-GB" sz="2800" dirty="0"/>
              <a:t>Think about a topic from this module</a:t>
            </a:r>
          </a:p>
          <a:p>
            <a:r>
              <a:rPr lang="en-GB" sz="2800" dirty="0"/>
              <a:t>Write a short reflection (2-3 paragraphs) following one of the reflection </a:t>
            </a:r>
            <a:r>
              <a:rPr lang="en-GB" sz="2800"/>
              <a:t>models discussed</a:t>
            </a:r>
            <a:endParaRPr lang="en-GB" sz="2800" dirty="0"/>
          </a:p>
          <a:p>
            <a:r>
              <a:rPr lang="en-GB" sz="2800" dirty="0"/>
              <a:t>Ideas:</a:t>
            </a:r>
          </a:p>
          <a:p>
            <a:pPr lvl="1"/>
            <a:r>
              <a:rPr lang="en-GB" sz="2000" dirty="0"/>
              <a:t>Comment on today’s lesson/topic: did you know about it before? Did you find it useful/difficult/challenging/boring? Why? </a:t>
            </a:r>
          </a:p>
          <a:p>
            <a:pPr lvl="1"/>
            <a:r>
              <a:rPr lang="en-GB" sz="2000" dirty="0"/>
              <a:t>Try to remember how you felt about this module at the beginning of the term: compare with how you feel about it now</a:t>
            </a:r>
          </a:p>
          <a:p>
            <a:pPr lvl="1"/>
            <a:r>
              <a:rPr lang="en-GB" sz="2000" dirty="0"/>
              <a:t>Briefly summarise and comment on the usefulness of topics covered so far this term  </a:t>
            </a:r>
          </a:p>
          <a:p>
            <a:pPr lvl="1"/>
            <a:endParaRPr lang="en-GB"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1472280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507288" cy="4464497"/>
          </a:xfrm>
        </p:spPr>
        <p:txBody>
          <a:bodyPr>
            <a:noAutofit/>
          </a:bodyPr>
          <a:lstStyle/>
          <a:p>
            <a:pPr marL="0" indent="0">
              <a:buNone/>
            </a:pPr>
            <a:r>
              <a:rPr lang="en-GB" sz="1900" dirty="0"/>
              <a:t>Gaynor, A. (2013) </a:t>
            </a:r>
            <a:r>
              <a:rPr lang="en-GB" sz="1900" i="1" dirty="0"/>
              <a:t>Schön’s (1983) Reflection-in-action and reflection-on-action</a:t>
            </a:r>
            <a:r>
              <a:rPr lang="en-GB" sz="1900" dirty="0"/>
              <a:t>. Available at: </a:t>
            </a:r>
            <a:r>
              <a:rPr lang="en-GB" sz="1900" u="sng" dirty="0">
                <a:hlinkClick r:id="rId2"/>
              </a:rPr>
              <a:t>https://hhs.hud.ac.uk/lqsu/Sessionsforall/supp/Sch%C3%B6n%20reflection-in%20and%20-on%20action.pdf</a:t>
            </a:r>
            <a:r>
              <a:rPr lang="en-GB" sz="1900" dirty="0"/>
              <a:t> (Accessed 8</a:t>
            </a:r>
            <a:r>
              <a:rPr lang="en-GB" sz="1900" baseline="30000" dirty="0"/>
              <a:t>th</a:t>
            </a:r>
            <a:r>
              <a:rPr lang="en-GB" sz="1900" dirty="0"/>
              <a:t> July 2019).</a:t>
            </a:r>
          </a:p>
          <a:p>
            <a:pPr marL="0" indent="0">
              <a:buNone/>
            </a:pPr>
            <a:r>
              <a:rPr lang="en-GB" sz="1900" dirty="0"/>
              <a:t>Gibbs, G. (1988) </a:t>
            </a:r>
            <a:r>
              <a:rPr lang="en-GB" sz="1900" i="1" dirty="0"/>
              <a:t>Learning by doing: a guide to teaching and learning methods</a:t>
            </a:r>
            <a:r>
              <a:rPr lang="en-GB" sz="1900" dirty="0"/>
              <a:t>. [London]: FEU.</a:t>
            </a:r>
          </a:p>
          <a:p>
            <a:pPr marL="0" indent="0">
              <a:buNone/>
            </a:pPr>
            <a:r>
              <a:rPr lang="en-GB" sz="1900" dirty="0"/>
              <a:t>Hampshire Online Learning (Year) </a:t>
            </a:r>
            <a:r>
              <a:rPr lang="en-GB" sz="1900" i="1" dirty="0"/>
              <a:t>Driscoll (by </a:t>
            </a:r>
            <a:r>
              <a:rPr lang="en-GB" sz="1900" i="1" dirty="0" err="1"/>
              <a:t>Borton</a:t>
            </a:r>
            <a:r>
              <a:rPr lang="en-GB" sz="1900" i="1" dirty="0"/>
              <a:t>) Model of Reflection (1994)</a:t>
            </a:r>
            <a:r>
              <a:rPr lang="en-GB" sz="1900" dirty="0"/>
              <a:t>. Available at:</a:t>
            </a:r>
            <a:r>
              <a:rPr lang="en-GB" sz="1900" i="1" dirty="0"/>
              <a:t> </a:t>
            </a:r>
            <a:r>
              <a:rPr lang="en-GB" sz="1900" u="sng" dirty="0">
                <a:hlinkClick r:id="rId3"/>
              </a:rPr>
              <a:t>https://www.hampshireonlinelearning.co.uk/pluginfile.php/4368/mod_resource/content/6/What%2C%20So%20What%2C%20Now%20What.pdf</a:t>
            </a:r>
            <a:r>
              <a:rPr lang="en-GB" sz="1900" dirty="0"/>
              <a:t> (Accessed 8th July 2019)</a:t>
            </a:r>
          </a:p>
          <a:p>
            <a:pPr marL="0" indent="0">
              <a:buNone/>
            </a:pPr>
            <a:r>
              <a:rPr lang="en-GB" sz="1900" dirty="0"/>
              <a:t>Hampton, M. (2010) </a:t>
            </a:r>
            <a:r>
              <a:rPr lang="en-GB" sz="1900" i="1" dirty="0"/>
              <a:t>Reflective writing. A basic introduction.</a:t>
            </a:r>
            <a:r>
              <a:rPr lang="en-GB" sz="1900" dirty="0"/>
              <a:t> Available at: </a:t>
            </a:r>
            <a:r>
              <a:rPr lang="en-GB" sz="1900" u="sng" dirty="0">
                <a:hlinkClick r:id="rId4"/>
              </a:rPr>
              <a:t>http://www2.port.ac.uk/media/contacts-and-departments/student-support-services/ask/downloads/Reflective-writing---a-basic-introduction.pdf</a:t>
            </a:r>
            <a:r>
              <a:rPr lang="en-GB" sz="1900" dirty="0"/>
              <a:t> (Accessed 5th July 2019).</a:t>
            </a:r>
          </a:p>
          <a:p>
            <a:pPr marL="0" indent="0">
              <a:buNone/>
            </a:pPr>
            <a:endParaRPr lang="en-GB" sz="2000" dirty="0"/>
          </a:p>
          <a:p>
            <a:pPr marL="0" indent="0">
              <a:buNone/>
            </a:pPr>
            <a:endParaRPr lang="en-GB" sz="1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40084289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435280" cy="4464497"/>
          </a:xfrm>
        </p:spPr>
        <p:txBody>
          <a:bodyPr>
            <a:noAutofit/>
          </a:bodyPr>
          <a:lstStyle/>
          <a:p>
            <a:pPr marL="0" indent="0">
              <a:buNone/>
            </a:pPr>
            <a:r>
              <a:rPr lang="en-GB" sz="1900" dirty="0"/>
              <a:t>Leeds Beckett University (2015) </a:t>
            </a:r>
            <a:r>
              <a:rPr lang="en-GB" sz="1900" i="1" dirty="0"/>
              <a:t>Content Preview: Models for structuring reflection</a:t>
            </a:r>
            <a:r>
              <a:rPr lang="en-GB" sz="1900" dirty="0"/>
              <a:t>. Available at: </a:t>
            </a:r>
            <a:r>
              <a:rPr lang="en-GB" sz="1900" dirty="0">
                <a:hlinkClick r:id="rId2"/>
              </a:rPr>
              <a:t>https://skillsforlearning.leedsbeckett.ac.uk/preview/content/models/02.shtml</a:t>
            </a:r>
            <a:r>
              <a:rPr lang="en-GB" sz="1900" dirty="0"/>
              <a:t> (Accessed: 8</a:t>
            </a:r>
            <a:r>
              <a:rPr lang="en-GB" sz="1900" baseline="30000" dirty="0"/>
              <a:t>th</a:t>
            </a:r>
            <a:r>
              <a:rPr lang="en-GB" sz="1900" dirty="0"/>
              <a:t> July 2019). </a:t>
            </a:r>
          </a:p>
          <a:p>
            <a:pPr marL="0" indent="0">
              <a:buNone/>
            </a:pPr>
            <a:r>
              <a:rPr lang="en-GB" sz="1900" dirty="0"/>
              <a:t>Kolb, D. A. (1984) </a:t>
            </a:r>
            <a:r>
              <a:rPr lang="en-GB" sz="1900" i="1" dirty="0"/>
              <a:t>Experiential learning: experience as the source of learning and development</a:t>
            </a:r>
            <a:r>
              <a:rPr lang="en-GB" sz="1900" dirty="0"/>
              <a:t>. Englewood Cliffs; London: Prentice-Hall.</a:t>
            </a:r>
          </a:p>
          <a:p>
            <a:pPr marL="0" indent="0">
              <a:buNone/>
            </a:pPr>
            <a:r>
              <a:rPr lang="en-GB" sz="1900" dirty="0"/>
              <a:t>McLeod, S. A. (2013). </a:t>
            </a:r>
            <a:r>
              <a:rPr lang="en-GB" sz="1900" i="1" dirty="0"/>
              <a:t>Kolb - Learning Styles</a:t>
            </a:r>
            <a:r>
              <a:rPr lang="en-GB" sz="1900" dirty="0"/>
              <a:t>. Available at: </a:t>
            </a:r>
            <a:r>
              <a:rPr lang="en-GB" sz="1900" dirty="0">
                <a:hlinkClick r:id="rId3"/>
              </a:rPr>
              <a:t>www.simplypsychology.org/learning-kolb.html</a:t>
            </a:r>
            <a:r>
              <a:rPr lang="en-GB" sz="1900" dirty="0"/>
              <a:t> (Accessed 8th July 2019)</a:t>
            </a:r>
          </a:p>
          <a:p>
            <a:pPr marL="0" indent="0">
              <a:buNone/>
            </a:pPr>
            <a:r>
              <a:rPr lang="en-GB" sz="1900" dirty="0"/>
              <a:t>Morgan, P. (2017) </a:t>
            </a:r>
            <a:r>
              <a:rPr lang="en-GB" sz="1900" i="1" dirty="0"/>
              <a:t>The Business Students’ Guide to Study and Employability</a:t>
            </a:r>
            <a:r>
              <a:rPr lang="en-GB" sz="1900" dirty="0"/>
              <a:t>. London: Sage. </a:t>
            </a:r>
          </a:p>
          <a:p>
            <a:pPr marL="0" indent="0">
              <a:buNone/>
            </a:pPr>
            <a:r>
              <a:rPr lang="en-GB" sz="1900" dirty="0" err="1"/>
              <a:t>Schön</a:t>
            </a:r>
            <a:r>
              <a:rPr lang="en-GB" sz="1900" dirty="0"/>
              <a:t>, D. A. (1983) </a:t>
            </a:r>
            <a:r>
              <a:rPr lang="en-GB" sz="1900" i="1" dirty="0"/>
              <a:t>The reflective practitioner: how professionals think in action</a:t>
            </a:r>
            <a:r>
              <a:rPr lang="en-GB" sz="1900" dirty="0"/>
              <a:t>. New York: Basic Books.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2132407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435280" cy="4464497"/>
          </a:xfrm>
        </p:spPr>
        <p:txBody>
          <a:bodyPr>
            <a:noAutofit/>
          </a:bodyPr>
          <a:lstStyle/>
          <a:p>
            <a:pPr marL="0" indent="0">
              <a:buNone/>
            </a:pPr>
            <a:r>
              <a:rPr lang="en-GB" sz="1900" dirty="0"/>
              <a:t>University of Leicester (Year) </a:t>
            </a:r>
            <a:r>
              <a:rPr lang="en-GB" sz="1900" i="1" dirty="0"/>
              <a:t>David Kolb</a:t>
            </a:r>
            <a:r>
              <a:rPr lang="en-GB" sz="1900" dirty="0"/>
              <a:t>. Available at: </a:t>
            </a:r>
            <a:r>
              <a:rPr lang="en-GB" sz="1900" u="sng" dirty="0">
                <a:hlinkClick r:id="rId2"/>
              </a:rPr>
              <a:t>https://www2.le.ac.uk/departments/doctoralcollege/training/eresources/teaching/theories/kolb</a:t>
            </a:r>
            <a:r>
              <a:rPr lang="en-GB" sz="1900" dirty="0"/>
              <a:t>  (Accessed: 8</a:t>
            </a:r>
            <a:r>
              <a:rPr lang="en-GB" sz="1900" baseline="30000" dirty="0"/>
              <a:t>th</a:t>
            </a:r>
            <a:r>
              <a:rPr lang="en-GB" sz="1900" dirty="0"/>
              <a:t> July 2019) </a:t>
            </a:r>
          </a:p>
          <a:p>
            <a:pPr marL="0" indent="0">
              <a:buNone/>
            </a:pPr>
            <a:r>
              <a:rPr lang="en-GB" sz="1900" dirty="0" err="1"/>
              <a:t>Watton</a:t>
            </a:r>
            <a:r>
              <a:rPr lang="en-GB" sz="1900" dirty="0"/>
              <a:t>, P., Collings, J. and Moon, J. (2001) </a:t>
            </a:r>
            <a:r>
              <a:rPr lang="en-GB" sz="1900" i="1" dirty="0"/>
              <a:t>Reflective writing. Guidance notes for students</a:t>
            </a:r>
            <a:r>
              <a:rPr lang="en-GB" sz="1900" dirty="0"/>
              <a:t>. Available at: </a:t>
            </a:r>
            <a:r>
              <a:rPr lang="en-GB" sz="1900" u="sng" dirty="0">
                <a:hlinkClick r:id="rId3"/>
              </a:rPr>
              <a:t>http://www.learnhigher.ac.uk/wp-content/uploads/Reflective_writing_The_Park_WattonCollingsMoon.pdf</a:t>
            </a:r>
            <a:r>
              <a:rPr lang="en-GB" sz="1900" dirty="0"/>
              <a:t> </a:t>
            </a:r>
            <a:r>
              <a:rPr lang="en-GB" sz="2000" dirty="0"/>
              <a:t>(Accessed: 8</a:t>
            </a:r>
            <a:r>
              <a:rPr lang="en-GB" sz="2000" baseline="30000" dirty="0"/>
              <a:t>th</a:t>
            </a:r>
            <a:r>
              <a:rPr lang="en-GB" sz="2000" dirty="0"/>
              <a:t> July 2019)</a:t>
            </a:r>
          </a:p>
          <a:p>
            <a:pPr marL="0" indent="0">
              <a:buNone/>
            </a:pPr>
            <a:r>
              <a:rPr lang="en-GB" sz="2000" dirty="0"/>
              <a:t>The Open University (2023) </a:t>
            </a:r>
            <a:r>
              <a:rPr lang="en-GB" sz="2000" i="1" dirty="0"/>
              <a:t>What is reflective thinking? </a:t>
            </a:r>
            <a:r>
              <a:rPr lang="en-GB" sz="2000" dirty="0">
                <a:hlinkClick r:id="rId4"/>
              </a:rPr>
              <a:t>https://www.open.edu/openlearn/mod/oucontent/view.php?id=51386&amp;section=2</a:t>
            </a:r>
            <a:r>
              <a:rPr lang="en-GB" sz="2000" dirty="0"/>
              <a:t> (Accessed: 19</a:t>
            </a:r>
            <a:r>
              <a:rPr lang="en-GB" sz="2000" baseline="30000" dirty="0"/>
              <a:t>th</a:t>
            </a:r>
            <a:r>
              <a:rPr lang="en-GB" sz="2000" dirty="0"/>
              <a:t> march 2024)</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Reading</a:t>
            </a:r>
          </a:p>
        </p:txBody>
      </p:sp>
      <p:sp>
        <p:nvSpPr>
          <p:cNvPr id="3" name="Content Placeholder 2"/>
          <p:cNvSpPr>
            <a:spLocks noGrp="1"/>
          </p:cNvSpPr>
          <p:nvPr>
            <p:ph idx="1"/>
          </p:nvPr>
        </p:nvSpPr>
        <p:spPr>
          <a:xfrm>
            <a:off x="457200" y="1628800"/>
            <a:ext cx="8229600" cy="3917032"/>
          </a:xfrm>
        </p:spPr>
        <p:txBody>
          <a:bodyPr/>
          <a:lstStyle/>
          <a:p>
            <a:pPr marL="0" indent="0">
              <a:buNone/>
            </a:pPr>
            <a:r>
              <a:rPr lang="en-GB" sz="2000" dirty="0"/>
              <a:t>Getting Started with Reflective Practice (Cambridge International Education – Teaching and Learning Team) - </a:t>
            </a:r>
            <a:r>
              <a:rPr lang="en-GB" sz="2000" dirty="0">
                <a:hlinkClick r:id="rId2"/>
              </a:rPr>
              <a:t>https://www.cambridge-community.org.uk/professional-development/gswrp/index.html</a:t>
            </a:r>
            <a:r>
              <a:rPr lang="en-GB" sz="2000" dirty="0"/>
              <a:t> (Accessed 5</a:t>
            </a:r>
            <a:r>
              <a:rPr lang="en-GB" sz="2000" baseline="30000" dirty="0"/>
              <a:t>th</a:t>
            </a:r>
            <a:r>
              <a:rPr lang="en-GB" sz="2000" dirty="0"/>
              <a:t> July 2019)</a:t>
            </a:r>
          </a:p>
          <a:p>
            <a:pPr marL="0" indent="0">
              <a:buNone/>
            </a:pPr>
            <a:endParaRPr lang="en-GB" sz="2000" dirty="0"/>
          </a:p>
          <a:p>
            <a:pPr marL="0" indent="0">
              <a:buNone/>
            </a:pPr>
            <a:r>
              <a:rPr lang="en-GB" sz="2000" dirty="0"/>
              <a:t>Sewell, C. (2017) ‘Reflective Practice Workshop’. Available at: </a:t>
            </a:r>
            <a:r>
              <a:rPr lang="en-GB" sz="2000" dirty="0">
                <a:hlinkClick r:id="rId3"/>
              </a:rPr>
              <a:t>https://www.repository.cam.ac.uk/bitstream/handle/1810/265159/MEM_ReflectivePracticeHandout_V4_20170616.pdf?sequence=1</a:t>
            </a:r>
            <a:r>
              <a:rPr lang="en-GB" sz="2000" dirty="0"/>
              <a:t> (Accessed 8</a:t>
            </a:r>
            <a:r>
              <a:rPr lang="en-GB" sz="2000" baseline="30000" dirty="0"/>
              <a:t>th</a:t>
            </a:r>
            <a:r>
              <a:rPr lang="en-GB" sz="2000" dirty="0"/>
              <a:t> July 2019)</a:t>
            </a:r>
          </a:p>
          <a:p>
            <a:endParaRPr lang="en-GB" sz="1400" dirty="0"/>
          </a:p>
          <a:p>
            <a:pPr marL="0" indent="0">
              <a:buNone/>
            </a:pPr>
            <a:endParaRPr lang="en-GB"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26/03/2024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16416268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2304</TotalTime>
  <Words>2915</Words>
  <Application>Microsoft Office PowerPoint</Application>
  <PresentationFormat>On-screen Show (4:3)</PresentationFormat>
  <Paragraphs>254</Paragraphs>
  <Slides>36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Myriad Pro</vt:lpstr>
      <vt:lpstr>Arial</vt:lpstr>
      <vt:lpstr>Source Sans Pro</vt:lpstr>
      <vt:lpstr>Verdana</vt:lpstr>
      <vt:lpstr>Wingdings</vt:lpstr>
      <vt:lpstr>20140311PresentationUWTSDTemplate</vt:lpstr>
      <vt:lpstr> LCLM4001 Academic Skills (ACS)  </vt:lpstr>
      <vt:lpstr>Overview</vt:lpstr>
      <vt:lpstr>What is reflection?</vt:lpstr>
      <vt:lpstr>What is reflective writing?</vt:lpstr>
      <vt:lpstr>PowerPoint Presentation</vt:lpstr>
      <vt:lpstr>What is a reflective report?</vt:lpstr>
      <vt:lpstr>Multiple perspectives in reflective writing </vt:lpstr>
      <vt:lpstr>Why Reflect?</vt:lpstr>
      <vt:lpstr>Common Frameworks (models) of Reflection</vt:lpstr>
      <vt:lpstr>Gibbs’ Reflective Cycle (1988)</vt:lpstr>
      <vt:lpstr>PowerPoint Presentation</vt:lpstr>
      <vt:lpstr>PowerPoint Presentation</vt:lpstr>
      <vt:lpstr>PowerPoint Presentation</vt:lpstr>
      <vt:lpstr>The Gibb’s reflective cycle</vt:lpstr>
      <vt:lpstr>A Reflection Based on Gibb’s Reflective Cycle - example</vt:lpstr>
      <vt:lpstr>A Reflection Based on Gibb’s Reflective Cycle </vt:lpstr>
      <vt:lpstr>A Reflection Based on Gibb’s Reflective Cycle </vt:lpstr>
      <vt:lpstr>A Reflection Based on Gibb’s Reflective Cycle </vt:lpstr>
      <vt:lpstr>A Reflection Based on Gibb’s Reflective Cycle </vt:lpstr>
      <vt:lpstr>A Reflection Based on Gibb’s Reflective Cycle </vt:lpstr>
      <vt:lpstr>Activity - Using the Gibbs Reflective Cycle</vt:lpstr>
      <vt:lpstr>Kolb’s ‘Experiential Learning Cycle’ (1984)</vt:lpstr>
      <vt:lpstr>Concrete experience</vt:lpstr>
      <vt:lpstr>Reflective Observation</vt:lpstr>
      <vt:lpstr>Abstract Conceptualisation</vt:lpstr>
      <vt:lpstr>Active Experimentation</vt:lpstr>
      <vt:lpstr>Basically…</vt:lpstr>
      <vt:lpstr>Driscoll’s Model (1994)</vt:lpstr>
      <vt:lpstr>What.. (returning to the event)</vt:lpstr>
      <vt:lpstr>So what… (understanding the context)</vt:lpstr>
      <vt:lpstr>Now what… (adjusting future outcomes)</vt:lpstr>
      <vt:lpstr>Individual task </vt:lpstr>
      <vt:lpstr>References</vt:lpstr>
      <vt:lpstr>References</vt:lpstr>
      <vt:lpstr>References</vt:lpstr>
      <vt:lpstr>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cp:lastModifiedBy>
  <cp:revision>123</cp:revision>
  <cp:lastPrinted>2018-07-09T15:27:01Z</cp:lastPrinted>
  <dcterms:created xsi:type="dcterms:W3CDTF">2002-10-07T19:43:58Z</dcterms:created>
  <dcterms:modified xsi:type="dcterms:W3CDTF">2024-03-26T13:13:00Z</dcterms:modified>
</cp:coreProperties>
</file>