
<file path=[Content_Types].xml><?xml version="1.0" encoding="utf-8"?>
<Types xmlns="http://schemas.openxmlformats.org/package/2006/content-types">
  <Default ContentType="image/jpeg" Extension="jfif"/>
  <Default ContentType="image/jpeg" Extension="jpeg"/>
  <Default ContentType="image/jpeg" Extension="jp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Lst>
  <p:sldSz cx="9144000" cy="6858000" type="screen4x3"/>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4111"/>
    <p:restoredTop sz="94637"/>
  </p:normalViewPr>
  <p:slideViewPr>
    <p:cSldViewPr>
      <p:cViewPr varScale="1">
        <p:scale>
          <a:sx d="100" n="103"/>
          <a:sy d="100" n="103"/>
        </p:scale>
        <p:origin x="1968" y="184"/>
      </p:cViewPr>
      <p:guideLst>
        <p:guide orient="horz" pos="2160"/>
        <p:guide pos="2880"/>
      </p:guideLst>
    </p:cSldViewPr>
  </p:slid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slides/slide17.xml" Type="http://schemas.openxmlformats.org/officeDocument/2006/relationships/slide"/><Relationship Id="rId2" Target="viewProps.xml" Type="http://schemas.openxmlformats.org/officeDocument/2006/relationships/viewProps"/><Relationship Id="rId22" Target="slides/slide16.xml" Type="http://schemas.openxmlformats.org/officeDocument/2006/relationships/slide"/><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1487EE71-0A88-4CF6-A7E0-F80225D0159D}" type="datetimeFigureOut">
              <a:rPr lang="en-US" smtClean="0"/>
              <a:t>12/4/22</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B62FC260-2AA0-45D8-B5BE-5C38E1D0E724}" type="slidenum">
              <a:rPr lang="en-US" smtClean="0"/>
              <a:t>‹#›</a:t>
            </a:fld>
            <a:endParaRPr lang="en-US"/>
          </a:p>
        </p:txBody>
      </p:sp>
    </p:spTree>
    <p:extLst>
      <p:ext uri="{BB962C8B-B14F-4D97-AF65-F5344CB8AC3E}">
        <p14:creationId xmlns:p14="http://schemas.microsoft.com/office/powerpoint/2010/main" val="2427201324"/>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numCol="1"/>
          <a:lstStyle/>
          <a:p>
            <a:r>
              <a:rPr lang="en-US"/>
              <a:t>Click to edit Master title style</a:t>
            </a:r>
          </a:p>
        </p:txBody>
      </p:sp>
      <p:sp>
        <p:nvSpPr>
          <p:cNvPr id="3" name="Subtitle 2"/>
          <p:cNvSpPr>
            <a:spLocks noGrp="1"/>
          </p:cNvSpPr>
          <p:nvPr>
            <p:ph idx="1" type="subTitle"/>
          </p:nvPr>
        </p:nvSpPr>
        <p:spPr>
          <a:xfrm>
            <a:off x="1371600" y="3886200"/>
            <a:ext cx="6400800" cy="1752600"/>
          </a:xfrm>
        </p:spPr>
        <p:txBody>
          <a:bodyPr numCol="1"/>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numCol="1"/>
          <a:lstStyle>
            <a:lvl1pPr algn="l">
              <a:defRPr b="1" cap="all" sz="4000"/>
            </a:lvl1pPr>
          </a:lstStyle>
          <a:p>
            <a:r>
              <a:rPr lang="en-US"/>
              <a:t>Click to edit Master title style</a:t>
            </a:r>
          </a:p>
        </p:txBody>
      </p:sp>
      <p:sp>
        <p:nvSpPr>
          <p:cNvPr id="3" name="Text Placeholder 2"/>
          <p:cNvSpPr>
            <a:spLocks noGrp="1"/>
          </p:cNvSpPr>
          <p:nvPr>
            <p:ph idx="1" type="body"/>
          </p:nvPr>
        </p:nvSpPr>
        <p:spPr>
          <a:xfrm>
            <a:off x="722313" y="2906713"/>
            <a:ext cx="7772400" cy="1500187"/>
          </a:xfrm>
        </p:spPr>
        <p:txBody>
          <a:bodyPr anchor="b" numCol="1"/>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sz="half"/>
          </p:nvPr>
        </p:nvSpPr>
        <p:spPr>
          <a:xfrm>
            <a:off x="457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idx="2" sz="half"/>
          </p:nvPr>
        </p:nvSpPr>
        <p:spPr>
          <a:xfrm>
            <a:off x="4648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p>
        </p:txBody>
      </p:sp>
      <p:sp>
        <p:nvSpPr>
          <p:cNvPr id="3" name="Text Placeholder 2"/>
          <p:cNvSpPr>
            <a:spLocks noGrp="1"/>
          </p:cNvSpPr>
          <p:nvPr>
            <p:ph idx="1" type="body"/>
          </p:nvPr>
        </p:nvSpPr>
        <p:spPr>
          <a:xfrm>
            <a:off x="457200" y="1535113"/>
            <a:ext cx="4040188"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457200" y="2174875"/>
            <a:ext cx="4040188"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idx="3" sz="quarter" type="body"/>
          </p:nvPr>
        </p:nvSpPr>
        <p:spPr>
          <a:xfrm>
            <a:off x="4645025" y="1535113"/>
            <a:ext cx="4041775"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4645025" y="2174875"/>
            <a:ext cx="4041775"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numCol="1"/>
          <a:lstStyle>
            <a:lvl1pPr algn="l">
              <a:defRPr b="1" sz="2000"/>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idx="2" sz="half" type="body"/>
          </p:nvPr>
        </p:nvSpPr>
        <p:spPr>
          <a:xfrm>
            <a:off x="457200" y="1435100"/>
            <a:ext cx="3008313" cy="4691063"/>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numCol="1"/>
          <a:lstStyle>
            <a:lvl1pPr algn="l">
              <a:defRPr b="1" sz="2000"/>
            </a:lvl1pPr>
          </a:lstStyle>
          <a:p>
            <a:r>
              <a:rPr lang="en-US"/>
              <a:t>Click to edit Master title style</a:t>
            </a:r>
          </a:p>
        </p:txBody>
      </p:sp>
      <p:sp>
        <p:nvSpPr>
          <p:cNvPr id="3" name="Picture Placeholder 2"/>
          <p:cNvSpPr>
            <a:spLocks noGrp="1"/>
          </p:cNvSpPr>
          <p:nvPr>
            <p:ph idx="1" type="pic"/>
          </p:nvPr>
        </p:nvSpPr>
        <p:spPr>
          <a:xfrm>
            <a:off x="1792288" y="612775"/>
            <a:ext cx="5486400" cy="4114800"/>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p:cNvSpPr>
            <a:spLocks noGrp="1"/>
          </p:cNvSpPr>
          <p:nvPr>
            <p:ph idx="2" sz="half" type="body"/>
          </p:nvPr>
        </p:nvSpPr>
        <p:spPr>
          <a:xfrm>
            <a:off x="1792288" y="5367338"/>
            <a:ext cx="5486400" cy="804862"/>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629400" y="274638"/>
            <a:ext cx="2057400" cy="5851525"/>
          </a:xfrm>
        </p:spPr>
        <p:txBody>
          <a:bodyPr numCol="1" vert="eaVert"/>
          <a:lstStyle/>
          <a:p>
            <a:r>
              <a:rPr lang="en-US"/>
              <a:t>Click to edit Master title style</a:t>
            </a:r>
          </a:p>
        </p:txBody>
      </p:sp>
      <p:sp>
        <p:nvSpPr>
          <p:cNvPr id="3" name="Vertical Text Placeholder 2"/>
          <p:cNvSpPr>
            <a:spLocks noGrp="1"/>
          </p:cNvSpPr>
          <p:nvPr>
            <p:ph idx="1" orient="vert" type="body"/>
          </p:nvPr>
        </p:nvSpPr>
        <p:spPr>
          <a:xfrm>
            <a:off x="457200" y="274638"/>
            <a:ext cx="6019800" cy="5851525"/>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12/4/22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25000"/>
            <a:alpha val="92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p:cNvSpPr>
            <a:spLocks noGrp="1"/>
          </p:cNvSpPr>
          <p:nvPr>
            <p:ph idx="1" type="body"/>
          </p:nvPr>
        </p:nvSpPr>
        <p:spPr>
          <a:xfrm>
            <a:off x="457200" y="1600200"/>
            <a:ext cx="8229600" cy="4525963"/>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2" sz="half" type="dt"/>
          </p:nvPr>
        </p:nvSpPr>
        <p:spPr>
          <a:xfrm>
            <a:off x="457200" y="6356350"/>
            <a:ext cx="21336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1D8BD707-D9CF-40AE-B4C6-C98DA3205C09}" type="datetimeFigureOut">
              <a:rPr lang="en-US" smtClean="0"/>
              <a:pPr/>
              <a:t>12/4/22</a:t>
            </a:fld>
            <a:endParaRPr lang="en-US"/>
          </a:p>
        </p:txBody>
      </p:sp>
      <p:sp>
        <p:nvSpPr>
          <p:cNvPr id="5" name="Footer Placeholder 4"/>
          <p:cNvSpPr>
            <a:spLocks noGrp="1"/>
          </p:cNvSpPr>
          <p:nvPr>
            <p:ph idx="3" sz="quarter" type="ftr"/>
          </p:nvPr>
        </p:nvSpPr>
        <p:spPr>
          <a:xfrm>
            <a:off x="3124200" y="6356350"/>
            <a:ext cx="28956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lang="en-US"/>
          </a:p>
        </p:txBody>
      </p:sp>
      <p:sp>
        <p:nvSpPr>
          <p:cNvPr id="6" name="Slide Number Placeholder 5"/>
          <p:cNvSpPr>
            <a:spLocks noGrp="1"/>
          </p:cNvSpPr>
          <p:nvPr>
            <p:ph idx="4" sz="quarter" type="sldNum"/>
          </p:nvPr>
        </p:nvSpPr>
        <p:spPr>
          <a:xfrm>
            <a:off x="6553200" y="6356350"/>
            <a:ext cx="21336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ctr" defTabSz="914400" eaLnBrk="1" hangingPunct="1" latinLnBrk="0" rtl="0">
        <a:spcBef>
          <a:spcPct val="0"/>
        </a:spcBef>
        <a:buNone/>
        <a:defRPr kern="1200" sz="4400">
          <a:solidFill>
            <a:schemeClr val="tx1"/>
          </a:solidFill>
          <a:latin typeface="+mj-lt"/>
          <a:ea typeface="+mj-ea"/>
          <a:cs typeface="+mj-cs"/>
        </a:defRPr>
      </a:lvl1pPr>
    </p:titleStyle>
    <p:bodyStyle>
      <a:lvl1pPr algn="l" defTabSz="914400" eaLnBrk="1" hangingPunct="1" indent="-342900" latinLnBrk="0" marL="342900" rtl="0">
        <a:spcBef>
          <a:spcPct val="20000"/>
        </a:spcBef>
        <a:buFont charset="0" pitchFamily="34" typeface="Arial"/>
        <a:buChar char="•"/>
        <a:defRPr kern="1200" sz="3200">
          <a:solidFill>
            <a:schemeClr val="tx1"/>
          </a:solidFill>
          <a:latin typeface="+mn-lt"/>
          <a:ea typeface="+mn-ea"/>
          <a:cs typeface="+mn-cs"/>
        </a:defRPr>
      </a:lvl1pPr>
      <a:lvl2pPr algn="l" defTabSz="914400" eaLnBrk="1" hangingPunct="1" indent="-285750" latinLnBrk="0" marL="742950" rtl="0">
        <a:spcBef>
          <a:spcPct val="20000"/>
        </a:spcBef>
        <a:buFont charset="0" pitchFamily="34" typeface="Arial"/>
        <a:buChar char="–"/>
        <a:defRPr kern="1200" sz="2800">
          <a:solidFill>
            <a:schemeClr val="tx1"/>
          </a:solidFill>
          <a:latin typeface="+mn-lt"/>
          <a:ea typeface="+mn-ea"/>
          <a:cs typeface="+mn-cs"/>
        </a:defRPr>
      </a:lvl2pPr>
      <a:lvl3pPr algn="l" defTabSz="914400" eaLnBrk="1" hangingPunct="1" indent="-228600" latinLnBrk="0" marL="1143000" rtl="0">
        <a:spcBef>
          <a:spcPct val="20000"/>
        </a:spcBef>
        <a:buFont charset="0" pitchFamily="34" typeface="Arial"/>
        <a:buChar char="•"/>
        <a:defRPr kern="1200" sz="2400">
          <a:solidFill>
            <a:schemeClr val="tx1"/>
          </a:solidFill>
          <a:latin typeface="+mn-lt"/>
          <a:ea typeface="+mn-ea"/>
          <a:cs typeface="+mn-cs"/>
        </a:defRPr>
      </a:lvl3pPr>
      <a:lvl4pPr algn="l" defTabSz="914400" eaLnBrk="1" hangingPunct="1" indent="-228600" latinLnBrk="0" marL="1600200" rtl="0">
        <a:spcBef>
          <a:spcPct val="20000"/>
        </a:spcBef>
        <a:buFont charset="0" pitchFamily="34" typeface="Arial"/>
        <a:buChar char="–"/>
        <a:defRPr kern="1200" sz="2000">
          <a:solidFill>
            <a:schemeClr val="tx1"/>
          </a:solidFill>
          <a:latin typeface="+mn-lt"/>
          <a:ea typeface="+mn-ea"/>
          <a:cs typeface="+mn-cs"/>
        </a:defRPr>
      </a:lvl4pPr>
      <a:lvl5pPr algn="l" defTabSz="914400" eaLnBrk="1" hangingPunct="1" indent="-228600" latinLnBrk="0" marL="2057400" rtl="0">
        <a:spcBef>
          <a:spcPct val="20000"/>
        </a:spcBef>
        <a:buFont charset="0" pitchFamily="34" typeface="Arial"/>
        <a:buChar char="»"/>
        <a:defRPr kern="1200" sz="2000">
          <a:solidFill>
            <a:schemeClr val="tx1"/>
          </a:solidFill>
          <a:latin typeface="+mn-lt"/>
          <a:ea typeface="+mn-ea"/>
          <a:cs typeface="+mn-cs"/>
        </a:defRPr>
      </a:lvl5pPr>
      <a:lvl6pPr algn="l" defTabSz="914400" eaLnBrk="1" hangingPunct="1" indent="-228600" latinLnBrk="0" marL="2514600" rtl="0">
        <a:spcBef>
          <a:spcPct val="20000"/>
        </a:spcBef>
        <a:buFont charset="0" pitchFamily="34" typeface="Arial"/>
        <a:buChar char="•"/>
        <a:defRPr kern="1200" sz="2000">
          <a:solidFill>
            <a:schemeClr val="tx1"/>
          </a:solidFill>
          <a:latin typeface="+mn-lt"/>
          <a:ea typeface="+mn-ea"/>
          <a:cs typeface="+mn-cs"/>
        </a:defRPr>
      </a:lvl6pPr>
      <a:lvl7pPr algn="l" defTabSz="914400" eaLnBrk="1" hangingPunct="1" indent="-228600" latinLnBrk="0" marL="2971800" rtl="0">
        <a:spcBef>
          <a:spcPct val="20000"/>
        </a:spcBef>
        <a:buFont charset="0" pitchFamily="34" typeface="Arial"/>
        <a:buChar char="•"/>
        <a:defRPr kern="1200" sz="2000">
          <a:solidFill>
            <a:schemeClr val="tx1"/>
          </a:solidFill>
          <a:latin typeface="+mn-lt"/>
          <a:ea typeface="+mn-ea"/>
          <a:cs typeface="+mn-cs"/>
        </a:defRPr>
      </a:lvl7pPr>
      <a:lvl8pPr algn="l" defTabSz="914400" eaLnBrk="1" hangingPunct="1" indent="-228600" latinLnBrk="0" marL="3429000" rtl="0">
        <a:spcBef>
          <a:spcPct val="20000"/>
        </a:spcBef>
        <a:buFont charset="0" pitchFamily="34" typeface="Arial"/>
        <a:buChar char="•"/>
        <a:defRPr kern="1200" sz="2000">
          <a:solidFill>
            <a:schemeClr val="tx1"/>
          </a:solidFill>
          <a:latin typeface="+mn-lt"/>
          <a:ea typeface="+mn-ea"/>
          <a:cs typeface="+mn-cs"/>
        </a:defRPr>
      </a:lvl8pPr>
      <a:lvl9pPr algn="l" defTabSz="914400" eaLnBrk="1" hangingPunct="1" indent="-228600" latinLnBrk="0" marL="3886200" rtl="0">
        <a:spcBef>
          <a:spcPct val="20000"/>
        </a:spcBef>
        <a:buFont charset="0" pitchFamily="34" typeface="Arial"/>
        <a:buChar char="•"/>
        <a:defRPr kern="1200" sz="20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2" Target="../media/image1.jpeg" Type="http://schemas.openxmlformats.org/officeDocument/2006/relationships/image"/><Relationship Id="rId1" Target="../slideLayouts/slideLayout1.xml" Type="http://schemas.openxmlformats.org/officeDocument/2006/relationships/slideLayout"/></Relationships>
</file>

<file path=ppt/slides/_rels/slide4.xml.rels><?xml version="1.0" encoding="UTF-8" standalone="yes"?><Relationships xmlns="http://schemas.openxmlformats.org/package/2006/relationships"><Relationship Id="rId2" Target="../media/image2.PNG" Type="http://schemas.openxmlformats.org/officeDocument/2006/relationships/image"/><Relationship Id="rId1" Target="../slideLayouts/slideLayout1.xml" Type="http://schemas.openxmlformats.org/officeDocument/2006/relationships/slideLayout"/></Relationships>
</file>

<file path=ppt/slides/_rels/slide5.xml.rels><?xml version="1.0" encoding="UTF-8" standalone="yes"?><Relationships xmlns="http://schemas.openxmlformats.org/package/2006/relationships"><Relationship Id="rId2" Target="../media/image3.jfif" Type="http://schemas.openxmlformats.org/officeDocument/2006/relationships/imag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5" Target="../media/image7.PNG" Type="http://schemas.openxmlformats.org/officeDocument/2006/relationships/image"/><Relationship Id="rId4" Target="../media/image6.PNG" Type="http://schemas.openxmlformats.org/officeDocument/2006/relationships/image"/><Relationship Id="rId3" Target="../media/image5.PNG" Type="http://schemas.openxmlformats.org/officeDocument/2006/relationships/image"/><Relationship Id="rId2" Target="../media/image4.PNG" Type="http://schemas.openxmlformats.org/officeDocument/2006/relationships/image"/><Relationship Id="rId1" Target="../slideLayouts/slideLayout1.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PNG" Type="http://schemas.openxmlformats.org/officeDocument/2006/relationships/image"/><Relationship Id="rId2" Target="../media/image8.PNG" Type="http://schemas.openxmlformats.org/officeDocument/2006/relationships/image"/><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2" Target="../media/image10.PNG" Type="http://schemas.openxmlformats.org/officeDocument/2006/relationships/image"/><Relationship Id="rId1" Target="../slideLayouts/slideLayout1.xml" Type="http://schemas.openxmlformats.org/officeDocument/2006/relationships/slideLayout"/></Relationships>
</file>

<file path=ppt/slides/_rels/slide10.xml.rels><?xml version="1.0" encoding="UTF-8" standalone="yes"?><Relationships xmlns="http://schemas.openxmlformats.org/package/2006/relationships"><Relationship Id="rId2" Target="../media/image11.png" Type="http://schemas.openxmlformats.org/officeDocument/2006/relationships/image"/><Relationship Id="rId1" Target="../slideLayouts/slideLayout1.xml" Type="http://schemas.openxmlformats.org/officeDocument/2006/relationships/slideLayout"/></Relationships>
</file>

<file path=ppt/slides/_rels/slide11.xml.rels><?xml version="1.0" encoding="UTF-8" standalone="yes"?><Relationships xmlns="http://schemas.openxmlformats.org/package/2006/relationships"><Relationship Id="rId2" Target="../media/image12.png" Type="http://schemas.openxmlformats.org/officeDocument/2006/relationships/image"/><Relationship Id="rId1" Target="../slideLayouts/slideLayout1.xml" Type="http://schemas.openxmlformats.org/officeDocument/2006/relationships/slideLayout"/></Relationships>
</file>

<file path=ppt/slides/_rels/slide12.xml.rels><?xml version="1.0" encoding="UTF-8" standalone="yes"?><Relationships xmlns="http://schemas.openxmlformats.org/package/2006/relationships"><Relationship Id="rId2" Target="../media/image13.jpg" Type="http://schemas.openxmlformats.org/officeDocument/2006/relationships/image"/><Relationship Id="rId1" Target="../slideLayouts/slideLayout1.xml" Type="http://schemas.openxmlformats.org/officeDocument/2006/relationships/slideLayout"/></Relationships>
</file>

<file path=ppt/slides/_rels/slide13.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15.png" Type="http://schemas.openxmlformats.org/officeDocument/2006/relationships/image"/><Relationship Id="rId2" Target="../media/image14.jpeg" Type="http://schemas.openxmlformats.org/officeDocument/2006/relationships/image"/><Relationship Id="rId1" Target="../slideLayouts/slideLayout1.xml" Type="http://schemas.openxmlformats.org/officeDocument/2006/relationships/slideLayout"/></Relationships>
</file>

<file path=ppt/slides/_rels/slide15.xml.rels><?xml version="1.0" encoding="UTF-8" standalone="yes"?><Relationships xmlns="http://schemas.openxmlformats.org/package/2006/relationships"><Relationship Id="rId3" Target="../media/image17.png" Type="http://schemas.openxmlformats.org/officeDocument/2006/relationships/image"/><Relationship Id="rId2" Target="../media/image16.jpg" Type="http://schemas.openxmlformats.org/officeDocument/2006/relationships/image"/><Relationship Id="rId1" Target="../slideLayouts/slideLayout1.xml" Type="http://schemas.openxmlformats.org/officeDocument/2006/relationships/slideLayout"/></Relationships>
</file>

<file path=ppt/slides/_rels/slide16.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17.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2441575"/>
          </a:xfrm>
        </p:spPr>
        <p:txBody>
          <a:bodyPr numCol="1">
            <a:normAutofit/>
          </a:bodyPr>
          <a:lstStyle/>
          <a:p>
            <a:pPr algn="l"/>
            <a:r>
              <a:rPr altLang="en-GB" dirty="0" lang="en-GB">
                <a:solidFill>
                  <a:schemeClr val="bg1"/>
                </a:solidFill>
              </a:rPr>
              <a:t>The importance of employee engagement in the success of a hotel.</a:t>
            </a:r>
            <a:endParaRPr dirty="0" lang="en-US">
              <a:solidFill>
                <a:schemeClr val="bg1"/>
              </a:solidFill>
            </a:endParaRPr>
          </a:p>
        </p:txBody>
      </p:sp>
      <p:sp>
        <p:nvSpPr>
          <p:cNvPr id="3" name="Subtitle 2"/>
          <p:cNvSpPr>
            <a:spLocks noGrp="1"/>
          </p:cNvSpPr>
          <p:nvPr>
            <p:ph idx="1" type="subTitle"/>
          </p:nvPr>
        </p:nvSpPr>
        <p:spPr>
          <a:xfrm>
            <a:off x="1295400" y="4724400"/>
            <a:ext cx="6400800" cy="1752600"/>
          </a:xfrm>
        </p:spPr>
        <p:txBody>
          <a:bodyPr numCol="1"/>
          <a:lstStyle/>
          <a:p>
            <a:pPr algn="l"/>
            <a:r>
              <a:rPr dirty="0" lang="en-US">
                <a:solidFill>
                  <a:schemeClr val="bg1"/>
                </a:solidFill>
              </a:rPr>
              <a:t>Student Name: Farzana Choudhury</a:t>
            </a:r>
          </a:p>
          <a:p>
            <a:pPr algn="l"/>
            <a:r>
              <a:rPr dirty="0" lang="en-US">
                <a:solidFill>
                  <a:schemeClr val="bg1"/>
                </a:solidFill>
              </a:rPr>
              <a:t>Student Id: 2119795</a:t>
            </a:r>
          </a:p>
          <a:p>
            <a:pPr algn="l"/>
            <a:endParaRPr dirty="0" lang="en-US"/>
          </a:p>
        </p:txBody>
      </p:sp>
      <p:sp>
        <p:nvSpPr>
          <p:cNvPr id="4" name="rect3"/>
          <p:cNvSpPr txBox="1"/>
          <p:nvPr/>
        </p:nvSpPr>
        <p:spPr>
          <a:xfrm>
            <a:off x="1261349" y="420450"/>
            <a:ext cx="6260027" cy="1012193"/>
          </a:xfrm>
          <a:prstGeom prst="rect">
            <a:avLst/>
          </a:prstGeom>
          <a:noFill/>
        </p:spPr>
        <p:txBody>
          <a:bodyPr wrap="square"/>
          <a:lstStyle/>
          <a:p>
            <a:r>
              <a:rPr sz="3000"/>
              <a:t>Hotel Placement- Operating Hotel Facilities (BMIH4006)</a:t>
            </a:r>
            <a:endParaRPr/>
          </a:p>
        </p:txBody>
      </p:sp>
    </p:spTree>
    <p:extLst>
      <p:ext uri="{BB962C8B-B14F-4D97-AF65-F5344CB8AC3E}">
        <p14:creationId xmlns:p14="http://schemas.microsoft.com/office/powerpoint/2010/main" val="4168936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609600"/>
            <a:ext cx="7772400" cy="1470025"/>
          </a:xfrm>
        </p:spPr>
        <p:txBody>
          <a:bodyPr numCol="1"/>
          <a:lstStyle/>
          <a:p>
            <a:r>
              <a:rPr altLang="en-GB" dirty="0" lang="en-GB">
                <a:solidFill>
                  <a:schemeClr val="bg1"/>
                </a:solidFill>
              </a:rPr>
              <a:t>Introduction</a:t>
            </a:r>
            <a:endParaRPr dirty="0" lang="en-US">
              <a:solidFill>
                <a:schemeClr val="bg1"/>
              </a:solidFill>
            </a:endParaRPr>
          </a:p>
        </p:txBody>
      </p:sp>
      <p:sp>
        <p:nvSpPr>
          <p:cNvPr id="3" name="Subtitle 2"/>
          <p:cNvSpPr>
            <a:spLocks noGrp="1"/>
          </p:cNvSpPr>
          <p:nvPr>
            <p:ph idx="1" type="subTitle"/>
          </p:nvPr>
        </p:nvSpPr>
        <p:spPr>
          <a:xfrm>
            <a:off x="609600" y="1905000"/>
            <a:ext cx="7924800" cy="4495800"/>
          </a:xfrm>
        </p:spPr>
        <p:txBody>
          <a:bodyPr numCol="1">
            <a:normAutofit/>
          </a:bodyPr>
          <a:lstStyle/>
          <a:p>
            <a:pPr algn="just">
              <a:lnSpc>
                <a:spcPct val="150000"/>
              </a:lnSpc>
            </a:pPr>
            <a:r>
              <a:rPr altLang="en-GB" dirty="0" lang="en-GB" sz="2400">
                <a:solidFill>
                  <a:schemeClr val="bg1"/>
                </a:solidFill>
              </a:rPr>
              <a:t>Hotel industry is a fast growing industry in the UK. Although the COVID-19 pandemic has deadly affected the industry, it is recovering from the situation. The growth rate of the industry has decreased by 5.6% from 2017 but the net worth of the industry is still more than €16 billion. The success of the industry is highly dependent on skilled employees as they are the first defence of the profitability game. </a:t>
            </a:r>
            <a:endParaRPr dirty="0" lang="en-US" sz="2400">
              <a:solidFill>
                <a:schemeClr val="bg1"/>
              </a:solidFill>
            </a:endParaRPr>
          </a:p>
        </p:txBody>
      </p:sp>
    </p:spTree>
    <p:extLst>
      <p:ext uri="{BB962C8B-B14F-4D97-AF65-F5344CB8AC3E}">
        <p14:creationId xmlns:p14="http://schemas.microsoft.com/office/powerpoint/2010/main" val="2684085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533400"/>
            <a:ext cx="7772400" cy="1470025"/>
          </a:xfrm>
        </p:spPr>
        <p:txBody>
          <a:bodyPr numCol="1"/>
          <a:lstStyle/>
          <a:p>
            <a:r>
              <a:rPr altLang="en-GB" dirty="0" lang="en-GB">
                <a:solidFill>
                  <a:schemeClr val="bg1"/>
                </a:solidFill>
              </a:rPr>
              <a:t>Employee Engagement</a:t>
            </a:r>
            <a:endParaRPr dirty="0" lang="en-US">
              <a:solidFill>
                <a:schemeClr val="bg1"/>
              </a:solidFill>
            </a:endParaRPr>
          </a:p>
        </p:txBody>
      </p:sp>
      <p:sp>
        <p:nvSpPr>
          <p:cNvPr id="4" name="TextBox 3"/>
          <p:cNvSpPr txBox="1"/>
          <p:nvPr/>
        </p:nvSpPr>
        <p:spPr>
          <a:xfrm>
            <a:off x="304800" y="1753336"/>
            <a:ext cx="8382000" cy="2215991"/>
          </a:xfrm>
          <a:prstGeom prst="rect">
            <a:avLst/>
          </a:prstGeom>
          <a:noFill/>
        </p:spPr>
        <p:txBody>
          <a:bodyPr numCol="1" rtlCol="0" wrap="square">
            <a:spAutoFit/>
          </a:bodyPr>
          <a:lstStyle/>
          <a:p>
            <a:pPr algn="just"/>
            <a:r>
              <a:rPr altLang="en-GB" dirty="0" lang="en-GB" sz="2400">
                <a:solidFill>
                  <a:schemeClr val="bg1"/>
                </a:solidFill>
              </a:rPr>
              <a:t>Employee engagement describes the degree of connection, dedication and enthusiasm an employee feels towards his job, other employees and the organisation he works (</a:t>
            </a:r>
            <a:r>
              <a:rPr dirty="0" err="1" lang="en-US" sz="2400">
                <a:solidFill>
                  <a:schemeClr val="bg1"/>
                </a:solidFill>
              </a:rPr>
              <a:t>Anitha</a:t>
            </a:r>
            <a:r>
              <a:rPr dirty="0" lang="en-US" sz="2400">
                <a:solidFill>
                  <a:schemeClr val="bg1"/>
                </a:solidFill>
              </a:rPr>
              <a:t>, J. 2014)</a:t>
            </a:r>
            <a:r>
              <a:rPr altLang="en-GB" dirty="0" lang="en-GB" sz="2400">
                <a:solidFill>
                  <a:schemeClr val="bg1"/>
                </a:solidFill>
              </a:rPr>
              <a:t>. Employee engagement is considered as the key to the success of hotel management. </a:t>
            </a:r>
            <a:endParaRPr dirty="0" lang="en-US" sz="2400">
              <a:solidFill>
                <a:schemeClr val="bg1"/>
              </a:solidFill>
            </a:endParaRPr>
          </a:p>
          <a:p>
            <a:endParaRPr dirty="0" lang="en-US"/>
          </a:p>
        </p:txBody>
      </p:sp>
      <p:pic>
        <p:nvPicPr>
          <p:cNvPr descr="10 ways to increase employee engagement survey participation" id="1028" name="Picture 4"/>
          <p:cNvPicPr>
            <a:picLocks noChangeArrowheads="1" noChangeAspect="1"/>
          </p:cNvPicPr>
          <p:nvPr/>
        </p:nvPicPr>
        <p:blipFill>
          <a:blip r:embed="rId2">
            <a:extLst>
              <a:ext uri="{28A0092B-C50C-407E-A947-70E740481C1C}">
                <a14:useLocalDpi xmlns:a14="http://schemas.microsoft.com/office/drawing/2010/main" val="0"/>
              </a:ext>
            </a:extLst>
          </a:blip>
          <a:srcRect/>
          <a:stretch>
            <a:fillRect/>
          </a:stretch>
        </p:blipFill>
        <p:spPr>
          <a:xfrm>
            <a:off x="457200" y="3733800"/>
            <a:ext cx="807720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2941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609600"/>
            <a:ext cx="8915400" cy="1774825"/>
          </a:xfrm>
        </p:spPr>
        <p:txBody>
          <a:bodyPr numCol="1">
            <a:normAutofit/>
          </a:bodyPr>
          <a:lstStyle/>
          <a:p>
            <a:r>
              <a:rPr altLang="en-GB" dirty="0" lang="en-GB" sz="3600">
                <a:solidFill>
                  <a:schemeClr val="bg1"/>
                </a:solidFill>
              </a:rPr>
              <a:t>The Zinger Model of Employee Engagement</a:t>
            </a:r>
            <a:endParaRPr dirty="0" lang="en-US" sz="3600">
              <a:solidFill>
                <a:schemeClr val="bg1"/>
              </a:solidFill>
            </a:endParaRPr>
          </a:p>
        </p:txBody>
      </p:sp>
      <p:sp>
        <p:nvSpPr>
          <p:cNvPr id="3" name="Subtitle 2"/>
          <p:cNvSpPr>
            <a:spLocks noGrp="1"/>
          </p:cNvSpPr>
          <p:nvPr>
            <p:ph idx="1" type="subTitle"/>
          </p:nvPr>
        </p:nvSpPr>
        <p:spPr>
          <a:xfrm>
            <a:off x="304800" y="2628900"/>
            <a:ext cx="3810000" cy="4114800"/>
          </a:xfrm>
        </p:spPr>
        <p:txBody>
          <a:bodyPr numCol="1">
            <a:normAutofit/>
          </a:bodyPr>
          <a:lstStyle/>
          <a:p>
            <a:pPr algn="just"/>
            <a:r>
              <a:rPr altLang="en-GB" dirty="0" lang="en-GB" sz="2400">
                <a:solidFill>
                  <a:schemeClr val="bg1"/>
                </a:solidFill>
              </a:rPr>
              <a:t>The core concept of the Zinger model of employee engagement is to create engagement from the ground up by concentrating on core employee requirements. The model focuses on ten crucial actions that should be taken to engage employees.</a:t>
            </a:r>
            <a:endParaRPr dirty="0" lang="en-US" sz="2400">
              <a:solidFill>
                <a:schemeClr val="bg1"/>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9600" y="2667000"/>
            <a:ext cx="4343400" cy="3733800"/>
          </a:xfrm>
          <a:prstGeom prst="rect">
            <a:avLst/>
          </a:prstGeom>
        </p:spPr>
      </p:pic>
    </p:spTree>
    <p:extLst>
      <p:ext uri="{BB962C8B-B14F-4D97-AF65-F5344CB8AC3E}">
        <p14:creationId xmlns:p14="http://schemas.microsoft.com/office/powerpoint/2010/main" val="1759481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3557" y="443345"/>
            <a:ext cx="6934201" cy="1219200"/>
          </a:xfrm>
        </p:spPr>
        <p:txBody>
          <a:bodyPr numCol="1"/>
          <a:lstStyle/>
          <a:p>
            <a:r>
              <a:rPr altLang="en-GB" dirty="0" lang="en-GB">
                <a:solidFill>
                  <a:schemeClr val="bg1"/>
                </a:solidFill>
              </a:rPr>
              <a:t>The Zinger Model</a:t>
            </a:r>
            <a:endParaRPr dirty="0" lang="en-US">
              <a:solidFill>
                <a:schemeClr val="bg1"/>
              </a:solidFill>
            </a:endParaRPr>
          </a:p>
        </p:txBody>
      </p:sp>
      <p:sp>
        <p:nvSpPr>
          <p:cNvPr id="3" name="Subtitle 2"/>
          <p:cNvSpPr>
            <a:spLocks noGrp="1"/>
          </p:cNvSpPr>
          <p:nvPr>
            <p:ph idx="1" type="subTitle"/>
          </p:nvPr>
        </p:nvSpPr>
        <p:spPr>
          <a:xfrm>
            <a:off x="467302" y="3427324"/>
            <a:ext cx="5105400" cy="2743200"/>
          </a:xfrm>
        </p:spPr>
        <p:txBody>
          <a:bodyPr numCol="1">
            <a:normAutofit lnSpcReduction="10000"/>
          </a:bodyPr>
          <a:lstStyle/>
          <a:p>
            <a:pPr algn="l" indent="-342900" marL="342900">
              <a:buFont charset="2" pitchFamily="2" typeface="Wingdings"/>
              <a:buChar char="q"/>
            </a:pPr>
            <a:r>
              <a:rPr altLang="en-GB" b="1" dirty="0" lang="en-GB" sz="2400">
                <a:solidFill>
                  <a:schemeClr val="bg1"/>
                </a:solidFill>
              </a:rPr>
              <a:t>Bottom row- </a:t>
            </a:r>
            <a:r>
              <a:rPr altLang="en-GB" dirty="0" lang="en-GB" sz="2400">
                <a:solidFill>
                  <a:schemeClr val="bg1"/>
                </a:solidFill>
              </a:rPr>
              <a:t>describes employee needs.</a:t>
            </a:r>
          </a:p>
          <a:p>
            <a:pPr algn="l" indent="-457200" marL="457200">
              <a:buFont charset="2" pitchFamily="2" typeface="Wingdings"/>
              <a:buChar char="q"/>
            </a:pPr>
            <a:r>
              <a:rPr altLang="en-GB" b="1" dirty="0" lang="en-GB" sz="2400">
                <a:solidFill>
                  <a:schemeClr val="bg1"/>
                </a:solidFill>
              </a:rPr>
              <a:t>Second row- </a:t>
            </a:r>
            <a:r>
              <a:rPr altLang="en-GB" dirty="0" lang="en-GB" sz="2400">
                <a:solidFill>
                  <a:schemeClr val="bg1"/>
                </a:solidFill>
              </a:rPr>
              <a:t>focuses on uniting the company.</a:t>
            </a:r>
          </a:p>
          <a:p>
            <a:pPr algn="l" indent="-457200" marL="457200">
              <a:buFont charset="2" pitchFamily="2" typeface="Wingdings"/>
              <a:buChar char="q"/>
            </a:pPr>
            <a:r>
              <a:rPr altLang="en-GB" b="1" dirty="0" lang="en-GB" sz="2400">
                <a:solidFill>
                  <a:schemeClr val="bg1"/>
                </a:solidFill>
              </a:rPr>
              <a:t>Third row- </a:t>
            </a:r>
            <a:r>
              <a:rPr altLang="en-GB" dirty="0" lang="en-GB" sz="2400">
                <a:solidFill>
                  <a:schemeClr val="bg1"/>
                </a:solidFill>
              </a:rPr>
              <a:t>focuses on boosting performances.</a:t>
            </a:r>
          </a:p>
          <a:p>
            <a:pPr algn="l" indent="-457200" marL="457200">
              <a:buFont charset="2" pitchFamily="2" typeface="Wingdings"/>
              <a:buChar char="q"/>
            </a:pPr>
            <a:r>
              <a:rPr altLang="en-GB" b="1" dirty="0" lang="en-GB" sz="2400">
                <a:solidFill>
                  <a:schemeClr val="bg1"/>
                </a:solidFill>
              </a:rPr>
              <a:t>Top row- </a:t>
            </a:r>
            <a:r>
              <a:rPr altLang="en-GB" dirty="0" lang="en-GB" sz="2400">
                <a:solidFill>
                  <a:schemeClr val="bg1"/>
                </a:solidFill>
              </a:rPr>
              <a:t>shows results.</a:t>
            </a:r>
          </a:p>
        </p:txBody>
      </p:sp>
      <p:sp>
        <p:nvSpPr>
          <p:cNvPr id="4" name="TextBox 3"/>
          <p:cNvSpPr txBox="1"/>
          <p:nvPr/>
        </p:nvSpPr>
        <p:spPr>
          <a:xfrm>
            <a:off x="460375" y="1676400"/>
            <a:ext cx="8534400" cy="1107996"/>
          </a:xfrm>
          <a:prstGeom prst="rect">
            <a:avLst/>
          </a:prstGeom>
          <a:noFill/>
        </p:spPr>
        <p:txBody>
          <a:bodyPr numCol="1" rtlCol="0" wrap="square">
            <a:spAutoFit/>
          </a:bodyPr>
          <a:lstStyle/>
          <a:p>
            <a:r>
              <a:rPr altLang="en-GB" dirty="0" lang="en-GB" sz="2400">
                <a:solidFill>
                  <a:schemeClr val="bg1"/>
                </a:solidFill>
              </a:rPr>
              <a:t>The Zinger model of employee engagement follows a pyramid structure which has four rows.</a:t>
            </a:r>
          </a:p>
          <a:p>
            <a:endParaRPr dirty="0" lang="en-US"/>
          </a:p>
        </p:txBody>
      </p:sp>
      <p:sp>
        <p:nvSpPr>
          <p:cNvPr descr="The Power of Employee Engagement" id="6" name="AutoShape 2"/>
          <p:cNvSpPr>
            <a:spLocks noChangeArrowheads="1" noChangeAspect="1"/>
          </p:cNvSpPr>
          <p:nvPr/>
        </p:nvSpPr>
        <p:spPr>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nchor="t" anchorCtr="0" bIns="45720" compatLnSpc="1" lIns="91440" numCol="1" rIns="91440" tIns="45720" vert="horz" wrap="square">
            <a:prstTxWarp prst="textNoShape">
              <a:avLst/>
            </a:prstTxWarp>
          </a:bodyPr>
          <a:lstStyle/>
          <a:p>
            <a:endParaRPr lang="en-US"/>
          </a:p>
        </p:txBody>
      </p:sp>
      <p:sp>
        <p:nvSpPr>
          <p:cNvPr descr="The Power of Employee Engagement" id="7" name="AutoShape 4"/>
          <p:cNvSpPr>
            <a:spLocks noChangeArrowheads="1" noChangeAspect="1"/>
          </p:cNvSpPr>
          <p:nvPr/>
        </p:nvSpPr>
        <p:spPr>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nchor="t" anchorCtr="0" bIns="45720" compatLnSpc="1" lIns="91440" numCol="1" rIns="91440" tIns="45720" vert="horz" wrap="square">
            <a:prstTxWarp prst="textNoShape">
              <a:avLst/>
            </a:prstTxWarp>
          </a:bodyPr>
          <a:lstStyle/>
          <a:p>
            <a:endParaRPr lang="en-US"/>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5000" y="3276600"/>
            <a:ext cx="3136323" cy="2914706"/>
          </a:xfrm>
          <a:prstGeom prst="rect">
            <a:avLst/>
          </a:prstGeom>
        </p:spPr>
      </p:pic>
    </p:spTree>
    <p:extLst>
      <p:ext uri="{BB962C8B-B14F-4D97-AF65-F5344CB8AC3E}">
        <p14:creationId xmlns:p14="http://schemas.microsoft.com/office/powerpoint/2010/main" val="703469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8600"/>
            <a:ext cx="7772400" cy="762000"/>
          </a:xfrm>
        </p:spPr>
        <p:txBody>
          <a:bodyPr numCol="1">
            <a:normAutofit/>
          </a:bodyPr>
          <a:lstStyle/>
          <a:p>
            <a:r>
              <a:rPr altLang="en-GB" dirty="0" lang="en-GB">
                <a:solidFill>
                  <a:schemeClr val="bg1"/>
                </a:solidFill>
              </a:rPr>
              <a:t>The Zinger Model </a:t>
            </a:r>
            <a:r>
              <a:rPr altLang="en-GB" dirty="0" lang="en-GB" sz="2700">
                <a:solidFill>
                  <a:schemeClr val="bg1"/>
                </a:solidFill>
              </a:rPr>
              <a:t>Bottom Row</a:t>
            </a:r>
            <a:endParaRPr dirty="0" lang="en-US" sz="2700"/>
          </a:p>
        </p:txBody>
      </p:sp>
      <p:sp>
        <p:nvSpPr>
          <p:cNvPr id="4" name="Rectangle 3"/>
          <p:cNvSpPr/>
          <p:nvPr/>
        </p:nvSpPr>
        <p:spPr>
          <a:xfrm>
            <a:off x="228600" y="1267690"/>
            <a:ext cx="2057400" cy="484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r>
              <a:rPr altLang="en-GB" b="1" dirty="0" lang="en-GB">
                <a:solidFill>
                  <a:schemeClr val="bg1"/>
                </a:solidFill>
              </a:rPr>
              <a:t>Enhance well-being</a:t>
            </a:r>
          </a:p>
        </p:txBody>
      </p:sp>
      <p:sp>
        <p:nvSpPr>
          <p:cNvPr id="5" name="Rectangle 4"/>
          <p:cNvSpPr/>
          <p:nvPr/>
        </p:nvSpPr>
        <p:spPr>
          <a:xfrm>
            <a:off x="228600" y="3429000"/>
            <a:ext cx="2057400" cy="2971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just"/>
            <a:r>
              <a:rPr altLang="en-GB" dirty="0" lang="en-GB">
                <a:solidFill>
                  <a:schemeClr val="bg1"/>
                </a:solidFill>
              </a:rPr>
              <a:t>To produce the best performance from the employees, their physical and mental well-beings must be ensured (</a:t>
            </a:r>
            <a:r>
              <a:rPr dirty="0" lang="en-US">
                <a:solidFill>
                  <a:schemeClr val="bg1"/>
                </a:solidFill>
              </a:rPr>
              <a:t>Bauer, T. and </a:t>
            </a:r>
            <a:r>
              <a:rPr dirty="0" err="1" lang="en-US">
                <a:solidFill>
                  <a:schemeClr val="bg1"/>
                </a:solidFill>
              </a:rPr>
              <a:t>Erdogan</a:t>
            </a:r>
            <a:r>
              <a:rPr dirty="0" lang="en-US">
                <a:solidFill>
                  <a:schemeClr val="bg1"/>
                </a:solidFill>
              </a:rPr>
              <a:t>, B. 2012.).</a:t>
            </a:r>
          </a:p>
        </p:txBody>
      </p:sp>
      <p:sp>
        <p:nvSpPr>
          <p:cNvPr id="6" name="Rectangle 5"/>
          <p:cNvSpPr/>
          <p:nvPr/>
        </p:nvSpPr>
        <p:spPr>
          <a:xfrm>
            <a:off x="2590800" y="3429000"/>
            <a:ext cx="2121477" cy="2987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just"/>
            <a:r>
              <a:rPr altLang="en-GB" dirty="0" lang="en-GB">
                <a:solidFill>
                  <a:schemeClr val="bg1"/>
                </a:solidFill>
              </a:rPr>
              <a:t>The workplace environment should be healthy and beautiful so that the employees can bring energy to the workstation.</a:t>
            </a:r>
            <a:endParaRPr dirty="0" lang="en-US">
              <a:solidFill>
                <a:schemeClr val="bg1"/>
              </a:solidFill>
            </a:endParaRPr>
          </a:p>
        </p:txBody>
      </p:sp>
      <p:sp>
        <p:nvSpPr>
          <p:cNvPr id="7" name="Rectangle 6"/>
          <p:cNvSpPr/>
          <p:nvPr/>
        </p:nvSpPr>
        <p:spPr>
          <a:xfrm>
            <a:off x="5018809" y="3413412"/>
            <a:ext cx="1839191" cy="2987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just"/>
            <a:r>
              <a:rPr altLang="en-GB" dirty="0" lang="en-GB">
                <a:solidFill>
                  <a:schemeClr val="bg1"/>
                </a:solidFill>
              </a:rPr>
              <a:t>A survey shows that 90% of employees stays engaged in long-term when they involve in a work which is meaningful to them.</a:t>
            </a:r>
            <a:endParaRPr dirty="0" lang="en-US">
              <a:solidFill>
                <a:schemeClr val="bg1"/>
              </a:solidFill>
            </a:endParaRPr>
          </a:p>
        </p:txBody>
      </p:sp>
      <p:sp>
        <p:nvSpPr>
          <p:cNvPr id="8" name="Rectangle 7"/>
          <p:cNvSpPr/>
          <p:nvPr/>
        </p:nvSpPr>
        <p:spPr>
          <a:xfrm>
            <a:off x="7010400" y="3413412"/>
            <a:ext cx="1887682" cy="2987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just"/>
            <a:r>
              <a:rPr altLang="en-GB" dirty="0" lang="en-GB">
                <a:solidFill>
                  <a:schemeClr val="bg1"/>
                </a:solidFill>
              </a:rPr>
              <a:t>Managers or leaders should ensure an environment where employees can show individual skills and strengths. </a:t>
            </a:r>
            <a:endParaRPr dirty="0" lang="en-US">
              <a:solidFill>
                <a:schemeClr val="bg1"/>
              </a:solidFill>
            </a:endParaRPr>
          </a:p>
        </p:txBody>
      </p:sp>
      <p:sp>
        <p:nvSpPr>
          <p:cNvPr id="9" name="Rectangle 8"/>
          <p:cNvSpPr/>
          <p:nvPr/>
        </p:nvSpPr>
        <p:spPr>
          <a:xfrm>
            <a:off x="2590800" y="1267689"/>
            <a:ext cx="1956955" cy="484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r>
              <a:rPr altLang="en-GB" b="1" dirty="0" lang="en-GB">
                <a:solidFill>
                  <a:schemeClr val="bg1"/>
                </a:solidFill>
              </a:rPr>
              <a:t>Enliven energy</a:t>
            </a:r>
            <a:endParaRPr b="1" dirty="0" lang="en-US">
              <a:solidFill>
                <a:schemeClr val="bg1"/>
              </a:solidFill>
            </a:endParaRPr>
          </a:p>
        </p:txBody>
      </p:sp>
      <p:sp>
        <p:nvSpPr>
          <p:cNvPr id="10" name="Rectangle 9"/>
          <p:cNvSpPr/>
          <p:nvPr/>
        </p:nvSpPr>
        <p:spPr>
          <a:xfrm>
            <a:off x="5018809" y="1267691"/>
            <a:ext cx="1839191" cy="484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r>
              <a:rPr altLang="en-GB" b="1" dirty="0" lang="en-GB">
                <a:solidFill>
                  <a:schemeClr val="bg1"/>
                </a:solidFill>
              </a:rPr>
              <a:t>Make meaning</a:t>
            </a:r>
            <a:endParaRPr b="1" dirty="0" lang="en-US">
              <a:solidFill>
                <a:schemeClr val="bg1"/>
              </a:solidFill>
            </a:endParaRPr>
          </a:p>
        </p:txBody>
      </p:sp>
      <p:sp>
        <p:nvSpPr>
          <p:cNvPr id="11" name="Rectangle 10"/>
          <p:cNvSpPr/>
          <p:nvPr/>
        </p:nvSpPr>
        <p:spPr>
          <a:xfrm>
            <a:off x="7010401" y="1267692"/>
            <a:ext cx="1887682" cy="4849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r>
              <a:rPr altLang="en-GB" b="1" dirty="0" lang="en-GB">
                <a:solidFill>
                  <a:schemeClr val="bg1"/>
                </a:solidFill>
              </a:rPr>
              <a:t>Leverage strength</a:t>
            </a:r>
            <a:endParaRPr b="1" dirty="0" lang="en-US">
              <a:solidFill>
                <a:schemeClr val="bg1"/>
              </a:solidFill>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789" y="2186335"/>
            <a:ext cx="919021" cy="918534"/>
          </a:xfrm>
          <a:prstGeom prst="rect">
            <a:avLst/>
          </a:prstGeom>
        </p:spPr>
      </p:pic>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2007" y="2173234"/>
            <a:ext cx="914539" cy="941839"/>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57908" y="2186335"/>
            <a:ext cx="960992" cy="918533"/>
          </a:xfrm>
          <a:prstGeom prst="rect">
            <a:avLst/>
          </a:prstGeom>
        </p:spPr>
      </p:pic>
      <p:pic>
        <p:nvPicPr>
          <p:cNvPr id="17" name="Picture 1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04097" y="2186335"/>
            <a:ext cx="900287" cy="918533"/>
          </a:xfrm>
          <a:prstGeom prst="rect">
            <a:avLst/>
          </a:prstGeom>
        </p:spPr>
      </p:pic>
      <p:sp>
        <p:nvSpPr>
          <p:cNvPr id="18" name="Up-Down Arrow 17"/>
          <p:cNvSpPr/>
          <p:nvPr/>
        </p:nvSpPr>
        <p:spPr>
          <a:xfrm>
            <a:off x="1066800" y="1752601"/>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9" name="Up-Down Arrow 18"/>
          <p:cNvSpPr/>
          <p:nvPr/>
        </p:nvSpPr>
        <p:spPr>
          <a:xfrm>
            <a:off x="5786004" y="3053566"/>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0" name="Up-Down Arrow 19"/>
          <p:cNvSpPr/>
          <p:nvPr/>
        </p:nvSpPr>
        <p:spPr>
          <a:xfrm>
            <a:off x="3416876" y="3043573"/>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1" name="Up-Down Arrow 20"/>
          <p:cNvSpPr/>
          <p:nvPr/>
        </p:nvSpPr>
        <p:spPr>
          <a:xfrm>
            <a:off x="1104900" y="3031648"/>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2" name="Up-Down Arrow 21"/>
          <p:cNvSpPr/>
          <p:nvPr/>
        </p:nvSpPr>
        <p:spPr>
          <a:xfrm>
            <a:off x="7801842" y="1721030"/>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3" name="Up-Down Arrow 22"/>
          <p:cNvSpPr/>
          <p:nvPr/>
        </p:nvSpPr>
        <p:spPr>
          <a:xfrm>
            <a:off x="5786004" y="1787238"/>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4" name="Up-Down Arrow 23"/>
          <p:cNvSpPr/>
          <p:nvPr/>
        </p:nvSpPr>
        <p:spPr>
          <a:xfrm>
            <a:off x="3416876" y="1750669"/>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5" name="Up-Down Arrow 24"/>
          <p:cNvSpPr/>
          <p:nvPr/>
        </p:nvSpPr>
        <p:spPr>
          <a:xfrm>
            <a:off x="7824355" y="3087722"/>
            <a:ext cx="304800" cy="42063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Tree>
    <p:extLst>
      <p:ext uri="{BB962C8B-B14F-4D97-AF65-F5344CB8AC3E}">
        <p14:creationId xmlns:p14="http://schemas.microsoft.com/office/powerpoint/2010/main" val="3156629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52401"/>
            <a:ext cx="7772400" cy="1219200"/>
          </a:xfrm>
        </p:spPr>
        <p:txBody>
          <a:bodyPr numCol="1"/>
          <a:lstStyle/>
          <a:p>
            <a:pPr algn="l"/>
            <a:r>
              <a:rPr altLang="en-GB" dirty="0" lang="en-GB">
                <a:solidFill>
                  <a:schemeClr val="bg1"/>
                </a:solidFill>
              </a:rPr>
              <a:t>The Zinger Model</a:t>
            </a:r>
            <a:endParaRPr dirty="0" lang="en-US"/>
          </a:p>
        </p:txBody>
      </p:sp>
      <p:sp>
        <p:nvSpPr>
          <p:cNvPr id="3" name="Subtitle 2"/>
          <p:cNvSpPr>
            <a:spLocks noGrp="1"/>
          </p:cNvSpPr>
          <p:nvPr>
            <p:ph idx="1" type="subTitle"/>
          </p:nvPr>
        </p:nvSpPr>
        <p:spPr>
          <a:xfrm>
            <a:off x="381000" y="1371600"/>
            <a:ext cx="8382000" cy="1371600"/>
          </a:xfrm>
        </p:spPr>
        <p:txBody>
          <a:bodyPr numCol="1">
            <a:normAutofit fontScale="85000" lnSpcReduction="10000"/>
          </a:bodyPr>
          <a:lstStyle/>
          <a:p>
            <a:pPr algn="just"/>
            <a:r>
              <a:rPr altLang="en-GB" b="1" dirty="0" lang="en-GB">
                <a:solidFill>
                  <a:schemeClr val="tx2">
                    <a:lumMod val="60000"/>
                    <a:lumOff val="40000"/>
                  </a:schemeClr>
                </a:solidFill>
              </a:rPr>
              <a:t>Second Row: Uniting the company</a:t>
            </a:r>
          </a:p>
          <a:p>
            <a:pPr algn="just"/>
            <a:r>
              <a:rPr altLang="en-GB" dirty="0" lang="en-GB" sz="2800">
                <a:solidFill>
                  <a:schemeClr val="bg1"/>
                </a:solidFill>
              </a:rPr>
              <a:t>The main focus here is on connecting individuals and building relationship among employees to produce a team approach.</a:t>
            </a:r>
            <a:endParaRPr dirty="0" lang="en-US" sz="2800">
              <a:solidFill>
                <a:schemeClr val="bg1"/>
              </a:solidFill>
            </a:endParaRPr>
          </a:p>
        </p:txBody>
      </p:sp>
      <p:sp>
        <p:nvSpPr>
          <p:cNvPr id="5" name="Rectangle 4"/>
          <p:cNvSpPr/>
          <p:nvPr/>
        </p:nvSpPr>
        <p:spPr>
          <a:xfrm>
            <a:off x="381000" y="3523565"/>
            <a:ext cx="2590800" cy="3105835"/>
          </a:xfrm>
          <a:prstGeom prst="rect">
            <a:avLst/>
          </a:prstGeom>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just"/>
            <a:r>
              <a:rPr altLang="en-GB" dirty="0" lang="en-GB" sz="2000"/>
              <a:t>Team work produces better result than working individually (</a:t>
            </a:r>
            <a:r>
              <a:rPr dirty="0" lang="en-US" sz="2000">
                <a:solidFill>
                  <a:schemeClr val="bg1"/>
                </a:solidFill>
              </a:rPr>
              <a:t>Hair, et al. 2011).</a:t>
            </a:r>
            <a:r>
              <a:rPr altLang="en-GB" dirty="0" lang="en-GB" sz="2000"/>
              <a:t> But creating a team is not enough. A manager must create connections among employees at work.</a:t>
            </a:r>
            <a:endParaRPr dirty="0" lang="en-US" sz="2000"/>
          </a:p>
        </p:txBody>
      </p:sp>
      <p:sp>
        <p:nvSpPr>
          <p:cNvPr id="7" name="Rectangle 6"/>
          <p:cNvSpPr/>
          <p:nvPr/>
        </p:nvSpPr>
        <p:spPr>
          <a:xfrm>
            <a:off x="3200400" y="2898015"/>
            <a:ext cx="3276600" cy="5517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b="1" dirty="0" lang="en-GB"/>
              <a:t>Fostering Recognition</a:t>
            </a:r>
            <a:endParaRPr b="1" dirty="0" lang="en-US"/>
          </a:p>
        </p:txBody>
      </p:sp>
      <p:sp>
        <p:nvSpPr>
          <p:cNvPr id="8" name="Rectangle 7"/>
          <p:cNvSpPr/>
          <p:nvPr/>
        </p:nvSpPr>
        <p:spPr>
          <a:xfrm>
            <a:off x="3200399" y="3514221"/>
            <a:ext cx="3276601" cy="31058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sz="2000"/>
              <a:t>Fostering recognition is not all about giving promotion or bonuses. It means developing a culture where both leaders and employees contribute recognition ideas to maintain employee engagement high</a:t>
            </a:r>
            <a:endParaRPr dirty="0" lang="en-US" sz="2000"/>
          </a:p>
        </p:txBody>
      </p:sp>
      <p:sp>
        <p:nvSpPr>
          <p:cNvPr id="9" name="Rectangle 8"/>
          <p:cNvSpPr/>
          <p:nvPr/>
        </p:nvSpPr>
        <p:spPr>
          <a:xfrm>
            <a:off x="6629400" y="2864586"/>
            <a:ext cx="2286000" cy="5517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b="1" dirty="0" lang="en-GB"/>
              <a:t>Master  Moments</a:t>
            </a:r>
            <a:endParaRPr b="1" dirty="0" lang="en-US"/>
          </a:p>
        </p:txBody>
      </p:sp>
      <p:sp>
        <p:nvSpPr>
          <p:cNvPr id="10" name="Rectangle 9"/>
          <p:cNvSpPr/>
          <p:nvPr/>
        </p:nvSpPr>
        <p:spPr>
          <a:xfrm>
            <a:off x="6629400" y="3523565"/>
            <a:ext cx="2286000" cy="31058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sz="2000"/>
              <a:t>Employees requires to be present in the job emotionally and mentally to be highly engaged (</a:t>
            </a:r>
            <a:r>
              <a:rPr dirty="0" err="1" lang="en-US" sz="2000">
                <a:solidFill>
                  <a:schemeClr val="bg1"/>
                </a:solidFill>
              </a:rPr>
              <a:t>Waiganjo</a:t>
            </a:r>
            <a:r>
              <a:rPr dirty="0" lang="en-US" sz="2000">
                <a:solidFill>
                  <a:schemeClr val="bg1"/>
                </a:solidFill>
              </a:rPr>
              <a:t>, E. W., and </a:t>
            </a:r>
            <a:r>
              <a:rPr dirty="0" err="1" lang="en-US" sz="2000">
                <a:solidFill>
                  <a:schemeClr val="bg1"/>
                </a:solidFill>
              </a:rPr>
              <a:t>Njeru</a:t>
            </a:r>
            <a:r>
              <a:rPr dirty="0" lang="en-US" sz="2000">
                <a:solidFill>
                  <a:schemeClr val="bg1"/>
                </a:solidFill>
              </a:rPr>
              <a:t>, A. 2015)</a:t>
            </a:r>
            <a:endParaRPr dirty="0" lang="en-US" sz="2000"/>
          </a:p>
        </p:txBody>
      </p:sp>
      <p:sp>
        <p:nvSpPr>
          <p:cNvPr id="11" name="Rectangle 10"/>
          <p:cNvSpPr/>
          <p:nvPr/>
        </p:nvSpPr>
        <p:spPr>
          <a:xfrm>
            <a:off x="381000" y="2877234"/>
            <a:ext cx="2590800" cy="5517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b="1" dirty="0" lang="en-GB"/>
              <a:t>Building Relationship</a:t>
            </a:r>
            <a:endParaRPr b="1" dirty="0" lang="en-US"/>
          </a:p>
        </p:txBody>
      </p:sp>
    </p:spTree>
    <p:extLst>
      <p:ext uri="{BB962C8B-B14F-4D97-AF65-F5344CB8AC3E}">
        <p14:creationId xmlns:p14="http://schemas.microsoft.com/office/powerpoint/2010/main" val="828049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228601"/>
            <a:ext cx="7772400" cy="1066800"/>
          </a:xfrm>
        </p:spPr>
        <p:txBody>
          <a:bodyPr numCol="1"/>
          <a:lstStyle/>
          <a:p>
            <a:r>
              <a:rPr altLang="en-GB" dirty="0" lang="en-GB">
                <a:solidFill>
                  <a:schemeClr val="bg1"/>
                </a:solidFill>
              </a:rPr>
              <a:t>The Zinger Model</a:t>
            </a:r>
            <a:endParaRPr dirty="0" lang="en-US"/>
          </a:p>
        </p:txBody>
      </p:sp>
      <p:sp>
        <p:nvSpPr>
          <p:cNvPr id="3" name="Subtitle 2"/>
          <p:cNvSpPr>
            <a:spLocks noGrp="1"/>
          </p:cNvSpPr>
          <p:nvPr>
            <p:ph idx="1" type="subTitle"/>
          </p:nvPr>
        </p:nvSpPr>
        <p:spPr>
          <a:xfrm>
            <a:off x="381000" y="1295400"/>
            <a:ext cx="8534400" cy="1295400"/>
          </a:xfrm>
        </p:spPr>
        <p:txBody>
          <a:bodyPr numCol="1">
            <a:normAutofit lnSpcReduction="10000"/>
          </a:bodyPr>
          <a:lstStyle/>
          <a:p>
            <a:pPr algn="l"/>
            <a:r>
              <a:rPr altLang="en-GB" b="1" dirty="0" lang="en-GB">
                <a:solidFill>
                  <a:schemeClr val="tx2">
                    <a:lumMod val="60000"/>
                    <a:lumOff val="40000"/>
                  </a:schemeClr>
                </a:solidFill>
              </a:rPr>
              <a:t>Third Row: Performance boosting</a:t>
            </a:r>
          </a:p>
          <a:p>
            <a:pPr algn="l"/>
            <a:r>
              <a:rPr altLang="en-GB" dirty="0" lang="en-GB" sz="2400">
                <a:solidFill>
                  <a:schemeClr val="bg1"/>
                </a:solidFill>
              </a:rPr>
              <a:t>The main focus of this stage is to track improvement and maximise results.</a:t>
            </a:r>
            <a:endParaRPr dirty="0" lang="en-US" sz="2400">
              <a:solidFill>
                <a:schemeClr val="bg1"/>
              </a:solidFill>
            </a:endParaRPr>
          </a:p>
        </p:txBody>
      </p:sp>
      <p:sp>
        <p:nvSpPr>
          <p:cNvPr id="5" name="Right Arrow 4"/>
          <p:cNvSpPr/>
          <p:nvPr/>
        </p:nvSpPr>
        <p:spPr>
          <a:xfrm>
            <a:off x="1302327" y="5105400"/>
            <a:ext cx="2590800" cy="1143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Maximise performances</a:t>
            </a:r>
            <a:endParaRPr dirty="0" lang="en-US"/>
          </a:p>
        </p:txBody>
      </p:sp>
      <p:sp>
        <p:nvSpPr>
          <p:cNvPr id="6" name="Right Arrow 5"/>
          <p:cNvSpPr/>
          <p:nvPr/>
        </p:nvSpPr>
        <p:spPr>
          <a:xfrm>
            <a:off x="1316182" y="2999509"/>
            <a:ext cx="2590800" cy="1066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Tracking progress</a:t>
            </a:r>
            <a:endParaRPr dirty="0" lang="en-US"/>
          </a:p>
        </p:txBody>
      </p:sp>
      <p:sp>
        <p:nvSpPr>
          <p:cNvPr id="7" name="Rectangle 6"/>
          <p:cNvSpPr/>
          <p:nvPr/>
        </p:nvSpPr>
        <p:spPr>
          <a:xfrm>
            <a:off x="3879273" y="2743200"/>
            <a:ext cx="5257800" cy="16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In a company, most of the times,  success is a long term issue. In this situation, a manager must keep employee engaged from the beginning to the last.  He must develop a system to track progress and develop employee skills. </a:t>
            </a:r>
            <a:endParaRPr dirty="0" lang="en-US"/>
          </a:p>
        </p:txBody>
      </p:sp>
      <p:sp>
        <p:nvSpPr>
          <p:cNvPr id="8" name="Rectangle 7"/>
          <p:cNvSpPr/>
          <p:nvPr/>
        </p:nvSpPr>
        <p:spPr>
          <a:xfrm>
            <a:off x="3906982" y="4876800"/>
            <a:ext cx="5105400" cy="16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Sometimes, when employees do not get enough opportunities to show their skills and abilities, they get frustrated. To keep them engaged and motivated, they should be given goals with clear  reasoning.</a:t>
            </a:r>
            <a:endParaRPr dirty="0" lang="en-US"/>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5410200"/>
            <a:ext cx="790664" cy="662032"/>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426" y="3276600"/>
            <a:ext cx="843811" cy="685800"/>
          </a:xfrm>
          <a:prstGeom prst="rect">
            <a:avLst/>
          </a:prstGeom>
        </p:spPr>
      </p:pic>
    </p:spTree>
    <p:extLst>
      <p:ext uri="{BB962C8B-B14F-4D97-AF65-F5344CB8AC3E}">
        <p14:creationId xmlns:p14="http://schemas.microsoft.com/office/powerpoint/2010/main" val="3536894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220643"/>
          </a:xfrm>
        </p:spPr>
        <p:txBody>
          <a:bodyPr numCol="1"/>
          <a:lstStyle/>
          <a:p>
            <a:r>
              <a:rPr altLang="en-GB" dirty="0" lang="en-GB">
                <a:solidFill>
                  <a:schemeClr val="bg1"/>
                </a:solidFill>
              </a:rPr>
              <a:t>The Zinger Model</a:t>
            </a:r>
            <a:endParaRPr dirty="0" lang="en-US"/>
          </a:p>
        </p:txBody>
      </p:sp>
      <p:sp>
        <p:nvSpPr>
          <p:cNvPr id="3" name="Subtitle 2"/>
          <p:cNvSpPr>
            <a:spLocks noGrp="1"/>
          </p:cNvSpPr>
          <p:nvPr>
            <p:ph idx="1" type="subTitle"/>
          </p:nvPr>
        </p:nvSpPr>
        <p:spPr>
          <a:xfrm>
            <a:off x="381000" y="1447800"/>
            <a:ext cx="8305800" cy="3200400"/>
          </a:xfrm>
        </p:spPr>
        <p:txBody>
          <a:bodyPr numCol="1">
            <a:normAutofit/>
          </a:bodyPr>
          <a:lstStyle/>
          <a:p>
            <a:pPr algn="l"/>
            <a:r>
              <a:rPr altLang="en-GB" b="1" dirty="0" lang="en-GB" sz="2400">
                <a:solidFill>
                  <a:schemeClr val="bg1"/>
                </a:solidFill>
              </a:rPr>
              <a:t>Top of the row:  Achieving outcomes</a:t>
            </a:r>
          </a:p>
          <a:p>
            <a:pPr algn="just"/>
            <a:r>
              <a:rPr altLang="en-GB" dirty="0" lang="en-GB" sz="2400">
                <a:solidFill>
                  <a:schemeClr val="bg1"/>
                </a:solidFill>
              </a:rPr>
              <a:t>Obviously, the final expectation of employee engagement program is to achieve success for a company. Engaged employees enhance productivity and profitability. To make this happen, a manager has to outline strategic engagement objectives at the starting. And then he has to develop programs and track performances. E-mail tracking  is an effective way of tracking employee performance.</a:t>
            </a:r>
            <a:endParaRPr dirty="0" lang="en-US" sz="2400">
              <a:solidFill>
                <a:schemeClr val="bg1"/>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4648200"/>
            <a:ext cx="8001000" cy="2133600"/>
          </a:xfrm>
          <a:prstGeom prst="rect">
            <a:avLst/>
          </a:prstGeom>
        </p:spPr>
      </p:pic>
    </p:spTree>
    <p:extLst>
      <p:ext uri="{BB962C8B-B14F-4D97-AF65-F5344CB8AC3E}">
        <p14:creationId xmlns:p14="http://schemas.microsoft.com/office/powerpoint/2010/main" val="1016243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52400"/>
            <a:ext cx="7772400" cy="1143000"/>
          </a:xfrm>
        </p:spPr>
        <p:txBody>
          <a:bodyPr numCol="1">
            <a:normAutofit/>
          </a:bodyPr>
          <a:lstStyle/>
          <a:p>
            <a:r>
              <a:rPr altLang="en-GB" dirty="0" lang="en-GB" sz="3200">
                <a:solidFill>
                  <a:schemeClr val="bg1"/>
                </a:solidFill>
              </a:rPr>
              <a:t>Why is employee engagement important?</a:t>
            </a:r>
            <a:endParaRPr dirty="0" lang="en-US" sz="3200">
              <a:solidFill>
                <a:schemeClr val="bg1"/>
              </a:solidFill>
            </a:endParaRPr>
          </a:p>
        </p:txBody>
      </p:sp>
      <p:sp>
        <p:nvSpPr>
          <p:cNvPr id="3" name="Subtitle 2"/>
          <p:cNvSpPr>
            <a:spLocks noGrp="1"/>
          </p:cNvSpPr>
          <p:nvPr>
            <p:ph idx="1" type="subTitle"/>
          </p:nvPr>
        </p:nvSpPr>
        <p:spPr>
          <a:xfrm>
            <a:off x="762000" y="1424354"/>
            <a:ext cx="8077200" cy="3200400"/>
          </a:xfrm>
        </p:spPr>
        <p:txBody>
          <a:bodyPr numCol="1">
            <a:normAutofit/>
          </a:bodyPr>
          <a:lstStyle/>
          <a:p>
            <a:pPr algn="just"/>
            <a:r>
              <a:rPr altLang="en-GB" b="1" dirty="0" lang="en-GB" sz="2400">
                <a:solidFill>
                  <a:schemeClr val="bg1"/>
                </a:solidFill>
              </a:rPr>
              <a:t>Reduces turnover:</a:t>
            </a:r>
          </a:p>
          <a:p>
            <a:pPr algn="just"/>
            <a:r>
              <a:rPr altLang="en-GB" dirty="0" lang="en-GB" sz="2400">
                <a:solidFill>
                  <a:schemeClr val="bg1"/>
                </a:solidFill>
              </a:rPr>
              <a:t>The yearly employee turnover rate is 73%. Engaged employee tends to be happier than unengaged employees and they are less likely to depart a company for another company (</a:t>
            </a:r>
            <a:r>
              <a:rPr dirty="0" lang="en-US" sz="2400">
                <a:solidFill>
                  <a:schemeClr val="bg1"/>
                </a:solidFill>
              </a:rPr>
              <a:t>Saks, A.  2019)</a:t>
            </a:r>
            <a:r>
              <a:rPr altLang="en-GB" dirty="0" lang="en-GB" sz="2400">
                <a:solidFill>
                  <a:schemeClr val="bg1"/>
                </a:solidFill>
              </a:rPr>
              <a:t>. A research done by Cornell’s Centre, the turnover cost is €5,564 per lost employee in the hospitality industry. Engaged employees saves a huge amount of money by reducing turnover cost.</a:t>
            </a:r>
            <a:endParaRPr dirty="0" lang="en-US" sz="2400">
              <a:solidFill>
                <a:schemeClr val="bg1"/>
              </a:solidFill>
            </a:endParaRPr>
          </a:p>
        </p:txBody>
      </p:sp>
      <p:pic>
        <p:nvPicPr>
          <p:cNvPr id="4" name="Picture 3"/>
          <p:cNvPicPr>
            <a:picLocks noChangeAspect="1"/>
          </p:cNvPicPr>
          <p:nvPr/>
        </p:nvPicPr>
        <p:blipFill>
          <a:blip cstate="print" r:embed="rId2">
            <a:extLst>
              <a:ext uri="{28A0092B-C50C-407E-A947-70E740481C1C}">
                <a14:useLocalDpi xmlns:a14="http://schemas.microsoft.com/office/drawing/2010/main" val="0"/>
              </a:ext>
            </a:extLst>
          </a:blip>
          <a:stretch>
            <a:fillRect/>
          </a:stretch>
        </p:blipFill>
        <p:spPr>
          <a:xfrm>
            <a:off x="609600" y="4648200"/>
            <a:ext cx="8001000" cy="2094624"/>
          </a:xfrm>
          <a:prstGeom prst="rect">
            <a:avLst/>
          </a:prstGeom>
        </p:spPr>
      </p:pic>
    </p:spTree>
    <p:extLst>
      <p:ext uri="{BB962C8B-B14F-4D97-AF65-F5344CB8AC3E}">
        <p14:creationId xmlns:p14="http://schemas.microsoft.com/office/powerpoint/2010/main" val="2246328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52400"/>
            <a:ext cx="7772400" cy="1600199"/>
          </a:xfrm>
        </p:spPr>
        <p:txBody>
          <a:bodyPr numCol="1">
            <a:normAutofit/>
          </a:bodyPr>
          <a:lstStyle/>
          <a:p>
            <a:r>
              <a:rPr altLang="en-GB" dirty="0" lang="en-GB" sz="3200">
                <a:solidFill>
                  <a:schemeClr val="bg1"/>
                </a:solidFill>
              </a:rPr>
              <a:t>Why is employee engagement important?</a:t>
            </a:r>
            <a:endParaRPr dirty="0" lang="en-US" sz="3200"/>
          </a:p>
        </p:txBody>
      </p:sp>
      <p:sp>
        <p:nvSpPr>
          <p:cNvPr id="3" name="Subtitle 2"/>
          <p:cNvSpPr>
            <a:spLocks noGrp="1"/>
          </p:cNvSpPr>
          <p:nvPr>
            <p:ph idx="1" type="subTitle"/>
          </p:nvPr>
        </p:nvSpPr>
        <p:spPr>
          <a:xfrm>
            <a:off x="609600" y="1752600"/>
            <a:ext cx="3886200" cy="4953000"/>
          </a:xfrm>
        </p:spPr>
        <p:txBody>
          <a:bodyPr numCol="1">
            <a:normAutofit/>
          </a:bodyPr>
          <a:lstStyle/>
          <a:p>
            <a:pPr algn="just"/>
            <a:r>
              <a:rPr altLang="en-GB" b="1" dirty="0" lang="en-GB" sz="2400">
                <a:solidFill>
                  <a:schemeClr val="bg1"/>
                </a:solidFill>
              </a:rPr>
              <a:t>Increases productivity:</a:t>
            </a:r>
          </a:p>
          <a:p>
            <a:pPr algn="just"/>
            <a:r>
              <a:rPr altLang="en-GB" dirty="0" lang="en-GB" sz="2400">
                <a:solidFill>
                  <a:schemeClr val="bg1"/>
                </a:solidFill>
              </a:rPr>
              <a:t>Engaged employees can perform better than newly hired people. Also newly hired people are less interested in working than  engaged employees. A survey shows that engaged employees take ten times fewer sick days. Also the huge amount of turnover cost can affect productivity. </a:t>
            </a:r>
            <a:endParaRPr dirty="0" lang="en-US" sz="2400">
              <a:solidFill>
                <a:schemeClr val="bg1"/>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7171" y="2209800"/>
            <a:ext cx="4023360" cy="4114800"/>
          </a:xfrm>
          <a:prstGeom prst="rect">
            <a:avLst/>
          </a:prstGeom>
        </p:spPr>
      </p:pic>
    </p:spTree>
    <p:extLst>
      <p:ext uri="{BB962C8B-B14F-4D97-AF65-F5344CB8AC3E}">
        <p14:creationId xmlns:p14="http://schemas.microsoft.com/office/powerpoint/2010/main" val="3730200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52401"/>
            <a:ext cx="7772400" cy="1295400"/>
          </a:xfrm>
        </p:spPr>
        <p:txBody>
          <a:bodyPr numCol="1">
            <a:normAutofit/>
          </a:bodyPr>
          <a:lstStyle/>
          <a:p>
            <a:r>
              <a:rPr altLang="en-GB" dirty="0" lang="en-GB" sz="3200">
                <a:solidFill>
                  <a:schemeClr val="bg1"/>
                </a:solidFill>
              </a:rPr>
              <a:t>Why is employee engagement important?</a:t>
            </a:r>
            <a:endParaRPr dirty="0" lang="en-US" sz="3200"/>
          </a:p>
        </p:txBody>
      </p:sp>
      <p:sp>
        <p:nvSpPr>
          <p:cNvPr id="3" name="Subtitle 2"/>
          <p:cNvSpPr>
            <a:spLocks noGrp="1"/>
          </p:cNvSpPr>
          <p:nvPr>
            <p:ph idx="1" type="subTitle"/>
          </p:nvPr>
        </p:nvSpPr>
        <p:spPr>
          <a:xfrm>
            <a:off x="457200" y="1447800"/>
            <a:ext cx="8229600" cy="2819400"/>
          </a:xfrm>
        </p:spPr>
        <p:txBody>
          <a:bodyPr numCol="1">
            <a:normAutofit/>
          </a:bodyPr>
          <a:lstStyle/>
          <a:p>
            <a:pPr algn="just"/>
            <a:r>
              <a:rPr altLang="en-GB" b="1" dirty="0" lang="en-GB" sz="2400">
                <a:solidFill>
                  <a:schemeClr val="bg1"/>
                </a:solidFill>
              </a:rPr>
              <a:t>Produces more revenue:</a:t>
            </a:r>
          </a:p>
          <a:p>
            <a:pPr algn="just"/>
            <a:r>
              <a:rPr altLang="en-GB" dirty="0" lang="en-GB" sz="2400">
                <a:solidFill>
                  <a:schemeClr val="bg1"/>
                </a:solidFill>
              </a:rPr>
              <a:t>It is easy to say, engaged people produces more revenue than newly hired employees as early mentioned, engaged people increases productivity. But the number is amazing. Engaged employees produce 147% more revenue than unengaged employees. Engaged and experienced people work harder and provide better customer services (</a:t>
            </a:r>
            <a:r>
              <a:rPr dirty="0" err="1" lang="en-US" sz="2400">
                <a:solidFill>
                  <a:schemeClr val="bg1"/>
                </a:solidFill>
              </a:rPr>
              <a:t>Kazimoto</a:t>
            </a:r>
            <a:r>
              <a:rPr dirty="0" lang="en-US" sz="2400">
                <a:solidFill>
                  <a:schemeClr val="bg1"/>
                </a:solidFill>
              </a:rPr>
              <a:t>, P. 2016)</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4343400"/>
            <a:ext cx="7924800" cy="2324100"/>
          </a:xfrm>
          <a:prstGeom prst="rect">
            <a:avLst/>
          </a:prstGeom>
        </p:spPr>
      </p:pic>
    </p:spTree>
    <p:extLst>
      <p:ext uri="{BB962C8B-B14F-4D97-AF65-F5344CB8AC3E}">
        <p14:creationId xmlns:p14="http://schemas.microsoft.com/office/powerpoint/2010/main" val="995406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numCol="1"/>
          <a:lstStyle/>
          <a:p>
            <a:r>
              <a:rPr altLang="en-GB" dirty="0" lang="en-GB">
                <a:solidFill>
                  <a:schemeClr val="bg1"/>
                </a:solidFill>
              </a:rPr>
              <a:t>How to engage employees?</a:t>
            </a:r>
            <a:endParaRPr dirty="0" lang="en-US">
              <a:solidFill>
                <a:schemeClr val="bg1"/>
              </a:solidFill>
            </a:endParaRPr>
          </a:p>
        </p:txBody>
      </p:sp>
      <p:sp>
        <p:nvSpPr>
          <p:cNvPr id="3" name="Subtitle 2"/>
          <p:cNvSpPr>
            <a:spLocks noGrp="1"/>
          </p:cNvSpPr>
          <p:nvPr>
            <p:ph idx="1" type="subTitle"/>
          </p:nvPr>
        </p:nvSpPr>
        <p:spPr>
          <a:xfrm>
            <a:off x="609600" y="1828800"/>
            <a:ext cx="8001000" cy="1371600"/>
          </a:xfrm>
        </p:spPr>
        <p:txBody>
          <a:bodyPr numCol="1">
            <a:normAutofit/>
          </a:bodyPr>
          <a:lstStyle/>
          <a:p>
            <a:pPr algn="just"/>
            <a:r>
              <a:rPr altLang="en-GB" dirty="0" lang="en-GB" sz="2400">
                <a:solidFill>
                  <a:schemeClr val="accent1">
                    <a:lumMod val="60000"/>
                    <a:lumOff val="40000"/>
                  </a:schemeClr>
                </a:solidFill>
              </a:rPr>
              <a:t>There are various techniques involved in engaging employees in a company. Among them, the most effective techniques are:- </a:t>
            </a:r>
            <a:endParaRPr dirty="0" lang="en-US" sz="2400">
              <a:solidFill>
                <a:schemeClr val="accent1">
                  <a:lumMod val="60000"/>
                  <a:lumOff val="40000"/>
                </a:schemeClr>
              </a:solidFill>
            </a:endParaRPr>
          </a:p>
        </p:txBody>
      </p:sp>
      <p:sp>
        <p:nvSpPr>
          <p:cNvPr id="7" name="TextBox 6"/>
          <p:cNvSpPr txBox="1"/>
          <p:nvPr/>
        </p:nvSpPr>
        <p:spPr>
          <a:xfrm>
            <a:off x="1981200" y="3276600"/>
            <a:ext cx="6934200" cy="2585323"/>
          </a:xfrm>
          <a:prstGeom prst="rect">
            <a:avLst/>
          </a:prstGeom>
          <a:noFill/>
        </p:spPr>
        <p:txBody>
          <a:bodyPr numCol="1" rtlCol="0" wrap="square">
            <a:spAutoFit/>
          </a:bodyPr>
          <a:lstStyle/>
          <a:p>
            <a:pPr indent="-285750" marL="285750">
              <a:lnSpc>
                <a:spcPct val="150000"/>
              </a:lnSpc>
              <a:buFont charset="2" pitchFamily="2" typeface="Wingdings"/>
              <a:buChar char="v"/>
            </a:pPr>
            <a:r>
              <a:rPr altLang="en-GB" dirty="0" lang="en-GB" sz="2400">
                <a:solidFill>
                  <a:schemeClr val="bg1"/>
                </a:solidFill>
              </a:rPr>
              <a:t>Creating team building activities.</a:t>
            </a:r>
          </a:p>
          <a:p>
            <a:pPr indent="-285750" marL="285750">
              <a:lnSpc>
                <a:spcPct val="150000"/>
              </a:lnSpc>
              <a:buFont charset="2" pitchFamily="2" typeface="Wingdings"/>
              <a:buChar char="v"/>
            </a:pPr>
            <a:r>
              <a:rPr altLang="en-GB" dirty="0" lang="en-GB" sz="2400">
                <a:solidFill>
                  <a:schemeClr val="bg1"/>
                </a:solidFill>
              </a:rPr>
              <a:t>Reinforcing mission, vision and values.</a:t>
            </a:r>
          </a:p>
          <a:p>
            <a:pPr indent="-285750" marL="285750">
              <a:lnSpc>
                <a:spcPct val="150000"/>
              </a:lnSpc>
              <a:buFont charset="2" pitchFamily="2" typeface="Wingdings"/>
              <a:buChar char="v"/>
            </a:pPr>
            <a:r>
              <a:rPr altLang="en-GB" dirty="0" lang="en-GB" sz="2400">
                <a:solidFill>
                  <a:schemeClr val="bg1"/>
                </a:solidFill>
              </a:rPr>
              <a:t>Providing professional development opportunities.</a:t>
            </a:r>
          </a:p>
          <a:p>
            <a:pPr indent="-285750" marL="285750">
              <a:lnSpc>
                <a:spcPct val="150000"/>
              </a:lnSpc>
              <a:buFont charset="2" pitchFamily="2" typeface="Wingdings"/>
              <a:buChar char="v"/>
            </a:pPr>
            <a:r>
              <a:rPr altLang="en-GB" dirty="0" lang="en-GB" sz="2400">
                <a:solidFill>
                  <a:schemeClr val="bg1"/>
                </a:solidFill>
              </a:rPr>
              <a:t>Providing common communication platform.</a:t>
            </a:r>
          </a:p>
          <a:p>
            <a:endParaRPr dirty="0" lang="en-US"/>
          </a:p>
        </p:txBody>
      </p:sp>
    </p:spTree>
    <p:extLst>
      <p:ext uri="{BB962C8B-B14F-4D97-AF65-F5344CB8AC3E}">
        <p14:creationId xmlns:p14="http://schemas.microsoft.com/office/powerpoint/2010/main" val="1080945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76200"/>
            <a:ext cx="7772400" cy="1295400"/>
          </a:xfrm>
        </p:spPr>
        <p:txBody>
          <a:bodyPr numCol="1"/>
          <a:lstStyle/>
          <a:p>
            <a:r>
              <a:rPr altLang="en-GB" dirty="0" lang="en-GB">
                <a:solidFill>
                  <a:schemeClr val="bg1"/>
                </a:solidFill>
              </a:rPr>
              <a:t>How to engage employees?</a:t>
            </a:r>
            <a:endParaRPr dirty="0" lang="en-US"/>
          </a:p>
        </p:txBody>
      </p:sp>
      <p:sp>
        <p:nvSpPr>
          <p:cNvPr id="4" name="Rectangle 3"/>
          <p:cNvSpPr/>
          <p:nvPr/>
        </p:nvSpPr>
        <p:spPr>
          <a:xfrm>
            <a:off x="4572000" y="1371600"/>
            <a:ext cx="4343400" cy="838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dirty="0" lang="en-US"/>
              <a:t>Reinforcing mission, vision and values.</a:t>
            </a:r>
          </a:p>
        </p:txBody>
      </p:sp>
      <p:sp>
        <p:nvSpPr>
          <p:cNvPr id="5" name="Rectangle 4"/>
          <p:cNvSpPr/>
          <p:nvPr/>
        </p:nvSpPr>
        <p:spPr>
          <a:xfrm>
            <a:off x="304800" y="1371600"/>
            <a:ext cx="4038600" cy="838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dirty="0" lang="en-US"/>
              <a:t>Creating team building activities.</a:t>
            </a:r>
          </a:p>
        </p:txBody>
      </p:sp>
      <p:sp>
        <p:nvSpPr>
          <p:cNvPr id="6" name="Rectangle 5"/>
          <p:cNvSpPr/>
          <p:nvPr/>
        </p:nvSpPr>
        <p:spPr>
          <a:xfrm>
            <a:off x="304800" y="2438400"/>
            <a:ext cx="4038600" cy="2362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A recent study of hotel industry shows that  60% employees say  the best part of working is their colleagues. A manager of hotel company has to provide various team building exercises such as group task, board games, share your personality, etc. </a:t>
            </a:r>
            <a:endParaRPr dirty="0" lang="en-US"/>
          </a:p>
        </p:txBody>
      </p:sp>
      <p:sp>
        <p:nvSpPr>
          <p:cNvPr id="7" name="Rectangle 6"/>
          <p:cNvSpPr/>
          <p:nvPr/>
        </p:nvSpPr>
        <p:spPr>
          <a:xfrm>
            <a:off x="4572000" y="2438400"/>
            <a:ext cx="4343400" cy="2362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Sharing company’s vision, mission and values with employees is important as it helps employees to understand the meaning and purpose of their jobs and they feel more passionate about it.  This is also a great way of recognising them and their opinions. </a:t>
            </a:r>
            <a:endParaRPr dirty="0" lang="en-US"/>
          </a:p>
        </p:txBody>
      </p:sp>
      <p:sp>
        <p:nvSpPr>
          <p:cNvPr id="8" name="Down Arrow 7"/>
          <p:cNvSpPr/>
          <p:nvPr/>
        </p:nvSpPr>
        <p:spPr>
          <a:xfrm>
            <a:off x="2324100" y="2209800"/>
            <a:ext cx="304800"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9" name="Down Arrow 8"/>
          <p:cNvSpPr/>
          <p:nvPr/>
        </p:nvSpPr>
        <p:spPr>
          <a:xfrm>
            <a:off x="6438900" y="2195945"/>
            <a:ext cx="304800"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10" name="Picture 9"/>
          <p:cNvPicPr>
            <a:picLocks noChangeAspect="1"/>
          </p:cNvPicPr>
          <p:nvPr/>
        </p:nvPicPr>
        <p:blipFill>
          <a:blip cstate="print" r:embed="rId2">
            <a:extLst>
              <a:ext uri="{28A0092B-C50C-407E-A947-70E740481C1C}">
                <a14:useLocalDpi xmlns:a14="http://schemas.microsoft.com/office/drawing/2010/main" val="0"/>
              </a:ext>
            </a:extLst>
          </a:blip>
          <a:stretch>
            <a:fillRect/>
          </a:stretch>
        </p:blipFill>
        <p:spPr>
          <a:xfrm>
            <a:off x="304800" y="4901218"/>
            <a:ext cx="4038600" cy="1794510"/>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4901218"/>
            <a:ext cx="4343400" cy="1794510"/>
          </a:xfrm>
          <a:prstGeom prst="rect">
            <a:avLst/>
          </a:prstGeom>
        </p:spPr>
      </p:pic>
    </p:spTree>
    <p:extLst>
      <p:ext uri="{BB962C8B-B14F-4D97-AF65-F5344CB8AC3E}">
        <p14:creationId xmlns:p14="http://schemas.microsoft.com/office/powerpoint/2010/main" val="1794878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7709"/>
            <a:ext cx="7772400" cy="1470025"/>
          </a:xfrm>
        </p:spPr>
        <p:txBody>
          <a:bodyPr numCol="1"/>
          <a:lstStyle/>
          <a:p>
            <a:r>
              <a:rPr altLang="en-GB" dirty="0" lang="en-GB">
                <a:solidFill>
                  <a:schemeClr val="bg1"/>
                </a:solidFill>
              </a:rPr>
              <a:t>How to engage employees?</a:t>
            </a:r>
            <a:endParaRPr dirty="0" lang="en-US"/>
          </a:p>
        </p:txBody>
      </p:sp>
      <p:sp>
        <p:nvSpPr>
          <p:cNvPr id="4" name="Rectangle 3"/>
          <p:cNvSpPr/>
          <p:nvPr/>
        </p:nvSpPr>
        <p:spPr>
          <a:xfrm>
            <a:off x="381000" y="1357745"/>
            <a:ext cx="38100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dirty="0" lang="en-US"/>
              <a:t>Providing professional development opportunities</a:t>
            </a:r>
          </a:p>
        </p:txBody>
      </p:sp>
      <p:sp>
        <p:nvSpPr>
          <p:cNvPr id="5" name="Rectangle 4"/>
          <p:cNvSpPr/>
          <p:nvPr/>
        </p:nvSpPr>
        <p:spPr>
          <a:xfrm>
            <a:off x="381000" y="2590800"/>
            <a:ext cx="3810000" cy="213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When a company invest in  employee development, they invest more for the success of the company.  Employees should be provided professional development opportunities such as online video coerces,  fitness training, etc.</a:t>
            </a:r>
            <a:endParaRPr dirty="0" lang="en-US"/>
          </a:p>
        </p:txBody>
      </p:sp>
      <p:sp>
        <p:nvSpPr>
          <p:cNvPr id="6" name="Rectangle 5"/>
          <p:cNvSpPr/>
          <p:nvPr/>
        </p:nvSpPr>
        <p:spPr>
          <a:xfrm>
            <a:off x="4495800" y="2590800"/>
            <a:ext cx="4419600" cy="213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altLang="en-GB" dirty="0" lang="en-GB"/>
              <a:t>A good communication system can play crucial role in employee engagement. An easy accessed communication platform helps employees work together as a team by fostering a feeling of kinship. </a:t>
            </a:r>
            <a:endParaRPr dirty="0" lang="en-US"/>
          </a:p>
        </p:txBody>
      </p:sp>
      <p:sp>
        <p:nvSpPr>
          <p:cNvPr id="7" name="Rectangle 6"/>
          <p:cNvSpPr/>
          <p:nvPr/>
        </p:nvSpPr>
        <p:spPr>
          <a:xfrm>
            <a:off x="4495800" y="1357745"/>
            <a:ext cx="44196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r>
              <a:rPr dirty="0" lang="en-US"/>
              <a:t>Providing common communication platform.</a:t>
            </a:r>
          </a:p>
        </p:txBody>
      </p:sp>
      <p:sp>
        <p:nvSpPr>
          <p:cNvPr id="8" name="Down Arrow 7"/>
          <p:cNvSpPr/>
          <p:nvPr/>
        </p:nvSpPr>
        <p:spPr>
          <a:xfrm>
            <a:off x="1905000" y="2272145"/>
            <a:ext cx="381000" cy="318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9" name="Down Arrow 8"/>
          <p:cNvSpPr/>
          <p:nvPr/>
        </p:nvSpPr>
        <p:spPr>
          <a:xfrm>
            <a:off x="6310745" y="2292926"/>
            <a:ext cx="381000" cy="318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10" name="Picture 9"/>
          <p:cNvPicPr>
            <a:picLocks noChangeAspect="1"/>
          </p:cNvPicPr>
          <p:nvPr/>
        </p:nvPicPr>
        <p:blipFill>
          <a:blip cstate="print" r:embed="rId2">
            <a:extLst>
              <a:ext uri="{28A0092B-C50C-407E-A947-70E740481C1C}">
                <a14:useLocalDpi xmlns:a14="http://schemas.microsoft.com/office/drawing/2010/main" val="0"/>
              </a:ext>
            </a:extLst>
          </a:blip>
          <a:stretch>
            <a:fillRect/>
          </a:stretch>
        </p:blipFill>
        <p:spPr>
          <a:xfrm>
            <a:off x="381000" y="4964430"/>
            <a:ext cx="3810000" cy="1760220"/>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5800" y="4964430"/>
            <a:ext cx="4419600" cy="1760220"/>
          </a:xfrm>
          <a:prstGeom prst="rect">
            <a:avLst/>
          </a:prstGeom>
        </p:spPr>
      </p:pic>
    </p:spTree>
    <p:extLst>
      <p:ext uri="{BB962C8B-B14F-4D97-AF65-F5344CB8AC3E}">
        <p14:creationId xmlns:p14="http://schemas.microsoft.com/office/powerpoint/2010/main" val="245726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685800"/>
            <a:ext cx="7772400" cy="1470025"/>
          </a:xfrm>
        </p:spPr>
        <p:txBody>
          <a:bodyPr numCol="1"/>
          <a:lstStyle/>
          <a:p>
            <a:r>
              <a:rPr altLang="en-GB" dirty="0" lang="en-GB">
                <a:solidFill>
                  <a:schemeClr val="bg1"/>
                </a:solidFill>
              </a:rPr>
              <a:t>Outcome &amp; Conclusion</a:t>
            </a:r>
            <a:endParaRPr dirty="0" lang="en-US">
              <a:solidFill>
                <a:schemeClr val="bg1"/>
              </a:solidFill>
            </a:endParaRPr>
          </a:p>
        </p:txBody>
      </p:sp>
      <p:sp>
        <p:nvSpPr>
          <p:cNvPr id="3" name="Subtitle 2"/>
          <p:cNvSpPr>
            <a:spLocks noGrp="1"/>
          </p:cNvSpPr>
          <p:nvPr>
            <p:ph idx="1" type="subTitle"/>
          </p:nvPr>
        </p:nvSpPr>
        <p:spPr>
          <a:xfrm>
            <a:off x="762000" y="2286000"/>
            <a:ext cx="7620000" cy="3733800"/>
          </a:xfrm>
        </p:spPr>
        <p:txBody>
          <a:bodyPr numCol="1">
            <a:normAutofit/>
          </a:bodyPr>
          <a:lstStyle/>
          <a:p>
            <a:pPr algn="just"/>
            <a:r>
              <a:rPr altLang="en-GB" dirty="0" lang="en-GB" sz="2400">
                <a:solidFill>
                  <a:schemeClr val="bg1"/>
                </a:solidFill>
              </a:rPr>
              <a:t>Employee engagement is the key to any service industry including hotel industry. As employees are the first defence of hotel services, their performance and engagement is important for the success of a company. A manager should train employees and take engagement initiatives for better performance. Most studies show that the most successful companies have the most satisfied employees and they work as a team to fulfil the goals and objectives of the company. </a:t>
            </a:r>
            <a:endParaRPr dirty="0" lang="en-US" sz="2400">
              <a:solidFill>
                <a:schemeClr val="bg1"/>
              </a:solidFill>
            </a:endParaRPr>
          </a:p>
        </p:txBody>
      </p:sp>
    </p:spTree>
    <p:extLst>
      <p:ext uri="{BB962C8B-B14F-4D97-AF65-F5344CB8AC3E}">
        <p14:creationId xmlns:p14="http://schemas.microsoft.com/office/powerpoint/2010/main" val="2381064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76199"/>
            <a:ext cx="7772400" cy="838201"/>
          </a:xfrm>
        </p:spPr>
        <p:txBody>
          <a:bodyPr numCol="1"/>
          <a:lstStyle/>
          <a:p>
            <a:r>
              <a:rPr altLang="en-GB" dirty="0" lang="en-GB">
                <a:solidFill>
                  <a:schemeClr val="bg1"/>
                </a:solidFill>
              </a:rPr>
              <a:t>References</a:t>
            </a:r>
            <a:endParaRPr dirty="0" lang="en-US">
              <a:solidFill>
                <a:schemeClr val="bg1"/>
              </a:solidFill>
            </a:endParaRPr>
          </a:p>
        </p:txBody>
      </p:sp>
      <p:sp>
        <p:nvSpPr>
          <p:cNvPr id="3" name="Subtitle 2"/>
          <p:cNvSpPr>
            <a:spLocks noGrp="1"/>
          </p:cNvSpPr>
          <p:nvPr>
            <p:ph idx="1" type="subTitle"/>
          </p:nvPr>
        </p:nvSpPr>
        <p:spPr>
          <a:xfrm>
            <a:off x="457200" y="1066800"/>
            <a:ext cx="8382000" cy="5562600"/>
          </a:xfrm>
        </p:spPr>
        <p:txBody>
          <a:bodyPr numCol="1">
            <a:normAutofit lnSpcReduction="10000"/>
          </a:bodyPr>
          <a:lstStyle/>
          <a:p>
            <a:pPr algn="just"/>
            <a:r>
              <a:rPr dirty="0" err="1" lang="en-US" sz="1600">
                <a:solidFill>
                  <a:schemeClr val="bg1"/>
                </a:solidFill>
              </a:rPr>
              <a:t>Anitha</a:t>
            </a:r>
            <a:r>
              <a:rPr dirty="0" lang="en-US" sz="1600">
                <a:solidFill>
                  <a:schemeClr val="bg1"/>
                </a:solidFill>
              </a:rPr>
              <a:t>, J. 2014. Determinants of Employee Engagement and Their Impact on Employee Performance. International Journal of Productivity and Performance Management, 63(3), 308-323.</a:t>
            </a:r>
          </a:p>
          <a:p>
            <a:pPr algn="just"/>
            <a:r>
              <a:rPr dirty="0" lang="en-US" sz="1600">
                <a:solidFill>
                  <a:schemeClr val="bg1"/>
                </a:solidFill>
              </a:rPr>
              <a:t>Bauer, T. and </a:t>
            </a:r>
            <a:r>
              <a:rPr dirty="0" err="1" lang="en-US" sz="1600">
                <a:solidFill>
                  <a:schemeClr val="bg1"/>
                </a:solidFill>
              </a:rPr>
              <a:t>Erdogan</a:t>
            </a:r>
            <a:r>
              <a:rPr dirty="0" lang="en-US" sz="1600">
                <a:solidFill>
                  <a:schemeClr val="bg1"/>
                </a:solidFill>
              </a:rPr>
              <a:t>, B. 2012. An Introduction to Organizational Behavior, v1.1. 784. https:// 2012books.lardbucket.org/.</a:t>
            </a:r>
          </a:p>
          <a:p>
            <a:pPr algn="just"/>
            <a:r>
              <a:rPr dirty="0" lang="en-US" sz="1600">
                <a:solidFill>
                  <a:schemeClr val="bg1"/>
                </a:solidFill>
              </a:rPr>
              <a:t>Hair, Joe F., </a:t>
            </a:r>
            <a:r>
              <a:rPr dirty="0" err="1" lang="en-US" sz="1600">
                <a:solidFill>
                  <a:schemeClr val="bg1"/>
                </a:solidFill>
              </a:rPr>
              <a:t>Ringle</a:t>
            </a:r>
            <a:r>
              <a:rPr dirty="0" lang="en-US" sz="1600">
                <a:solidFill>
                  <a:schemeClr val="bg1"/>
                </a:solidFill>
              </a:rPr>
              <a:t>, C. M., and </a:t>
            </a:r>
            <a:r>
              <a:rPr dirty="0" err="1" lang="en-US" sz="1600">
                <a:solidFill>
                  <a:schemeClr val="bg1"/>
                </a:solidFill>
              </a:rPr>
              <a:t>Sarstedt</a:t>
            </a:r>
            <a:r>
              <a:rPr dirty="0" lang="en-US" sz="1600">
                <a:solidFill>
                  <a:schemeClr val="bg1"/>
                </a:solidFill>
              </a:rPr>
              <a:t>, M. 2011. PLSSEM: Indeed, a Silver Bullet. Journal of Marketing Theory and Practice, 19(2), 139-152.</a:t>
            </a:r>
          </a:p>
          <a:p>
            <a:pPr algn="just"/>
            <a:r>
              <a:rPr dirty="0" err="1" lang="en-US" sz="1600">
                <a:solidFill>
                  <a:schemeClr val="bg1"/>
                </a:solidFill>
              </a:rPr>
              <a:t>Otieno</a:t>
            </a:r>
            <a:r>
              <a:rPr dirty="0" lang="en-US" sz="1600">
                <a:solidFill>
                  <a:schemeClr val="bg1"/>
                </a:solidFill>
              </a:rPr>
              <a:t>, B. B. A., </a:t>
            </a:r>
            <a:r>
              <a:rPr dirty="0" err="1" lang="en-US" sz="1600">
                <a:solidFill>
                  <a:schemeClr val="bg1"/>
                </a:solidFill>
              </a:rPr>
              <a:t>Waiganjo</a:t>
            </a:r>
            <a:r>
              <a:rPr dirty="0" lang="en-US" sz="1600">
                <a:solidFill>
                  <a:schemeClr val="bg1"/>
                </a:solidFill>
              </a:rPr>
              <a:t>, E. W., and </a:t>
            </a:r>
            <a:r>
              <a:rPr dirty="0" err="1" lang="en-US" sz="1600">
                <a:solidFill>
                  <a:schemeClr val="bg1"/>
                </a:solidFill>
              </a:rPr>
              <a:t>Njeru</a:t>
            </a:r>
            <a:r>
              <a:rPr dirty="0" lang="en-US" sz="1600">
                <a:solidFill>
                  <a:schemeClr val="bg1"/>
                </a:solidFill>
              </a:rPr>
              <a:t>, A. 2015. Effect of Employee Engagement on </a:t>
            </a:r>
            <a:r>
              <a:rPr dirty="0" err="1" lang="en-US" sz="1600">
                <a:solidFill>
                  <a:schemeClr val="bg1"/>
                </a:solidFill>
              </a:rPr>
              <a:t>Organisation</a:t>
            </a:r>
            <a:r>
              <a:rPr dirty="0" lang="en-US" sz="1600">
                <a:solidFill>
                  <a:schemeClr val="bg1"/>
                </a:solidFill>
              </a:rPr>
              <a:t> Performance in Kenya’s Horticultural Sector. International Journal of Business Administration, 6(2), 77-85.</a:t>
            </a:r>
          </a:p>
          <a:p>
            <a:pPr algn="just"/>
            <a:r>
              <a:rPr dirty="0" lang="en-US" sz="1600">
                <a:solidFill>
                  <a:schemeClr val="bg1"/>
                </a:solidFill>
              </a:rPr>
              <a:t>Saks, A. M. 2019. Antecedents and Consequences of Employee Engagement Revisited. Journal of Organizational Effectiveness: People and Performance, 6(1), 19-38. </a:t>
            </a:r>
            <a:r>
              <a:rPr dirty="0" err="1" lang="en-US" sz="1600">
                <a:solidFill>
                  <a:schemeClr val="bg1"/>
                </a:solidFill>
              </a:rPr>
              <a:t>Ghozali</a:t>
            </a:r>
            <a:r>
              <a:rPr dirty="0" lang="en-US" sz="1600">
                <a:solidFill>
                  <a:schemeClr val="bg1"/>
                </a:solidFill>
              </a:rPr>
              <a:t>, I. and </a:t>
            </a:r>
            <a:r>
              <a:rPr dirty="0" err="1" lang="en-US" sz="1600">
                <a:solidFill>
                  <a:schemeClr val="bg1"/>
                </a:solidFill>
              </a:rPr>
              <a:t>Latan</a:t>
            </a:r>
            <a:r>
              <a:rPr dirty="0" lang="en-US" sz="1600">
                <a:solidFill>
                  <a:schemeClr val="bg1"/>
                </a:solidFill>
              </a:rPr>
              <a:t>, H. 2015. Partial Least Squares </a:t>
            </a:r>
            <a:r>
              <a:rPr dirty="0" err="1" lang="en-US" sz="1600">
                <a:solidFill>
                  <a:schemeClr val="bg1"/>
                </a:solidFill>
              </a:rPr>
              <a:t>Konsep</a:t>
            </a:r>
            <a:r>
              <a:rPr dirty="0" lang="en-US" sz="1600">
                <a:solidFill>
                  <a:schemeClr val="bg1"/>
                </a:solidFill>
              </a:rPr>
              <a:t>, </a:t>
            </a:r>
            <a:r>
              <a:rPr dirty="0" err="1" lang="en-US" sz="1600">
                <a:solidFill>
                  <a:schemeClr val="bg1"/>
                </a:solidFill>
              </a:rPr>
              <a:t>Teknik</a:t>
            </a:r>
            <a:r>
              <a:rPr dirty="0" lang="en-US" sz="1600">
                <a:solidFill>
                  <a:schemeClr val="bg1"/>
                </a:solidFill>
              </a:rPr>
              <a:t> </a:t>
            </a:r>
            <a:r>
              <a:rPr dirty="0" err="1" lang="en-US" sz="1600">
                <a:solidFill>
                  <a:schemeClr val="bg1"/>
                </a:solidFill>
              </a:rPr>
              <a:t>dan</a:t>
            </a:r>
            <a:r>
              <a:rPr dirty="0" lang="en-US" sz="1600">
                <a:solidFill>
                  <a:schemeClr val="bg1"/>
                </a:solidFill>
              </a:rPr>
              <a:t> </a:t>
            </a:r>
            <a:r>
              <a:rPr dirty="0" err="1" lang="en-US" sz="1600">
                <a:solidFill>
                  <a:schemeClr val="bg1"/>
                </a:solidFill>
              </a:rPr>
              <a:t>Aplikasi</a:t>
            </a:r>
            <a:r>
              <a:rPr dirty="0" lang="en-US" sz="1600">
                <a:solidFill>
                  <a:schemeClr val="bg1"/>
                </a:solidFill>
              </a:rPr>
              <a:t> </a:t>
            </a:r>
            <a:r>
              <a:rPr dirty="0" err="1" lang="en-US" sz="1600">
                <a:solidFill>
                  <a:schemeClr val="bg1"/>
                </a:solidFill>
              </a:rPr>
              <a:t>Menggunakan</a:t>
            </a:r>
            <a:r>
              <a:rPr dirty="0" lang="en-US" sz="1600">
                <a:solidFill>
                  <a:schemeClr val="bg1"/>
                </a:solidFill>
              </a:rPr>
              <a:t> Program </a:t>
            </a:r>
            <a:r>
              <a:rPr dirty="0" err="1" lang="en-US" sz="1600">
                <a:solidFill>
                  <a:schemeClr val="bg1"/>
                </a:solidFill>
              </a:rPr>
              <a:t>SmartPLS</a:t>
            </a:r>
            <a:r>
              <a:rPr dirty="0" lang="en-US" sz="1600">
                <a:solidFill>
                  <a:schemeClr val="bg1"/>
                </a:solidFill>
              </a:rPr>
              <a:t> 3.0 </a:t>
            </a:r>
            <a:r>
              <a:rPr dirty="0" err="1" lang="en-US" sz="1600">
                <a:solidFill>
                  <a:schemeClr val="bg1"/>
                </a:solidFill>
              </a:rPr>
              <a:t>untuk</a:t>
            </a:r>
            <a:r>
              <a:rPr dirty="0" lang="en-US" sz="1600">
                <a:solidFill>
                  <a:schemeClr val="bg1"/>
                </a:solidFill>
              </a:rPr>
              <a:t> </a:t>
            </a:r>
            <a:r>
              <a:rPr dirty="0" err="1" lang="en-US" sz="1600">
                <a:solidFill>
                  <a:schemeClr val="bg1"/>
                </a:solidFill>
              </a:rPr>
              <a:t>Penelitian</a:t>
            </a:r>
            <a:r>
              <a:rPr dirty="0" lang="en-US" sz="1600">
                <a:solidFill>
                  <a:schemeClr val="bg1"/>
                </a:solidFill>
              </a:rPr>
              <a:t> </a:t>
            </a:r>
            <a:r>
              <a:rPr dirty="0" err="1" lang="en-US" sz="1600">
                <a:solidFill>
                  <a:schemeClr val="bg1"/>
                </a:solidFill>
              </a:rPr>
              <a:t>Empiris</a:t>
            </a:r>
            <a:r>
              <a:rPr dirty="0" lang="en-US" sz="1600">
                <a:solidFill>
                  <a:schemeClr val="bg1"/>
                </a:solidFill>
              </a:rPr>
              <a:t>, </a:t>
            </a:r>
            <a:r>
              <a:rPr dirty="0" err="1" lang="en-US" sz="1600">
                <a:solidFill>
                  <a:schemeClr val="bg1"/>
                </a:solidFill>
              </a:rPr>
              <a:t>Edisi</a:t>
            </a:r>
            <a:r>
              <a:rPr dirty="0" lang="en-US" sz="1600">
                <a:solidFill>
                  <a:schemeClr val="bg1"/>
                </a:solidFill>
              </a:rPr>
              <a:t> 2. Semarang, ID: </a:t>
            </a:r>
            <a:r>
              <a:rPr dirty="0" err="1" lang="en-US" sz="1600">
                <a:solidFill>
                  <a:schemeClr val="bg1"/>
                </a:solidFill>
              </a:rPr>
              <a:t>Badan</a:t>
            </a:r>
            <a:r>
              <a:rPr dirty="0" lang="en-US" sz="1600">
                <a:solidFill>
                  <a:schemeClr val="bg1"/>
                </a:solidFill>
              </a:rPr>
              <a:t> </a:t>
            </a:r>
            <a:r>
              <a:rPr dirty="0" err="1" lang="en-US" sz="1600">
                <a:solidFill>
                  <a:schemeClr val="bg1"/>
                </a:solidFill>
              </a:rPr>
              <a:t>Penerbit</a:t>
            </a:r>
            <a:r>
              <a:rPr dirty="0" lang="en-US" sz="1600">
                <a:solidFill>
                  <a:schemeClr val="bg1"/>
                </a:solidFill>
              </a:rPr>
              <a:t> </a:t>
            </a:r>
            <a:r>
              <a:rPr dirty="0" err="1" lang="en-US" sz="1600">
                <a:solidFill>
                  <a:schemeClr val="bg1"/>
                </a:solidFill>
              </a:rPr>
              <a:t>Universitas</a:t>
            </a:r>
            <a:r>
              <a:rPr dirty="0" lang="en-US" sz="1600">
                <a:solidFill>
                  <a:schemeClr val="bg1"/>
                </a:solidFill>
              </a:rPr>
              <a:t> </a:t>
            </a:r>
            <a:r>
              <a:rPr dirty="0" err="1" lang="en-US" sz="1600">
                <a:solidFill>
                  <a:schemeClr val="bg1"/>
                </a:solidFill>
              </a:rPr>
              <a:t>Diponegoro</a:t>
            </a:r>
            <a:r>
              <a:rPr dirty="0" lang="en-US" sz="1600">
                <a:solidFill>
                  <a:schemeClr val="bg1"/>
                </a:solidFill>
              </a:rPr>
              <a:t>.</a:t>
            </a:r>
          </a:p>
          <a:p>
            <a:pPr algn="just"/>
            <a:r>
              <a:rPr dirty="0" err="1" lang="en-US" sz="1600">
                <a:solidFill>
                  <a:schemeClr val="bg1"/>
                </a:solidFill>
              </a:rPr>
              <a:t>Kazimoto</a:t>
            </a:r>
            <a:r>
              <a:rPr dirty="0" lang="en-US" sz="1600">
                <a:solidFill>
                  <a:schemeClr val="bg1"/>
                </a:solidFill>
              </a:rPr>
              <a:t>, P. 2016. Employee Engagement and Organizational Performance of Retails Enterprises. American Journal of Industrial and Business Management, 6(4), 516-525.</a:t>
            </a:r>
          </a:p>
          <a:p>
            <a:pPr algn="just"/>
            <a:r>
              <a:rPr dirty="0" lang="en-US" sz="1600">
                <a:solidFill>
                  <a:schemeClr val="bg1"/>
                </a:solidFill>
              </a:rPr>
              <a:t>Sparrow, P., and </a:t>
            </a:r>
            <a:r>
              <a:rPr dirty="0" err="1" lang="en-US" sz="1600">
                <a:solidFill>
                  <a:schemeClr val="bg1"/>
                </a:solidFill>
              </a:rPr>
              <a:t>Balain</a:t>
            </a:r>
            <a:r>
              <a:rPr dirty="0" lang="en-US" sz="1600">
                <a:solidFill>
                  <a:schemeClr val="bg1"/>
                </a:solidFill>
              </a:rPr>
              <a:t>, S. 2010. Engaging HR Strategists: Do The Logics Match The Realities?. Handbook of Employee Engagement: Perspectives, Issues, Research, and Practice. 283-296. Cheltenham, UK: Edward Elgar Publishing.</a:t>
            </a:r>
          </a:p>
          <a:p>
            <a:pPr algn="just"/>
            <a:r>
              <a:rPr dirty="0" err="1" lang="en-US" sz="1600">
                <a:solidFill>
                  <a:schemeClr val="bg1"/>
                </a:solidFill>
              </a:rPr>
              <a:t>Sugiyono</a:t>
            </a:r>
            <a:r>
              <a:rPr dirty="0" lang="en-US" sz="1600">
                <a:solidFill>
                  <a:schemeClr val="bg1"/>
                </a:solidFill>
              </a:rPr>
              <a:t>. 2017. </a:t>
            </a:r>
            <a:r>
              <a:rPr dirty="0" err="1" lang="en-US" sz="1600">
                <a:solidFill>
                  <a:schemeClr val="bg1"/>
                </a:solidFill>
              </a:rPr>
              <a:t>Statistika</a:t>
            </a:r>
            <a:r>
              <a:rPr dirty="0" lang="en-US" sz="1600">
                <a:solidFill>
                  <a:schemeClr val="bg1"/>
                </a:solidFill>
              </a:rPr>
              <a:t> </a:t>
            </a:r>
            <a:r>
              <a:rPr dirty="0" err="1" lang="en-US" sz="1600">
                <a:solidFill>
                  <a:schemeClr val="bg1"/>
                </a:solidFill>
              </a:rPr>
              <a:t>Untuk</a:t>
            </a:r>
            <a:r>
              <a:rPr dirty="0" lang="en-US" sz="1600">
                <a:solidFill>
                  <a:schemeClr val="bg1"/>
                </a:solidFill>
              </a:rPr>
              <a:t> </a:t>
            </a:r>
            <a:r>
              <a:rPr dirty="0" err="1" lang="en-US" sz="1600">
                <a:solidFill>
                  <a:schemeClr val="bg1"/>
                </a:solidFill>
              </a:rPr>
              <a:t>Penelitian</a:t>
            </a:r>
            <a:r>
              <a:rPr dirty="0" lang="en-US" sz="1600">
                <a:solidFill>
                  <a:schemeClr val="bg1"/>
                </a:solidFill>
              </a:rPr>
              <a:t>. Bandung, ID: </a:t>
            </a:r>
            <a:r>
              <a:rPr dirty="0" err="1" lang="en-US" sz="1600">
                <a:solidFill>
                  <a:schemeClr val="bg1"/>
                </a:solidFill>
              </a:rPr>
              <a:t>Alfabeta</a:t>
            </a:r>
            <a:r>
              <a:rPr dirty="0" lang="en-US" sz="1600">
                <a:solidFill>
                  <a:schemeClr val="bg1"/>
                </a:solidFill>
              </a:rPr>
              <a:t>.</a:t>
            </a:r>
          </a:p>
          <a:p>
            <a:pPr algn="just"/>
            <a:r>
              <a:rPr dirty="0" err="1" lang="en-US" sz="1600">
                <a:solidFill>
                  <a:schemeClr val="bg1"/>
                </a:solidFill>
              </a:rPr>
              <a:t>Ghozali</a:t>
            </a:r>
            <a:r>
              <a:rPr dirty="0" lang="en-US" sz="1600">
                <a:solidFill>
                  <a:schemeClr val="bg1"/>
                </a:solidFill>
              </a:rPr>
              <a:t>, I. and </a:t>
            </a:r>
            <a:r>
              <a:rPr dirty="0" err="1" lang="en-US" sz="1600">
                <a:solidFill>
                  <a:schemeClr val="bg1"/>
                </a:solidFill>
              </a:rPr>
              <a:t>Latan</a:t>
            </a:r>
            <a:r>
              <a:rPr dirty="0" lang="en-US" sz="1600">
                <a:solidFill>
                  <a:schemeClr val="bg1"/>
                </a:solidFill>
              </a:rPr>
              <a:t>, H. 2015. Partial Least Squares </a:t>
            </a:r>
            <a:r>
              <a:rPr dirty="0" err="1" lang="en-US" sz="1600">
                <a:solidFill>
                  <a:schemeClr val="bg1"/>
                </a:solidFill>
              </a:rPr>
              <a:t>Konsep</a:t>
            </a:r>
            <a:r>
              <a:rPr dirty="0" lang="en-US" sz="1600">
                <a:solidFill>
                  <a:schemeClr val="bg1"/>
                </a:solidFill>
              </a:rPr>
              <a:t>, </a:t>
            </a:r>
            <a:r>
              <a:rPr dirty="0" err="1" lang="en-US" sz="1600">
                <a:solidFill>
                  <a:schemeClr val="bg1"/>
                </a:solidFill>
              </a:rPr>
              <a:t>Teknik</a:t>
            </a:r>
            <a:r>
              <a:rPr dirty="0" lang="en-US" sz="1600">
                <a:solidFill>
                  <a:schemeClr val="bg1"/>
                </a:solidFill>
              </a:rPr>
              <a:t> </a:t>
            </a:r>
            <a:r>
              <a:rPr dirty="0" err="1" lang="en-US" sz="1600">
                <a:solidFill>
                  <a:schemeClr val="bg1"/>
                </a:solidFill>
              </a:rPr>
              <a:t>dan</a:t>
            </a:r>
            <a:r>
              <a:rPr dirty="0" lang="en-US" sz="1600">
                <a:solidFill>
                  <a:schemeClr val="bg1"/>
                </a:solidFill>
              </a:rPr>
              <a:t> </a:t>
            </a:r>
            <a:r>
              <a:rPr dirty="0" err="1" lang="en-US" sz="1600">
                <a:solidFill>
                  <a:schemeClr val="bg1"/>
                </a:solidFill>
              </a:rPr>
              <a:t>Aplikasi</a:t>
            </a:r>
            <a:r>
              <a:rPr dirty="0" lang="en-US" sz="1600">
                <a:solidFill>
                  <a:schemeClr val="bg1"/>
                </a:solidFill>
              </a:rPr>
              <a:t> </a:t>
            </a:r>
            <a:r>
              <a:rPr dirty="0" err="1" lang="en-US" sz="1600">
                <a:solidFill>
                  <a:schemeClr val="bg1"/>
                </a:solidFill>
              </a:rPr>
              <a:t>Menggunakan</a:t>
            </a:r>
            <a:r>
              <a:rPr dirty="0" lang="en-US" sz="1600">
                <a:solidFill>
                  <a:schemeClr val="bg1"/>
                </a:solidFill>
              </a:rPr>
              <a:t> Program </a:t>
            </a:r>
            <a:r>
              <a:rPr dirty="0" err="1" lang="en-US" sz="1600">
                <a:solidFill>
                  <a:schemeClr val="bg1"/>
                </a:solidFill>
              </a:rPr>
              <a:t>SmartPLS</a:t>
            </a:r>
            <a:r>
              <a:rPr dirty="0" lang="en-US" sz="1600">
                <a:solidFill>
                  <a:schemeClr val="bg1"/>
                </a:solidFill>
              </a:rPr>
              <a:t> 3.0 </a:t>
            </a:r>
            <a:r>
              <a:rPr dirty="0" err="1" lang="en-US" sz="1600">
                <a:solidFill>
                  <a:schemeClr val="bg1"/>
                </a:solidFill>
              </a:rPr>
              <a:t>untuk</a:t>
            </a:r>
            <a:r>
              <a:rPr dirty="0" lang="en-US" sz="1600">
                <a:solidFill>
                  <a:schemeClr val="bg1"/>
                </a:solidFill>
              </a:rPr>
              <a:t> </a:t>
            </a:r>
            <a:r>
              <a:rPr dirty="0" err="1" lang="en-US" sz="1600">
                <a:solidFill>
                  <a:schemeClr val="bg1"/>
                </a:solidFill>
              </a:rPr>
              <a:t>Penelitian</a:t>
            </a:r>
            <a:r>
              <a:rPr dirty="0" lang="en-US" sz="1600">
                <a:solidFill>
                  <a:schemeClr val="bg1"/>
                </a:solidFill>
              </a:rPr>
              <a:t> </a:t>
            </a:r>
            <a:r>
              <a:rPr dirty="0" err="1" lang="en-US" sz="1600">
                <a:solidFill>
                  <a:schemeClr val="bg1"/>
                </a:solidFill>
              </a:rPr>
              <a:t>Empiris</a:t>
            </a:r>
            <a:r>
              <a:rPr dirty="0" lang="en-US" sz="1600">
                <a:solidFill>
                  <a:schemeClr val="bg1"/>
                </a:solidFill>
              </a:rPr>
              <a:t>, </a:t>
            </a:r>
            <a:r>
              <a:rPr dirty="0" err="1" lang="en-US" sz="1600">
                <a:solidFill>
                  <a:schemeClr val="bg1"/>
                </a:solidFill>
              </a:rPr>
              <a:t>Edisi</a:t>
            </a:r>
            <a:r>
              <a:rPr dirty="0" lang="en-US" sz="1600">
                <a:solidFill>
                  <a:schemeClr val="bg1"/>
                </a:solidFill>
              </a:rPr>
              <a:t> 2. Semarang, ID: </a:t>
            </a:r>
            <a:r>
              <a:rPr dirty="0" err="1" lang="en-US" sz="1600">
                <a:solidFill>
                  <a:schemeClr val="bg1"/>
                </a:solidFill>
              </a:rPr>
              <a:t>Badan</a:t>
            </a:r>
            <a:r>
              <a:rPr dirty="0" lang="en-US" sz="1600">
                <a:solidFill>
                  <a:schemeClr val="bg1"/>
                </a:solidFill>
              </a:rPr>
              <a:t> </a:t>
            </a:r>
            <a:r>
              <a:rPr dirty="0" err="1" lang="en-US" sz="1600">
                <a:solidFill>
                  <a:schemeClr val="bg1"/>
                </a:solidFill>
              </a:rPr>
              <a:t>Penerbit</a:t>
            </a:r>
            <a:r>
              <a:rPr dirty="0" lang="en-US" sz="1600">
                <a:solidFill>
                  <a:schemeClr val="bg1"/>
                </a:solidFill>
              </a:rPr>
              <a:t> </a:t>
            </a:r>
            <a:r>
              <a:rPr dirty="0" err="1" lang="en-US" sz="1600">
                <a:solidFill>
                  <a:schemeClr val="bg1"/>
                </a:solidFill>
              </a:rPr>
              <a:t>Universitas</a:t>
            </a:r>
            <a:r>
              <a:rPr dirty="0" lang="en-US" sz="1600">
                <a:solidFill>
                  <a:schemeClr val="bg1"/>
                </a:solidFill>
              </a:rPr>
              <a:t> </a:t>
            </a:r>
            <a:r>
              <a:rPr dirty="0" err="1" lang="en-US" sz="1600">
                <a:solidFill>
                  <a:schemeClr val="bg1"/>
                </a:solidFill>
              </a:rPr>
              <a:t>Diponegoro</a:t>
            </a:r>
            <a:endParaRPr dirty="0" lang="en-US" sz="1600">
              <a:solidFill>
                <a:schemeClr val="bg1"/>
              </a:solidFill>
            </a:endParaRPr>
          </a:p>
          <a:p>
            <a:pPr algn="l"/>
            <a:endParaRPr dirty="0" lang="en-US" sz="1600"/>
          </a:p>
        </p:txBody>
      </p:sp>
    </p:spTree>
    <p:extLst>
      <p:ext uri="{BB962C8B-B14F-4D97-AF65-F5344CB8AC3E}">
        <p14:creationId xmlns:p14="http://schemas.microsoft.com/office/powerpoint/2010/main" val="3031836945"/>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Words>1502</Words>
  <Paragraphs>80</Paragraphs>
  <Slides>17</Slides>
  <Notes>0</Notes>
  <TotalTime>633</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Wingdings</vt:lpstr>
      <vt:lpstr>Office Theme</vt:lpstr>
      <vt:lpstr>The importance of employee engagement in the success of a hotel.</vt:lpstr>
      <vt:lpstr>Introduction</vt:lpstr>
      <vt:lpstr>Employee Engagement</vt:lpstr>
      <vt:lpstr>The Zinger Model of Employee Engagement</vt:lpstr>
      <vt:lpstr>The Zinger Model</vt:lpstr>
      <vt:lpstr>The Zinger Model Bottom Row</vt:lpstr>
      <vt:lpstr>The Zinger Model</vt:lpstr>
      <vt:lpstr>The Zinger Model</vt:lpstr>
      <vt:lpstr>The Zinger Model</vt:lpstr>
      <vt:lpstr>Why is employee engagement important?</vt:lpstr>
      <vt:lpstr>Why is employee engagement important?</vt:lpstr>
      <vt:lpstr>Why is employee engagement important?</vt:lpstr>
      <vt:lpstr>How to engage employees?</vt:lpstr>
      <vt:lpstr>How to engage employees?</vt:lpstr>
      <vt:lpstr>How to engage employees?</vt:lpstr>
      <vt:lpstr>Outcome &amp; Conclusion</vt:lpstr>
      <vt:lpstr>References</vt:lpstr>
    </vt:vector>
  </TitlesOfParts>
  <LinksUpToDate>false</LinksUpToDate>
  <SharedDoc>false</SharedDoc>
  <HyperlinksChanged>false</HyperlinksChanged>
  <Application>Microsoft Macintosh PowerPoint</Application>
  <AppVersion>16.0000</AppVersion>
  <PresentationFormat>On-screen Show (4:3)</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creator>DELL</dc:creator>
  <cp:lastModifiedBy>Mohammad Arifur Rahman Khan (2022401)</cp:lastModifiedBy>
  <dcterms:modified xsi:type="dcterms:W3CDTF">2022-12-04T01:59:40Z</dcterms:modified>
  <cp:revision>43</cp:revision>
  <dc:title>Employee Engagement</dc:title>
</cp:coreProperties>
</file>