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549" autoAdjust="0"/>
  </p:normalViewPr>
  <p:slideViewPr>
    <p:cSldViewPr snapToGrid="0">
      <p:cViewPr varScale="1">
        <p:scale>
          <a:sx n="60" d="100"/>
          <a:sy n="60" d="100"/>
        </p:scale>
        <p:origin x="155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F5A634-84C1-4CAC-BD21-7672986E86FE}"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73EAC5-4080-404F-99FA-A2C401110E84}" type="slidenum">
              <a:rPr lang="en-GB" smtClean="0"/>
              <a:t>‹#›</a:t>
            </a:fld>
            <a:endParaRPr lang="en-GB"/>
          </a:p>
        </p:txBody>
      </p:sp>
    </p:spTree>
    <p:extLst>
      <p:ext uri="{BB962C8B-B14F-4D97-AF65-F5344CB8AC3E}">
        <p14:creationId xmlns:p14="http://schemas.microsoft.com/office/powerpoint/2010/main" val="412089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Eco Bites is a new restaurant that is sustainable and aims at encouraging responsible eating. The company has a farm-to-table business model, whereby they acquire fresh products through local farms. The restaurant will have seasonal organic dishes such as vegetarian and ethically sourced meat. Eco Bites will be a sustainable food restaurant that minimises food waste and promotes green eating habits to satisfy the increasing number of consumers.</a:t>
            </a:r>
          </a:p>
        </p:txBody>
      </p:sp>
      <p:sp>
        <p:nvSpPr>
          <p:cNvPr id="4" name="Slide Number Placeholder 3"/>
          <p:cNvSpPr>
            <a:spLocks noGrp="1"/>
          </p:cNvSpPr>
          <p:nvPr>
            <p:ph type="sldNum" sz="quarter" idx="5"/>
          </p:nvPr>
        </p:nvSpPr>
        <p:spPr/>
        <p:txBody>
          <a:bodyPr/>
          <a:lstStyle/>
          <a:p>
            <a:fld id="{2673EAC5-4080-404F-99FA-A2C401110E84}" type="slidenum">
              <a:rPr lang="en-GB" smtClean="0"/>
              <a:t>2</a:t>
            </a:fld>
            <a:endParaRPr lang="en-GB"/>
          </a:p>
        </p:txBody>
      </p:sp>
    </p:spTree>
    <p:extLst>
      <p:ext uri="{BB962C8B-B14F-4D97-AF65-F5344CB8AC3E}">
        <p14:creationId xmlns:p14="http://schemas.microsoft.com/office/powerpoint/2010/main" val="662294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Eco Bites stands out among the competitors due to its high level of sustainability. The restaurant will be working off a zero-waste model, which implies that food waste will be donated to charities or composted. Reusable containers are encouraged for customers, with discounts being given. The company will also hold sustainability workshops and work with other local eco-friendly brands, which will result in a community-style dining experience.</a:t>
            </a:r>
          </a:p>
          <a:p>
            <a:endParaRPr lang="en-GB" dirty="0"/>
          </a:p>
        </p:txBody>
      </p:sp>
      <p:sp>
        <p:nvSpPr>
          <p:cNvPr id="4" name="Slide Number Placeholder 3"/>
          <p:cNvSpPr>
            <a:spLocks noGrp="1"/>
          </p:cNvSpPr>
          <p:nvPr>
            <p:ph type="sldNum" sz="quarter" idx="5"/>
          </p:nvPr>
        </p:nvSpPr>
        <p:spPr/>
        <p:txBody>
          <a:bodyPr/>
          <a:lstStyle/>
          <a:p>
            <a:fld id="{2673EAC5-4080-404F-99FA-A2C401110E84}" type="slidenum">
              <a:rPr lang="en-GB" smtClean="0"/>
              <a:t>3</a:t>
            </a:fld>
            <a:endParaRPr lang="en-GB"/>
          </a:p>
        </p:txBody>
      </p:sp>
    </p:spTree>
    <p:extLst>
      <p:ext uri="{BB962C8B-B14F-4D97-AF65-F5344CB8AC3E}">
        <p14:creationId xmlns:p14="http://schemas.microsoft.com/office/powerpoint/2010/main" val="2765267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Eco Bites will have a flat management system, which will encourage teamwork, openness and decision making. The staff will consist of a Founder and Chief Executive Officer, Head of Operations, Head Chef, Marketing Director, and Sustainability Officer. It will be incorporated in the UK as a Private Limited Company (Ltd), which will offer protection of limited liability and bring in additional credibility from investors and other funding institutions.</a:t>
            </a:r>
          </a:p>
          <a:p>
            <a:endParaRPr lang="en-GB" dirty="0"/>
          </a:p>
        </p:txBody>
      </p:sp>
      <p:sp>
        <p:nvSpPr>
          <p:cNvPr id="4" name="Slide Number Placeholder 3"/>
          <p:cNvSpPr>
            <a:spLocks noGrp="1"/>
          </p:cNvSpPr>
          <p:nvPr>
            <p:ph type="sldNum" sz="quarter" idx="5"/>
          </p:nvPr>
        </p:nvSpPr>
        <p:spPr/>
        <p:txBody>
          <a:bodyPr/>
          <a:lstStyle/>
          <a:p>
            <a:fld id="{2673EAC5-4080-404F-99FA-A2C401110E84}" type="slidenum">
              <a:rPr lang="en-GB" smtClean="0"/>
              <a:t>4</a:t>
            </a:fld>
            <a:endParaRPr lang="en-GB"/>
          </a:p>
        </p:txBody>
      </p:sp>
    </p:spTree>
    <p:extLst>
      <p:ext uri="{BB962C8B-B14F-4D97-AF65-F5344CB8AC3E}">
        <p14:creationId xmlns:p14="http://schemas.microsoft.com/office/powerpoint/2010/main" val="14303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political factors are very favourable towards the Eco Bites concept. The UK government is also encouraging sustainable food systems through the use of national food policy and waste-reduction policy. These programs compel restaurants to embrace practices that are environmentally friendly, like local sourcing and waste reduction. Moreover, there are government subsidies for sustainable businesses that provide funding opportunities, which facilitate the running of Eco Bites, which is environmentally sustainable.</a:t>
            </a:r>
          </a:p>
        </p:txBody>
      </p:sp>
      <p:sp>
        <p:nvSpPr>
          <p:cNvPr id="4" name="Slide Number Placeholder 3"/>
          <p:cNvSpPr>
            <a:spLocks noGrp="1"/>
          </p:cNvSpPr>
          <p:nvPr>
            <p:ph type="sldNum" sz="quarter" idx="5"/>
          </p:nvPr>
        </p:nvSpPr>
        <p:spPr/>
        <p:txBody>
          <a:bodyPr/>
          <a:lstStyle/>
          <a:p>
            <a:fld id="{2673EAC5-4080-404F-99FA-A2C401110E84}" type="slidenum">
              <a:rPr lang="en-GB" smtClean="0"/>
              <a:t>5</a:t>
            </a:fld>
            <a:endParaRPr lang="en-GB"/>
          </a:p>
        </p:txBody>
      </p:sp>
    </p:spTree>
    <p:extLst>
      <p:ext uri="{BB962C8B-B14F-4D97-AF65-F5344CB8AC3E}">
        <p14:creationId xmlns:p14="http://schemas.microsoft.com/office/powerpoint/2010/main" val="1393983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Eco Bites has opportunities and challenges that are determined by economic conditions. Despite the rise in inflation, the UK restaurant industry has not been affected, and it is still flourishing. Consumers have not stopped their dining experiences, especially at places where they have unique and ethical food options. Eco Bites would be able to appeal to the environmentally conscious consumers who would not hesitate to patronise businesses that are environmentally friendly.</a:t>
            </a:r>
          </a:p>
          <a:p>
            <a:endParaRPr lang="en-GB" dirty="0"/>
          </a:p>
        </p:txBody>
      </p:sp>
      <p:sp>
        <p:nvSpPr>
          <p:cNvPr id="4" name="Slide Number Placeholder 3"/>
          <p:cNvSpPr>
            <a:spLocks noGrp="1"/>
          </p:cNvSpPr>
          <p:nvPr>
            <p:ph type="sldNum" sz="quarter" idx="5"/>
          </p:nvPr>
        </p:nvSpPr>
        <p:spPr/>
        <p:txBody>
          <a:bodyPr/>
          <a:lstStyle/>
          <a:p>
            <a:fld id="{2673EAC5-4080-404F-99FA-A2C401110E84}" type="slidenum">
              <a:rPr lang="en-GB" smtClean="0"/>
              <a:t>6</a:t>
            </a:fld>
            <a:endParaRPr lang="en-GB"/>
          </a:p>
        </p:txBody>
      </p:sp>
    </p:spTree>
    <p:extLst>
      <p:ext uri="{BB962C8B-B14F-4D97-AF65-F5344CB8AC3E}">
        <p14:creationId xmlns:p14="http://schemas.microsoft.com/office/powerpoint/2010/main" val="3416611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Eco Bites concept is highly favoured by social trends. Ethical consumption, climate change, and sustainability are the three areas of concern that are growing among modern consumers, particularly the younger generation. A large number of people are also cutting down on meat intake and are considering vegetarian food. Such dynamic lifestyle changes are driving an increasing need towards the environmentally friendly restaurants, such as Eco Bites, that promote sustainable food consumption.</a:t>
            </a:r>
          </a:p>
          <a:p>
            <a:endParaRPr lang="en-GB" dirty="0"/>
          </a:p>
        </p:txBody>
      </p:sp>
      <p:sp>
        <p:nvSpPr>
          <p:cNvPr id="4" name="Slide Number Placeholder 3"/>
          <p:cNvSpPr>
            <a:spLocks noGrp="1"/>
          </p:cNvSpPr>
          <p:nvPr>
            <p:ph type="sldNum" sz="quarter" idx="5"/>
          </p:nvPr>
        </p:nvSpPr>
        <p:spPr/>
        <p:txBody>
          <a:bodyPr/>
          <a:lstStyle/>
          <a:p>
            <a:fld id="{2673EAC5-4080-404F-99FA-A2C401110E84}" type="slidenum">
              <a:rPr lang="en-GB" smtClean="0"/>
              <a:t>7</a:t>
            </a:fld>
            <a:endParaRPr lang="en-GB"/>
          </a:p>
        </p:txBody>
      </p:sp>
    </p:spTree>
    <p:extLst>
      <p:ext uri="{BB962C8B-B14F-4D97-AF65-F5344CB8AC3E}">
        <p14:creationId xmlns:p14="http://schemas.microsoft.com/office/powerpoint/2010/main" val="3773498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strategies that will be used to access potential customers is digital marketing. Social media tools like Instagram, Facebook, and TikTok will be utilised by Eco Bites to distribute food content that is aesthetically pleasing and tell stories about sustainability. The partnership with food bloggers and influencers will raise brand awareness. The credibility will be developed with the help of customer reviews and interesting online information that will attract eco-friendly diners.</a:t>
            </a:r>
          </a:p>
        </p:txBody>
      </p:sp>
      <p:sp>
        <p:nvSpPr>
          <p:cNvPr id="4" name="Slide Number Placeholder 3"/>
          <p:cNvSpPr>
            <a:spLocks noGrp="1"/>
          </p:cNvSpPr>
          <p:nvPr>
            <p:ph type="sldNum" sz="quarter" idx="5"/>
          </p:nvPr>
        </p:nvSpPr>
        <p:spPr/>
        <p:txBody>
          <a:bodyPr/>
          <a:lstStyle/>
          <a:p>
            <a:fld id="{2673EAC5-4080-404F-99FA-A2C401110E84}" type="slidenum">
              <a:rPr lang="en-GB" smtClean="0"/>
              <a:t>8</a:t>
            </a:fld>
            <a:endParaRPr lang="en-GB"/>
          </a:p>
        </p:txBody>
      </p:sp>
    </p:spTree>
    <p:extLst>
      <p:ext uri="{BB962C8B-B14F-4D97-AF65-F5344CB8AC3E}">
        <p14:creationId xmlns:p14="http://schemas.microsoft.com/office/powerpoint/2010/main" val="35826988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second approach to be applied in marketing is the establishment of customer relationships through loyalty programs and participating in communities. Customers are going to gain rewards and ecological points if they promote sustainable practices. Newsletters will be sent via email to remind customers of seasonal menus and special offers. </a:t>
            </a:r>
          </a:p>
          <a:p>
            <a:endParaRPr lang="en-GB" dirty="0"/>
          </a:p>
        </p:txBody>
      </p:sp>
      <p:sp>
        <p:nvSpPr>
          <p:cNvPr id="4" name="Slide Number Placeholder 3"/>
          <p:cNvSpPr>
            <a:spLocks noGrp="1"/>
          </p:cNvSpPr>
          <p:nvPr>
            <p:ph type="sldNum" sz="quarter" idx="5"/>
          </p:nvPr>
        </p:nvSpPr>
        <p:spPr/>
        <p:txBody>
          <a:bodyPr/>
          <a:lstStyle/>
          <a:p>
            <a:fld id="{2673EAC5-4080-404F-99FA-A2C401110E84}" type="slidenum">
              <a:rPr lang="en-GB" smtClean="0"/>
              <a:t>9</a:t>
            </a:fld>
            <a:endParaRPr lang="en-GB"/>
          </a:p>
        </p:txBody>
      </p:sp>
    </p:spTree>
    <p:extLst>
      <p:ext uri="{BB962C8B-B14F-4D97-AF65-F5344CB8AC3E}">
        <p14:creationId xmlns:p14="http://schemas.microsoft.com/office/powerpoint/2010/main" val="2139657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amount of startup capital that is needed to start Eco Bites successfully is 60,000. The sources of funds will be the government sustainability grants, ethical investors and equipment financing. Such funds will be directed towards major startup costs like kitchen equipment, restaurant lease, personnel wages and marketing and initial food stock.</a:t>
            </a:r>
          </a:p>
          <a:p>
            <a:endParaRPr lang="en-GB" dirty="0"/>
          </a:p>
        </p:txBody>
      </p:sp>
      <p:sp>
        <p:nvSpPr>
          <p:cNvPr id="4" name="Slide Number Placeholder 3"/>
          <p:cNvSpPr>
            <a:spLocks noGrp="1"/>
          </p:cNvSpPr>
          <p:nvPr>
            <p:ph type="sldNum" sz="quarter" idx="5"/>
          </p:nvPr>
        </p:nvSpPr>
        <p:spPr/>
        <p:txBody>
          <a:bodyPr/>
          <a:lstStyle/>
          <a:p>
            <a:fld id="{2673EAC5-4080-404F-99FA-A2C401110E84}" type="slidenum">
              <a:rPr lang="en-GB" smtClean="0"/>
              <a:t>10</a:t>
            </a:fld>
            <a:endParaRPr lang="en-GB"/>
          </a:p>
        </p:txBody>
      </p:sp>
    </p:spTree>
    <p:extLst>
      <p:ext uri="{BB962C8B-B14F-4D97-AF65-F5344CB8AC3E}">
        <p14:creationId xmlns:p14="http://schemas.microsoft.com/office/powerpoint/2010/main" val="46166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 up, Eco Bites is a prospective business venture that is innovative and sustainable in the UK restaurant market. Through the integration of a zero-waste concept, locally grown products, and effective marketing practices, the venture reacts to the growing need to eat environmentally friendly food. Eco Bites can be a successful venture with proper financing and participation of the people, as well as making a positive contribution to sustainability and the local economy.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673EAC5-4080-404F-99FA-A2C401110E84}" type="slidenum">
              <a:rPr lang="en-GB" smtClean="0"/>
              <a:t>11</a:t>
            </a:fld>
            <a:endParaRPr lang="en-GB"/>
          </a:p>
        </p:txBody>
      </p:sp>
    </p:spTree>
    <p:extLst>
      <p:ext uri="{BB962C8B-B14F-4D97-AF65-F5344CB8AC3E}">
        <p14:creationId xmlns:p14="http://schemas.microsoft.com/office/powerpoint/2010/main" val="4031266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22366-428A-D7A6-5458-0AA97D3F0A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B75527-51C3-C4A5-8AAE-00EE595E3F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A2635E-51F2-3B5A-EF0C-7E63C07CE14D}"/>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5" name="Footer Placeholder 4">
            <a:extLst>
              <a:ext uri="{FF2B5EF4-FFF2-40B4-BE49-F238E27FC236}">
                <a16:creationId xmlns:a16="http://schemas.microsoft.com/office/drawing/2014/main" id="{BF579D52-6EF2-FAC0-FA94-185E4A3C9F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BF8D6C-34EC-B773-8F9F-0E62AF37AD35}"/>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1210766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06A4E-BEB7-FBFD-6579-C25ED857EE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F31A7A-45A2-C944-C094-3B542E0AC2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E5F3FE-4EC9-B5BF-FA70-E6865A8AC605}"/>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5" name="Footer Placeholder 4">
            <a:extLst>
              <a:ext uri="{FF2B5EF4-FFF2-40B4-BE49-F238E27FC236}">
                <a16:creationId xmlns:a16="http://schemas.microsoft.com/office/drawing/2014/main" id="{53BB4386-09AB-B07A-0B31-FE2BD44866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88D44-F68D-93FD-0FD8-BC84E51FBEA6}"/>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3084289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87A03-112D-707E-878A-E9D83DE33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93CAFF-F7DE-A7DB-A89A-34B3AD1A5B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A0E314-F7B2-6B5A-D642-9A89C5FB4C9A}"/>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5" name="Footer Placeholder 4">
            <a:extLst>
              <a:ext uri="{FF2B5EF4-FFF2-40B4-BE49-F238E27FC236}">
                <a16:creationId xmlns:a16="http://schemas.microsoft.com/office/drawing/2014/main" id="{4E992AA1-7B08-AC26-F581-E59CBFA73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F45C6-6EBA-EE44-1D2B-D31CD4947759}"/>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1129559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4A45-DFAD-E78C-03CF-273013D7FC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28AE5A-58B7-6722-708A-C63D0AEE1C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A721BA-0452-16F9-FA41-C6DD2CB1BF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1CC626-50D9-D340-DB96-E19DF0B31504}"/>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6" name="Footer Placeholder 5">
            <a:extLst>
              <a:ext uri="{FF2B5EF4-FFF2-40B4-BE49-F238E27FC236}">
                <a16:creationId xmlns:a16="http://schemas.microsoft.com/office/drawing/2014/main" id="{AEBD1720-EECD-9C0B-311C-0E0B882096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7084B1-24BB-C894-56D1-E98F7177A7F4}"/>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4190905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8E38F-FAFD-F270-1511-FD11F3BE62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0F8617-8001-6C10-B85D-21DF0331C8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4EFF6D-C864-F2D0-C33E-B3E20C61C6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A7DA1B-D249-F553-E2FF-2268271F1E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90CB65-D96A-9EB7-6C1F-236DFB37F6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E88951-2438-1E19-E7D4-82C2E43F6FDF}"/>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8" name="Footer Placeholder 7">
            <a:extLst>
              <a:ext uri="{FF2B5EF4-FFF2-40B4-BE49-F238E27FC236}">
                <a16:creationId xmlns:a16="http://schemas.microsoft.com/office/drawing/2014/main" id="{D906E7F1-4ED2-29E6-7A64-FF2EFECD30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842D78-F69A-49CB-7E8D-B5AEB52B5852}"/>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368286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B21D1-4AD5-06AB-2095-278CE38B9A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1BD404-BC75-237F-B80F-D5E9CF0166E7}"/>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4" name="Footer Placeholder 3">
            <a:extLst>
              <a:ext uri="{FF2B5EF4-FFF2-40B4-BE49-F238E27FC236}">
                <a16:creationId xmlns:a16="http://schemas.microsoft.com/office/drawing/2014/main" id="{277592E6-AE74-CD42-B20A-84A3832787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750BF2-4CF1-08D3-783E-2C1C5A0146FB}"/>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839560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133EEF-D8CB-6680-50B3-85377978400D}"/>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3" name="Footer Placeholder 2">
            <a:extLst>
              <a:ext uri="{FF2B5EF4-FFF2-40B4-BE49-F238E27FC236}">
                <a16:creationId xmlns:a16="http://schemas.microsoft.com/office/drawing/2014/main" id="{E55354B4-5DB0-0F42-889D-25278F10C0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C28B9D-43ED-EBB5-AF25-5E33B0B22BA7}"/>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3147822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33862-B507-9150-4F83-E80017EC53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A2582-32B9-1B51-7D53-2E340615B9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26CF9A-6790-7BEF-170A-B68E5130DF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9C36E2-78F8-F8BB-4C06-0E695058B74E}"/>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6" name="Footer Placeholder 5">
            <a:extLst>
              <a:ext uri="{FF2B5EF4-FFF2-40B4-BE49-F238E27FC236}">
                <a16:creationId xmlns:a16="http://schemas.microsoft.com/office/drawing/2014/main" id="{A91F0584-A846-581B-0FAA-CDF0737A00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399255-3865-30CD-327A-44921F0F90E7}"/>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2109104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F8317-0A5F-7D14-8AB3-8676AD31BC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0446D4-16ED-CF5B-40A7-1B8A04654D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29670A-C654-7FE6-8421-2248E68174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85D3C2-17F5-7E36-2E7D-D8F521633BB8}"/>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6" name="Footer Placeholder 5">
            <a:extLst>
              <a:ext uri="{FF2B5EF4-FFF2-40B4-BE49-F238E27FC236}">
                <a16:creationId xmlns:a16="http://schemas.microsoft.com/office/drawing/2014/main" id="{30F51E00-C4DF-D3DA-0F72-A33CFCC69D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0E8521-2B5A-4012-2913-5B526FBB93B3}"/>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603875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8E0D-FD27-29EE-70FE-EC63C49643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F69C7D-2227-2431-54B4-D21D001AE8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791669-0650-815F-429A-0DDC33BDEB30}"/>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5" name="Footer Placeholder 4">
            <a:extLst>
              <a:ext uri="{FF2B5EF4-FFF2-40B4-BE49-F238E27FC236}">
                <a16:creationId xmlns:a16="http://schemas.microsoft.com/office/drawing/2014/main" id="{33488E1B-074F-12E8-6677-7BD6C35B83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470593-597C-71A5-4DFD-FEC46AE2B09C}"/>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3320866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14CF38-D732-CDAD-8699-BB797CD100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39236A-5711-EEB3-1688-6B370A0254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D0248-F2AA-13B0-1E3B-188533DB0519}"/>
              </a:ext>
            </a:extLst>
          </p:cNvPr>
          <p:cNvSpPr>
            <a:spLocks noGrp="1"/>
          </p:cNvSpPr>
          <p:nvPr>
            <p:ph type="dt" sz="half" idx="10"/>
          </p:nvPr>
        </p:nvSpPr>
        <p:spPr/>
        <p:txBody>
          <a:bodyPr/>
          <a:lstStyle/>
          <a:p>
            <a:fld id="{E6C1C921-9B73-45A2-B183-57E76AF9DB99}" type="datetimeFigureOut">
              <a:rPr lang="en-GB" smtClean="0"/>
              <a:t>14/03/2026</a:t>
            </a:fld>
            <a:endParaRPr lang="en-GB"/>
          </a:p>
        </p:txBody>
      </p:sp>
      <p:sp>
        <p:nvSpPr>
          <p:cNvPr id="5" name="Footer Placeholder 4">
            <a:extLst>
              <a:ext uri="{FF2B5EF4-FFF2-40B4-BE49-F238E27FC236}">
                <a16:creationId xmlns:a16="http://schemas.microsoft.com/office/drawing/2014/main" id="{4865AF84-7398-DE5A-A848-C293569A6D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FCA7B5-F335-F93D-A318-6260F2F0A09D}"/>
              </a:ext>
            </a:extLst>
          </p:cNvPr>
          <p:cNvSpPr>
            <a:spLocks noGrp="1"/>
          </p:cNvSpPr>
          <p:nvPr>
            <p:ph type="sldNum" sz="quarter" idx="12"/>
          </p:nvPr>
        </p:nvSpPr>
        <p:spPr/>
        <p:txBody>
          <a:bodyPr/>
          <a:lstStyle/>
          <a:p>
            <a:fld id="{7EF6B410-C525-4EFC-BD51-8D6B41B29C3C}" type="slidenum">
              <a:rPr lang="en-GB" smtClean="0"/>
              <a:t>‹#›</a:t>
            </a:fld>
            <a:endParaRPr lang="en-GB"/>
          </a:p>
        </p:txBody>
      </p:sp>
    </p:spTree>
    <p:extLst>
      <p:ext uri="{BB962C8B-B14F-4D97-AF65-F5344CB8AC3E}">
        <p14:creationId xmlns:p14="http://schemas.microsoft.com/office/powerpoint/2010/main" val="267497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2A7E91-EF0C-C708-A925-1E8C6A2743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50F4CF-9CF5-86A6-991F-A9B4A1F621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6E1F2B-7932-A8F3-5CF2-3D789AA705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C1C921-9B73-45A2-B183-57E76AF9DB99}" type="datetimeFigureOut">
              <a:rPr lang="en-GB" smtClean="0"/>
              <a:t>14/03/2026</a:t>
            </a:fld>
            <a:endParaRPr lang="en-GB"/>
          </a:p>
        </p:txBody>
      </p:sp>
      <p:sp>
        <p:nvSpPr>
          <p:cNvPr id="5" name="Footer Placeholder 4">
            <a:extLst>
              <a:ext uri="{FF2B5EF4-FFF2-40B4-BE49-F238E27FC236}">
                <a16:creationId xmlns:a16="http://schemas.microsoft.com/office/drawing/2014/main" id="{2EBF1C81-0817-08F5-8108-AD86A0A8C1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AFBD91-68AF-A709-6CA8-71054B68AA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F6B410-C525-4EFC-BD51-8D6B41B29C3C}" type="slidenum">
              <a:rPr lang="en-GB" smtClean="0"/>
              <a:t>‹#›</a:t>
            </a:fld>
            <a:endParaRPr lang="en-GB"/>
          </a:p>
        </p:txBody>
      </p:sp>
    </p:spTree>
    <p:extLst>
      <p:ext uri="{BB962C8B-B14F-4D97-AF65-F5344CB8AC3E}">
        <p14:creationId xmlns:p14="http://schemas.microsoft.com/office/powerpoint/2010/main" val="3903343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7739B-530C-B634-E0A9-6ED14121352B}"/>
              </a:ext>
            </a:extLst>
          </p:cNvPr>
          <p:cNvSpPr>
            <a:spLocks noGrp="1"/>
          </p:cNvSpPr>
          <p:nvPr>
            <p:ph type="ctrTitle"/>
          </p:nvPr>
        </p:nvSpPr>
        <p:spPr>
          <a:xfrm>
            <a:off x="1524000" y="1765301"/>
            <a:ext cx="9144000" cy="1744662"/>
          </a:xfrm>
          <a:solidFill>
            <a:schemeClr val="accent6">
              <a:lumMod val="60000"/>
              <a:lumOff val="40000"/>
            </a:schemeClr>
          </a:solidFill>
          <a:ln>
            <a:solidFill>
              <a:schemeClr val="tx1"/>
            </a:solidFill>
          </a:ln>
        </p:spPr>
        <p:txBody>
          <a:bodyPr>
            <a:normAutofit/>
          </a:bodyPr>
          <a:lstStyle/>
          <a:p>
            <a:r>
              <a:rPr lang="en-GB" sz="6000" b="1" dirty="0">
                <a:effectLst/>
                <a:latin typeface="Times New Roman" panose="02020603050405020304" pitchFamily="18" charset="0"/>
                <a:ea typeface="Times New Roman" panose="02020603050405020304" pitchFamily="18" charset="0"/>
              </a:rPr>
              <a:t>INDIVIDUAL PRESENTATION PITCH</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9147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5D0EB-CF18-9CF7-E2D0-40184A08951E}"/>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lnSpc>
                <a:spcPct val="115000"/>
              </a:lnSpc>
              <a:buNone/>
            </a:pPr>
            <a:r>
              <a:rPr lang="en-GB" sz="4400" b="1" dirty="0">
                <a:effectLst/>
                <a:latin typeface="Times New Roman" panose="02020603050405020304" pitchFamily="18" charset="0"/>
                <a:ea typeface="Times New Roman" panose="02020603050405020304" pitchFamily="18" charset="0"/>
              </a:rPr>
              <a:t>Introduction to the Business Idea</a:t>
            </a:r>
            <a:endParaRPr lang="en-GB" sz="3600" dirty="0">
              <a:effectLst/>
              <a:latin typeface="Arial" panose="020B0604020202020204" pitchFamily="34" charset="0"/>
              <a:ea typeface="Arial" panose="020B0604020202020204" pitchFamily="34" charset="0"/>
            </a:endParaRPr>
          </a:p>
        </p:txBody>
      </p:sp>
      <p:sp>
        <p:nvSpPr>
          <p:cNvPr id="3" name="Content Placeholder 2">
            <a:extLst>
              <a:ext uri="{FF2B5EF4-FFF2-40B4-BE49-F238E27FC236}">
                <a16:creationId xmlns:a16="http://schemas.microsoft.com/office/drawing/2014/main" id="{C1C4DF10-A3C5-071A-2152-0DDF10C0E75E}"/>
              </a:ext>
            </a:extLst>
          </p:cNvPr>
          <p:cNvSpPr>
            <a:spLocks noGrp="1"/>
          </p:cNvSpPr>
          <p:nvPr>
            <p:ph idx="1"/>
          </p:nvPr>
        </p:nvSpPr>
        <p:spPr>
          <a:xfrm>
            <a:off x="838200" y="2019299"/>
            <a:ext cx="4267200" cy="4157663"/>
          </a:xfrm>
          <a:ln>
            <a:solidFill>
              <a:schemeClr val="tx1"/>
            </a:solidFill>
          </a:ln>
        </p:spPr>
        <p:txBody>
          <a:bodyPr>
            <a:normAutofit lnSpcReduction="10000"/>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Eco Bites: zero-waste sustainable restaurant.</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Local ingredient farm-to-table concept.</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Food menu of organic and seasonal foods.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Ethical and meat-free vegetables.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Focus on reducing food waste (Reynolds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2019)</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Eco-friendly consumers' food.</a:t>
            </a:r>
            <a:endParaRPr lang="en-GB" sz="1800" u="none" strike="noStrike" dirty="0">
              <a:effectLst/>
              <a:latin typeface="Arial" panose="020B0604020202020204" pitchFamily="34" charset="0"/>
              <a:ea typeface="Arial" panose="020B0604020202020204" pitchFamily="34" charset="0"/>
            </a:endParaRPr>
          </a:p>
        </p:txBody>
      </p:sp>
      <p:pic>
        <p:nvPicPr>
          <p:cNvPr id="4" name="Picture 2" descr="The restaurants moving towards zero waste | FT Food Revolution">
            <a:extLst>
              <a:ext uri="{FF2B5EF4-FFF2-40B4-BE49-F238E27FC236}">
                <a16:creationId xmlns:a16="http://schemas.microsoft.com/office/drawing/2014/main" id="{6E42A84A-57EB-3A41-65A1-F9920217EB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2019298"/>
            <a:ext cx="5867400" cy="4157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900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0FE17-B0C0-CF5A-0B92-875804568556}"/>
              </a:ext>
            </a:extLst>
          </p:cNvPr>
          <p:cNvSpPr>
            <a:spLocks noGrp="1"/>
          </p:cNvSpPr>
          <p:nvPr>
            <p:ph type="title"/>
          </p:nvPr>
        </p:nvSpPr>
        <p:spPr>
          <a:solidFill>
            <a:schemeClr val="accent6">
              <a:lumMod val="20000"/>
              <a:lumOff val="80000"/>
            </a:schemeClr>
          </a:solidFill>
          <a:ln>
            <a:solidFill>
              <a:schemeClr val="tx1"/>
            </a:solidFill>
          </a:ln>
        </p:spPr>
        <p:txBody>
          <a:bodyPr>
            <a:normAutofit/>
          </a:bodyPr>
          <a:lstStyle/>
          <a:p>
            <a:pPr algn="ctr">
              <a:lnSpc>
                <a:spcPct val="115000"/>
              </a:lnSpc>
              <a:buNone/>
            </a:pPr>
            <a:r>
              <a:rPr lang="en-GB" sz="4400" b="1" dirty="0">
                <a:effectLst/>
                <a:latin typeface="Times New Roman" panose="02020603050405020304" pitchFamily="18" charset="0"/>
                <a:ea typeface="Times New Roman" panose="02020603050405020304" pitchFamily="18" charset="0"/>
              </a:rPr>
              <a:t>Unique Selling Proposition (USP)</a:t>
            </a:r>
            <a:endParaRPr lang="en-GB" sz="4400" b="1" kern="0" dirty="0">
              <a:effectLst/>
              <a:latin typeface="Times New Roman" panose="02020603050405020304" pitchFamily="18" charset="0"/>
              <a:ea typeface="Times New Roman" panose="02020603050405020304" pitchFamily="18" charset="0"/>
            </a:endParaRPr>
          </a:p>
        </p:txBody>
      </p:sp>
      <p:sp>
        <p:nvSpPr>
          <p:cNvPr id="3" name="Content Placeholder 2">
            <a:extLst>
              <a:ext uri="{FF2B5EF4-FFF2-40B4-BE49-F238E27FC236}">
                <a16:creationId xmlns:a16="http://schemas.microsoft.com/office/drawing/2014/main" id="{8413845B-D900-3C61-462D-5A1545B802FF}"/>
              </a:ext>
            </a:extLst>
          </p:cNvPr>
          <p:cNvSpPr>
            <a:spLocks noGrp="1"/>
          </p:cNvSpPr>
          <p:nvPr>
            <p:ph idx="1"/>
          </p:nvPr>
        </p:nvSpPr>
        <p:spPr>
          <a:xfrm>
            <a:off x="6591300" y="1851025"/>
            <a:ext cx="4876800" cy="4351338"/>
          </a:xfrm>
          <a:ln>
            <a:solidFill>
              <a:schemeClr val="tx1"/>
            </a:solidFill>
          </a:ln>
        </p:spPr>
        <p:txBody>
          <a:bodyPr>
            <a:normAutofit/>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100% zero-waste restaurant model</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Local farming direct sourcing.</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Reusable containers will have discounts.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Green customer loyalty program (</a:t>
            </a:r>
            <a:r>
              <a:rPr lang="en-GB" sz="2000" u="none" strike="noStrike" dirty="0" err="1">
                <a:effectLst/>
                <a:latin typeface="Times New Roman" panose="02020603050405020304" pitchFamily="18" charset="0"/>
                <a:ea typeface="Times New Roman" panose="02020603050405020304" pitchFamily="18" charset="0"/>
              </a:rPr>
              <a:t>Flacandji</a:t>
            </a:r>
            <a:r>
              <a:rPr lang="en-GB" sz="2000" u="none" strike="noStrike" dirty="0">
                <a:effectLst/>
                <a:latin typeface="Times New Roman" panose="02020603050405020304" pitchFamily="18" charset="0"/>
                <a:ea typeface="Times New Roman" panose="02020603050405020304" pitchFamily="18" charset="0"/>
              </a:rPr>
              <a:t>, </a:t>
            </a:r>
            <a:r>
              <a:rPr lang="en-GB" sz="2000" u="none" strike="noStrike" dirty="0" err="1">
                <a:effectLst/>
                <a:latin typeface="Times New Roman" panose="02020603050405020304" pitchFamily="18" charset="0"/>
                <a:ea typeface="Times New Roman" panose="02020603050405020304" pitchFamily="18" charset="0"/>
              </a:rPr>
              <a:t>Passebois</a:t>
            </a:r>
            <a:r>
              <a:rPr lang="en-GB" sz="2000" u="none" strike="noStrike" dirty="0">
                <a:effectLst/>
                <a:latin typeface="Times New Roman" panose="02020603050405020304" pitchFamily="18" charset="0"/>
                <a:ea typeface="Times New Roman" panose="02020603050405020304" pitchFamily="18" charset="0"/>
              </a:rPr>
              <a:t>-Ducros and Ieva, 2023).</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Environmentally friendly eating workshops.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Collaboration with local, environmentally friendly brands.</a:t>
            </a:r>
            <a:endParaRPr lang="en-GB" sz="1800" u="none" strike="noStrike" dirty="0">
              <a:effectLst/>
              <a:latin typeface="Arial" panose="020B0604020202020204" pitchFamily="34" charset="0"/>
              <a:ea typeface="Arial" panose="020B0604020202020204" pitchFamily="34" charset="0"/>
            </a:endParaRPr>
          </a:p>
        </p:txBody>
      </p:sp>
      <p:pic>
        <p:nvPicPr>
          <p:cNvPr id="4" name="Picture 2" descr="World Workshop Series 2025 – TUM Asia">
            <a:extLst>
              <a:ext uri="{FF2B5EF4-FFF2-40B4-BE49-F238E27FC236}">
                <a16:creationId xmlns:a16="http://schemas.microsoft.com/office/drawing/2014/main" id="{837E997B-700D-3A23-8959-F6AA495B0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074863"/>
            <a:ext cx="5448300" cy="412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016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4A0FB-978A-429F-71AD-822D1A946F08}"/>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lnSpc>
                <a:spcPct val="115000"/>
              </a:lnSpc>
              <a:buNone/>
            </a:pPr>
            <a:r>
              <a:rPr lang="en-GB" sz="4400" b="1" dirty="0">
                <a:effectLst/>
                <a:latin typeface="Times New Roman" panose="02020603050405020304" pitchFamily="18" charset="0"/>
                <a:ea typeface="Times New Roman" panose="02020603050405020304" pitchFamily="18" charset="0"/>
              </a:rPr>
              <a:t>Management format and Legal format</a:t>
            </a:r>
            <a:endParaRPr lang="en-GB" sz="4400" b="1" kern="0" dirty="0">
              <a:effectLst/>
              <a:latin typeface="Times New Roman" panose="02020603050405020304" pitchFamily="18" charset="0"/>
              <a:ea typeface="Times New Roman" panose="02020603050405020304" pitchFamily="18" charset="0"/>
            </a:endParaRPr>
          </a:p>
        </p:txBody>
      </p:sp>
      <p:sp>
        <p:nvSpPr>
          <p:cNvPr id="3" name="Content Placeholder 2">
            <a:extLst>
              <a:ext uri="{FF2B5EF4-FFF2-40B4-BE49-F238E27FC236}">
                <a16:creationId xmlns:a16="http://schemas.microsoft.com/office/drawing/2014/main" id="{AE041F28-0F8F-C9A1-E872-16E35FDD0299}"/>
              </a:ext>
            </a:extLst>
          </p:cNvPr>
          <p:cNvSpPr>
            <a:spLocks noGrp="1"/>
          </p:cNvSpPr>
          <p:nvPr>
            <p:ph idx="1"/>
          </p:nvPr>
        </p:nvSpPr>
        <p:spPr>
          <a:xfrm>
            <a:off x="838200" y="1825625"/>
            <a:ext cx="4381500" cy="4351338"/>
          </a:xfrm>
          <a:ln>
            <a:solidFill>
              <a:schemeClr val="tx1"/>
            </a:solidFill>
          </a:ln>
        </p:spPr>
        <p:txBody>
          <a:bodyPr>
            <a:normAutofit/>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Flat organisational structure</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CEO and founder is the head of the strategy.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supply chain is controlled by the operations manager.</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Head chef designs menu</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brand is marketed by the marketing manager (Iyer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2020).</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Privately Ltd Company structure.</a:t>
            </a:r>
            <a:endParaRPr lang="en-GB" sz="18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21B0B1D5-8F23-E356-504F-C8C7B98E05A6}"/>
              </a:ext>
            </a:extLst>
          </p:cNvPr>
          <p:cNvPicPr>
            <a:picLocks noChangeAspect="1"/>
          </p:cNvPicPr>
          <p:nvPr/>
        </p:nvPicPr>
        <p:blipFill>
          <a:blip r:embed="rId3"/>
          <a:stretch>
            <a:fillRect/>
          </a:stretch>
        </p:blipFill>
        <p:spPr>
          <a:xfrm>
            <a:off x="5447788" y="1825625"/>
            <a:ext cx="5906012" cy="4351338"/>
          </a:xfrm>
          <a:prstGeom prst="rect">
            <a:avLst/>
          </a:prstGeom>
        </p:spPr>
      </p:pic>
    </p:spTree>
    <p:extLst>
      <p:ext uri="{BB962C8B-B14F-4D97-AF65-F5344CB8AC3E}">
        <p14:creationId xmlns:p14="http://schemas.microsoft.com/office/powerpoint/2010/main" val="1276364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1D119-6A0E-F32E-DE09-DA1BAF79B57D}"/>
              </a:ext>
            </a:extLst>
          </p:cNvPr>
          <p:cNvSpPr>
            <a:spLocks noGrp="1"/>
          </p:cNvSpPr>
          <p:nvPr>
            <p:ph type="title"/>
          </p:nvPr>
        </p:nvSpPr>
        <p:spPr>
          <a:solidFill>
            <a:schemeClr val="accent6">
              <a:lumMod val="20000"/>
              <a:lumOff val="80000"/>
            </a:schemeClr>
          </a:solidFill>
          <a:ln>
            <a:solidFill>
              <a:schemeClr val="tx1"/>
            </a:solidFill>
          </a:ln>
        </p:spPr>
        <p:txBody>
          <a:bodyPr>
            <a:normAutofit/>
          </a:bodyPr>
          <a:lstStyle/>
          <a:p>
            <a:pPr algn="ctr"/>
            <a:r>
              <a:rPr lang="en-GB" sz="4400" b="1" dirty="0">
                <a:effectLst/>
                <a:latin typeface="Times New Roman" panose="02020603050405020304" pitchFamily="18" charset="0"/>
                <a:ea typeface="Times New Roman" panose="02020603050405020304" pitchFamily="18" charset="0"/>
              </a:rPr>
              <a:t>External Factor 1: Political</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8847C93-0287-5309-4CE0-6C59C75A006C}"/>
              </a:ext>
            </a:extLst>
          </p:cNvPr>
          <p:cNvSpPr>
            <a:spLocks noGrp="1"/>
          </p:cNvSpPr>
          <p:nvPr>
            <p:ph idx="1"/>
          </p:nvPr>
        </p:nvSpPr>
        <p:spPr>
          <a:xfrm>
            <a:off x="6845300" y="1825625"/>
            <a:ext cx="4508500" cy="4351338"/>
          </a:xfrm>
          <a:ln>
            <a:solidFill>
              <a:schemeClr val="tx1"/>
            </a:solidFill>
          </a:ln>
        </p:spPr>
        <p:txBody>
          <a:bodyPr>
            <a:normAutofit lnSpcReduction="10000"/>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UK government encourages sustainable food systems.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There are local sourcing policies.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Rules on waste minimisation were put in place.</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Incentives for environmental sustainability (Zhang, Bai and Shang, 2018).</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Green business is supported by the government.</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Favours the green restaurant models.</a:t>
            </a:r>
            <a:endParaRPr lang="en-GB" sz="1800" u="none" strike="noStrike" dirty="0">
              <a:effectLst/>
              <a:latin typeface="Arial" panose="020B0604020202020204" pitchFamily="34" charset="0"/>
              <a:ea typeface="Arial" panose="020B0604020202020204" pitchFamily="34" charset="0"/>
            </a:endParaRPr>
          </a:p>
        </p:txBody>
      </p:sp>
      <p:pic>
        <p:nvPicPr>
          <p:cNvPr id="2050" name="Picture 2" descr="No photo description available.">
            <a:extLst>
              <a:ext uri="{FF2B5EF4-FFF2-40B4-BE49-F238E27FC236}">
                <a16:creationId xmlns:a16="http://schemas.microsoft.com/office/drawing/2014/main" id="{11A53217-817A-40CF-BE13-19638B3174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1900" y="1920875"/>
            <a:ext cx="4648200"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724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546C4-D980-590A-9F38-DF59177BC9AA}"/>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r>
              <a:rPr lang="en-GB" sz="4400" b="1" dirty="0">
                <a:effectLst/>
                <a:latin typeface="Times New Roman" panose="02020603050405020304" pitchFamily="18" charset="0"/>
                <a:ea typeface="Times New Roman" panose="02020603050405020304" pitchFamily="18" charset="0"/>
              </a:rPr>
              <a:t>External Factor 2: Economic</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94EC730-2F49-4844-AFEF-14F3AE687CCC}"/>
              </a:ext>
            </a:extLst>
          </p:cNvPr>
          <p:cNvSpPr>
            <a:spLocks noGrp="1"/>
          </p:cNvSpPr>
          <p:nvPr>
            <p:ph idx="1"/>
          </p:nvPr>
        </p:nvSpPr>
        <p:spPr>
          <a:xfrm>
            <a:off x="838200" y="1825625"/>
            <a:ext cx="5257800" cy="4351338"/>
          </a:xfrm>
          <a:ln>
            <a:solidFill>
              <a:schemeClr val="tx1"/>
            </a:solidFill>
          </a:ln>
        </p:spPr>
        <p:txBody>
          <a:bodyPr>
            <a:normAutofit/>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UK restaurant market is still good.</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Value in the market in billions every year.</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Consumers continue to eat out on a regular basis.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An increase in inflation raises the operating expenses.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Companies have to manage costs (Ranieri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2018).</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Restaurants that are sustainable appeal to high-end clients.</a:t>
            </a:r>
            <a:endParaRPr lang="en-GB" sz="1800" u="none" strike="noStrike" dirty="0">
              <a:effectLst/>
              <a:latin typeface="Arial" panose="020B0604020202020204" pitchFamily="34" charset="0"/>
              <a:ea typeface="Arial" panose="020B0604020202020204" pitchFamily="34" charset="0"/>
            </a:endParaRPr>
          </a:p>
        </p:txBody>
      </p:sp>
      <p:pic>
        <p:nvPicPr>
          <p:cNvPr id="3074" name="Picture 2" descr="How Inflation Affects Your Cost of Living">
            <a:extLst>
              <a:ext uri="{FF2B5EF4-FFF2-40B4-BE49-F238E27FC236}">
                <a16:creationId xmlns:a16="http://schemas.microsoft.com/office/drawing/2014/main" id="{851BDAC4-6AC1-36F4-04DB-96BB52D00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2700" y="1828271"/>
            <a:ext cx="4802187" cy="4348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1691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16B9D-7DF4-A9B9-B836-122204E47DC3}"/>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r>
              <a:rPr lang="en-GB" sz="4400" b="1" dirty="0">
                <a:effectLst/>
                <a:latin typeface="Times New Roman" panose="02020603050405020304" pitchFamily="18" charset="0"/>
                <a:ea typeface="Times New Roman" panose="02020603050405020304" pitchFamily="18" charset="0"/>
              </a:rPr>
              <a:t>External Factor 3: Social</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6252657-F9D9-7756-8666-4A5EBE7E7442}"/>
              </a:ext>
            </a:extLst>
          </p:cNvPr>
          <p:cNvSpPr>
            <a:spLocks noGrp="1"/>
          </p:cNvSpPr>
          <p:nvPr>
            <p:ph idx="1"/>
          </p:nvPr>
        </p:nvSpPr>
        <p:spPr>
          <a:xfrm>
            <a:off x="7531100" y="1825625"/>
            <a:ext cx="3822700" cy="4351338"/>
          </a:xfrm>
          <a:ln>
            <a:solidFill>
              <a:schemeClr val="tx1"/>
            </a:solidFill>
          </a:ln>
        </p:spPr>
        <p:txBody>
          <a:bodyPr>
            <a:normAutofit fontScale="92500" lnSpcReduction="20000"/>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Increasing concern about sustainable food.</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Consumers of a younger age like ecological dining (</a:t>
            </a:r>
            <a:r>
              <a:rPr lang="en-GB" sz="2000" u="none" strike="noStrike" dirty="0" err="1">
                <a:effectLst/>
                <a:latin typeface="Times New Roman" panose="02020603050405020304" pitchFamily="18" charset="0"/>
                <a:ea typeface="Times New Roman" panose="02020603050405020304" pitchFamily="18" charset="0"/>
              </a:rPr>
              <a:t>Wierzbiński</a:t>
            </a:r>
            <a:r>
              <a:rPr lang="en-GB" sz="2000" u="none" strike="noStrike" dirty="0">
                <a:effectLst/>
                <a:latin typeface="Times New Roman" panose="02020603050405020304" pitchFamily="18" charset="0"/>
                <a:ea typeface="Times New Roman" panose="02020603050405020304" pitchFamily="18" charset="0"/>
              </a:rPr>
              <a:t>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2021).</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Greater adoption of a plant-based diet.</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Consciousness of climate change is increasing.</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Ethical consumption is gaining popularity.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Customers appreciate community involvement.</a:t>
            </a:r>
            <a:endParaRPr lang="en-GB" sz="1800" u="none" strike="noStrike" dirty="0">
              <a:effectLst/>
              <a:latin typeface="Arial" panose="020B0604020202020204" pitchFamily="34" charset="0"/>
              <a:ea typeface="Arial" panose="020B0604020202020204" pitchFamily="34" charset="0"/>
            </a:endParaRPr>
          </a:p>
        </p:txBody>
      </p:sp>
      <p:pic>
        <p:nvPicPr>
          <p:cNvPr id="4098" name="Picture 2" descr="Climate and carbon policy pathways for sustainable food systems -  ScienceDirect">
            <a:extLst>
              <a:ext uri="{FF2B5EF4-FFF2-40B4-BE49-F238E27FC236}">
                <a16:creationId xmlns:a16="http://schemas.microsoft.com/office/drawing/2014/main" id="{D07AC647-66AD-D0CC-B197-8E842222F1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8850" y="2096293"/>
            <a:ext cx="6216650" cy="408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2658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76D5E-F03A-9963-934E-440D534293C7}"/>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r>
              <a:rPr lang="en-GB" sz="4400" b="1" dirty="0">
                <a:effectLst/>
                <a:latin typeface="Times New Roman" panose="02020603050405020304" pitchFamily="18" charset="0"/>
                <a:ea typeface="Times New Roman" panose="02020603050405020304" pitchFamily="18" charset="0"/>
              </a:rPr>
              <a:t>Marketing Strategy 1: Digital Marketing</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7095959-FFCE-C6B5-DCFE-BF66C22C2E33}"/>
              </a:ext>
            </a:extLst>
          </p:cNvPr>
          <p:cNvSpPr>
            <a:spLocks noGrp="1"/>
          </p:cNvSpPr>
          <p:nvPr>
            <p:ph idx="1"/>
          </p:nvPr>
        </p:nvSpPr>
        <p:spPr>
          <a:xfrm>
            <a:off x="838200" y="1825625"/>
            <a:ext cx="3924300" cy="4351338"/>
          </a:xfrm>
          <a:ln>
            <a:solidFill>
              <a:schemeClr val="tx1"/>
            </a:solidFill>
          </a:ln>
        </p:spPr>
        <p:txBody>
          <a:bodyPr>
            <a:normAutofit fontScale="92500" lnSpcReduction="20000"/>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Instagram and TikTok social media advertising.</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Food video and food photography.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activities of the restaurant behind the scenes.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Cooperation with food bloggers (Mainolfi, Marino and Resciniti, 2021).</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Reviews and testimonials by customers.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Advertise environmentally on the internet.</a:t>
            </a:r>
            <a:endParaRPr lang="en-GB" sz="1800" u="none" strike="noStrike" dirty="0">
              <a:effectLst/>
              <a:latin typeface="Arial" panose="020B0604020202020204" pitchFamily="34" charset="0"/>
              <a:ea typeface="Arial" panose="020B0604020202020204" pitchFamily="34" charset="0"/>
            </a:endParaRPr>
          </a:p>
        </p:txBody>
      </p:sp>
      <p:pic>
        <p:nvPicPr>
          <p:cNvPr id="5122" name="Picture 2" descr="Social Media Marketing for Restaurants: 10 Keys to Success | BentoBox">
            <a:extLst>
              <a:ext uri="{FF2B5EF4-FFF2-40B4-BE49-F238E27FC236}">
                <a16:creationId xmlns:a16="http://schemas.microsoft.com/office/drawing/2014/main" id="{BE001D48-6FB4-D469-7571-CC063F6E92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4600" y="1873564"/>
            <a:ext cx="6388100" cy="3110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516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D2038-0485-E48D-39E4-BD45A2E8F256}"/>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r>
              <a:rPr lang="en-GB" sz="4400" b="1" dirty="0">
                <a:effectLst/>
                <a:latin typeface="Times New Roman" panose="02020603050405020304" pitchFamily="18" charset="0"/>
                <a:ea typeface="Times New Roman" panose="02020603050405020304" pitchFamily="18" charset="0"/>
              </a:rPr>
              <a:t>Marketing Strategy 2- Loyalty and Community Engagement</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183533D-4F8C-C84F-F662-29F3C6C47A3B}"/>
              </a:ext>
            </a:extLst>
          </p:cNvPr>
          <p:cNvSpPr>
            <a:spLocks noGrp="1"/>
          </p:cNvSpPr>
          <p:nvPr>
            <p:ph idx="1"/>
          </p:nvPr>
        </p:nvSpPr>
        <p:spPr>
          <a:xfrm>
            <a:off x="7239000" y="1825625"/>
            <a:ext cx="4114800" cy="4351338"/>
          </a:xfrm>
          <a:ln>
            <a:solidFill>
              <a:schemeClr val="tx1"/>
            </a:solidFill>
          </a:ln>
        </p:spPr>
        <p:txBody>
          <a:bodyPr>
            <a:normAutofit fontScale="92500" lnSpcReduction="20000"/>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Loyalty rewards program with customers.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Customer discounts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For returning clients.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Green points of sustainable behaviour (Dermody, Yun and Della Corte, 2019).</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Newsletters and menu updates through email.</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Sustainability lectures and meetings.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Collaboration with local farming corporations.</a:t>
            </a:r>
            <a:endParaRPr lang="en-GB" sz="1800" u="none" strike="noStrike" dirty="0">
              <a:effectLst/>
              <a:latin typeface="Arial" panose="020B0604020202020204" pitchFamily="34" charset="0"/>
              <a:ea typeface="Arial" panose="020B0604020202020204" pitchFamily="34" charset="0"/>
            </a:endParaRPr>
          </a:p>
        </p:txBody>
      </p:sp>
      <p:pic>
        <p:nvPicPr>
          <p:cNvPr id="6146" name="Picture 2" descr="Sustainable Restaurant Practices That Attract More Customers in 2025 -  Restaurant India">
            <a:extLst>
              <a:ext uri="{FF2B5EF4-FFF2-40B4-BE49-F238E27FC236}">
                <a16:creationId xmlns:a16="http://schemas.microsoft.com/office/drawing/2014/main" id="{CEEDA3D6-C240-C87B-D168-347B9BA58D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070037"/>
            <a:ext cx="6045200" cy="4106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596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461BF-6D02-AD60-3854-E6F4088CE716}"/>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r>
              <a:rPr lang="en-GB" sz="4400" b="1" dirty="0">
                <a:effectLst/>
                <a:latin typeface="Times New Roman" panose="02020603050405020304" pitchFamily="18" charset="0"/>
                <a:ea typeface="Times New Roman" panose="02020603050405020304" pitchFamily="18" charset="0"/>
              </a:rPr>
              <a:t>Funding Requirements and Allocation</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BCC3467-7B77-C276-37C1-9A968C34A954}"/>
              </a:ext>
            </a:extLst>
          </p:cNvPr>
          <p:cNvSpPr>
            <a:spLocks noGrp="1"/>
          </p:cNvSpPr>
          <p:nvPr>
            <p:ph idx="1"/>
          </p:nvPr>
        </p:nvSpPr>
        <p:spPr>
          <a:xfrm>
            <a:off x="838200" y="1825625"/>
            <a:ext cx="4610100" cy="4351338"/>
          </a:xfrm>
          <a:ln>
            <a:solidFill>
              <a:schemeClr val="tx1"/>
            </a:solidFill>
          </a:ln>
        </p:spPr>
        <p:txBody>
          <a:bodyPr>
            <a:normAutofit/>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Total startup investment: £60,000</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Sustainability grants by the government (Akimova and Oleynik, 2019).</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Support for ethical investors' funding.</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Knowledge: Kitchen appliance equipment financing.</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Money on rent, personnel, and advertising.</a:t>
            </a:r>
            <a:endParaRPr lang="en-GB" sz="1800" u="none" strike="noStrike" dirty="0">
              <a:effectLst/>
              <a:latin typeface="Arial" panose="020B0604020202020204" pitchFamily="34" charset="0"/>
              <a:ea typeface="Arial" panose="020B0604020202020204" pitchFamily="34" charset="0"/>
            </a:endParaRPr>
          </a:p>
        </p:txBody>
      </p:sp>
      <p:pic>
        <p:nvPicPr>
          <p:cNvPr id="5" name="Picture 4">
            <a:extLst>
              <a:ext uri="{FF2B5EF4-FFF2-40B4-BE49-F238E27FC236}">
                <a16:creationId xmlns:a16="http://schemas.microsoft.com/office/drawing/2014/main" id="{57C12686-B497-A398-6F62-9D2FAD95393E}"/>
              </a:ext>
            </a:extLst>
          </p:cNvPr>
          <p:cNvPicPr>
            <a:picLocks noChangeAspect="1"/>
          </p:cNvPicPr>
          <p:nvPr/>
        </p:nvPicPr>
        <p:blipFill>
          <a:blip r:embed="rId3"/>
          <a:stretch>
            <a:fillRect/>
          </a:stretch>
        </p:blipFill>
        <p:spPr>
          <a:xfrm>
            <a:off x="5829300" y="1825624"/>
            <a:ext cx="5524500" cy="4351337"/>
          </a:xfrm>
          <a:prstGeom prst="rect">
            <a:avLst/>
          </a:prstGeom>
        </p:spPr>
      </p:pic>
    </p:spTree>
    <p:extLst>
      <p:ext uri="{BB962C8B-B14F-4D97-AF65-F5344CB8AC3E}">
        <p14:creationId xmlns:p14="http://schemas.microsoft.com/office/powerpoint/2010/main" val="2879163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2EC41-51DD-7F1E-07B3-DB5975B9951B}"/>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r>
              <a:rPr lang="en-GB" b="1"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0E884E-A549-3DD2-B5BD-D267A4DB3913}"/>
              </a:ext>
            </a:extLst>
          </p:cNvPr>
          <p:cNvSpPr>
            <a:spLocks noGrp="1"/>
          </p:cNvSpPr>
          <p:nvPr>
            <p:ph idx="1"/>
          </p:nvPr>
        </p:nvSpPr>
        <p:spPr>
          <a:xfrm>
            <a:off x="6096000" y="1787525"/>
            <a:ext cx="5016500" cy="4351338"/>
          </a:xfrm>
          <a:ln>
            <a:solidFill>
              <a:schemeClr val="tx1"/>
            </a:solidFill>
          </a:ln>
        </p:spPr>
        <p:txBody>
          <a:bodyPr>
            <a:normAutofit/>
          </a:bodyPr>
          <a:lstStyle/>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Eco Bites encourages environmental friendliness in the restaurant industry.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Farm-to-table restaurant concept, zero waste.</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Reacts to the increasing green consumer demand (Iyer </a:t>
            </a:r>
            <a:r>
              <a:rPr lang="en-GB" sz="2000" i="1" u="none" strike="noStrike" dirty="0">
                <a:effectLst/>
                <a:latin typeface="Times New Roman" panose="02020603050405020304" pitchFamily="18" charset="0"/>
                <a:ea typeface="Times New Roman" panose="02020603050405020304" pitchFamily="18" charset="0"/>
              </a:rPr>
              <a:t>et al.</a:t>
            </a:r>
            <a:r>
              <a:rPr lang="en-GB" sz="2000" u="none" strike="noStrike" dirty="0">
                <a:effectLst/>
                <a:latin typeface="Times New Roman" panose="02020603050405020304" pitchFamily="18" charset="0"/>
                <a:ea typeface="Times New Roman" panose="02020603050405020304" pitchFamily="18" charset="0"/>
              </a:rPr>
              <a:t>, 2020).</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Good sustainability strategy and marketing.</a:t>
            </a:r>
            <a:endParaRPr lang="en-GB" sz="1800" u="none" strike="noStrike" dirty="0">
              <a:effectLst/>
              <a:latin typeface="Arial" panose="020B0604020202020204" pitchFamily="34" charset="0"/>
              <a:ea typeface="Arial" panose="020B0604020202020204" pitchFamily="34" charset="0"/>
            </a:endParaRPr>
          </a:p>
        </p:txBody>
      </p:sp>
      <p:pic>
        <p:nvPicPr>
          <p:cNvPr id="4" name="Picture 2" descr="8 Restaurant Sustainability Practices: Detailed Guide">
            <a:extLst>
              <a:ext uri="{FF2B5EF4-FFF2-40B4-BE49-F238E27FC236}">
                <a16:creationId xmlns:a16="http://schemas.microsoft.com/office/drawing/2014/main" id="{FC54C0B2-595C-7D0F-2796-7CFAA9E6C7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787524"/>
            <a:ext cx="5138420"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676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1FA8-1E89-C56D-926D-80DF85B0B806}"/>
              </a:ext>
            </a:extLst>
          </p:cNvPr>
          <p:cNvSpPr>
            <a:spLocks noGrp="1"/>
          </p:cNvSpPr>
          <p:nvPr>
            <p:ph type="title"/>
          </p:nvPr>
        </p:nvSpPr>
        <p:spPr>
          <a:solidFill>
            <a:schemeClr val="accent6">
              <a:lumMod val="20000"/>
              <a:lumOff val="80000"/>
            </a:schemeClr>
          </a:solidFill>
          <a:ln>
            <a:solidFill>
              <a:schemeClr val="tx1"/>
            </a:solidFill>
          </a:ln>
        </p:spPr>
        <p:txBody>
          <a:bodyPr/>
          <a:lstStyle/>
          <a:p>
            <a:pPr algn="ctr"/>
            <a:r>
              <a:rPr lang="en-GB" b="1" dirty="0">
                <a:latin typeface="Times New Roman" panose="02020603050405020304" pitchFamily="18" charset="0"/>
                <a:cs typeface="Times New Roman" panose="02020603050405020304" pitchFamily="18" charset="0"/>
              </a:rPr>
              <a:t>REFERENCE LIST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18DCA1-7C2C-7FC0-9C1E-4423C610A54C}"/>
              </a:ext>
            </a:extLst>
          </p:cNvPr>
          <p:cNvSpPr>
            <a:spLocks noGrp="1"/>
          </p:cNvSpPr>
          <p:nvPr>
            <p:ph idx="1"/>
          </p:nvPr>
        </p:nvSpPr>
        <p:spPr>
          <a:ln>
            <a:solidFill>
              <a:schemeClr val="tx1"/>
            </a:solidFill>
          </a:ln>
        </p:spPr>
        <p:txBody>
          <a:bodyPr>
            <a:normAutofit fontScale="47500" lnSpcReduction="20000"/>
          </a:bodyPr>
          <a:lstStyle/>
          <a:p>
            <a:pPr marL="0" indent="0">
              <a:buNone/>
            </a:pPr>
            <a:r>
              <a:rPr lang="en-GB" dirty="0">
                <a:latin typeface="Times New Roman" panose="02020603050405020304" pitchFamily="18" charset="0"/>
                <a:cs typeface="Times New Roman" panose="02020603050405020304" pitchFamily="18" charset="0"/>
              </a:rPr>
              <a:t>Akimova, E.P. and Oleynik, A.N. (2019) ‘Analysis of the state grants’ impact on the economic sustainability and efficiency of agricultural production’, </a:t>
            </a:r>
            <a:r>
              <a:rPr lang="en-GB" i="1" dirty="0">
                <a:latin typeface="Times New Roman" panose="02020603050405020304" pitchFamily="18" charset="0"/>
                <a:cs typeface="Times New Roman" panose="02020603050405020304" pitchFamily="18" charset="0"/>
              </a:rPr>
              <a:t>IOP Conference Series: Earth and Environmental Science</a:t>
            </a:r>
            <a:r>
              <a:rPr lang="en-GB" dirty="0">
                <a:latin typeface="Times New Roman" panose="02020603050405020304" pitchFamily="18" charset="0"/>
                <a:cs typeface="Times New Roman" panose="02020603050405020304" pitchFamily="18" charset="0"/>
              </a:rPr>
              <a:t>, 315(2), p. 022016. Available at: https://doi.org/10.1088/1755-1315/315/2/022016.</a:t>
            </a:r>
          </a:p>
          <a:p>
            <a:pPr marL="0" indent="0">
              <a:buNone/>
            </a:pPr>
            <a:r>
              <a:rPr lang="en-GB" dirty="0">
                <a:latin typeface="Times New Roman" panose="02020603050405020304" pitchFamily="18" charset="0"/>
                <a:cs typeface="Times New Roman" panose="02020603050405020304" pitchFamily="18" charset="0"/>
              </a:rPr>
              <a:t>Dermody, J., Yun, J.J. and Della Corte, V. (2019) ‘Innovations to advance sustainability behaviours’, </a:t>
            </a:r>
            <a:r>
              <a:rPr lang="en-GB" i="1" dirty="0">
                <a:latin typeface="Times New Roman" panose="02020603050405020304" pitchFamily="18" charset="0"/>
                <a:cs typeface="Times New Roman" panose="02020603050405020304" pitchFamily="18" charset="0"/>
              </a:rPr>
              <a:t>The Service Industries Journal</a:t>
            </a:r>
            <a:r>
              <a:rPr lang="en-GB" dirty="0">
                <a:latin typeface="Times New Roman" panose="02020603050405020304" pitchFamily="18" charset="0"/>
                <a:cs typeface="Times New Roman" panose="02020603050405020304" pitchFamily="18" charset="0"/>
              </a:rPr>
              <a:t>, 39(15-16), pp. 1029–1033. Available at: https://doi.org/10.1080/02642069.2019.1656364.</a:t>
            </a:r>
          </a:p>
          <a:p>
            <a:pPr marL="0" indent="0">
              <a:buNone/>
            </a:pPr>
            <a:r>
              <a:rPr lang="en-GB" dirty="0" err="1">
                <a:latin typeface="Times New Roman" panose="02020603050405020304" pitchFamily="18" charset="0"/>
                <a:cs typeface="Times New Roman" panose="02020603050405020304" pitchFamily="18" charset="0"/>
              </a:rPr>
              <a:t>Flacandji</a:t>
            </a:r>
            <a:r>
              <a:rPr lang="en-GB" dirty="0">
                <a:latin typeface="Times New Roman" panose="02020603050405020304" pitchFamily="18" charset="0"/>
                <a:cs typeface="Times New Roman" panose="02020603050405020304" pitchFamily="18" charset="0"/>
              </a:rPr>
              <a:t>, M., </a:t>
            </a:r>
            <a:r>
              <a:rPr lang="en-GB" dirty="0" err="1">
                <a:latin typeface="Times New Roman" panose="02020603050405020304" pitchFamily="18" charset="0"/>
                <a:cs typeface="Times New Roman" panose="02020603050405020304" pitchFamily="18" charset="0"/>
              </a:rPr>
              <a:t>Passebois</a:t>
            </a:r>
            <a:r>
              <a:rPr lang="en-GB" dirty="0">
                <a:latin typeface="Times New Roman" panose="02020603050405020304" pitchFamily="18" charset="0"/>
                <a:cs typeface="Times New Roman" panose="02020603050405020304" pitchFamily="18" charset="0"/>
              </a:rPr>
              <a:t>-Ducros, J. and Ieva, M. (2023) ‘Redesigning loyalty marketing for a better world: the impact of green loyalty programs on perceived value’, </a:t>
            </a:r>
            <a:r>
              <a:rPr lang="en-GB" i="1" dirty="0">
                <a:latin typeface="Times New Roman" panose="02020603050405020304" pitchFamily="18" charset="0"/>
                <a:cs typeface="Times New Roman" panose="02020603050405020304" pitchFamily="18" charset="0"/>
              </a:rPr>
              <a:t>Journal of Service Theory and Practice</a:t>
            </a:r>
            <a:r>
              <a:rPr lang="en-GB" dirty="0">
                <a:latin typeface="Times New Roman" panose="02020603050405020304" pitchFamily="18" charset="0"/>
                <a:cs typeface="Times New Roman" panose="02020603050405020304" pitchFamily="18" charset="0"/>
              </a:rPr>
              <a:t>, 33(4), pp. 465–487. Available at: https://doi.org/10.1108/jstp-07-2022-0145.</a:t>
            </a:r>
          </a:p>
          <a:p>
            <a:pPr marL="0" indent="0">
              <a:buNone/>
            </a:pPr>
            <a:r>
              <a:rPr lang="en-GB" dirty="0">
                <a:latin typeface="Times New Roman" panose="02020603050405020304" pitchFamily="18" charset="0"/>
                <a:cs typeface="Times New Roman" panose="02020603050405020304" pitchFamily="18" charset="0"/>
              </a:rPr>
              <a:t>Iyer, P., Davari, A., Srivastava, S. and Paswan, A.K. (2020) ‘Market orientation, brand management processes and brand performance’, </a:t>
            </a:r>
            <a:r>
              <a:rPr lang="en-GB" i="1" dirty="0">
                <a:latin typeface="Times New Roman" panose="02020603050405020304" pitchFamily="18" charset="0"/>
                <a:cs typeface="Times New Roman" panose="02020603050405020304" pitchFamily="18" charset="0"/>
              </a:rPr>
              <a:t>Journal of Product &amp; Brand Management</a:t>
            </a:r>
            <a:r>
              <a:rPr lang="en-GB" dirty="0">
                <a:latin typeface="Times New Roman" panose="02020603050405020304" pitchFamily="18" charset="0"/>
                <a:cs typeface="Times New Roman" panose="02020603050405020304" pitchFamily="18" charset="0"/>
              </a:rPr>
              <a:t>, 30(2), pp. 197–214. Available at: https://doi.org/10.1108/jpbm-08-2019-2530.</a:t>
            </a:r>
          </a:p>
          <a:p>
            <a:pPr marL="0" indent="0">
              <a:buNone/>
            </a:pPr>
            <a:r>
              <a:rPr lang="en-GB" dirty="0">
                <a:latin typeface="Times New Roman" panose="02020603050405020304" pitchFamily="18" charset="0"/>
                <a:cs typeface="Times New Roman" panose="02020603050405020304" pitchFamily="18" charset="0"/>
              </a:rPr>
              <a:t>Mainolfi, G., Marino, V. and Resciniti, R. (2021) ‘Not just food: Exploring the influence of food blog engagement on intention to taste and to visit’, </a:t>
            </a:r>
            <a:r>
              <a:rPr lang="en-GB" i="1" dirty="0">
                <a:latin typeface="Times New Roman" panose="02020603050405020304" pitchFamily="18" charset="0"/>
                <a:cs typeface="Times New Roman" panose="02020603050405020304" pitchFamily="18" charset="0"/>
              </a:rPr>
              <a:t>British Food Journal</a:t>
            </a:r>
            <a:r>
              <a:rPr lang="en-GB" dirty="0">
                <a:latin typeface="Times New Roman" panose="02020603050405020304" pitchFamily="18" charset="0"/>
                <a:cs typeface="Times New Roman" panose="02020603050405020304" pitchFamily="18" charset="0"/>
              </a:rPr>
              <a:t>, ahead-of-print(ahead-of-print). Available at: https://doi.org/10.1108/bfj-04-2021-0400.</a:t>
            </a:r>
          </a:p>
          <a:p>
            <a:pPr marL="0" indent="0">
              <a:buNone/>
            </a:pPr>
            <a:r>
              <a:rPr lang="en-GB" dirty="0">
                <a:latin typeface="Times New Roman" panose="02020603050405020304" pitchFamily="18" charset="0"/>
                <a:cs typeface="Times New Roman" panose="02020603050405020304" pitchFamily="18" charset="0"/>
              </a:rPr>
              <a:t>Ranieri, L., </a:t>
            </a:r>
            <a:r>
              <a:rPr lang="en-GB" dirty="0" err="1">
                <a:latin typeface="Times New Roman" panose="02020603050405020304" pitchFamily="18" charset="0"/>
                <a:cs typeface="Times New Roman" panose="02020603050405020304" pitchFamily="18" charset="0"/>
              </a:rPr>
              <a:t>Digiesi</a:t>
            </a:r>
            <a:r>
              <a:rPr lang="en-GB" dirty="0">
                <a:latin typeface="Times New Roman" panose="02020603050405020304" pitchFamily="18" charset="0"/>
                <a:cs typeface="Times New Roman" panose="02020603050405020304" pitchFamily="18" charset="0"/>
              </a:rPr>
              <a:t>, S., Silvestri, B. and </a:t>
            </a:r>
            <a:r>
              <a:rPr lang="en-GB" dirty="0" err="1">
                <a:latin typeface="Times New Roman" panose="02020603050405020304" pitchFamily="18" charset="0"/>
                <a:cs typeface="Times New Roman" panose="02020603050405020304" pitchFamily="18" charset="0"/>
              </a:rPr>
              <a:t>Roccotelli</a:t>
            </a:r>
            <a:r>
              <a:rPr lang="en-GB" dirty="0">
                <a:latin typeface="Times New Roman" panose="02020603050405020304" pitchFamily="18" charset="0"/>
                <a:cs typeface="Times New Roman" panose="02020603050405020304" pitchFamily="18" charset="0"/>
              </a:rPr>
              <a:t>, M. (2018) ‘A Review of Last Mile Logistics Innovations in an Externalities Cost Reduction Vision’, </a:t>
            </a:r>
            <a:r>
              <a:rPr lang="en-GB" i="1" dirty="0">
                <a:latin typeface="Times New Roman" panose="02020603050405020304" pitchFamily="18" charset="0"/>
                <a:cs typeface="Times New Roman" panose="02020603050405020304" pitchFamily="18" charset="0"/>
              </a:rPr>
              <a:t>Sustainability</a:t>
            </a:r>
            <a:r>
              <a:rPr lang="en-GB" dirty="0">
                <a:latin typeface="Times New Roman" panose="02020603050405020304" pitchFamily="18" charset="0"/>
                <a:cs typeface="Times New Roman" panose="02020603050405020304" pitchFamily="18" charset="0"/>
              </a:rPr>
              <a:t>, 10(3), p. 782. Available at: https://doi.org/10.3390/su10030782.</a:t>
            </a:r>
          </a:p>
          <a:p>
            <a:pPr marL="0" indent="0">
              <a:buNone/>
            </a:pPr>
            <a:r>
              <a:rPr lang="en-GB" dirty="0">
                <a:latin typeface="Times New Roman" panose="02020603050405020304" pitchFamily="18" charset="0"/>
                <a:cs typeface="Times New Roman" panose="02020603050405020304" pitchFamily="18" charset="0"/>
              </a:rPr>
              <a:t>Reynolds, C., Goucher, L., Quested, T., Bromley, S., Gillick, S., Wells, V.K., Evans, D., Koh, L., Carlsson Kanyama, A., </a:t>
            </a:r>
            <a:r>
              <a:rPr lang="en-GB" dirty="0" err="1">
                <a:latin typeface="Times New Roman" panose="02020603050405020304" pitchFamily="18" charset="0"/>
                <a:cs typeface="Times New Roman" panose="02020603050405020304" pitchFamily="18" charset="0"/>
              </a:rPr>
              <a:t>Katzeff</a:t>
            </a:r>
            <a:r>
              <a:rPr lang="en-GB" dirty="0">
                <a:latin typeface="Times New Roman" panose="02020603050405020304" pitchFamily="18" charset="0"/>
                <a:cs typeface="Times New Roman" panose="02020603050405020304" pitchFamily="18" charset="0"/>
              </a:rPr>
              <a:t>, C., </a:t>
            </a:r>
            <a:r>
              <a:rPr lang="en-GB" dirty="0" err="1">
                <a:latin typeface="Times New Roman" panose="02020603050405020304" pitchFamily="18" charset="0"/>
                <a:cs typeface="Times New Roman" panose="02020603050405020304" pitchFamily="18" charset="0"/>
              </a:rPr>
              <a:t>Svenfelt</a:t>
            </a:r>
            <a:r>
              <a:rPr lang="en-GB" dirty="0">
                <a:latin typeface="Times New Roman" panose="02020603050405020304" pitchFamily="18" charset="0"/>
                <a:cs typeface="Times New Roman" panose="02020603050405020304" pitchFamily="18" charset="0"/>
              </a:rPr>
              <a:t>, Å. and Jackson, P. (2019) ‘Review: Consumption-stage food waste reduction interventions – what works and how to design better interventions’, </a:t>
            </a:r>
            <a:r>
              <a:rPr lang="en-GB" i="1" dirty="0">
                <a:latin typeface="Times New Roman" panose="02020603050405020304" pitchFamily="18" charset="0"/>
                <a:cs typeface="Times New Roman" panose="02020603050405020304" pitchFamily="18" charset="0"/>
              </a:rPr>
              <a:t>Food Policy</a:t>
            </a:r>
            <a:r>
              <a:rPr lang="en-GB" dirty="0">
                <a:latin typeface="Times New Roman" panose="02020603050405020304" pitchFamily="18" charset="0"/>
                <a:cs typeface="Times New Roman" panose="02020603050405020304" pitchFamily="18" charset="0"/>
              </a:rPr>
              <a:t>, 83, pp. 7–27. Available at: https://doi.org/10.1016/j.foodpol.2019.01.009.</a:t>
            </a:r>
          </a:p>
          <a:p>
            <a:pPr marL="0" indent="0">
              <a:buNone/>
            </a:pPr>
            <a:r>
              <a:rPr lang="en-GB" dirty="0" err="1">
                <a:latin typeface="Times New Roman" panose="02020603050405020304" pitchFamily="18" charset="0"/>
                <a:cs typeface="Times New Roman" panose="02020603050405020304" pitchFamily="18" charset="0"/>
              </a:rPr>
              <a:t>Wierzbiński</a:t>
            </a:r>
            <a:r>
              <a:rPr lang="en-GB" dirty="0">
                <a:latin typeface="Times New Roman" panose="02020603050405020304" pitchFamily="18" charset="0"/>
                <a:cs typeface="Times New Roman" panose="02020603050405020304" pitchFamily="18" charset="0"/>
              </a:rPr>
              <a:t>, B., Surmacz, T., </a:t>
            </a:r>
            <a:r>
              <a:rPr lang="en-GB" dirty="0" err="1">
                <a:latin typeface="Times New Roman" panose="02020603050405020304" pitchFamily="18" charset="0"/>
                <a:cs typeface="Times New Roman" panose="02020603050405020304" pitchFamily="18" charset="0"/>
              </a:rPr>
              <a:t>Kuźniar</a:t>
            </a:r>
            <a:r>
              <a:rPr lang="en-GB" dirty="0">
                <a:latin typeface="Times New Roman" panose="02020603050405020304" pitchFamily="18" charset="0"/>
                <a:cs typeface="Times New Roman" panose="02020603050405020304" pitchFamily="18" charset="0"/>
              </a:rPr>
              <a:t>, W. and Witek, L. (2021) ‘The Role of the Ecological Awareness and the Influence on Food Preferences in Shaping Pro-Ecological </a:t>
            </a:r>
            <a:r>
              <a:rPr lang="en-GB" dirty="0" err="1">
                <a:latin typeface="Times New Roman" panose="02020603050405020304" pitchFamily="18" charset="0"/>
                <a:cs typeface="Times New Roman" panose="02020603050405020304" pitchFamily="18" charset="0"/>
              </a:rPr>
              <a:t>Behavior</a:t>
            </a:r>
            <a:r>
              <a:rPr lang="en-GB" dirty="0">
                <a:latin typeface="Times New Roman" panose="02020603050405020304" pitchFamily="18" charset="0"/>
                <a:cs typeface="Times New Roman" panose="02020603050405020304" pitchFamily="18" charset="0"/>
              </a:rPr>
              <a:t> of Young Consumers’, </a:t>
            </a:r>
            <a:r>
              <a:rPr lang="en-GB" i="1" dirty="0">
                <a:latin typeface="Times New Roman" panose="02020603050405020304" pitchFamily="18" charset="0"/>
                <a:cs typeface="Times New Roman" panose="02020603050405020304" pitchFamily="18" charset="0"/>
              </a:rPr>
              <a:t>Agriculture</a:t>
            </a:r>
            <a:r>
              <a:rPr lang="en-GB" dirty="0">
                <a:latin typeface="Times New Roman" panose="02020603050405020304" pitchFamily="18" charset="0"/>
                <a:cs typeface="Times New Roman" panose="02020603050405020304" pitchFamily="18" charset="0"/>
              </a:rPr>
              <a:t>, 11(4), p. 345. Available at: https://doi.org/10.3390/agriculture11040345.</a:t>
            </a:r>
          </a:p>
          <a:p>
            <a:pPr marL="0" indent="0">
              <a:buNone/>
            </a:pPr>
            <a:r>
              <a:rPr lang="en-GB" dirty="0">
                <a:latin typeface="Times New Roman" panose="02020603050405020304" pitchFamily="18" charset="0"/>
                <a:cs typeface="Times New Roman" panose="02020603050405020304" pitchFamily="18" charset="0"/>
              </a:rPr>
              <a:t>Zhang, X., Bai, X. and Shang, J. (2018) ‘Is subsidized electric vehicles adoption sustainable: Consumers’ perceptions and motivation toward incentive policies, environmental benefits, and risks’, </a:t>
            </a:r>
            <a:r>
              <a:rPr lang="en-GB" i="1" dirty="0">
                <a:latin typeface="Times New Roman" panose="02020603050405020304" pitchFamily="18" charset="0"/>
                <a:cs typeface="Times New Roman" panose="02020603050405020304" pitchFamily="18" charset="0"/>
              </a:rPr>
              <a:t>Journal of Cleaner Production</a:t>
            </a:r>
            <a:r>
              <a:rPr lang="en-GB" dirty="0">
                <a:latin typeface="Times New Roman" panose="02020603050405020304" pitchFamily="18" charset="0"/>
                <a:cs typeface="Times New Roman" panose="02020603050405020304" pitchFamily="18" charset="0"/>
              </a:rPr>
              <a:t>, 192, pp. 71–79. Available at: https://doi.org/10.1016/j.jclepro.2018.04.252.</a:t>
            </a:r>
          </a:p>
        </p:txBody>
      </p:sp>
    </p:spTree>
    <p:extLst>
      <p:ext uri="{BB962C8B-B14F-4D97-AF65-F5344CB8AC3E}">
        <p14:creationId xmlns:p14="http://schemas.microsoft.com/office/powerpoint/2010/main" val="1878905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ank You Images – Browse 2,439,876 Stock Photos, Vectors, and Video |  Adobe Stock">
            <a:extLst>
              <a:ext uri="{FF2B5EF4-FFF2-40B4-BE49-F238E27FC236}">
                <a16:creationId xmlns:a16="http://schemas.microsoft.com/office/drawing/2014/main" id="{639944CC-BEB1-2E98-38A5-9A3D145708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99744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1824</Words>
  <PresentationFormat>Widescreen</PresentationFormat>
  <Paragraphs>99</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INDIVIDUAL PRESENTATION PITCH</vt:lpstr>
      <vt:lpstr>Introduction to the Business Idea</vt:lpstr>
      <vt:lpstr>Unique Selling Proposition (USP)</vt:lpstr>
      <vt:lpstr>Management format and Legal format</vt:lpstr>
      <vt:lpstr>External Factor 1: Political</vt:lpstr>
      <vt:lpstr>External Factor 2: Economic</vt:lpstr>
      <vt:lpstr>External Factor 3: Social</vt:lpstr>
      <vt:lpstr>Marketing Strategy 1: Digital Marketing</vt:lpstr>
      <vt:lpstr>Marketing Strategy 2- Loyalty and Community Engagement</vt:lpstr>
      <vt:lpstr>Funding Requirements and Allocation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2026-03-08T19:27:59Z</dcterms:created>
  <dcterms:modified xsi:type="dcterms:W3CDTF">2026-03-13T18:58:49Z</dcterms:modified>
</cp:coreProperties>
</file>