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8" r:id="rId10"/>
    <p:sldId id="265" r:id="rId11"/>
    <p:sldId id="266"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F7E3"/>
    <a:srgbClr val="156082"/>
    <a:srgbClr val="FFFFFF"/>
    <a:srgbClr val="F5F5F5"/>
    <a:srgbClr val="D6F2FC"/>
    <a:srgbClr val="FFD347"/>
    <a:srgbClr val="AC8300"/>
    <a:srgbClr val="DCEAF7"/>
    <a:srgbClr val="FBE3D6"/>
    <a:srgbClr val="B4E5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469" autoAdjust="0"/>
  </p:normalViewPr>
  <p:slideViewPr>
    <p:cSldViewPr snapToGrid="0">
      <p:cViewPr varScale="1">
        <p:scale>
          <a:sx n="49" d="100"/>
          <a:sy n="49" d="100"/>
        </p:scale>
        <p:origin x="776" y="26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BED128-838C-44EA-9294-C69721D85DAD}"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5320DA40-87E8-4F02-A835-89E9E52290F7}">
      <dgm:prSet phldrT="[Text]" custT="1"/>
      <dgm:spPr/>
      <dgm:t>
        <a:bodyPr/>
        <a:lstStyle/>
        <a:p>
          <a:pPr>
            <a:buNone/>
          </a:pPr>
          <a:r>
            <a:rPr lang="en-GB" sz="2400" b="0" i="0" dirty="0">
              <a:latin typeface="Arial" panose="020B0604020202020204" pitchFamily="34" charset="0"/>
              <a:cs typeface="Arial" panose="020B0604020202020204" pitchFamily="34" charset="0"/>
            </a:rPr>
            <a:t>Oxygenated</a:t>
          </a:r>
          <a:r>
            <a:rPr lang="en-GB" sz="2400" b="0" i="0" dirty="0"/>
            <a:t> Blood</a:t>
          </a:r>
          <a:endParaRPr lang="en-GB" sz="2400" b="0" dirty="0"/>
        </a:p>
      </dgm:t>
    </dgm:pt>
    <dgm:pt modelId="{6A340B1C-501D-4B59-BE33-AD1E1DD05654}" type="parTrans" cxnId="{81DD7C01-64CC-4A36-8044-90F5AE7E844F}">
      <dgm:prSet/>
      <dgm:spPr/>
      <dgm:t>
        <a:bodyPr/>
        <a:lstStyle/>
        <a:p>
          <a:endParaRPr lang="en-GB"/>
        </a:p>
      </dgm:t>
    </dgm:pt>
    <dgm:pt modelId="{3ECD7E78-E123-4BFA-BC82-3A0866EEC337}" type="sibTrans" cxnId="{81DD7C01-64CC-4A36-8044-90F5AE7E844F}">
      <dgm:prSet/>
      <dgm:spPr/>
      <dgm:t>
        <a:bodyPr/>
        <a:lstStyle/>
        <a:p>
          <a:endParaRPr lang="en-GB"/>
        </a:p>
      </dgm:t>
    </dgm:pt>
    <dgm:pt modelId="{0552A51F-4701-44A6-8A25-73AE504361E4}">
      <dgm:prSet phldrT="[Text]" custT="1"/>
      <dgm:spPr/>
      <dgm:t>
        <a:bodyPr/>
        <a:lstStyle/>
        <a:p>
          <a:pPr>
            <a:buNone/>
          </a:pPr>
          <a:r>
            <a:rPr lang="en-GB" sz="2400" b="0" i="0" dirty="0">
              <a:latin typeface="Arial" panose="020B0604020202020204" pitchFamily="34" charset="0"/>
              <a:cs typeface="Arial" panose="020B0604020202020204" pitchFamily="34" charset="0"/>
            </a:rPr>
            <a:t>Aorta </a:t>
          </a:r>
          <a:endParaRPr lang="en-GB" sz="2400" b="0" dirty="0">
            <a:latin typeface="Arial" panose="020B0604020202020204" pitchFamily="34" charset="0"/>
            <a:cs typeface="Arial" panose="020B0604020202020204" pitchFamily="34" charset="0"/>
          </a:endParaRPr>
        </a:p>
      </dgm:t>
    </dgm:pt>
    <dgm:pt modelId="{E842B756-C2E7-4D31-B471-3F9E96C7D205}" type="parTrans" cxnId="{01B6BD05-15F7-4623-9447-8459D2D6D07B}">
      <dgm:prSet/>
      <dgm:spPr/>
      <dgm:t>
        <a:bodyPr/>
        <a:lstStyle/>
        <a:p>
          <a:endParaRPr lang="en-GB"/>
        </a:p>
      </dgm:t>
    </dgm:pt>
    <dgm:pt modelId="{BF6E9B4C-1AD6-4CCB-81C2-51C8E5F8797A}" type="sibTrans" cxnId="{01B6BD05-15F7-4623-9447-8459D2D6D07B}">
      <dgm:prSet/>
      <dgm:spPr/>
      <dgm:t>
        <a:bodyPr/>
        <a:lstStyle/>
        <a:p>
          <a:endParaRPr lang="en-GB"/>
        </a:p>
      </dgm:t>
    </dgm:pt>
    <dgm:pt modelId="{0437E838-8BB5-4077-9C0E-02630410683B}">
      <dgm:prSet phldrT="[Text]" custT="1"/>
      <dgm:spPr/>
      <dgm:t>
        <a:bodyPr/>
        <a:lstStyle/>
        <a:p>
          <a:pPr>
            <a:buNone/>
          </a:pPr>
          <a:r>
            <a:rPr lang="en-GB" sz="2400" b="0" i="0" dirty="0">
              <a:latin typeface="Arial" panose="020B0604020202020204" pitchFamily="34" charset="0"/>
              <a:cs typeface="Arial" panose="020B0604020202020204" pitchFamily="34" charset="0"/>
            </a:rPr>
            <a:t>Coronary Arteries  </a:t>
          </a:r>
          <a:endParaRPr lang="en-GB" sz="2400" b="0" dirty="0">
            <a:latin typeface="Arial" panose="020B0604020202020204" pitchFamily="34" charset="0"/>
            <a:cs typeface="Arial" panose="020B0604020202020204" pitchFamily="34" charset="0"/>
          </a:endParaRPr>
        </a:p>
      </dgm:t>
    </dgm:pt>
    <dgm:pt modelId="{63B390DC-166F-415E-8ACB-7C3E4F153143}" type="parTrans" cxnId="{2D718110-4955-49B6-9AA3-8F12273C0EFF}">
      <dgm:prSet/>
      <dgm:spPr/>
      <dgm:t>
        <a:bodyPr/>
        <a:lstStyle/>
        <a:p>
          <a:endParaRPr lang="en-GB"/>
        </a:p>
      </dgm:t>
    </dgm:pt>
    <dgm:pt modelId="{ADDF5922-C982-4C6B-A76A-7EB618FD2CFE}" type="sibTrans" cxnId="{2D718110-4955-49B6-9AA3-8F12273C0EFF}">
      <dgm:prSet/>
      <dgm:spPr/>
      <dgm:t>
        <a:bodyPr/>
        <a:lstStyle/>
        <a:p>
          <a:endParaRPr lang="en-GB"/>
        </a:p>
      </dgm:t>
    </dgm:pt>
    <dgm:pt modelId="{8EBCAC40-B9B4-4C5C-ADC7-A36D7A0D1D23}">
      <dgm:prSet custT="1"/>
      <dgm:spPr/>
      <dgm:t>
        <a:bodyPr/>
        <a:lstStyle/>
        <a:p>
          <a:pPr>
            <a:buNone/>
          </a:pPr>
          <a:r>
            <a:rPr lang="en-GB" sz="2400" b="0" i="0" dirty="0">
              <a:latin typeface="Arial" panose="020B0604020202020204" pitchFamily="34" charset="0"/>
              <a:cs typeface="Arial" panose="020B0604020202020204" pitchFamily="34" charset="0"/>
            </a:rPr>
            <a:t>Myocardium </a:t>
          </a:r>
          <a:endParaRPr lang="en-GB" sz="2400" b="0" dirty="0">
            <a:latin typeface="Arial" panose="020B0604020202020204" pitchFamily="34" charset="0"/>
            <a:cs typeface="Arial" panose="020B0604020202020204" pitchFamily="34" charset="0"/>
          </a:endParaRPr>
        </a:p>
      </dgm:t>
    </dgm:pt>
    <dgm:pt modelId="{BE111ECB-540E-4C4A-9AFD-B1ED8D8A5487}" type="parTrans" cxnId="{EBBA2AE3-28FA-46E6-A5DE-CCC9ED754D67}">
      <dgm:prSet/>
      <dgm:spPr/>
      <dgm:t>
        <a:bodyPr/>
        <a:lstStyle/>
        <a:p>
          <a:endParaRPr lang="en-GB"/>
        </a:p>
      </dgm:t>
    </dgm:pt>
    <dgm:pt modelId="{696E840A-ED85-47B2-A457-E542A41B9E02}" type="sibTrans" cxnId="{EBBA2AE3-28FA-46E6-A5DE-CCC9ED754D67}">
      <dgm:prSet/>
      <dgm:spPr/>
      <dgm:t>
        <a:bodyPr/>
        <a:lstStyle/>
        <a:p>
          <a:endParaRPr lang="en-GB"/>
        </a:p>
      </dgm:t>
    </dgm:pt>
    <dgm:pt modelId="{205549AB-4053-4BAC-823B-AED47ACF02A7}">
      <dgm:prSet custT="1"/>
      <dgm:spPr/>
      <dgm:t>
        <a:bodyPr/>
        <a:lstStyle/>
        <a:p>
          <a:pPr>
            <a:buNone/>
          </a:pPr>
          <a:r>
            <a:rPr lang="en-GB" sz="2400" b="0" i="0" dirty="0">
              <a:latin typeface="Arial" panose="020B0604020202020204" pitchFamily="34" charset="0"/>
              <a:cs typeface="Arial" panose="020B0604020202020204" pitchFamily="34" charset="0"/>
            </a:rPr>
            <a:t>ATP Energy / Heart Contracts  </a:t>
          </a:r>
          <a:endParaRPr lang="en-GB" sz="2400" b="0" dirty="0">
            <a:latin typeface="Arial" panose="020B0604020202020204" pitchFamily="34" charset="0"/>
            <a:cs typeface="Arial" panose="020B0604020202020204" pitchFamily="34" charset="0"/>
          </a:endParaRPr>
        </a:p>
      </dgm:t>
    </dgm:pt>
    <dgm:pt modelId="{D2DE481C-C66A-4C04-83F6-9A24ED7D640D}" type="parTrans" cxnId="{3C4BC368-6FBD-4833-BB3A-138B00FDA646}">
      <dgm:prSet/>
      <dgm:spPr/>
      <dgm:t>
        <a:bodyPr/>
        <a:lstStyle/>
        <a:p>
          <a:endParaRPr lang="en-GB"/>
        </a:p>
      </dgm:t>
    </dgm:pt>
    <dgm:pt modelId="{74A21D06-17F4-4652-AE13-F45646F79BA3}" type="sibTrans" cxnId="{3C4BC368-6FBD-4833-BB3A-138B00FDA646}">
      <dgm:prSet/>
      <dgm:spPr/>
      <dgm:t>
        <a:bodyPr/>
        <a:lstStyle/>
        <a:p>
          <a:endParaRPr lang="en-GB"/>
        </a:p>
      </dgm:t>
    </dgm:pt>
    <dgm:pt modelId="{9AEFEC5A-F5CC-41A7-BE07-B741F479BCE3}" type="pres">
      <dgm:prSet presAssocID="{4ABED128-838C-44EA-9294-C69721D85DAD}" presName="linearFlow" presStyleCnt="0">
        <dgm:presLayoutVars>
          <dgm:resizeHandles val="exact"/>
        </dgm:presLayoutVars>
      </dgm:prSet>
      <dgm:spPr/>
    </dgm:pt>
    <dgm:pt modelId="{6B1DA345-9FE2-4AB6-BB72-F54C078E3D30}" type="pres">
      <dgm:prSet presAssocID="{5320DA40-87E8-4F02-A835-89E9E52290F7}" presName="node" presStyleLbl="node1" presStyleIdx="0" presStyleCnt="5" custScaleX="219425" custScaleY="103465" custLinFactNeighborY="-3858">
        <dgm:presLayoutVars>
          <dgm:bulletEnabled val="1"/>
        </dgm:presLayoutVars>
      </dgm:prSet>
      <dgm:spPr/>
    </dgm:pt>
    <dgm:pt modelId="{E394DC9E-AF1F-4F29-B379-58D27EB0BAAA}" type="pres">
      <dgm:prSet presAssocID="{3ECD7E78-E123-4BFA-BC82-3A0866EEC337}" presName="sibTrans" presStyleLbl="sibTrans2D1" presStyleIdx="0" presStyleCnt="4"/>
      <dgm:spPr/>
    </dgm:pt>
    <dgm:pt modelId="{BCDBDEF2-6209-43AB-86C5-458FDB8C22FD}" type="pres">
      <dgm:prSet presAssocID="{3ECD7E78-E123-4BFA-BC82-3A0866EEC337}" presName="connectorText" presStyleLbl="sibTrans2D1" presStyleIdx="0" presStyleCnt="4"/>
      <dgm:spPr/>
    </dgm:pt>
    <dgm:pt modelId="{2F195680-1175-4952-8EF6-D974F1AE7254}" type="pres">
      <dgm:prSet presAssocID="{0552A51F-4701-44A6-8A25-73AE504361E4}" presName="node" presStyleLbl="node1" presStyleIdx="1" presStyleCnt="5" custScaleX="219425" custScaleY="104001">
        <dgm:presLayoutVars>
          <dgm:bulletEnabled val="1"/>
        </dgm:presLayoutVars>
      </dgm:prSet>
      <dgm:spPr/>
    </dgm:pt>
    <dgm:pt modelId="{C4793A5C-E348-4C6D-A303-141AC3A5D133}" type="pres">
      <dgm:prSet presAssocID="{BF6E9B4C-1AD6-4CCB-81C2-51C8E5F8797A}" presName="sibTrans" presStyleLbl="sibTrans2D1" presStyleIdx="1" presStyleCnt="4"/>
      <dgm:spPr/>
    </dgm:pt>
    <dgm:pt modelId="{019C447C-666B-41A0-87C5-13BED7624904}" type="pres">
      <dgm:prSet presAssocID="{BF6E9B4C-1AD6-4CCB-81C2-51C8E5F8797A}" presName="connectorText" presStyleLbl="sibTrans2D1" presStyleIdx="1" presStyleCnt="4"/>
      <dgm:spPr/>
    </dgm:pt>
    <dgm:pt modelId="{96AC9CA6-0A93-4A81-A69B-4F5D9D9CBFC2}" type="pres">
      <dgm:prSet presAssocID="{0437E838-8BB5-4077-9C0E-02630410683B}" presName="node" presStyleLbl="node1" presStyleIdx="2" presStyleCnt="5" custScaleX="219425" custScaleY="104724">
        <dgm:presLayoutVars>
          <dgm:bulletEnabled val="1"/>
        </dgm:presLayoutVars>
      </dgm:prSet>
      <dgm:spPr/>
    </dgm:pt>
    <dgm:pt modelId="{C84EB7FE-019D-4C1B-8407-BA0DCB8C880A}" type="pres">
      <dgm:prSet presAssocID="{ADDF5922-C982-4C6B-A76A-7EB618FD2CFE}" presName="sibTrans" presStyleLbl="sibTrans2D1" presStyleIdx="2" presStyleCnt="4"/>
      <dgm:spPr/>
    </dgm:pt>
    <dgm:pt modelId="{6DC26A3F-1CCA-4E48-986B-CBC3B8373316}" type="pres">
      <dgm:prSet presAssocID="{ADDF5922-C982-4C6B-A76A-7EB618FD2CFE}" presName="connectorText" presStyleLbl="sibTrans2D1" presStyleIdx="2" presStyleCnt="4"/>
      <dgm:spPr/>
    </dgm:pt>
    <dgm:pt modelId="{F9664020-0E5A-4EA1-940A-1A3B5E968F8D}" type="pres">
      <dgm:prSet presAssocID="{8EBCAC40-B9B4-4C5C-ADC7-A36D7A0D1D23}" presName="node" presStyleLbl="node1" presStyleIdx="3" presStyleCnt="5" custScaleX="219814" custScaleY="106767">
        <dgm:presLayoutVars>
          <dgm:bulletEnabled val="1"/>
        </dgm:presLayoutVars>
      </dgm:prSet>
      <dgm:spPr/>
    </dgm:pt>
    <dgm:pt modelId="{42EC12E2-FABD-40D9-BC88-9B663418666C}" type="pres">
      <dgm:prSet presAssocID="{696E840A-ED85-47B2-A457-E542A41B9E02}" presName="sibTrans" presStyleLbl="sibTrans2D1" presStyleIdx="3" presStyleCnt="4"/>
      <dgm:spPr/>
    </dgm:pt>
    <dgm:pt modelId="{0DC129ED-2BD5-4A3C-9A84-A8E0F514AB1B}" type="pres">
      <dgm:prSet presAssocID="{696E840A-ED85-47B2-A457-E542A41B9E02}" presName="connectorText" presStyleLbl="sibTrans2D1" presStyleIdx="3" presStyleCnt="4"/>
      <dgm:spPr/>
    </dgm:pt>
    <dgm:pt modelId="{BEB5D60D-FC30-4ADF-B203-0A022EE83AA8}" type="pres">
      <dgm:prSet presAssocID="{205549AB-4053-4BAC-823B-AED47ACF02A7}" presName="node" presStyleLbl="node1" presStyleIdx="4" presStyleCnt="5" custScaleX="219425" custScaleY="106578">
        <dgm:presLayoutVars>
          <dgm:bulletEnabled val="1"/>
        </dgm:presLayoutVars>
      </dgm:prSet>
      <dgm:spPr/>
    </dgm:pt>
  </dgm:ptLst>
  <dgm:cxnLst>
    <dgm:cxn modelId="{81DD7C01-64CC-4A36-8044-90F5AE7E844F}" srcId="{4ABED128-838C-44EA-9294-C69721D85DAD}" destId="{5320DA40-87E8-4F02-A835-89E9E52290F7}" srcOrd="0" destOrd="0" parTransId="{6A340B1C-501D-4B59-BE33-AD1E1DD05654}" sibTransId="{3ECD7E78-E123-4BFA-BC82-3A0866EEC337}"/>
    <dgm:cxn modelId="{01B6BD05-15F7-4623-9447-8459D2D6D07B}" srcId="{4ABED128-838C-44EA-9294-C69721D85DAD}" destId="{0552A51F-4701-44A6-8A25-73AE504361E4}" srcOrd="1" destOrd="0" parTransId="{E842B756-C2E7-4D31-B471-3F9E96C7D205}" sibTransId="{BF6E9B4C-1AD6-4CCB-81C2-51C8E5F8797A}"/>
    <dgm:cxn modelId="{2D718110-4955-49B6-9AA3-8F12273C0EFF}" srcId="{4ABED128-838C-44EA-9294-C69721D85DAD}" destId="{0437E838-8BB5-4077-9C0E-02630410683B}" srcOrd="2" destOrd="0" parTransId="{63B390DC-166F-415E-8ACB-7C3E4F153143}" sibTransId="{ADDF5922-C982-4C6B-A76A-7EB618FD2CFE}"/>
    <dgm:cxn modelId="{F41EC631-778F-4A00-8783-78919364874A}" type="presOf" srcId="{0552A51F-4701-44A6-8A25-73AE504361E4}" destId="{2F195680-1175-4952-8EF6-D974F1AE7254}" srcOrd="0" destOrd="0" presId="urn:microsoft.com/office/officeart/2005/8/layout/process2"/>
    <dgm:cxn modelId="{0D279533-FAE6-43DA-ACFA-6E4001B2B438}" type="presOf" srcId="{696E840A-ED85-47B2-A457-E542A41B9E02}" destId="{42EC12E2-FABD-40D9-BC88-9B663418666C}" srcOrd="0" destOrd="0" presId="urn:microsoft.com/office/officeart/2005/8/layout/process2"/>
    <dgm:cxn modelId="{05A6AA33-450C-42C2-BB8C-7292564BFB87}" type="presOf" srcId="{4ABED128-838C-44EA-9294-C69721D85DAD}" destId="{9AEFEC5A-F5CC-41A7-BE07-B741F479BCE3}" srcOrd="0" destOrd="0" presId="urn:microsoft.com/office/officeart/2005/8/layout/process2"/>
    <dgm:cxn modelId="{C9D2A541-7A21-49B7-85B7-7A9DBC26B808}" type="presOf" srcId="{BF6E9B4C-1AD6-4CCB-81C2-51C8E5F8797A}" destId="{C4793A5C-E348-4C6D-A303-141AC3A5D133}" srcOrd="0" destOrd="0" presId="urn:microsoft.com/office/officeart/2005/8/layout/process2"/>
    <dgm:cxn modelId="{AF548343-A966-4AA6-BED4-D1BE2E51CCC9}" type="presOf" srcId="{696E840A-ED85-47B2-A457-E542A41B9E02}" destId="{0DC129ED-2BD5-4A3C-9A84-A8E0F514AB1B}" srcOrd="1" destOrd="0" presId="urn:microsoft.com/office/officeart/2005/8/layout/process2"/>
    <dgm:cxn modelId="{3C4BC368-6FBD-4833-BB3A-138B00FDA646}" srcId="{4ABED128-838C-44EA-9294-C69721D85DAD}" destId="{205549AB-4053-4BAC-823B-AED47ACF02A7}" srcOrd="4" destOrd="0" parTransId="{D2DE481C-C66A-4C04-83F6-9A24ED7D640D}" sibTransId="{74A21D06-17F4-4652-AE13-F45646F79BA3}"/>
    <dgm:cxn modelId="{A3F8374B-B9E7-40A1-B218-A6E9ABE65923}" type="presOf" srcId="{ADDF5922-C982-4C6B-A76A-7EB618FD2CFE}" destId="{C84EB7FE-019D-4C1B-8407-BA0DCB8C880A}" srcOrd="0" destOrd="0" presId="urn:microsoft.com/office/officeart/2005/8/layout/process2"/>
    <dgm:cxn modelId="{E78C1B9E-2F40-4A7E-B952-3A6DB0BE9791}" type="presOf" srcId="{8EBCAC40-B9B4-4C5C-ADC7-A36D7A0D1D23}" destId="{F9664020-0E5A-4EA1-940A-1A3B5E968F8D}" srcOrd="0" destOrd="0" presId="urn:microsoft.com/office/officeart/2005/8/layout/process2"/>
    <dgm:cxn modelId="{1E9268A2-4086-4DAF-95AB-1535BBABD449}" type="presOf" srcId="{205549AB-4053-4BAC-823B-AED47ACF02A7}" destId="{BEB5D60D-FC30-4ADF-B203-0A022EE83AA8}" srcOrd="0" destOrd="0" presId="urn:microsoft.com/office/officeart/2005/8/layout/process2"/>
    <dgm:cxn modelId="{F69A84A9-9F5E-4ED1-BEE4-2C22811E1567}" type="presOf" srcId="{0437E838-8BB5-4077-9C0E-02630410683B}" destId="{96AC9CA6-0A93-4A81-A69B-4F5D9D9CBFC2}" srcOrd="0" destOrd="0" presId="urn:microsoft.com/office/officeart/2005/8/layout/process2"/>
    <dgm:cxn modelId="{EA6A23CC-3A18-42A9-A9DF-D6BC0F8C4050}" type="presOf" srcId="{3ECD7E78-E123-4BFA-BC82-3A0866EEC337}" destId="{BCDBDEF2-6209-43AB-86C5-458FDB8C22FD}" srcOrd="1" destOrd="0" presId="urn:microsoft.com/office/officeart/2005/8/layout/process2"/>
    <dgm:cxn modelId="{73FCCED0-9A0C-4655-8829-9437896268E2}" type="presOf" srcId="{ADDF5922-C982-4C6B-A76A-7EB618FD2CFE}" destId="{6DC26A3F-1CCA-4E48-986B-CBC3B8373316}" srcOrd="1" destOrd="0" presId="urn:microsoft.com/office/officeart/2005/8/layout/process2"/>
    <dgm:cxn modelId="{EBBA2AE3-28FA-46E6-A5DE-CCC9ED754D67}" srcId="{4ABED128-838C-44EA-9294-C69721D85DAD}" destId="{8EBCAC40-B9B4-4C5C-ADC7-A36D7A0D1D23}" srcOrd="3" destOrd="0" parTransId="{BE111ECB-540E-4C4A-9AFD-B1ED8D8A5487}" sibTransId="{696E840A-ED85-47B2-A457-E542A41B9E02}"/>
    <dgm:cxn modelId="{EC34C1E7-B1AB-4141-9D82-0AC04DFA05B1}" type="presOf" srcId="{BF6E9B4C-1AD6-4CCB-81C2-51C8E5F8797A}" destId="{019C447C-666B-41A0-87C5-13BED7624904}" srcOrd="1" destOrd="0" presId="urn:microsoft.com/office/officeart/2005/8/layout/process2"/>
    <dgm:cxn modelId="{01E84CF2-B055-4F3D-B99D-D00982E21EEC}" type="presOf" srcId="{5320DA40-87E8-4F02-A835-89E9E52290F7}" destId="{6B1DA345-9FE2-4AB6-BB72-F54C078E3D30}" srcOrd="0" destOrd="0" presId="urn:microsoft.com/office/officeart/2005/8/layout/process2"/>
    <dgm:cxn modelId="{3EE44EF9-B405-43A6-9516-F08E7973732D}" type="presOf" srcId="{3ECD7E78-E123-4BFA-BC82-3A0866EEC337}" destId="{E394DC9E-AF1F-4F29-B379-58D27EB0BAAA}" srcOrd="0" destOrd="0" presId="urn:microsoft.com/office/officeart/2005/8/layout/process2"/>
    <dgm:cxn modelId="{00ADFE2C-9E8C-465B-8CE2-321EDF182D7C}" type="presParOf" srcId="{9AEFEC5A-F5CC-41A7-BE07-B741F479BCE3}" destId="{6B1DA345-9FE2-4AB6-BB72-F54C078E3D30}" srcOrd="0" destOrd="0" presId="urn:microsoft.com/office/officeart/2005/8/layout/process2"/>
    <dgm:cxn modelId="{9AA1F536-E914-4D81-8243-35FBD31DD2C7}" type="presParOf" srcId="{9AEFEC5A-F5CC-41A7-BE07-B741F479BCE3}" destId="{E394DC9E-AF1F-4F29-B379-58D27EB0BAAA}" srcOrd="1" destOrd="0" presId="urn:microsoft.com/office/officeart/2005/8/layout/process2"/>
    <dgm:cxn modelId="{90C3E1D9-8277-4A7A-83D4-5CEFC87CD7C8}" type="presParOf" srcId="{E394DC9E-AF1F-4F29-B379-58D27EB0BAAA}" destId="{BCDBDEF2-6209-43AB-86C5-458FDB8C22FD}" srcOrd="0" destOrd="0" presId="urn:microsoft.com/office/officeart/2005/8/layout/process2"/>
    <dgm:cxn modelId="{CCC71683-EABF-4929-9226-2BD39813C006}" type="presParOf" srcId="{9AEFEC5A-F5CC-41A7-BE07-B741F479BCE3}" destId="{2F195680-1175-4952-8EF6-D974F1AE7254}" srcOrd="2" destOrd="0" presId="urn:microsoft.com/office/officeart/2005/8/layout/process2"/>
    <dgm:cxn modelId="{F37A55D1-DCC8-4BD6-AD01-F4CCEB8DA7C5}" type="presParOf" srcId="{9AEFEC5A-F5CC-41A7-BE07-B741F479BCE3}" destId="{C4793A5C-E348-4C6D-A303-141AC3A5D133}" srcOrd="3" destOrd="0" presId="urn:microsoft.com/office/officeart/2005/8/layout/process2"/>
    <dgm:cxn modelId="{2A545CE6-723A-42A2-99EE-2F091FD47A50}" type="presParOf" srcId="{C4793A5C-E348-4C6D-A303-141AC3A5D133}" destId="{019C447C-666B-41A0-87C5-13BED7624904}" srcOrd="0" destOrd="0" presId="urn:microsoft.com/office/officeart/2005/8/layout/process2"/>
    <dgm:cxn modelId="{6E72D9BB-7183-4E2A-80B0-7A4741842901}" type="presParOf" srcId="{9AEFEC5A-F5CC-41A7-BE07-B741F479BCE3}" destId="{96AC9CA6-0A93-4A81-A69B-4F5D9D9CBFC2}" srcOrd="4" destOrd="0" presId="urn:microsoft.com/office/officeart/2005/8/layout/process2"/>
    <dgm:cxn modelId="{3EAA8E64-8DA6-4221-A2B2-D80BE34476D9}" type="presParOf" srcId="{9AEFEC5A-F5CC-41A7-BE07-B741F479BCE3}" destId="{C84EB7FE-019D-4C1B-8407-BA0DCB8C880A}" srcOrd="5" destOrd="0" presId="urn:microsoft.com/office/officeart/2005/8/layout/process2"/>
    <dgm:cxn modelId="{289CC883-17EA-49E6-9473-B261DB2E839B}" type="presParOf" srcId="{C84EB7FE-019D-4C1B-8407-BA0DCB8C880A}" destId="{6DC26A3F-1CCA-4E48-986B-CBC3B8373316}" srcOrd="0" destOrd="0" presId="urn:microsoft.com/office/officeart/2005/8/layout/process2"/>
    <dgm:cxn modelId="{D78A7E66-C465-4A91-A055-20039881723B}" type="presParOf" srcId="{9AEFEC5A-F5CC-41A7-BE07-B741F479BCE3}" destId="{F9664020-0E5A-4EA1-940A-1A3B5E968F8D}" srcOrd="6" destOrd="0" presId="urn:microsoft.com/office/officeart/2005/8/layout/process2"/>
    <dgm:cxn modelId="{87D1F6C9-C130-455F-8A22-E18FC3ECE6F9}" type="presParOf" srcId="{9AEFEC5A-F5CC-41A7-BE07-B741F479BCE3}" destId="{42EC12E2-FABD-40D9-BC88-9B663418666C}" srcOrd="7" destOrd="0" presId="urn:microsoft.com/office/officeart/2005/8/layout/process2"/>
    <dgm:cxn modelId="{EBA6E332-EB95-467E-A773-BC69FC719C3F}" type="presParOf" srcId="{42EC12E2-FABD-40D9-BC88-9B663418666C}" destId="{0DC129ED-2BD5-4A3C-9A84-A8E0F514AB1B}" srcOrd="0" destOrd="0" presId="urn:microsoft.com/office/officeart/2005/8/layout/process2"/>
    <dgm:cxn modelId="{697B4FF1-0B76-4E9D-B8DE-86C68CABF524}" type="presParOf" srcId="{9AEFEC5A-F5CC-41A7-BE07-B741F479BCE3}" destId="{BEB5D60D-FC30-4ADF-B203-0A022EE83AA8}" srcOrd="8"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DC1466-D28E-41C6-93A1-E839677B0B8D}"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4269FD62-D3B3-47CA-AB97-51E46FAF121A}" type="pres">
      <dgm:prSet presAssocID="{E6DC1466-D28E-41C6-93A1-E839677B0B8D}" presName="linearFlow" presStyleCnt="0">
        <dgm:presLayoutVars>
          <dgm:resizeHandles val="exact"/>
        </dgm:presLayoutVars>
      </dgm:prSet>
      <dgm:spPr/>
    </dgm:pt>
  </dgm:ptLst>
  <dgm:cxnLst>
    <dgm:cxn modelId="{F51AE645-A0F3-4BD9-90BF-699C9B383095}" type="presOf" srcId="{E6DC1466-D28E-41C6-93A1-E839677B0B8D}" destId="{4269FD62-D3B3-47CA-AB97-51E46FAF121A}" srcOrd="0"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DA345-9FE2-4AB6-BB72-F54C078E3D30}">
      <dsp:nvSpPr>
        <dsp:cNvPr id="0" name=""/>
        <dsp:cNvSpPr/>
      </dsp:nvSpPr>
      <dsp:spPr>
        <a:xfrm>
          <a:off x="1669171" y="0"/>
          <a:ext cx="4824569" cy="56872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Oxygenated</a:t>
          </a:r>
          <a:r>
            <a:rPr lang="en-GB" sz="2400" b="0" i="0" kern="1200" dirty="0"/>
            <a:t> Blood</a:t>
          </a:r>
          <a:endParaRPr lang="en-GB" sz="2400" b="0" kern="1200" dirty="0"/>
        </a:p>
      </dsp:txBody>
      <dsp:txXfrm>
        <a:off x="1685829" y="16658"/>
        <a:ext cx="4791253" cy="535413"/>
      </dsp:txXfrm>
    </dsp:sp>
    <dsp:sp modelId="{E394DC9E-AF1F-4F29-B379-58D27EB0BAAA}">
      <dsp:nvSpPr>
        <dsp:cNvPr id="0" name=""/>
        <dsp:cNvSpPr/>
      </dsp:nvSpPr>
      <dsp:spPr>
        <a:xfrm rot="5400000">
          <a:off x="3976931" y="584417"/>
          <a:ext cx="209050" cy="247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4007249" y="603571"/>
        <a:ext cx="148415" cy="146335"/>
      </dsp:txXfrm>
    </dsp:sp>
    <dsp:sp modelId="{2F195680-1175-4952-8EF6-D974F1AE7254}">
      <dsp:nvSpPr>
        <dsp:cNvPr id="0" name=""/>
        <dsp:cNvSpPr/>
      </dsp:nvSpPr>
      <dsp:spPr>
        <a:xfrm>
          <a:off x="1669171" y="847463"/>
          <a:ext cx="4824569" cy="57167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Aorta </a:t>
          </a:r>
          <a:endParaRPr lang="en-GB" sz="2400" b="0" kern="1200" dirty="0">
            <a:latin typeface="Arial" panose="020B0604020202020204" pitchFamily="34" charset="0"/>
            <a:cs typeface="Arial" panose="020B0604020202020204" pitchFamily="34" charset="0"/>
          </a:endParaRPr>
        </a:p>
      </dsp:txBody>
      <dsp:txXfrm>
        <a:off x="1685915" y="864207"/>
        <a:ext cx="4791081" cy="538188"/>
      </dsp:txXfrm>
    </dsp:sp>
    <dsp:sp modelId="{C4793A5C-E348-4C6D-A303-141AC3A5D133}">
      <dsp:nvSpPr>
        <dsp:cNvPr id="0" name=""/>
        <dsp:cNvSpPr/>
      </dsp:nvSpPr>
      <dsp:spPr>
        <a:xfrm rot="5400000">
          <a:off x="3978390" y="1432881"/>
          <a:ext cx="206131" cy="247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4007249" y="1453494"/>
        <a:ext cx="148415" cy="144292"/>
      </dsp:txXfrm>
    </dsp:sp>
    <dsp:sp modelId="{96AC9CA6-0A93-4A81-A69B-4F5D9D9CBFC2}">
      <dsp:nvSpPr>
        <dsp:cNvPr id="0" name=""/>
        <dsp:cNvSpPr/>
      </dsp:nvSpPr>
      <dsp:spPr>
        <a:xfrm>
          <a:off x="1669171" y="1693980"/>
          <a:ext cx="4824569" cy="57565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Coronary Arteries  </a:t>
          </a:r>
          <a:endParaRPr lang="en-GB" sz="2400" b="0" kern="1200" dirty="0">
            <a:latin typeface="Arial" panose="020B0604020202020204" pitchFamily="34" charset="0"/>
            <a:cs typeface="Arial" panose="020B0604020202020204" pitchFamily="34" charset="0"/>
          </a:endParaRPr>
        </a:p>
      </dsp:txBody>
      <dsp:txXfrm>
        <a:off x="1686031" y="1710840"/>
        <a:ext cx="4790849" cy="541930"/>
      </dsp:txXfrm>
    </dsp:sp>
    <dsp:sp modelId="{C84EB7FE-019D-4C1B-8407-BA0DCB8C880A}">
      <dsp:nvSpPr>
        <dsp:cNvPr id="0" name=""/>
        <dsp:cNvSpPr/>
      </dsp:nvSpPr>
      <dsp:spPr>
        <a:xfrm rot="5400000">
          <a:off x="3978390" y="2283373"/>
          <a:ext cx="206131" cy="247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4007249" y="2303986"/>
        <a:ext cx="148415" cy="144292"/>
      </dsp:txXfrm>
    </dsp:sp>
    <dsp:sp modelId="{F9664020-0E5A-4EA1-940A-1A3B5E968F8D}">
      <dsp:nvSpPr>
        <dsp:cNvPr id="0" name=""/>
        <dsp:cNvSpPr/>
      </dsp:nvSpPr>
      <dsp:spPr>
        <a:xfrm>
          <a:off x="1664895" y="2544472"/>
          <a:ext cx="4833122" cy="586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Myocardium </a:t>
          </a:r>
          <a:endParaRPr lang="en-GB" sz="2400" b="0" kern="1200" dirty="0">
            <a:latin typeface="Arial" panose="020B0604020202020204" pitchFamily="34" charset="0"/>
            <a:cs typeface="Arial" panose="020B0604020202020204" pitchFamily="34" charset="0"/>
          </a:endParaRPr>
        </a:p>
      </dsp:txBody>
      <dsp:txXfrm>
        <a:off x="1682084" y="2561661"/>
        <a:ext cx="4798744" cy="552502"/>
      </dsp:txXfrm>
    </dsp:sp>
    <dsp:sp modelId="{42EC12E2-FABD-40D9-BC88-9B663418666C}">
      <dsp:nvSpPr>
        <dsp:cNvPr id="0" name=""/>
        <dsp:cNvSpPr/>
      </dsp:nvSpPr>
      <dsp:spPr>
        <a:xfrm rot="5400000">
          <a:off x="3978390" y="3145095"/>
          <a:ext cx="206131" cy="247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4007249" y="3165708"/>
        <a:ext cx="148415" cy="144292"/>
      </dsp:txXfrm>
    </dsp:sp>
    <dsp:sp modelId="{BEB5D60D-FC30-4ADF-B203-0A022EE83AA8}">
      <dsp:nvSpPr>
        <dsp:cNvPr id="0" name=""/>
        <dsp:cNvSpPr/>
      </dsp:nvSpPr>
      <dsp:spPr>
        <a:xfrm>
          <a:off x="1669171" y="3406194"/>
          <a:ext cx="4824569" cy="5858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ATP Energy / Heart Contracts  </a:t>
          </a:r>
          <a:endParaRPr lang="en-GB" sz="2400" b="0" kern="1200" dirty="0">
            <a:latin typeface="Arial" panose="020B0604020202020204" pitchFamily="34" charset="0"/>
            <a:cs typeface="Arial" panose="020B0604020202020204" pitchFamily="34" charset="0"/>
          </a:endParaRPr>
        </a:p>
      </dsp:txBody>
      <dsp:txXfrm>
        <a:off x="1686330" y="3423353"/>
        <a:ext cx="4790251" cy="55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C04BF-8D13-40BF-BB20-CB87FE84D892}"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955BBA-2A87-48B3-A3F0-39FA99920CC5}" type="slidenum">
              <a:rPr lang="en-GB" smtClean="0"/>
              <a:t>‹#›</a:t>
            </a:fld>
            <a:endParaRPr lang="en-GB"/>
          </a:p>
        </p:txBody>
      </p:sp>
    </p:spTree>
    <p:extLst>
      <p:ext uri="{BB962C8B-B14F-4D97-AF65-F5344CB8AC3E}">
        <p14:creationId xmlns:p14="http://schemas.microsoft.com/office/powerpoint/2010/main" val="4066763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Abdul Ahad Abdus Begum. This is my Component 2 presentation for Introduction to Physiology. Today, I will present a care plan for a fictional patient with </a:t>
            </a:r>
            <a:r>
              <a:rPr lang="en-GB" sz="1200" b="1" kern="1200" dirty="0">
                <a:solidFill>
                  <a:schemeClr val="tx1"/>
                </a:solidFill>
                <a:effectLst/>
                <a:latin typeface="+mn-lt"/>
                <a:ea typeface="+mn-ea"/>
                <a:cs typeface="+mn-cs"/>
              </a:rPr>
              <a:t>coronary heart disease</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63955BBA-2A87-48B3-A3F0-39FA99920CC5}" type="slidenum">
              <a:rPr lang="en-GB" smtClean="0"/>
              <a:t>1</a:t>
            </a:fld>
            <a:endParaRPr lang="en-GB"/>
          </a:p>
        </p:txBody>
      </p:sp>
    </p:spTree>
    <p:extLst>
      <p:ext uri="{BB962C8B-B14F-4D97-AF65-F5344CB8AC3E}">
        <p14:creationId xmlns:p14="http://schemas.microsoft.com/office/powerpoint/2010/main" val="2637331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Meet Mr David, a 58 years old fictional patient. He is an accountant with a sedentary lifestyle. He has smoked 20 cigarettes a day for 35 years and eats a diet high in processed foods. Following an episode of chest pain on exertion, David was diagnosed with coronary heart disease. His family history is significant, as his father had a heart attack at the age of 60.</a:t>
            </a:r>
          </a:p>
          <a:p>
            <a:endParaRPr lang="en-GB" dirty="0"/>
          </a:p>
        </p:txBody>
      </p:sp>
      <p:sp>
        <p:nvSpPr>
          <p:cNvPr id="4" name="Slide Number Placeholder 3"/>
          <p:cNvSpPr>
            <a:spLocks noGrp="1"/>
          </p:cNvSpPr>
          <p:nvPr>
            <p:ph type="sldNum" sz="quarter" idx="5"/>
          </p:nvPr>
        </p:nvSpPr>
        <p:spPr/>
        <p:txBody>
          <a:bodyPr/>
          <a:lstStyle/>
          <a:p>
            <a:fld id="{63955BBA-2A87-48B3-A3F0-39FA99920CC5}" type="slidenum">
              <a:rPr lang="en-GB" smtClean="0"/>
              <a:t>2</a:t>
            </a:fld>
            <a:endParaRPr lang="en-GB"/>
          </a:p>
        </p:txBody>
      </p:sp>
    </p:spTree>
    <p:extLst>
      <p:ext uri="{BB962C8B-B14F-4D97-AF65-F5344CB8AC3E}">
        <p14:creationId xmlns:p14="http://schemas.microsoft.com/office/powerpoint/2010/main" val="3064224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diagram shows the heart and its coronary arteries. As you can see, the ascending aorta gives rise to the left coronary artery and the right coronary artery. These arteries wrap around the heart and supply oxygen to the heart muscle.  The left coronary artery, which I have marked here, branches into the anterior interventricular branches while the right coronary artery gives rise to the marginal branches and the posterior interventricular branches. </a:t>
            </a:r>
          </a:p>
          <a:p>
            <a:r>
              <a:rPr lang="en-GB" sz="1200" kern="1200" dirty="0">
                <a:solidFill>
                  <a:schemeClr val="tx1"/>
                </a:solidFill>
                <a:effectLst/>
                <a:latin typeface="+mn-lt"/>
                <a:ea typeface="+mn-ea"/>
                <a:cs typeface="+mn-cs"/>
              </a:rPr>
              <a:t>Deoxygenated blood returns through the coronary sinus. </a:t>
            </a:r>
            <a:r>
              <a:rPr lang="en-GB" sz="1200" b="1" kern="1200" dirty="0">
                <a:solidFill>
                  <a:schemeClr val="tx1"/>
                </a:solidFill>
                <a:effectLst/>
                <a:latin typeface="+mn-lt"/>
                <a:ea typeface="+mn-ea"/>
                <a:cs typeface="+mn-cs"/>
              </a:rPr>
              <a:t>As Waugh and Grant, 2018, explain</a:t>
            </a:r>
            <a:r>
              <a:rPr lang="en-GB" sz="1200" kern="1200" dirty="0">
                <a:solidFill>
                  <a:schemeClr val="tx1"/>
                </a:solidFill>
                <a:effectLst/>
                <a:latin typeface="+mn-lt"/>
                <a:ea typeface="+mn-ea"/>
                <a:cs typeface="+mn-cs"/>
              </a:rPr>
              <a:t>, this dedicated blood supply is essential because the heart has a constant high demand for oxygen. David's problem is specifically in his left coronary artery, which is narrowed by plaque buildup.</a:t>
            </a:r>
          </a:p>
        </p:txBody>
      </p:sp>
      <p:sp>
        <p:nvSpPr>
          <p:cNvPr id="4" name="Slide Number Placeholder 3"/>
          <p:cNvSpPr>
            <a:spLocks noGrp="1"/>
          </p:cNvSpPr>
          <p:nvPr>
            <p:ph type="sldNum" sz="quarter" idx="5"/>
          </p:nvPr>
        </p:nvSpPr>
        <p:spPr/>
        <p:txBody>
          <a:bodyPr/>
          <a:lstStyle/>
          <a:p>
            <a:fld id="{63955BBA-2A87-48B3-A3F0-39FA99920CC5}" type="slidenum">
              <a:rPr lang="en-GB" smtClean="0"/>
              <a:t>3</a:t>
            </a:fld>
            <a:endParaRPr lang="en-GB"/>
          </a:p>
        </p:txBody>
      </p:sp>
    </p:spTree>
    <p:extLst>
      <p:ext uri="{BB962C8B-B14F-4D97-AF65-F5344CB8AC3E}">
        <p14:creationId xmlns:p14="http://schemas.microsoft.com/office/powerpoint/2010/main" val="1432835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healthy heart, this process is efficient. As my flowchart shows, with each beat, oxygenated blood enters the aorta. From there, about 5% flows into the coronary arteries.  This blood delivers oxygen to the myocardial cells, allowing them to produce the energy – ATP, the heart needs to contract continuously. It is a constant, self-nourishing cycle. In David, however, blockages disrupt this flow, causing the chest pain he feels during activity.</a:t>
            </a:r>
          </a:p>
          <a:p>
            <a:endParaRPr lang="en-GB" dirty="0"/>
          </a:p>
        </p:txBody>
      </p:sp>
      <p:sp>
        <p:nvSpPr>
          <p:cNvPr id="4" name="Slide Number Placeholder 3"/>
          <p:cNvSpPr>
            <a:spLocks noGrp="1"/>
          </p:cNvSpPr>
          <p:nvPr>
            <p:ph type="sldNum" sz="quarter" idx="5"/>
          </p:nvPr>
        </p:nvSpPr>
        <p:spPr/>
        <p:txBody>
          <a:bodyPr/>
          <a:lstStyle/>
          <a:p>
            <a:fld id="{63955BBA-2A87-48B3-A3F0-39FA99920CC5}" type="slidenum">
              <a:rPr lang="en-GB" smtClean="0"/>
              <a:t>4</a:t>
            </a:fld>
            <a:endParaRPr lang="en-GB"/>
          </a:p>
        </p:txBody>
      </p:sp>
    </p:spTree>
    <p:extLst>
      <p:ext uri="{BB962C8B-B14F-4D97-AF65-F5344CB8AC3E}">
        <p14:creationId xmlns:p14="http://schemas.microsoft.com/office/powerpoint/2010/main" val="3712954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Now, look at this comparison from the Cleveland Clinic (2024). On the left, a healthy artery has a wide, open lumen.  In CHD - coronary heart disease on the right, the inner lining is damaged. Risk factors like smoking cause inflammation, leading to the build-up of an atheromatous plaque. This narrows the lumen. The bottom of this diagram shows the progression of the disease. It begins with plaque formation. Over time, the plaque grows and can rupture. When this happens, a blood clot forms, which can completely block the artery and lead to a heart attack.</a:t>
            </a:r>
          </a:p>
          <a:p>
            <a:r>
              <a:rPr lang="en-GB" sz="1200" kern="1200" dirty="0">
                <a:solidFill>
                  <a:schemeClr val="tx1"/>
                </a:solidFill>
                <a:effectLst/>
                <a:latin typeface="+mn-lt"/>
                <a:ea typeface="+mn-ea"/>
                <a:cs typeface="+mn-cs"/>
              </a:rPr>
              <a:t>Research confirms inflammatory markers are higher in patients with coronary stenosis (</a:t>
            </a:r>
            <a:r>
              <a:rPr lang="en-GB" sz="1200" kern="1200" dirty="0" err="1">
                <a:solidFill>
                  <a:schemeClr val="tx1"/>
                </a:solidFill>
                <a:effectLst/>
                <a:latin typeface="+mn-lt"/>
                <a:ea typeface="+mn-ea"/>
                <a:cs typeface="+mn-cs"/>
              </a:rPr>
              <a:t>Zangiabadi</a:t>
            </a:r>
            <a:r>
              <a:rPr lang="en-GB" sz="1200" kern="1200" dirty="0">
                <a:solidFill>
                  <a:schemeClr val="tx1"/>
                </a:solidFill>
                <a:effectLst/>
                <a:latin typeface="+mn-lt"/>
                <a:ea typeface="+mn-ea"/>
                <a:cs typeface="+mn-cs"/>
              </a:rPr>
              <a:t> et al., 2026).</a:t>
            </a:r>
          </a:p>
          <a:p>
            <a:r>
              <a:rPr lang="en-GB" sz="1200" kern="1200" dirty="0">
                <a:solidFill>
                  <a:schemeClr val="tx1"/>
                </a:solidFill>
                <a:effectLst/>
                <a:latin typeface="+mn-lt"/>
                <a:ea typeface="+mn-ea"/>
                <a:cs typeface="+mn-cs"/>
              </a:rPr>
              <a:t>For David, this structural narrowing means when he exercises, his heart needs more oxygen, but the artery can't deliver enough. This mismatch causes his angina.</a:t>
            </a:r>
          </a:p>
        </p:txBody>
      </p:sp>
      <p:sp>
        <p:nvSpPr>
          <p:cNvPr id="4" name="Slide Number Placeholder 3"/>
          <p:cNvSpPr>
            <a:spLocks noGrp="1"/>
          </p:cNvSpPr>
          <p:nvPr>
            <p:ph type="sldNum" sz="quarter" idx="5"/>
          </p:nvPr>
        </p:nvSpPr>
        <p:spPr/>
        <p:txBody>
          <a:bodyPr/>
          <a:lstStyle/>
          <a:p>
            <a:fld id="{63955BBA-2A87-48B3-A3F0-39FA99920CC5}" type="slidenum">
              <a:rPr lang="en-GB" smtClean="0"/>
              <a:t>5</a:t>
            </a:fld>
            <a:endParaRPr lang="en-GB"/>
          </a:p>
        </p:txBody>
      </p:sp>
    </p:spTree>
    <p:extLst>
      <p:ext uri="{BB962C8B-B14F-4D97-AF65-F5344CB8AC3E}">
        <p14:creationId xmlns:p14="http://schemas.microsoft.com/office/powerpoint/2010/main" val="2844347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table breaks down David's risk factors. </a:t>
            </a:r>
          </a:p>
          <a:p>
            <a:r>
              <a:rPr lang="en-GB" sz="1200" kern="1200" dirty="0">
                <a:solidFill>
                  <a:schemeClr val="tx1"/>
                </a:solidFill>
                <a:effectLst/>
                <a:latin typeface="+mn-lt"/>
                <a:ea typeface="+mn-ea"/>
                <a:cs typeface="+mn-cs"/>
              </a:rPr>
              <a:t>On the left, we have things we can change: his smoking, his lack of exercise, and his poor diet. </a:t>
            </a:r>
          </a:p>
          <a:p>
            <a:r>
              <a:rPr lang="en-GB" sz="1200" kern="1200" dirty="0">
                <a:solidFill>
                  <a:schemeClr val="tx1"/>
                </a:solidFill>
                <a:effectLst/>
                <a:latin typeface="+mn-lt"/>
                <a:ea typeface="+mn-ea"/>
                <a:cs typeface="+mn-cs"/>
              </a:rPr>
              <a:t>On the right are things we can't: his age, his family history of heart disease, and the fact he's a male over 45.</a:t>
            </a:r>
          </a:p>
          <a:p>
            <a:r>
              <a:rPr lang="en-GB" sz="1200" kern="1200" dirty="0">
                <a:solidFill>
                  <a:schemeClr val="tx1"/>
                </a:solidFill>
                <a:effectLst/>
                <a:latin typeface="+mn-lt"/>
                <a:ea typeface="+mn-ea"/>
                <a:cs typeface="+mn-cs"/>
              </a:rPr>
              <a:t>Genetics play a role, as </a:t>
            </a:r>
            <a:r>
              <a:rPr lang="en-GB" sz="1200" kern="1200" dirty="0" err="1">
                <a:solidFill>
                  <a:schemeClr val="tx1"/>
                </a:solidFill>
                <a:effectLst/>
                <a:latin typeface="+mn-lt"/>
                <a:ea typeface="+mn-ea"/>
                <a:cs typeface="+mn-cs"/>
              </a:rPr>
              <a:t>Schunkert</a:t>
            </a:r>
            <a:r>
              <a:rPr lang="en-GB" sz="1200" kern="1200" dirty="0">
                <a:solidFill>
                  <a:schemeClr val="tx1"/>
                </a:solidFill>
                <a:effectLst/>
                <a:latin typeface="+mn-lt"/>
                <a:ea typeface="+mn-ea"/>
                <a:cs typeface="+mn-cs"/>
              </a:rPr>
              <a:t> and colleagues, 2026, discuss.</a:t>
            </a:r>
          </a:p>
          <a:p>
            <a:r>
              <a:rPr lang="en-GB" sz="1200" kern="1200" dirty="0">
                <a:solidFill>
                  <a:schemeClr val="tx1"/>
                </a:solidFill>
                <a:effectLst/>
                <a:latin typeface="+mn-lt"/>
                <a:ea typeface="+mn-ea"/>
                <a:cs typeface="+mn-cs"/>
              </a:rPr>
              <a:t>However, a major 2026 study by </a:t>
            </a:r>
            <a:r>
              <a:rPr lang="en-GB" sz="1200" kern="1200" dirty="0" err="1">
                <a:solidFill>
                  <a:schemeClr val="tx1"/>
                </a:solidFill>
                <a:effectLst/>
                <a:latin typeface="+mn-lt"/>
                <a:ea typeface="+mn-ea"/>
                <a:cs typeface="+mn-cs"/>
              </a:rPr>
              <a:t>Naderian</a:t>
            </a:r>
            <a:r>
              <a:rPr lang="en-GB" sz="1200" kern="1200" dirty="0">
                <a:solidFill>
                  <a:schemeClr val="tx1"/>
                </a:solidFill>
                <a:effectLst/>
                <a:latin typeface="+mn-lt"/>
                <a:ea typeface="+mn-ea"/>
                <a:cs typeface="+mn-cs"/>
              </a:rPr>
              <a:t> and colleagues found that lifestyle factors have an even stronger effect on heart disease risk than genetics.</a:t>
            </a:r>
          </a:p>
          <a:p>
            <a:r>
              <a:rPr lang="en-GB" sz="1200" kern="1200" dirty="0">
                <a:solidFill>
                  <a:schemeClr val="tx1"/>
                </a:solidFill>
                <a:effectLst/>
                <a:latin typeface="+mn-lt"/>
                <a:ea typeface="+mn-ea"/>
                <a:cs typeface="+mn-cs"/>
              </a:rPr>
              <a:t>This aligns with NICE guidelines on cardiovascular risk assessment (NICE, 2023.)</a:t>
            </a:r>
          </a:p>
          <a:p>
            <a:r>
              <a:rPr lang="en-GB" sz="1200" kern="1200" dirty="0">
                <a:solidFill>
                  <a:schemeClr val="tx1"/>
                </a:solidFill>
                <a:effectLst/>
                <a:latin typeface="+mn-lt"/>
                <a:ea typeface="+mn-ea"/>
                <a:cs typeface="+mn-cs"/>
              </a:rPr>
              <a:t>This is good news. It means David's choices have immense power. Looking at his personal profile, he has six risk factors in total, which means he needs intensive support.</a:t>
            </a:r>
          </a:p>
          <a:p>
            <a:endParaRPr lang="en-GB" dirty="0"/>
          </a:p>
        </p:txBody>
      </p:sp>
      <p:sp>
        <p:nvSpPr>
          <p:cNvPr id="4" name="Slide Number Placeholder 3"/>
          <p:cNvSpPr>
            <a:spLocks noGrp="1"/>
          </p:cNvSpPr>
          <p:nvPr>
            <p:ph type="sldNum" sz="quarter" idx="5"/>
          </p:nvPr>
        </p:nvSpPr>
        <p:spPr/>
        <p:txBody>
          <a:bodyPr/>
          <a:lstStyle/>
          <a:p>
            <a:fld id="{63955BBA-2A87-48B3-A3F0-39FA99920CC5}" type="slidenum">
              <a:rPr lang="en-GB" smtClean="0"/>
              <a:t>6</a:t>
            </a:fld>
            <a:endParaRPr lang="en-GB"/>
          </a:p>
        </p:txBody>
      </p:sp>
    </p:spTree>
    <p:extLst>
      <p:ext uri="{BB962C8B-B14F-4D97-AF65-F5344CB8AC3E}">
        <p14:creationId xmlns:p14="http://schemas.microsoft.com/office/powerpoint/2010/main" val="3854274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Now that we understand David's condition and his risk factors, let's outline his comprehensive, evidence-based care plan. </a:t>
            </a:r>
          </a:p>
          <a:p>
            <a:r>
              <a:rPr lang="en-GB" sz="1200" kern="1200" dirty="0">
                <a:solidFill>
                  <a:schemeClr val="tx1"/>
                </a:solidFill>
                <a:effectLst/>
                <a:latin typeface="+mn-lt"/>
                <a:ea typeface="+mn-ea"/>
                <a:cs typeface="+mn-cs"/>
              </a:rPr>
              <a:t>This plan will address his pharmacological needs, lifestyle modifications, and the monitoring required, all while being guided by NICE guidelines and ethical principles.</a:t>
            </a:r>
          </a:p>
          <a:p>
            <a:r>
              <a:rPr lang="en-GB" sz="1200" kern="1200" dirty="0">
                <a:solidFill>
                  <a:schemeClr val="tx1"/>
                </a:solidFill>
                <a:effectLst/>
                <a:latin typeface="+mn-lt"/>
                <a:ea typeface="+mn-ea"/>
                <a:cs typeface="+mn-cs"/>
              </a:rPr>
              <a:t>Starting with his pharmacological needs. Because David already has heart disease, this is called secondary prevention. He needs a high-intensity statin, like Atorvastatin, to lower his cholesterol. </a:t>
            </a:r>
          </a:p>
          <a:p>
            <a:r>
              <a:rPr lang="en-GB" sz="1200" kern="1200" dirty="0">
                <a:solidFill>
                  <a:schemeClr val="tx1"/>
                </a:solidFill>
                <a:effectLst/>
                <a:latin typeface="+mn-lt"/>
                <a:ea typeface="+mn-ea"/>
                <a:cs typeface="+mn-cs"/>
              </a:rPr>
              <a:t>The latest NICE guidance sets a clear target for secondary prevention: a non-HDL cholesterol level below 2.6 mmol/L (NICE, 2023).</a:t>
            </a:r>
          </a:p>
          <a:p>
            <a:r>
              <a:rPr lang="en-GB" sz="1200" kern="1200" dirty="0">
                <a:solidFill>
                  <a:schemeClr val="tx1"/>
                </a:solidFill>
                <a:effectLst/>
                <a:latin typeface="+mn-lt"/>
                <a:ea typeface="+mn-ea"/>
                <a:cs typeface="+mn-cs"/>
              </a:rPr>
              <a:t>This medication directly targets the high cholesterol resulting from his poor diet of processed foods.</a:t>
            </a:r>
          </a:p>
          <a:p>
            <a:r>
              <a:rPr lang="en-GB" sz="1200" kern="1200" dirty="0">
                <a:solidFill>
                  <a:schemeClr val="tx1"/>
                </a:solidFill>
                <a:effectLst/>
                <a:latin typeface="+mn-lt"/>
                <a:ea typeface="+mn-ea"/>
                <a:cs typeface="+mn-cs"/>
              </a:rPr>
              <a:t>He will also need an antiplatelet drug like aspirin to prevent blood clots from forming on his plaque, and a beta-blocker to reduce the workload on his heart , all of which align with NICE guidance for secondary prevention </a:t>
            </a:r>
            <a:r>
              <a:rPr lang="en-GB" sz="1200" b="1" kern="1200" dirty="0">
                <a:solidFill>
                  <a:schemeClr val="tx1"/>
                </a:solidFill>
                <a:effectLst/>
                <a:latin typeface="+mn-lt"/>
                <a:ea typeface="+mn-ea"/>
                <a:cs typeface="+mn-cs"/>
              </a:rPr>
              <a:t>(NICE, 2023)</a:t>
            </a:r>
            <a:r>
              <a:rPr lang="en-GB"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63955BBA-2A87-48B3-A3F0-39FA99920CC5}" type="slidenum">
              <a:rPr lang="en-GB" smtClean="0"/>
              <a:t>7</a:t>
            </a:fld>
            <a:endParaRPr lang="en-GB"/>
          </a:p>
        </p:txBody>
      </p:sp>
    </p:spTree>
    <p:extLst>
      <p:ext uri="{BB962C8B-B14F-4D97-AF65-F5344CB8AC3E}">
        <p14:creationId xmlns:p14="http://schemas.microsoft.com/office/powerpoint/2010/main" val="3394940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Medication alone is not enough to manage David's condition, we also need to focus on lifestyle changes.</a:t>
            </a:r>
          </a:p>
          <a:p>
            <a:r>
              <a:rPr lang="en-GB" sz="1200" kern="1200" dirty="0">
                <a:solidFill>
                  <a:schemeClr val="tx1"/>
                </a:solidFill>
                <a:effectLst/>
                <a:latin typeface="+mn-lt"/>
                <a:ea typeface="+mn-ea"/>
                <a:cs typeface="+mn-cs"/>
              </a:rPr>
              <a:t>A 2026 study in the Journal of the American College of Cardiology found that community-based education programmes significantly improve physical activity and reduce cholesterol (Vaquer et al., 2026).</a:t>
            </a:r>
          </a:p>
          <a:p>
            <a:r>
              <a:rPr lang="en-GB" sz="1200" kern="1200" dirty="0">
                <a:solidFill>
                  <a:schemeClr val="tx1"/>
                </a:solidFill>
                <a:effectLst/>
                <a:latin typeface="+mn-lt"/>
                <a:ea typeface="+mn-ea"/>
                <a:cs typeface="+mn-cs"/>
              </a:rPr>
              <a:t>That is why David must be referred to a supervised Cardiac Rehabilitation Programme. This will provide him with expert support to adopt a Mediterranean-style diet which is proven to lower cholesterol and begin safe, monitored exercise tailored to his current fitness level.</a:t>
            </a:r>
          </a:p>
          <a:p>
            <a:r>
              <a:rPr lang="en-GB" sz="1200" kern="1200" dirty="0">
                <a:solidFill>
                  <a:schemeClr val="tx1"/>
                </a:solidFill>
                <a:effectLst/>
                <a:latin typeface="+mn-lt"/>
                <a:ea typeface="+mn-ea"/>
                <a:cs typeface="+mn-cs"/>
              </a:rPr>
              <a:t>To make David's care plan more sophisticated and tailored to his specific situation as an accountant with a sedentary job, we could integrate digital health tools. A major 2026 meta-analysis published in the European Journal of Cardiovascular Nursing found that telemedicine-based exercise rehabilitation is equally effective as centre-based rehabilitation for improving exercise capacity and cardiovascular risk factors in coronary heart disease patients (Liu et al., 2026). </a:t>
            </a:r>
          </a:p>
          <a:p>
            <a:r>
              <a:rPr lang="en-GB" sz="1200" kern="1200" dirty="0">
                <a:solidFill>
                  <a:schemeClr val="tx1"/>
                </a:solidFill>
                <a:effectLst/>
                <a:latin typeface="+mn-lt"/>
                <a:ea typeface="+mn-ea"/>
                <a:cs typeface="+mn-cs"/>
              </a:rPr>
              <a:t>For David, this means he could access structured rehabilitation support remotely, fitting it around his work schedule, overcoming one of the key barriers to attendance.</a:t>
            </a:r>
          </a:p>
          <a:p>
            <a:r>
              <a:rPr lang="en-GB" sz="1200" kern="1200" dirty="0">
                <a:solidFill>
                  <a:schemeClr val="tx1"/>
                </a:solidFill>
                <a:effectLst/>
                <a:latin typeface="+mn-lt"/>
                <a:ea typeface="+mn-ea"/>
                <a:cs typeface="+mn-cs"/>
              </a:rPr>
              <a:t>For David, who has smoked for 35 years and has a completely sedentary job, this structured support isn't just helpful, it's essential. It gives him the tools, motivation, and accountability to make lasting changes.</a:t>
            </a:r>
          </a:p>
          <a:p>
            <a:r>
              <a:rPr lang="en-GB" sz="1200" kern="1200" dirty="0">
                <a:solidFill>
                  <a:schemeClr val="tx1"/>
                </a:solidFill>
                <a:effectLst/>
                <a:latin typeface="+mn-lt"/>
                <a:ea typeface="+mn-ea"/>
                <a:cs typeface="+mn-cs"/>
              </a:rPr>
              <a:t>The NHS also offers free support through its Better Health programme, including stop smoking services and online resources — exactly the kind of practical help David needs to stay on track (NHS, 2025).</a:t>
            </a:r>
          </a:p>
        </p:txBody>
      </p:sp>
      <p:sp>
        <p:nvSpPr>
          <p:cNvPr id="4" name="Slide Number Placeholder 3"/>
          <p:cNvSpPr>
            <a:spLocks noGrp="1"/>
          </p:cNvSpPr>
          <p:nvPr>
            <p:ph type="sldNum" sz="quarter" idx="5"/>
          </p:nvPr>
        </p:nvSpPr>
        <p:spPr/>
        <p:txBody>
          <a:bodyPr/>
          <a:lstStyle/>
          <a:p>
            <a:fld id="{63955BBA-2A87-48B3-A3F0-39FA99920CC5}" type="slidenum">
              <a:rPr lang="en-GB" smtClean="0"/>
              <a:t>8</a:t>
            </a:fld>
            <a:endParaRPr lang="en-GB"/>
          </a:p>
        </p:txBody>
      </p:sp>
    </p:spTree>
    <p:extLst>
      <p:ext uri="{BB962C8B-B14F-4D97-AF65-F5344CB8AC3E}">
        <p14:creationId xmlns:p14="http://schemas.microsoft.com/office/powerpoint/2010/main" val="363704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ensure the plan works, monitoring is essential, and it needs to be a continuous cycle. As you can see in my cycle, it starts with regular GP reviews every 6 to 12 months to check his symptoms. Next are annual blood tests to check his cholesterol against the NICE target of 2.6. </a:t>
            </a:r>
          </a:p>
          <a:p>
            <a:r>
              <a:rPr lang="en-GB" sz="1200" kern="1200" dirty="0">
                <a:solidFill>
                  <a:schemeClr val="tx1"/>
                </a:solidFill>
                <a:effectLst/>
                <a:latin typeface="+mn-lt"/>
                <a:ea typeface="+mn-ea"/>
                <a:cs typeface="+mn-cs"/>
              </a:rPr>
              <a:t>For example, if David's annual blood test shows his non-HDL cholesterol is still above the NICE target of 2.6 mmol/L, this routine data directly triggers a clinical decision, we would adjust his medication, such as increasing his statin dose, to bring his risk factors back under control. This shows how data doesn't just get collected; it actively drives changes in the care plan. </a:t>
            </a:r>
          </a:p>
          <a:p>
            <a:r>
              <a:rPr lang="en-GB" sz="1200" kern="1200" dirty="0">
                <a:solidFill>
                  <a:schemeClr val="tx1"/>
                </a:solidFill>
                <a:effectLst/>
                <a:latin typeface="+mn-lt"/>
                <a:ea typeface="+mn-ea"/>
                <a:cs typeface="+mn-cs"/>
              </a:rPr>
              <a:t>It is also worth noting that while the NICE target of 2.6 is well-established, the evidence base continues to evolve. Recent advances in genomic medicine have identified specific genetic variants, such as in the PCSK9 and LDLR genes, that influence how individuals respond to statin therapy (</a:t>
            </a:r>
            <a:r>
              <a:rPr lang="en-GB" sz="1200" kern="1200" dirty="0" err="1">
                <a:solidFill>
                  <a:schemeClr val="tx1"/>
                </a:solidFill>
                <a:effectLst/>
                <a:latin typeface="+mn-lt"/>
                <a:ea typeface="+mn-ea"/>
                <a:cs typeface="+mn-cs"/>
              </a:rPr>
              <a:t>Mitsis</a:t>
            </a:r>
            <a:r>
              <a:rPr lang="en-GB" sz="1200" kern="1200" dirty="0">
                <a:solidFill>
                  <a:schemeClr val="tx1"/>
                </a:solidFill>
                <a:effectLst/>
                <a:latin typeface="+mn-lt"/>
                <a:ea typeface="+mn-ea"/>
                <a:cs typeface="+mn-cs"/>
              </a:rPr>
              <a:t> et al., 2025). </a:t>
            </a:r>
          </a:p>
          <a:p>
            <a:r>
              <a:rPr lang="en-GB" sz="1200" kern="1200" dirty="0">
                <a:solidFill>
                  <a:schemeClr val="tx1"/>
                </a:solidFill>
                <a:effectLst/>
                <a:latin typeface="+mn-lt"/>
                <a:ea typeface="+mn-ea"/>
                <a:cs typeface="+mn-cs"/>
              </a:rPr>
              <a:t>This highlights that while population-level targets are essential, David's individual response may vary based on factors we are only beginning to understand, pointing toward a future of more personalised, precision medicine in cardiovascular care.</a:t>
            </a:r>
          </a:p>
          <a:p>
            <a:r>
              <a:rPr lang="en-GB" sz="1200" kern="1200" dirty="0">
                <a:solidFill>
                  <a:schemeClr val="tx1"/>
                </a:solidFill>
                <a:effectLst/>
                <a:latin typeface="+mn-lt"/>
                <a:ea typeface="+mn-ea"/>
                <a:cs typeface="+mn-cs"/>
              </a:rPr>
              <a:t>We then adjust his care plan, like his medications, if needed. But monitoring isn't just about numbers; communication is key. In the final step, we use the teach-back method, asking David to explain his condition in his own words to confirm he understands. An empathetic, non-judgemental approach to his smoking is vital to build trust and keep him engaged in his care.</a:t>
            </a:r>
          </a:p>
        </p:txBody>
      </p:sp>
      <p:sp>
        <p:nvSpPr>
          <p:cNvPr id="4" name="Slide Number Placeholder 3"/>
          <p:cNvSpPr>
            <a:spLocks noGrp="1"/>
          </p:cNvSpPr>
          <p:nvPr>
            <p:ph type="sldNum" sz="quarter" idx="5"/>
          </p:nvPr>
        </p:nvSpPr>
        <p:spPr/>
        <p:txBody>
          <a:bodyPr/>
          <a:lstStyle/>
          <a:p>
            <a:fld id="{63955BBA-2A87-48B3-A3F0-39FA99920CC5}" type="slidenum">
              <a:rPr lang="en-GB" smtClean="0"/>
              <a:t>9</a:t>
            </a:fld>
            <a:endParaRPr lang="en-GB"/>
          </a:p>
        </p:txBody>
      </p:sp>
    </p:spTree>
    <p:extLst>
      <p:ext uri="{BB962C8B-B14F-4D97-AF65-F5344CB8AC3E}">
        <p14:creationId xmlns:p14="http://schemas.microsoft.com/office/powerpoint/2010/main" val="163503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must also consider the ethical framework of our care. Autonomy means respecting David's choices, if after 35 years of smoking he's not ready to quit, we cannot force him. </a:t>
            </a:r>
          </a:p>
          <a:p>
            <a:r>
              <a:rPr lang="en-GB" sz="1200" kern="1200" dirty="0">
                <a:solidFill>
                  <a:schemeClr val="tx1"/>
                </a:solidFill>
                <a:effectLst/>
                <a:latin typeface="+mn-lt"/>
                <a:ea typeface="+mn-ea"/>
                <a:cs typeface="+mn-cs"/>
              </a:rPr>
              <a:t>Beneficence means we still act in his best interest by prescribing life-saving medications and offering support.</a:t>
            </a:r>
          </a:p>
          <a:p>
            <a:r>
              <a:rPr lang="en-GB" sz="1200" kern="1200" dirty="0">
                <a:solidFill>
                  <a:schemeClr val="tx1"/>
                </a:solidFill>
                <a:effectLst/>
                <a:latin typeface="+mn-lt"/>
                <a:ea typeface="+mn-ea"/>
                <a:cs typeface="+mn-cs"/>
              </a:rPr>
              <a:t> And justice is about fairness, ensuring David has the same access to cardiac rehabilitation as any other patient, without judgment or delay.</a:t>
            </a:r>
          </a:p>
          <a:p>
            <a:r>
              <a:rPr lang="en-GB" sz="1200" kern="1200" dirty="0">
                <a:solidFill>
                  <a:schemeClr val="tx1"/>
                </a:solidFill>
                <a:effectLst/>
                <a:latin typeface="+mn-lt"/>
                <a:ea typeface="+mn-ea"/>
                <a:cs typeface="+mn-cs"/>
              </a:rPr>
              <a:t>NICE guidance emphasizes reducing health inequalities and we must apply that here (NICE, 2023).</a:t>
            </a:r>
          </a:p>
          <a:p>
            <a:r>
              <a:rPr lang="en-GB" sz="1200" kern="1200" dirty="0">
                <a:solidFill>
                  <a:schemeClr val="tx1"/>
                </a:solidFill>
                <a:effectLst/>
                <a:latin typeface="+mn-lt"/>
                <a:ea typeface="+mn-ea"/>
                <a:cs typeface="+mn-cs"/>
              </a:rPr>
              <a:t>However, we must also recognise the limits of our knowledge. NICE guidelines are based on population-level data, but they cannot predict how David as an individual will respond.</a:t>
            </a:r>
          </a:p>
          <a:p>
            <a:r>
              <a:rPr lang="en-GB" sz="1200" kern="1200" dirty="0">
                <a:solidFill>
                  <a:schemeClr val="tx1"/>
                </a:solidFill>
                <a:effectLst/>
                <a:latin typeface="+mn-lt"/>
                <a:ea typeface="+mn-ea"/>
                <a:cs typeface="+mn-cs"/>
              </a:rPr>
              <a:t>For example, while statins are effective for many, some patients experience side effects or show minimal cholesterol reduction. This uncertainty means we cannot simply apply a protocol and expect it to work. We must continuously reassess, remain humble in our recommendations and work in true partnership with David, adjusting his care plan based on his unique response rather than assuming the evidence will translate perfectly to his case. </a:t>
            </a:r>
          </a:p>
          <a:p>
            <a:r>
              <a:rPr lang="en-GB" sz="1200" kern="1200" dirty="0">
                <a:solidFill>
                  <a:schemeClr val="tx1"/>
                </a:solidFill>
                <a:effectLst/>
                <a:latin typeface="+mn-lt"/>
                <a:ea typeface="+mn-ea"/>
                <a:cs typeface="+mn-cs"/>
              </a:rPr>
              <a:t>This reflects the essential tension between evidence-based practice and person-centred care.</a:t>
            </a:r>
          </a:p>
        </p:txBody>
      </p:sp>
      <p:sp>
        <p:nvSpPr>
          <p:cNvPr id="4" name="Slide Number Placeholder 3"/>
          <p:cNvSpPr>
            <a:spLocks noGrp="1"/>
          </p:cNvSpPr>
          <p:nvPr>
            <p:ph type="sldNum" sz="quarter" idx="5"/>
          </p:nvPr>
        </p:nvSpPr>
        <p:spPr/>
        <p:txBody>
          <a:bodyPr/>
          <a:lstStyle/>
          <a:p>
            <a:fld id="{63955BBA-2A87-48B3-A3F0-39FA99920CC5}" type="slidenum">
              <a:rPr lang="en-GB" smtClean="0"/>
              <a:t>10</a:t>
            </a:fld>
            <a:endParaRPr lang="en-GB"/>
          </a:p>
        </p:txBody>
      </p:sp>
    </p:spTree>
    <p:extLst>
      <p:ext uri="{BB962C8B-B14F-4D97-AF65-F5344CB8AC3E}">
        <p14:creationId xmlns:p14="http://schemas.microsoft.com/office/powerpoint/2010/main" val="1626282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coronary heart disease is a structural problem where plaques narrow the coronary arteries, limiting blood flow to the heart muscle. In David's case, this is driven by his smoking, sedentary lifestyle, poor diet, and his non-modifiable risks like age and family history. His care plan must be holistic, combining pharmacology with lifestyle support, regular monitoring, and clear, empathetic communication. This integrated approach is the best way to help him manage his condition, improve his quality of life, and significantly reduce his risk of a future heart attack. Thank you</a:t>
            </a:r>
          </a:p>
        </p:txBody>
      </p:sp>
      <p:sp>
        <p:nvSpPr>
          <p:cNvPr id="4" name="Slide Number Placeholder 3"/>
          <p:cNvSpPr>
            <a:spLocks noGrp="1"/>
          </p:cNvSpPr>
          <p:nvPr>
            <p:ph type="sldNum" sz="quarter" idx="5"/>
          </p:nvPr>
        </p:nvSpPr>
        <p:spPr/>
        <p:txBody>
          <a:bodyPr/>
          <a:lstStyle/>
          <a:p>
            <a:fld id="{63955BBA-2A87-48B3-A3F0-39FA99920CC5}" type="slidenum">
              <a:rPr lang="en-GB" smtClean="0"/>
              <a:t>11</a:t>
            </a:fld>
            <a:endParaRPr lang="en-GB"/>
          </a:p>
        </p:txBody>
      </p:sp>
    </p:spTree>
    <p:extLst>
      <p:ext uri="{BB962C8B-B14F-4D97-AF65-F5344CB8AC3E}">
        <p14:creationId xmlns:p14="http://schemas.microsoft.com/office/powerpoint/2010/main" val="15913984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85660-CDE3-598F-68CA-CAB6A2C764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8B1076-E858-05D0-0D4F-5A0AA85AA4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3E7D93-0A1F-FD31-BA51-1CA3F9C200EC}"/>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5" name="Footer Placeholder 4">
            <a:extLst>
              <a:ext uri="{FF2B5EF4-FFF2-40B4-BE49-F238E27FC236}">
                <a16:creationId xmlns:a16="http://schemas.microsoft.com/office/drawing/2014/main" id="{3703ED40-44E3-6ED8-C478-C0785B406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BDD908-702C-5541-53AC-A217DFE19A93}"/>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1806144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FA72-26BF-26ED-3574-F0053AAF6E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B8F858-4D5D-D142-2CFD-E94CB3C0A6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DC237-C80E-AE00-6443-0EC62A445842}"/>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5" name="Footer Placeholder 4">
            <a:extLst>
              <a:ext uri="{FF2B5EF4-FFF2-40B4-BE49-F238E27FC236}">
                <a16:creationId xmlns:a16="http://schemas.microsoft.com/office/drawing/2014/main" id="{F5C4F619-927B-25D4-055C-E736C98645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8E5C08-90E2-08BD-86EB-7AC59DA52664}"/>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2721056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32AB-A2CA-9334-E838-B3C9ADCD78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9D8233-5DAF-BAD9-8A09-00D552BAF1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FD44BA-953B-39F9-F8E8-A845AB84FC10}"/>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5" name="Footer Placeholder 4">
            <a:extLst>
              <a:ext uri="{FF2B5EF4-FFF2-40B4-BE49-F238E27FC236}">
                <a16:creationId xmlns:a16="http://schemas.microsoft.com/office/drawing/2014/main" id="{95AD1AED-4040-7763-137F-CC828FD32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530A16-72A9-CD60-D60A-85BAFD4B6DDA}"/>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41244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C0F53-64B7-CB5C-B34E-C32C89E6C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3778EF-E306-592E-3DBC-49E824B766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D0A1AB-353E-0A23-C79F-4616E98393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A63084-FB05-B00C-E694-D653A408DC5F}"/>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6" name="Footer Placeholder 5">
            <a:extLst>
              <a:ext uri="{FF2B5EF4-FFF2-40B4-BE49-F238E27FC236}">
                <a16:creationId xmlns:a16="http://schemas.microsoft.com/office/drawing/2014/main" id="{2F27F4B7-DDE3-E5BF-4E4E-16BA0F8E3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18FAA3-0AE7-8F08-1005-B9CE725EAA02}"/>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1762350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3A9A2-59DD-7F31-1403-A810C32076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9BAA3F-A749-8633-B897-C9DDA62FAA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1F1C4A-ADA9-0FD2-B084-7DDB89D48F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20D657-AAEE-F089-DACD-9888BD1D25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E1AD7A-4B67-47CB-B1A0-3FAF1326B6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B78C4E-23CA-9C0A-5E99-B660123543E3}"/>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8" name="Footer Placeholder 7">
            <a:extLst>
              <a:ext uri="{FF2B5EF4-FFF2-40B4-BE49-F238E27FC236}">
                <a16:creationId xmlns:a16="http://schemas.microsoft.com/office/drawing/2014/main" id="{82A9749C-834A-DCAB-9CCE-E7BE0429EC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577DD9-995E-3C19-2D1F-A51543B12AD8}"/>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709061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F8CB7-11AC-4557-9180-6CD159F95A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60C238-1ABF-A2F3-3F94-D9BBC76312D8}"/>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4" name="Footer Placeholder 3">
            <a:extLst>
              <a:ext uri="{FF2B5EF4-FFF2-40B4-BE49-F238E27FC236}">
                <a16:creationId xmlns:a16="http://schemas.microsoft.com/office/drawing/2014/main" id="{A85AB2BE-A5CB-E177-DB88-98ABD109F2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057FA0E-5258-F019-4D4B-BCC9676A8068}"/>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4006366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E6F585-0590-060C-D8A1-1C56192F7963}"/>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3" name="Footer Placeholder 2">
            <a:extLst>
              <a:ext uri="{FF2B5EF4-FFF2-40B4-BE49-F238E27FC236}">
                <a16:creationId xmlns:a16="http://schemas.microsoft.com/office/drawing/2014/main" id="{8F23BA19-2586-31FE-951B-98AA35D750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2BB078-00DE-B5DA-EFDD-19A4AE9EC618}"/>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2282643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45FC2-5743-00D1-8809-01452CDE15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77C985-45F2-413A-B1FB-C6A5785594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DF1FE3-6E01-19CA-6E78-2D02131852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1A9957-EA11-17AB-9B1B-3FF081F1F433}"/>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6" name="Footer Placeholder 5">
            <a:extLst>
              <a:ext uri="{FF2B5EF4-FFF2-40B4-BE49-F238E27FC236}">
                <a16:creationId xmlns:a16="http://schemas.microsoft.com/office/drawing/2014/main" id="{40FAE2CE-7EA1-DE56-0DBD-D39EE985AC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FFBC34-60E1-6F63-62F1-A68D2403EB9E}"/>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2467970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97C87-87C2-C87F-83BF-0FA469CE51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7D5146-D366-2C38-CA37-92286418C8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382A30-1A9D-0DE4-AEA0-D2FF6ADB7F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3758F6-A696-43BB-AD42-FDD9150FB27E}"/>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6" name="Footer Placeholder 5">
            <a:extLst>
              <a:ext uri="{FF2B5EF4-FFF2-40B4-BE49-F238E27FC236}">
                <a16:creationId xmlns:a16="http://schemas.microsoft.com/office/drawing/2014/main" id="{A85CDC44-F6A5-CB69-236B-D8937A7B34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640339-37AA-8377-7388-51CFD2900D83}"/>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3431632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D4863-C0C8-E768-8EDE-4C5180627F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18B314-5556-7F8B-7D68-9ACE533FD4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5088B-E925-0BAC-DCD6-A9665996220F}"/>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5" name="Footer Placeholder 4">
            <a:extLst>
              <a:ext uri="{FF2B5EF4-FFF2-40B4-BE49-F238E27FC236}">
                <a16:creationId xmlns:a16="http://schemas.microsoft.com/office/drawing/2014/main" id="{34C584DC-B970-82CA-17C6-F757E56ECC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A79EFE-8696-12CD-E6F2-53D3B8B8C93A}"/>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2966634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2F5843-8350-1101-C442-9492F256C8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16DAEC-F4A3-404C-6248-4C50F19812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19D1EB-0CFF-C3DB-CFB1-DBFA148F9B83}"/>
              </a:ext>
            </a:extLst>
          </p:cNvPr>
          <p:cNvSpPr>
            <a:spLocks noGrp="1"/>
          </p:cNvSpPr>
          <p:nvPr>
            <p:ph type="dt" sz="half" idx="10"/>
          </p:nvPr>
        </p:nvSpPr>
        <p:spPr/>
        <p:txBody>
          <a:bodyPr/>
          <a:lstStyle/>
          <a:p>
            <a:fld id="{A9889529-9A0A-4B65-BC07-1052E0D9B964}" type="datetimeFigureOut">
              <a:rPr lang="en-GB" smtClean="0"/>
              <a:t>22/03/2026</a:t>
            </a:fld>
            <a:endParaRPr lang="en-GB"/>
          </a:p>
        </p:txBody>
      </p:sp>
      <p:sp>
        <p:nvSpPr>
          <p:cNvPr id="5" name="Footer Placeholder 4">
            <a:extLst>
              <a:ext uri="{FF2B5EF4-FFF2-40B4-BE49-F238E27FC236}">
                <a16:creationId xmlns:a16="http://schemas.microsoft.com/office/drawing/2014/main" id="{ECECA49D-4DEA-5D0E-B128-660DFB2F2E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4CF57-245A-FFE6-C639-C9655D48A6D3}"/>
              </a:ext>
            </a:extLst>
          </p:cNvPr>
          <p:cNvSpPr>
            <a:spLocks noGrp="1"/>
          </p:cNvSpPr>
          <p:nvPr>
            <p:ph type="sldNum" sz="quarter" idx="12"/>
          </p:nvPr>
        </p:nvSpPr>
        <p:spPr/>
        <p:txBody>
          <a:bodyPr/>
          <a:lstStyle/>
          <a:p>
            <a:fld id="{1A2E24CB-E2D8-4E16-8227-CD6AC42E6AA8}" type="slidenum">
              <a:rPr lang="en-GB" smtClean="0"/>
              <a:t>‹#›</a:t>
            </a:fld>
            <a:endParaRPr lang="en-GB"/>
          </a:p>
        </p:txBody>
      </p:sp>
    </p:spTree>
    <p:extLst>
      <p:ext uri="{BB962C8B-B14F-4D97-AF65-F5344CB8AC3E}">
        <p14:creationId xmlns:p14="http://schemas.microsoft.com/office/powerpoint/2010/main" val="2645206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D93344-76E8-129C-4334-681B170EE6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A61F2-EC00-B499-E9A0-CD68C9F722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A2B3-C0A7-63B4-74D6-22B45501E5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889529-9A0A-4B65-BC07-1052E0D9B964}" type="datetimeFigureOut">
              <a:rPr lang="en-GB" smtClean="0"/>
              <a:t>22/03/2026</a:t>
            </a:fld>
            <a:endParaRPr lang="en-GB"/>
          </a:p>
        </p:txBody>
      </p:sp>
      <p:sp>
        <p:nvSpPr>
          <p:cNvPr id="5" name="Footer Placeholder 4">
            <a:extLst>
              <a:ext uri="{FF2B5EF4-FFF2-40B4-BE49-F238E27FC236}">
                <a16:creationId xmlns:a16="http://schemas.microsoft.com/office/drawing/2014/main" id="{0B0D2A7F-AA0C-6A86-0B64-6B027D7B2E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7508BEB-FD1B-BCDD-8C09-D21B771C28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2E24CB-E2D8-4E16-8227-CD6AC42E6AA8}" type="slidenum">
              <a:rPr lang="en-GB" smtClean="0"/>
              <a:t>‹#›</a:t>
            </a:fld>
            <a:endParaRPr lang="en-GB"/>
          </a:p>
        </p:txBody>
      </p:sp>
    </p:spTree>
    <p:extLst>
      <p:ext uri="{BB962C8B-B14F-4D97-AF65-F5344CB8AC3E}">
        <p14:creationId xmlns:p14="http://schemas.microsoft.com/office/powerpoint/2010/main" val="857771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png"/><Relationship Id="rId5" Type="http://schemas.openxmlformats.org/officeDocument/2006/relationships/image" Target="../media/image3.sv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8.svg"/><Relationship Id="rId3" Type="http://schemas.openxmlformats.org/officeDocument/2006/relationships/slideLayout" Target="../slideLayouts/slideLayout1.xml"/><Relationship Id="rId7" Type="http://schemas.openxmlformats.org/officeDocument/2006/relationships/diagramQuickStyle" Target="../diagrams/quickStyle1.xml"/><Relationship Id="rId12" Type="http://schemas.openxmlformats.org/officeDocument/2006/relationships/image" Target="../media/image7.svg"/><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diagramLayout" Target="../diagrams/layout1.xml"/><Relationship Id="rId11" Type="http://schemas.openxmlformats.org/officeDocument/2006/relationships/image" Target="../media/image6.svg"/><Relationship Id="rId5" Type="http://schemas.openxmlformats.org/officeDocument/2006/relationships/diagramData" Target="../diagrams/data1.xml"/><Relationship Id="rId15" Type="http://schemas.openxmlformats.org/officeDocument/2006/relationships/image" Target="../media/image2.png"/><Relationship Id="rId10" Type="http://schemas.openxmlformats.org/officeDocument/2006/relationships/image" Target="../media/image5.svg"/><Relationship Id="rId4" Type="http://schemas.openxmlformats.org/officeDocument/2006/relationships/notesSlide" Target="../notesSlides/notesSlide4.xml"/><Relationship Id="rId9" Type="http://schemas.microsoft.com/office/2007/relationships/diagramDrawing" Target="../diagrams/drawing1.xml"/><Relationship Id="rId1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slideLayout" Target="../slideLayouts/slideLayout1.xml"/><Relationship Id="rId7" Type="http://schemas.openxmlformats.org/officeDocument/2006/relationships/image" Target="../media/image13.svg"/><Relationship Id="rId12" Type="http://schemas.openxmlformats.org/officeDocument/2006/relationships/image" Target="../media/image2.png"/><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12.sv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svg"/><Relationship Id="rId4" Type="http://schemas.openxmlformats.org/officeDocument/2006/relationships/notesSlide" Target="../notesSlides/notesSlide6.xml"/><Relationship Id="rId9" Type="http://schemas.openxmlformats.org/officeDocument/2006/relationships/image" Target="../media/image15.sv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20.svg"/><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slideLayout" Target="../slideLayouts/slideLayout1.xml"/><Relationship Id="rId7" Type="http://schemas.openxmlformats.org/officeDocument/2006/relationships/image" Target="../media/image22.svg"/><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21.svg"/><Relationship Id="rId5" Type="http://schemas.openxmlformats.org/officeDocument/2006/relationships/image" Target="../media/image11.svg"/><Relationship Id="rId4" Type="http://schemas.openxmlformats.org/officeDocument/2006/relationships/notesSlide" Target="../notesSlides/notesSlide8.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image" Target="../media/image27.svg"/><Relationship Id="rId3" Type="http://schemas.openxmlformats.org/officeDocument/2006/relationships/slideLayout" Target="../slideLayouts/slideLayout1.xml"/><Relationship Id="rId7" Type="http://schemas.openxmlformats.org/officeDocument/2006/relationships/diagramQuickStyle" Target="../diagrams/quickStyle2.xml"/><Relationship Id="rId12" Type="http://schemas.openxmlformats.org/officeDocument/2006/relationships/image" Target="../media/image26.svg"/><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diagramLayout" Target="../diagrams/layout2.xml"/><Relationship Id="rId11" Type="http://schemas.openxmlformats.org/officeDocument/2006/relationships/image" Target="../media/image25.svg"/><Relationship Id="rId5" Type="http://schemas.openxmlformats.org/officeDocument/2006/relationships/diagramData" Target="../diagrams/data2.xml"/><Relationship Id="rId15" Type="http://schemas.openxmlformats.org/officeDocument/2006/relationships/image" Target="../media/image2.png"/><Relationship Id="rId10" Type="http://schemas.openxmlformats.org/officeDocument/2006/relationships/image" Target="../media/image24.svg"/><Relationship Id="rId4" Type="http://schemas.openxmlformats.org/officeDocument/2006/relationships/notesSlide" Target="../notesSlides/notesSlide9.xml"/><Relationship Id="rId9" Type="http://schemas.microsoft.com/office/2007/relationships/diagramDrawing" Target="../diagrams/drawing2.xml"/><Relationship Id="rId14" Type="http://schemas.openxmlformats.org/officeDocument/2006/relationships/image" Target="../media/image28.sv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30.svg"/><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6.svg"/><Relationship Id="rId5" Type="http://schemas.openxmlformats.org/officeDocument/2006/relationships/image" Target="../media/image29.sv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P3"/><Relationship Id="rId1" Type="http://schemas.microsoft.com/office/2007/relationships/media" Target="../media/media11.MP3"/><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www.nhs.uk/better-health/quit-smoking/"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50000"/>
            <a:lum/>
          </a:blip>
          <a:srcRect/>
          <a:stretch>
            <a:fillRect l="-6000" r="-6000"/>
          </a:stretch>
        </a:blipFill>
        <a:effectLst/>
      </p:bgPr>
    </p:bg>
    <p:spTree>
      <p:nvGrpSpPr>
        <p:cNvPr id="1" name=""/>
        <p:cNvGrpSpPr/>
        <p:nvPr/>
      </p:nvGrpSpPr>
      <p:grpSpPr>
        <a:xfrm>
          <a:off x="0" y="0"/>
          <a:ext cx="0" cy="0"/>
          <a:chOff x="0" y="0"/>
          <a:chExt cx="0" cy="0"/>
        </a:xfrm>
      </p:grpSpPr>
      <p:pic>
        <p:nvPicPr>
          <p:cNvPr id="13" name="slide 1 f">
            <a:hlinkClick r:id="" action="ppaction://media"/>
            <a:extLst>
              <a:ext uri="{FF2B5EF4-FFF2-40B4-BE49-F238E27FC236}">
                <a16:creationId xmlns:a16="http://schemas.microsoft.com/office/drawing/2014/main" id="{9C73E8AC-46CA-8AD8-EF9D-575BD6E3A4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7480" y="195217"/>
            <a:ext cx="406400" cy="406400"/>
          </a:xfrm>
          <a:prstGeom prst="rect">
            <a:avLst/>
          </a:prstGeom>
        </p:spPr>
      </p:pic>
      <p:sp>
        <p:nvSpPr>
          <p:cNvPr id="3" name="Subtitle 2">
            <a:extLst>
              <a:ext uri="{FF2B5EF4-FFF2-40B4-BE49-F238E27FC236}">
                <a16:creationId xmlns:a16="http://schemas.microsoft.com/office/drawing/2014/main" id="{705371F2-D913-FA99-59F4-FDEC7294F60E}"/>
              </a:ext>
            </a:extLst>
          </p:cNvPr>
          <p:cNvSpPr>
            <a:spLocks noGrp="1"/>
          </p:cNvSpPr>
          <p:nvPr>
            <p:ph type="subTitle" idx="1"/>
          </p:nvPr>
        </p:nvSpPr>
        <p:spPr>
          <a:xfrm>
            <a:off x="663880" y="2292263"/>
            <a:ext cx="10809961" cy="3200401"/>
          </a:xfrm>
          <a:solidFill>
            <a:schemeClr val="bg1">
              <a:alpha val="80000"/>
            </a:schemeClr>
          </a:solidFill>
        </p:spPr>
        <p:txBody>
          <a:bodyPr>
            <a:normAutofit/>
          </a:bodyPr>
          <a:lstStyle/>
          <a:p>
            <a:pPr algn="l">
              <a:lnSpc>
                <a:spcPct val="160000"/>
              </a:lnSpc>
            </a:pPr>
            <a:r>
              <a:rPr lang="en-GB" b="1" dirty="0"/>
              <a:t>  </a:t>
            </a:r>
            <a:r>
              <a:rPr lang="en-GB" b="1"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Abdul Ahad Abdus Begum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Student Number:</a:t>
            </a:r>
            <a:r>
              <a:rPr lang="en-GB" dirty="0">
                <a:latin typeface="Arial" panose="020B0604020202020204" pitchFamily="34" charset="0"/>
                <a:cs typeface="Arial" panose="020B0604020202020204" pitchFamily="34" charset="0"/>
              </a:rPr>
              <a:t> 2334047</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Lecturer's Name: </a:t>
            </a:r>
            <a:r>
              <a:rPr lang="en-GB" dirty="0">
                <a:latin typeface="Arial" panose="020B0604020202020204" pitchFamily="34" charset="0"/>
                <a:cs typeface="Arial" panose="020B0604020202020204" pitchFamily="34" charset="0"/>
              </a:rPr>
              <a:t>Robert </a:t>
            </a:r>
            <a:r>
              <a:rPr lang="en-GB" dirty="0" err="1">
                <a:latin typeface="Arial" panose="020B0604020202020204" pitchFamily="34" charset="0"/>
                <a:cs typeface="Arial" panose="020B0604020202020204" pitchFamily="34" charset="0"/>
              </a:rPr>
              <a:t>Nartowski</a:t>
            </a:r>
            <a:endParaRPr lang="en-GB" dirty="0">
              <a:latin typeface="Arial" panose="020B0604020202020204" pitchFamily="34" charset="0"/>
              <a:cs typeface="Arial" panose="020B0604020202020204" pitchFamily="34" charset="0"/>
            </a:endParaRPr>
          </a:p>
          <a:p>
            <a:pPr algn="l">
              <a:lnSpc>
                <a:spcPct val="100000"/>
              </a:lnSpc>
            </a:pPr>
            <a:r>
              <a:rPr lang="en-GB" b="1" dirty="0">
                <a:latin typeface="Arial" panose="020B0604020202020204" pitchFamily="34" charset="0"/>
                <a:cs typeface="Arial" panose="020B0604020202020204" pitchFamily="34" charset="0"/>
              </a:rPr>
              <a:t>  Module Code:</a:t>
            </a:r>
            <a:r>
              <a:rPr lang="en-GB" dirty="0">
                <a:latin typeface="Arial" panose="020B0604020202020204" pitchFamily="34" charset="0"/>
                <a:cs typeface="Arial" panose="020B0604020202020204" pitchFamily="34" charset="0"/>
              </a:rPr>
              <a:t> BMHP5023</a:t>
            </a:r>
          </a:p>
          <a:p>
            <a:pPr algn="l">
              <a:lnSpc>
                <a:spcPct val="140000"/>
              </a:lnSpc>
            </a:pPr>
            <a:r>
              <a:rPr lang="en-GB" b="1" dirty="0">
                <a:latin typeface="Arial" panose="020B0604020202020204" pitchFamily="34" charset="0"/>
                <a:cs typeface="Arial" panose="020B0604020202020204" pitchFamily="34" charset="0"/>
              </a:rPr>
              <a:t>  Assignment Title: </a:t>
            </a:r>
            <a:r>
              <a:rPr lang="en-GB" dirty="0">
                <a:latin typeface="Arial" panose="020B0604020202020204" pitchFamily="34" charset="0"/>
                <a:cs typeface="Arial" panose="020B0604020202020204" pitchFamily="34" charset="0"/>
              </a:rPr>
              <a:t>Component 2: Presentation (PowerPoint with Voice-Over)</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00000"/>
              </a:lnSpc>
            </a:pPr>
            <a:endParaRPr lang="en-GB" dirty="0"/>
          </a:p>
        </p:txBody>
      </p:sp>
      <p:sp>
        <p:nvSpPr>
          <p:cNvPr id="2" name="Title 1">
            <a:extLst>
              <a:ext uri="{FF2B5EF4-FFF2-40B4-BE49-F238E27FC236}">
                <a16:creationId xmlns:a16="http://schemas.microsoft.com/office/drawing/2014/main" id="{2D6F0BAA-8923-D964-041C-21C486D87DF4}"/>
              </a:ext>
            </a:extLst>
          </p:cNvPr>
          <p:cNvSpPr>
            <a:spLocks noGrp="1"/>
          </p:cNvSpPr>
          <p:nvPr>
            <p:ph type="ctrTitle"/>
          </p:nvPr>
        </p:nvSpPr>
        <p:spPr>
          <a:xfrm>
            <a:off x="663880" y="1365336"/>
            <a:ext cx="10809961" cy="729641"/>
          </a:xfrm>
          <a:solidFill>
            <a:schemeClr val="bg1">
              <a:alpha val="80000"/>
            </a:schemeClr>
          </a:solidFill>
          <a:effectLst>
            <a:innerShdw blurRad="63500" dist="50800" dir="13500000">
              <a:schemeClr val="bg1">
                <a:alpha val="5000"/>
              </a:schemeClr>
            </a:innerShdw>
          </a:effectLst>
        </p:spPr>
        <p:txBody>
          <a:bodyPr>
            <a:normAutofit/>
          </a:bodyPr>
          <a:lstStyle/>
          <a:p>
            <a:r>
              <a:rPr lang="en-US" sz="4000" b="1" dirty="0">
                <a:latin typeface="Arial" panose="020B0604020202020204" pitchFamily="34" charset="0"/>
                <a:cs typeface="Arial" panose="020B0604020202020204" pitchFamily="34" charset="0"/>
              </a:rPr>
              <a:t>Introduction to Physiology</a:t>
            </a:r>
            <a:endParaRPr lang="en-GB"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6456079"/>
      </p:ext>
    </p:extLst>
  </p:cSld>
  <p:clrMapOvr>
    <a:masterClrMapping/>
  </p:clrMapOvr>
  <mc:AlternateContent xmlns:mc="http://schemas.openxmlformats.org/markup-compatibility/2006">
    <mc:Choice xmlns:p14="http://schemas.microsoft.com/office/powerpoint/2010/main" Requires="p14">
      <p:transition spd="slow" p14:dur="2000" advClick="0" advTm="14000"/>
    </mc:Choice>
    <mc:Fallback>
      <p:transition spd="slow" advClick="0" advTm="1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mediacall" presetSubtype="0" fill="hold" nodeType="afterEffect">
                                  <p:stCondLst>
                                    <p:cond delay="0"/>
                                  </p:stCondLst>
                                  <p:childTnLst>
                                    <p:cmd type="call" cmd="togglePause">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Table 16">
            <a:extLst>
              <a:ext uri="{FF2B5EF4-FFF2-40B4-BE49-F238E27FC236}">
                <a16:creationId xmlns:a16="http://schemas.microsoft.com/office/drawing/2014/main" id="{33028F56-0206-6EA2-80AD-75ED58079E93}"/>
              </a:ext>
            </a:extLst>
          </p:cNvPr>
          <p:cNvGraphicFramePr>
            <a:graphicFrameLocks noGrp="1"/>
          </p:cNvGraphicFramePr>
          <p:nvPr>
            <p:extLst>
              <p:ext uri="{D42A27DB-BD31-4B8C-83A1-F6EECF244321}">
                <p14:modId xmlns:p14="http://schemas.microsoft.com/office/powerpoint/2010/main" val="630303960"/>
              </p:ext>
            </p:extLst>
          </p:nvPr>
        </p:nvGraphicFramePr>
        <p:xfrm>
          <a:off x="951978" y="2001713"/>
          <a:ext cx="10171136" cy="3296796"/>
        </p:xfrm>
        <a:graphic>
          <a:graphicData uri="http://schemas.openxmlformats.org/drawingml/2006/table">
            <a:tbl>
              <a:tblPr firstRow="1" bandRow="1">
                <a:tableStyleId>{5C22544A-7EE6-4342-B048-85BDC9FD1C3A}</a:tableStyleId>
              </a:tblPr>
              <a:tblGrid>
                <a:gridCol w="5085568">
                  <a:extLst>
                    <a:ext uri="{9D8B030D-6E8A-4147-A177-3AD203B41FA5}">
                      <a16:colId xmlns:a16="http://schemas.microsoft.com/office/drawing/2014/main" val="3408389467"/>
                    </a:ext>
                  </a:extLst>
                </a:gridCol>
                <a:gridCol w="5085568">
                  <a:extLst>
                    <a:ext uri="{9D8B030D-6E8A-4147-A177-3AD203B41FA5}">
                      <a16:colId xmlns:a16="http://schemas.microsoft.com/office/drawing/2014/main" val="1805976963"/>
                    </a:ext>
                  </a:extLst>
                </a:gridCol>
              </a:tblGrid>
              <a:tr h="3296796">
                <a:tc>
                  <a:txBody>
                    <a:bodyPr/>
                    <a:lstStyle/>
                    <a:p>
                      <a:pPr marL="0" indent="0">
                        <a:spcAft>
                          <a:spcPts val="1000"/>
                        </a:spcAft>
                        <a:buNone/>
                      </a:pPr>
                      <a:r>
                        <a:rPr lang="en-GB" sz="1800" dirty="0">
                          <a:solidFill>
                            <a:schemeClr val="tx1"/>
                          </a:solidFill>
                          <a:latin typeface="Arial" panose="020B0604020202020204" pitchFamily="34" charset="0"/>
                          <a:cs typeface="Arial" panose="020B0604020202020204" pitchFamily="34" charset="0"/>
                        </a:rPr>
                        <a:t>       </a:t>
                      </a:r>
                      <a:r>
                        <a:rPr lang="en-GB" sz="2400" b="1" dirty="0">
                          <a:solidFill>
                            <a:schemeClr val="tx1"/>
                          </a:solidFill>
                          <a:latin typeface="Arial" panose="020B0604020202020204" pitchFamily="34" charset="0"/>
                          <a:cs typeface="Arial" panose="020B0604020202020204" pitchFamily="34" charset="0"/>
                        </a:rPr>
                        <a:t>Demographics</a:t>
                      </a:r>
                    </a:p>
                    <a:p>
                      <a:pPr marL="342900" indent="-342900">
                        <a:spcAft>
                          <a:spcPts val="1000"/>
                        </a:spcAft>
                        <a:buFont typeface="Arial" panose="020B0604020202020204" pitchFamily="34" charset="0"/>
                        <a:buChar char="•"/>
                      </a:pPr>
                      <a:r>
                        <a:rPr lang="en-US" sz="2400" b="0" dirty="0">
                          <a:solidFill>
                            <a:schemeClr val="tx1"/>
                          </a:solidFill>
                          <a:latin typeface="Arial" panose="020B0604020202020204" pitchFamily="34" charset="0"/>
                          <a:cs typeface="Arial" panose="020B0604020202020204" pitchFamily="34" charset="0"/>
                        </a:rPr>
                        <a:t>Age: 58</a:t>
                      </a:r>
                    </a:p>
                    <a:p>
                      <a:pPr marL="342900" indent="-342900">
                        <a:spcAft>
                          <a:spcPts val="1000"/>
                        </a:spcAft>
                        <a:buFont typeface="Arial" panose="020B0604020202020204" pitchFamily="34" charset="0"/>
                        <a:buChar char="•"/>
                      </a:pPr>
                      <a:r>
                        <a:rPr lang="en-GB" sz="2400" b="0" dirty="0">
                          <a:solidFill>
                            <a:schemeClr val="tx1"/>
                          </a:solidFill>
                          <a:latin typeface="Arial" panose="020B0604020202020204" pitchFamily="34" charset="0"/>
                          <a:cs typeface="Arial" panose="020B0604020202020204" pitchFamily="34" charset="0"/>
                        </a:rPr>
                        <a:t>Occupation: Accountant</a:t>
                      </a:r>
                    </a:p>
                    <a:p>
                      <a:pPr marL="342900" indent="-342900">
                        <a:spcAft>
                          <a:spcPts val="1000"/>
                        </a:spcAft>
                        <a:buFont typeface="Arial" panose="020B0604020202020204" pitchFamily="34" charset="0"/>
                        <a:buChar char="•"/>
                      </a:pPr>
                      <a:r>
                        <a:rPr lang="en-US" sz="2400" b="0" dirty="0">
                          <a:solidFill>
                            <a:schemeClr val="tx1"/>
                          </a:solidFill>
                          <a:latin typeface="Arial" panose="020B0604020202020204" pitchFamily="34" charset="0"/>
                          <a:cs typeface="Arial" panose="020B0604020202020204" pitchFamily="34" charset="0"/>
                        </a:rPr>
                        <a:t>Smoker: 20/day (35 yrs)</a:t>
                      </a:r>
                    </a:p>
                    <a:p>
                      <a:pPr marL="342900" indent="-342900">
                        <a:spcAft>
                          <a:spcPts val="1000"/>
                        </a:spcAft>
                        <a:buFont typeface="Arial" panose="020B0604020202020204" pitchFamily="34" charset="0"/>
                        <a:buChar char="•"/>
                      </a:pPr>
                      <a:r>
                        <a:rPr lang="en-GB" sz="2400" b="0" dirty="0">
                          <a:solidFill>
                            <a:schemeClr val="tx1"/>
                          </a:solidFill>
                          <a:latin typeface="Arial" panose="020B0604020202020204" pitchFamily="34" charset="0"/>
                          <a:cs typeface="Arial" panose="020B0604020202020204" pitchFamily="34" charset="0"/>
                        </a:rPr>
                        <a:t>Sedentary lifestyle</a:t>
                      </a:r>
                    </a:p>
                    <a:p>
                      <a:pPr marL="342900" indent="-342900">
                        <a:spcAft>
                          <a:spcPts val="1000"/>
                        </a:spcAft>
                        <a:buFont typeface="Arial" panose="020B0604020202020204" pitchFamily="34" charset="0"/>
                        <a:buChar char="•"/>
                      </a:pPr>
                      <a:r>
                        <a:rPr lang="en-GB" sz="2400" b="0" dirty="0">
                          <a:solidFill>
                            <a:schemeClr val="tx1"/>
                          </a:solidFill>
                          <a:latin typeface="Arial" panose="020B0604020202020204" pitchFamily="34" charset="0"/>
                          <a:cs typeface="Arial" panose="020B0604020202020204" pitchFamily="34" charset="0"/>
                        </a:rPr>
                        <a:t>Poor diet (processed foods)</a:t>
                      </a:r>
                    </a:p>
                  </a:txBody>
                  <a:tcPr marL="216000" marR="108000" marT="216000">
                    <a:solidFill>
                      <a:schemeClr val="bg1">
                        <a:lumMod val="95000"/>
                        <a:alpha val="70000"/>
                      </a:schemeClr>
                    </a:solidFill>
                  </a:tcPr>
                </a:tc>
                <a:tc>
                  <a:txBody>
                    <a:bodyPr/>
                    <a:lstStyle/>
                    <a:p>
                      <a:pPr marL="0" indent="0">
                        <a:spcAft>
                          <a:spcPts val="1000"/>
                        </a:spcAft>
                        <a:buNone/>
                      </a:pPr>
                      <a:r>
                        <a:rPr lang="en-GB" sz="2400" b="0" dirty="0">
                          <a:solidFill>
                            <a:schemeClr val="tx1"/>
                          </a:solidFill>
                          <a:latin typeface="Arial" panose="020B0604020202020204" pitchFamily="34" charset="0"/>
                          <a:cs typeface="Arial" panose="020B0604020202020204" pitchFamily="34" charset="0"/>
                        </a:rPr>
                        <a:t>     </a:t>
                      </a:r>
                      <a:r>
                        <a:rPr lang="en-GB" sz="2400" b="1" dirty="0">
                          <a:solidFill>
                            <a:schemeClr val="tx1"/>
                          </a:solidFill>
                          <a:latin typeface="Arial" panose="020B0604020202020204" pitchFamily="34" charset="0"/>
                          <a:cs typeface="Arial" panose="020B0604020202020204" pitchFamily="34" charset="0"/>
                        </a:rPr>
                        <a:t>Clinical Picture</a:t>
                      </a:r>
                    </a:p>
                    <a:p>
                      <a:pPr marL="342900" indent="-342900">
                        <a:spcAft>
                          <a:spcPts val="1000"/>
                        </a:spcAft>
                        <a:buFont typeface="Arial" panose="020B0604020202020204" pitchFamily="34" charset="0"/>
                        <a:buChar char="•"/>
                      </a:pPr>
                      <a:r>
                        <a:rPr lang="en-GB" sz="2400" b="0" dirty="0">
                          <a:solidFill>
                            <a:schemeClr val="tx1"/>
                          </a:solidFill>
                          <a:latin typeface="Arial" panose="020B0604020202020204" pitchFamily="34" charset="0"/>
                          <a:cs typeface="Arial" panose="020B0604020202020204" pitchFamily="34" charset="0"/>
                        </a:rPr>
                        <a:t>Diagnosed with Angina</a:t>
                      </a:r>
                    </a:p>
                    <a:p>
                      <a:pPr marL="342900" indent="-342900">
                        <a:spcAft>
                          <a:spcPts val="1000"/>
                        </a:spcAft>
                        <a:buFont typeface="Arial" panose="020B0604020202020204" pitchFamily="34" charset="0"/>
                        <a:buChar char="•"/>
                      </a:pPr>
                      <a:r>
                        <a:rPr lang="en-GB" sz="2400" b="0" dirty="0">
                          <a:solidFill>
                            <a:schemeClr val="tx1"/>
                          </a:solidFill>
                          <a:latin typeface="Arial" panose="020B0604020202020204" pitchFamily="34" charset="0"/>
                          <a:cs typeface="Arial" panose="020B0604020202020204" pitchFamily="34" charset="0"/>
                        </a:rPr>
                        <a:t>Coronary Heart Disease (CHD)</a:t>
                      </a:r>
                    </a:p>
                    <a:p>
                      <a:pPr marL="342900" indent="-342900">
                        <a:spcAft>
                          <a:spcPts val="1000"/>
                        </a:spcAft>
                        <a:buFont typeface="Arial" panose="020B0604020202020204" pitchFamily="34" charset="0"/>
                        <a:buChar char="•"/>
                      </a:pPr>
                      <a:r>
                        <a:rPr lang="en-GB" sz="2400" b="0" dirty="0">
                          <a:solidFill>
                            <a:schemeClr val="tx1"/>
                          </a:solidFill>
                          <a:latin typeface="Arial" panose="020B0604020202020204" pitchFamily="34" charset="0"/>
                          <a:cs typeface="Arial" panose="020B0604020202020204" pitchFamily="34" charset="0"/>
                        </a:rPr>
                        <a:t>Chest pain on exertion</a:t>
                      </a:r>
                      <a:endParaRPr lang="en-GB" sz="2400" b="0" dirty="0">
                        <a:solidFill>
                          <a:schemeClr val="tx1"/>
                        </a:solidFill>
                      </a:endParaRPr>
                    </a:p>
                  </a:txBody>
                  <a:tcPr marL="216000" marR="108000" marT="216000">
                    <a:solidFill>
                      <a:schemeClr val="accent6">
                        <a:lumMod val="20000"/>
                        <a:lumOff val="80000"/>
                        <a:alpha val="60000"/>
                      </a:schemeClr>
                    </a:solidFill>
                  </a:tcPr>
                </a:tc>
                <a:extLst>
                  <a:ext uri="{0D108BD9-81ED-4DB2-BD59-A6C34878D82A}">
                    <a16:rowId xmlns:a16="http://schemas.microsoft.com/office/drawing/2014/main" val="251278062"/>
                  </a:ext>
                </a:extLst>
              </a:tr>
            </a:tbl>
          </a:graphicData>
        </a:graphic>
      </p:graphicFrame>
      <p:sp>
        <p:nvSpPr>
          <p:cNvPr id="2" name="Title 1">
            <a:extLst>
              <a:ext uri="{FF2B5EF4-FFF2-40B4-BE49-F238E27FC236}">
                <a16:creationId xmlns:a16="http://schemas.microsoft.com/office/drawing/2014/main" id="{CDEC5EBA-4A83-DB8E-0B39-F86EC86FCDD6}"/>
              </a:ext>
            </a:extLst>
          </p:cNvPr>
          <p:cNvSpPr>
            <a:spLocks noGrp="1"/>
          </p:cNvSpPr>
          <p:nvPr>
            <p:ph type="title"/>
          </p:nvPr>
        </p:nvSpPr>
        <p:spPr>
          <a:xfrm>
            <a:off x="838200" y="475200"/>
            <a:ext cx="10515600" cy="850392"/>
          </a:xfrm>
        </p:spPr>
        <p:txBody>
          <a:bodyPr anchor="ctr" anchorCtr="0">
            <a:normAutofit/>
          </a:bodyPr>
          <a:lstStyle/>
          <a:p>
            <a:pPr algn="ctr"/>
            <a:r>
              <a:rPr lang="en-GB" sz="4000" b="1" dirty="0">
                <a:latin typeface="Arial" panose="020B0604020202020204" pitchFamily="34" charset="0"/>
                <a:cs typeface="Arial" panose="020B0604020202020204" pitchFamily="34" charset="0"/>
              </a:rPr>
              <a:t>Introduction to the Fictional Patient</a:t>
            </a:r>
            <a:endParaRPr lang="en-GB" sz="4000" dirty="0">
              <a:latin typeface="Arial" panose="020B0604020202020204" pitchFamily="34" charset="0"/>
              <a:cs typeface="Arial" panose="020B0604020202020204" pitchFamily="34" charset="0"/>
            </a:endParaRPr>
          </a:p>
        </p:txBody>
      </p:sp>
      <p:grpSp>
        <p:nvGrpSpPr>
          <p:cNvPr id="28" name="Group 27">
            <a:extLst>
              <a:ext uri="{FF2B5EF4-FFF2-40B4-BE49-F238E27FC236}">
                <a16:creationId xmlns:a16="http://schemas.microsoft.com/office/drawing/2014/main" id="{12AA3474-8418-2F36-E61B-4443590768E5}"/>
              </a:ext>
            </a:extLst>
          </p:cNvPr>
          <p:cNvGrpSpPr/>
          <p:nvPr/>
        </p:nvGrpSpPr>
        <p:grpSpPr>
          <a:xfrm>
            <a:off x="1141962" y="2228928"/>
            <a:ext cx="304800" cy="323850"/>
            <a:chOff x="1517742" y="2066090"/>
            <a:chExt cx="304800" cy="323850"/>
          </a:xfrm>
        </p:grpSpPr>
        <p:sp>
          <p:nvSpPr>
            <p:cNvPr id="25" name="Oval 24">
              <a:extLst>
                <a:ext uri="{FF2B5EF4-FFF2-40B4-BE49-F238E27FC236}">
                  <a16:creationId xmlns:a16="http://schemas.microsoft.com/office/drawing/2014/main" id="{B829158E-8A83-EF91-2EF5-C45DDBD1DEE6}"/>
                </a:ext>
              </a:extLst>
            </p:cNvPr>
            <p:cNvSpPr/>
            <p:nvPr/>
          </p:nvSpPr>
          <p:spPr>
            <a:xfrm>
              <a:off x="1593942" y="2066090"/>
              <a:ext cx="152400" cy="152400"/>
            </a:xfrm>
            <a:prstGeom prst="ellipse">
              <a:avLst/>
            </a:prstGeom>
            <a:solidFill>
              <a:schemeClr val="accent1"/>
            </a:solidFill>
            <a:ln w="4763" cap="flat">
              <a:noFill/>
              <a:prstDash val="solid"/>
              <a:miter/>
            </a:ln>
          </p:spPr>
          <p:txBody>
            <a:bodyPr/>
            <a:lstStyle/>
            <a:p>
              <a:endParaRPr lang="en-GB"/>
            </a:p>
          </p:txBody>
        </p:sp>
        <p:sp>
          <p:nvSpPr>
            <p:cNvPr id="26" name="Freeform: Shape 25">
              <a:extLst>
                <a:ext uri="{FF2B5EF4-FFF2-40B4-BE49-F238E27FC236}">
                  <a16:creationId xmlns:a16="http://schemas.microsoft.com/office/drawing/2014/main" id="{EA2A9508-529E-12BB-7D24-58E7ACD6D34D}"/>
                </a:ext>
              </a:extLst>
            </p:cNvPr>
            <p:cNvSpPr/>
            <p:nvPr/>
          </p:nvSpPr>
          <p:spPr>
            <a:xfrm>
              <a:off x="1517742" y="2237540"/>
              <a:ext cx="304800" cy="152400"/>
            </a:xfrm>
            <a:custGeom>
              <a:avLst/>
              <a:gdLst>
                <a:gd name="csX0" fmla="*/ 304800 w 304800"/>
                <a:gd name="csY0" fmla="*/ 152400 h 152400"/>
                <a:gd name="csX1" fmla="*/ 304800 w 304800"/>
                <a:gd name="csY1" fmla="*/ 76200 h 152400"/>
                <a:gd name="csX2" fmla="*/ 289560 w 304800"/>
                <a:gd name="csY2" fmla="*/ 45720 h 152400"/>
                <a:gd name="csX3" fmla="*/ 215265 w 304800"/>
                <a:gd name="csY3" fmla="*/ 9525 h 152400"/>
                <a:gd name="csX4" fmla="*/ 152400 w 304800"/>
                <a:gd name="csY4" fmla="*/ 0 h 152400"/>
                <a:gd name="csX5" fmla="*/ 89535 w 304800"/>
                <a:gd name="csY5" fmla="*/ 9525 h 152400"/>
                <a:gd name="csX6" fmla="*/ 15240 w 304800"/>
                <a:gd name="csY6" fmla="*/ 45720 h 152400"/>
                <a:gd name="csX7" fmla="*/ 0 w 304800"/>
                <a:gd name="csY7" fmla="*/ 76200 h 152400"/>
                <a:gd name="csX8" fmla="*/ 0 w 304800"/>
                <a:gd name="csY8" fmla="*/ 152400 h 152400"/>
                <a:gd name="csX9" fmla="*/ 304800 w 304800"/>
                <a:gd name="csY9" fmla="*/ 152400 h 152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04800" h="152400">
                  <a:moveTo>
                    <a:pt x="304800" y="152400"/>
                  </a:moveTo>
                  <a:lnTo>
                    <a:pt x="304800" y="76200"/>
                  </a:lnTo>
                  <a:cubicBezTo>
                    <a:pt x="304800" y="64770"/>
                    <a:pt x="299085" y="53340"/>
                    <a:pt x="289560" y="45720"/>
                  </a:cubicBezTo>
                  <a:cubicBezTo>
                    <a:pt x="268605" y="28575"/>
                    <a:pt x="241935" y="17145"/>
                    <a:pt x="215265" y="9525"/>
                  </a:cubicBezTo>
                  <a:cubicBezTo>
                    <a:pt x="196215" y="3810"/>
                    <a:pt x="175260" y="0"/>
                    <a:pt x="152400" y="0"/>
                  </a:cubicBezTo>
                  <a:cubicBezTo>
                    <a:pt x="131445" y="0"/>
                    <a:pt x="110490" y="3810"/>
                    <a:pt x="89535" y="9525"/>
                  </a:cubicBezTo>
                  <a:cubicBezTo>
                    <a:pt x="62865" y="17145"/>
                    <a:pt x="36195" y="30480"/>
                    <a:pt x="15240" y="45720"/>
                  </a:cubicBezTo>
                  <a:cubicBezTo>
                    <a:pt x="5715" y="53340"/>
                    <a:pt x="0" y="64770"/>
                    <a:pt x="0" y="76200"/>
                  </a:cubicBezTo>
                  <a:lnTo>
                    <a:pt x="0" y="152400"/>
                  </a:lnTo>
                  <a:lnTo>
                    <a:pt x="304800" y="152400"/>
                  </a:lnTo>
                  <a:close/>
                </a:path>
              </a:pathLst>
            </a:custGeom>
            <a:solidFill>
              <a:schemeClr val="accent1"/>
            </a:solidFill>
            <a:ln w="4763" cap="flat">
              <a:noFill/>
              <a:prstDash val="solid"/>
              <a:miter/>
            </a:ln>
          </p:spPr>
          <p:txBody>
            <a:bodyPr/>
            <a:lstStyle/>
            <a:p>
              <a:endParaRPr lang="en-GB"/>
            </a:p>
          </p:txBody>
        </p:sp>
      </p:grpSp>
      <p:sp>
        <p:nvSpPr>
          <p:cNvPr id="27" name="Graphic 13" descr="Heart with pulse with solid fill">
            <a:extLst>
              <a:ext uri="{FF2B5EF4-FFF2-40B4-BE49-F238E27FC236}">
                <a16:creationId xmlns:a16="http://schemas.microsoft.com/office/drawing/2014/main" id="{A5DDF7DB-3D6F-12AB-C517-408F66CA47C6}"/>
              </a:ext>
            </a:extLst>
          </p:cNvPr>
          <p:cNvSpPr/>
          <p:nvPr/>
        </p:nvSpPr>
        <p:spPr>
          <a:xfrm>
            <a:off x="6217252" y="2253424"/>
            <a:ext cx="323537" cy="306886"/>
          </a:xfrm>
          <a:custGeom>
            <a:avLst/>
            <a:gdLst>
              <a:gd name="csX0" fmla="*/ 162958 w 323537"/>
              <a:gd name="csY0" fmla="*/ 305839 h 306886"/>
              <a:gd name="csX1" fmla="*/ 222632 w 323537"/>
              <a:gd name="csY1" fmla="*/ 252927 h 306886"/>
              <a:gd name="csX2" fmla="*/ 294689 w 323537"/>
              <a:gd name="csY2" fmla="*/ 165964 h 306886"/>
              <a:gd name="csX3" fmla="*/ 319406 w 323537"/>
              <a:gd name="csY3" fmla="*/ 59093 h 306886"/>
              <a:gd name="csX4" fmla="*/ 248779 w 323537"/>
              <a:gd name="csY4" fmla="*/ 324 h 306886"/>
              <a:gd name="csX5" fmla="*/ 161625 w 323537"/>
              <a:gd name="csY5" fmla="*/ 63951 h 306886"/>
              <a:gd name="csX6" fmla="*/ 84520 w 323537"/>
              <a:gd name="csY6" fmla="*/ 134 h 306886"/>
              <a:gd name="csX7" fmla="*/ 7939 w 323537"/>
              <a:gd name="csY7" fmla="*/ 49283 h 306886"/>
              <a:gd name="csX8" fmla="*/ 23084 w 323537"/>
              <a:gd name="csY8" fmla="*/ 156820 h 306886"/>
              <a:gd name="csX9" fmla="*/ 94235 w 323537"/>
              <a:gd name="csY9" fmla="*/ 246546 h 306886"/>
              <a:gd name="csX10" fmla="*/ 161625 w 323537"/>
              <a:gd name="csY10" fmla="*/ 306886 h 306886"/>
              <a:gd name="csX11" fmla="*/ 85425 w 323537"/>
              <a:gd name="csY11" fmla="*/ 143914 h 306886"/>
              <a:gd name="csX12" fmla="*/ 99712 w 323537"/>
              <a:gd name="csY12" fmla="*/ 101051 h 306886"/>
              <a:gd name="csX13" fmla="*/ 108190 w 323537"/>
              <a:gd name="csY13" fmla="*/ 75572 h 306886"/>
              <a:gd name="csX14" fmla="*/ 122906 w 323537"/>
              <a:gd name="csY14" fmla="*/ 63904 h 306886"/>
              <a:gd name="csX15" fmla="*/ 129716 w 323537"/>
              <a:gd name="csY15" fmla="*/ 76953 h 306886"/>
              <a:gd name="csX16" fmla="*/ 133669 w 323537"/>
              <a:gd name="csY16" fmla="*/ 98051 h 306886"/>
              <a:gd name="csX17" fmla="*/ 145099 w 323537"/>
              <a:gd name="csY17" fmla="*/ 159011 h 306886"/>
              <a:gd name="csX18" fmla="*/ 152671 w 323537"/>
              <a:gd name="csY18" fmla="*/ 199492 h 306886"/>
              <a:gd name="csX19" fmla="*/ 180294 w 323537"/>
              <a:gd name="csY19" fmla="*/ 126435 h 306886"/>
              <a:gd name="csX20" fmla="*/ 186390 w 323537"/>
              <a:gd name="csY20" fmla="*/ 110338 h 306886"/>
              <a:gd name="csX21" fmla="*/ 195915 w 323537"/>
              <a:gd name="csY21" fmla="*/ 100289 h 306886"/>
              <a:gd name="csX22" fmla="*/ 207392 w 323537"/>
              <a:gd name="csY22" fmla="*/ 111719 h 306886"/>
              <a:gd name="csX23" fmla="*/ 213250 w 323537"/>
              <a:gd name="csY23" fmla="*/ 131817 h 306886"/>
              <a:gd name="csX24" fmla="*/ 224871 w 323537"/>
              <a:gd name="csY24" fmla="*/ 171774 h 306886"/>
              <a:gd name="csX25" fmla="*/ 236348 w 323537"/>
              <a:gd name="csY25" fmla="*/ 159154 h 306886"/>
              <a:gd name="csX26" fmla="*/ 248683 w 323537"/>
              <a:gd name="csY26" fmla="*/ 145914 h 306886"/>
              <a:gd name="csX27" fmla="*/ 267733 w 323537"/>
              <a:gd name="csY27" fmla="*/ 144104 h 306886"/>
              <a:gd name="csX28" fmla="*/ 285450 w 323537"/>
              <a:gd name="csY28" fmla="*/ 144104 h 306886"/>
              <a:gd name="csX29" fmla="*/ 273782 w 323537"/>
              <a:gd name="csY29" fmla="*/ 163154 h 306886"/>
              <a:gd name="csX30" fmla="*/ 258304 w 323537"/>
              <a:gd name="csY30" fmla="*/ 163154 h 306886"/>
              <a:gd name="csX31" fmla="*/ 227681 w 323537"/>
              <a:gd name="csY31" fmla="*/ 196873 h 306886"/>
              <a:gd name="csX32" fmla="*/ 214263 w 323537"/>
              <a:gd name="csY32" fmla="*/ 198065 h 306886"/>
              <a:gd name="csX33" fmla="*/ 212250 w 323537"/>
              <a:gd name="csY33" fmla="*/ 195730 h 306886"/>
              <a:gd name="csX34" fmla="*/ 210012 w 323537"/>
              <a:gd name="csY34" fmla="*/ 189253 h 306886"/>
              <a:gd name="csX35" fmla="*/ 202058 w 323537"/>
              <a:gd name="csY35" fmla="*/ 162059 h 306886"/>
              <a:gd name="csX36" fmla="*/ 195581 w 323537"/>
              <a:gd name="csY36" fmla="*/ 139770 h 306886"/>
              <a:gd name="csX37" fmla="*/ 159244 w 323537"/>
              <a:gd name="csY37" fmla="*/ 235830 h 306886"/>
              <a:gd name="csX38" fmla="*/ 154910 w 323537"/>
              <a:gd name="csY38" fmla="*/ 242402 h 306886"/>
              <a:gd name="csX39" fmla="*/ 141666 w 323537"/>
              <a:gd name="csY39" fmla="*/ 239944 h 306886"/>
              <a:gd name="csX40" fmla="*/ 140146 w 323537"/>
              <a:gd name="csY40" fmla="*/ 236258 h 306886"/>
              <a:gd name="csX41" fmla="*/ 137622 w 323537"/>
              <a:gd name="csY41" fmla="*/ 222923 h 306886"/>
              <a:gd name="csX42" fmla="*/ 125573 w 323537"/>
              <a:gd name="csY42" fmla="*/ 158630 h 306886"/>
              <a:gd name="csX43" fmla="*/ 116572 w 323537"/>
              <a:gd name="csY43" fmla="*/ 110576 h 306886"/>
              <a:gd name="csX44" fmla="*/ 103141 w 323537"/>
              <a:gd name="csY44" fmla="*/ 150914 h 306886"/>
              <a:gd name="csX45" fmla="*/ 91759 w 323537"/>
              <a:gd name="csY45" fmla="*/ 163154 h 306886"/>
              <a:gd name="csX46" fmla="*/ 70756 w 323537"/>
              <a:gd name="csY46" fmla="*/ 163154 h 306886"/>
              <a:gd name="csX47" fmla="*/ 49325 w 323537"/>
              <a:gd name="csY47" fmla="*/ 163154 h 306886"/>
              <a:gd name="csX48" fmla="*/ 37657 w 323537"/>
              <a:gd name="csY48" fmla="*/ 144104 h 3068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323537" h="306886">
                <a:moveTo>
                  <a:pt x="162958" y="305839"/>
                </a:moveTo>
                <a:cubicBezTo>
                  <a:pt x="183841" y="289352"/>
                  <a:pt x="203765" y="271686"/>
                  <a:pt x="222632" y="252927"/>
                </a:cubicBezTo>
                <a:cubicBezTo>
                  <a:pt x="249983" y="226870"/>
                  <a:pt x="274168" y="197681"/>
                  <a:pt x="294689" y="165964"/>
                </a:cubicBezTo>
                <a:cubicBezTo>
                  <a:pt x="313739" y="135293"/>
                  <a:pt x="331932" y="95479"/>
                  <a:pt x="319406" y="59093"/>
                </a:cubicBezTo>
                <a:cubicBezTo>
                  <a:pt x="309262" y="28994"/>
                  <a:pt x="281116" y="3420"/>
                  <a:pt x="248779" y="324"/>
                </a:cubicBezTo>
                <a:cubicBezTo>
                  <a:pt x="207916" y="-3724"/>
                  <a:pt x="178341" y="30852"/>
                  <a:pt x="161625" y="63951"/>
                </a:cubicBezTo>
                <a:cubicBezTo>
                  <a:pt x="146337" y="33662"/>
                  <a:pt x="121048" y="2420"/>
                  <a:pt x="84520" y="134"/>
                </a:cubicBezTo>
                <a:cubicBezTo>
                  <a:pt x="52087" y="-1867"/>
                  <a:pt x="21893" y="20946"/>
                  <a:pt x="7939" y="49283"/>
                </a:cubicBezTo>
                <a:cubicBezTo>
                  <a:pt x="-9539" y="84859"/>
                  <a:pt x="4700" y="124864"/>
                  <a:pt x="23084" y="156820"/>
                </a:cubicBezTo>
                <a:cubicBezTo>
                  <a:pt x="42134" y="190157"/>
                  <a:pt x="67470" y="219447"/>
                  <a:pt x="94235" y="246546"/>
                </a:cubicBezTo>
                <a:cubicBezTo>
                  <a:pt x="115335" y="268132"/>
                  <a:pt x="137848" y="288290"/>
                  <a:pt x="161625" y="306886"/>
                </a:cubicBezTo>
                <a:close/>
                <a:moveTo>
                  <a:pt x="85425" y="143914"/>
                </a:moveTo>
                <a:lnTo>
                  <a:pt x="99712" y="101051"/>
                </a:lnTo>
                <a:lnTo>
                  <a:pt x="108190" y="75572"/>
                </a:lnTo>
                <a:cubicBezTo>
                  <a:pt x="110380" y="68952"/>
                  <a:pt x="113762" y="60094"/>
                  <a:pt x="122906" y="63904"/>
                </a:cubicBezTo>
                <a:cubicBezTo>
                  <a:pt x="128430" y="66237"/>
                  <a:pt x="128764" y="71952"/>
                  <a:pt x="129716" y="76953"/>
                </a:cubicBezTo>
                <a:lnTo>
                  <a:pt x="133669" y="98051"/>
                </a:lnTo>
                <a:lnTo>
                  <a:pt x="145099" y="159011"/>
                </a:lnTo>
                <a:lnTo>
                  <a:pt x="152671" y="199492"/>
                </a:lnTo>
                <a:lnTo>
                  <a:pt x="180294" y="126435"/>
                </a:lnTo>
                <a:lnTo>
                  <a:pt x="186390" y="110338"/>
                </a:lnTo>
                <a:cubicBezTo>
                  <a:pt x="188152" y="105575"/>
                  <a:pt x="189962" y="100813"/>
                  <a:pt x="195915" y="100289"/>
                </a:cubicBezTo>
                <a:cubicBezTo>
                  <a:pt x="203487" y="99527"/>
                  <a:pt x="205726" y="106004"/>
                  <a:pt x="207392" y="111719"/>
                </a:cubicBezTo>
                <a:lnTo>
                  <a:pt x="213250" y="131817"/>
                </a:lnTo>
                <a:lnTo>
                  <a:pt x="224871" y="171774"/>
                </a:lnTo>
                <a:lnTo>
                  <a:pt x="236348" y="159154"/>
                </a:lnTo>
                <a:cubicBezTo>
                  <a:pt x="240020" y="154350"/>
                  <a:pt x="244151" y="149915"/>
                  <a:pt x="248683" y="145914"/>
                </a:cubicBezTo>
                <a:cubicBezTo>
                  <a:pt x="253446" y="142580"/>
                  <a:pt x="262256" y="144104"/>
                  <a:pt x="267733" y="144104"/>
                </a:cubicBezTo>
                <a:lnTo>
                  <a:pt x="285450" y="144104"/>
                </a:lnTo>
                <a:cubicBezTo>
                  <a:pt x="281926" y="150438"/>
                  <a:pt x="278020" y="156820"/>
                  <a:pt x="273782" y="163154"/>
                </a:cubicBezTo>
                <a:lnTo>
                  <a:pt x="258304" y="163154"/>
                </a:lnTo>
                <a:cubicBezTo>
                  <a:pt x="248159" y="174346"/>
                  <a:pt x="238444" y="186252"/>
                  <a:pt x="227681" y="196873"/>
                </a:cubicBezTo>
                <a:cubicBezTo>
                  <a:pt x="224305" y="200907"/>
                  <a:pt x="218298" y="201441"/>
                  <a:pt x="214263" y="198065"/>
                </a:cubicBezTo>
                <a:cubicBezTo>
                  <a:pt x="213470" y="197401"/>
                  <a:pt x="212790" y="196612"/>
                  <a:pt x="212250" y="195730"/>
                </a:cubicBezTo>
                <a:cubicBezTo>
                  <a:pt x="211215" y="193681"/>
                  <a:pt x="210462" y="191503"/>
                  <a:pt x="210012" y="189253"/>
                </a:cubicBezTo>
                <a:lnTo>
                  <a:pt x="202058" y="162059"/>
                </a:lnTo>
                <a:lnTo>
                  <a:pt x="195581" y="139770"/>
                </a:lnTo>
                <a:cubicBezTo>
                  <a:pt x="183437" y="171822"/>
                  <a:pt x="171769" y="203921"/>
                  <a:pt x="159244" y="235830"/>
                </a:cubicBezTo>
                <a:cubicBezTo>
                  <a:pt x="158543" y="238429"/>
                  <a:pt x="157023" y="240734"/>
                  <a:pt x="154910" y="242402"/>
                </a:cubicBezTo>
                <a:cubicBezTo>
                  <a:pt x="150573" y="245381"/>
                  <a:pt x="144644" y="244280"/>
                  <a:pt x="141666" y="239944"/>
                </a:cubicBezTo>
                <a:cubicBezTo>
                  <a:pt x="140905" y="238836"/>
                  <a:pt x="140387" y="237581"/>
                  <a:pt x="140146" y="236258"/>
                </a:cubicBezTo>
                <a:cubicBezTo>
                  <a:pt x="139051" y="231877"/>
                  <a:pt x="138479" y="227305"/>
                  <a:pt x="137622" y="222923"/>
                </a:cubicBezTo>
                <a:lnTo>
                  <a:pt x="125573" y="158630"/>
                </a:lnTo>
                <a:lnTo>
                  <a:pt x="116572" y="110576"/>
                </a:lnTo>
                <a:lnTo>
                  <a:pt x="103141" y="150914"/>
                </a:lnTo>
                <a:cubicBezTo>
                  <a:pt x="101093" y="156915"/>
                  <a:pt x="99474" y="162773"/>
                  <a:pt x="91759" y="163154"/>
                </a:cubicBezTo>
                <a:cubicBezTo>
                  <a:pt x="84758" y="163487"/>
                  <a:pt x="77710" y="163154"/>
                  <a:pt x="70756" y="163154"/>
                </a:cubicBezTo>
                <a:lnTo>
                  <a:pt x="49325" y="163154"/>
                </a:lnTo>
                <a:cubicBezTo>
                  <a:pt x="45134" y="156820"/>
                  <a:pt x="41181" y="150438"/>
                  <a:pt x="37657" y="144104"/>
                </a:cubicBezTo>
                <a:close/>
              </a:path>
            </a:pathLst>
          </a:custGeom>
          <a:solidFill>
            <a:srgbClr val="FF0000"/>
          </a:solidFill>
          <a:ln w="4763" cap="flat">
            <a:noFill/>
            <a:prstDash val="solid"/>
            <a:miter/>
          </a:ln>
        </p:spPr>
        <p:txBody>
          <a:bodyPr/>
          <a:lstStyle/>
          <a:p>
            <a:endParaRPr lang="en-GB"/>
          </a:p>
        </p:txBody>
      </p:sp>
      <p:graphicFrame>
        <p:nvGraphicFramePr>
          <p:cNvPr id="29" name="Table 28">
            <a:extLst>
              <a:ext uri="{FF2B5EF4-FFF2-40B4-BE49-F238E27FC236}">
                <a16:creationId xmlns:a16="http://schemas.microsoft.com/office/drawing/2014/main" id="{9890E129-4125-7E84-6D31-ABB42F138AA4}"/>
              </a:ext>
            </a:extLst>
          </p:cNvPr>
          <p:cNvGraphicFramePr>
            <a:graphicFrameLocks noGrp="1"/>
          </p:cNvGraphicFramePr>
          <p:nvPr>
            <p:extLst>
              <p:ext uri="{D42A27DB-BD31-4B8C-83A1-F6EECF244321}">
                <p14:modId xmlns:p14="http://schemas.microsoft.com/office/powerpoint/2010/main" val="1390069508"/>
              </p:ext>
            </p:extLst>
          </p:nvPr>
        </p:nvGraphicFramePr>
        <p:xfrm>
          <a:off x="951978" y="5339748"/>
          <a:ext cx="10171136" cy="685270"/>
        </p:xfrm>
        <a:graphic>
          <a:graphicData uri="http://schemas.openxmlformats.org/drawingml/2006/table">
            <a:tbl>
              <a:tblPr firstRow="1" bandRow="1">
                <a:tableStyleId>{5C22544A-7EE6-4342-B048-85BDC9FD1C3A}</a:tableStyleId>
              </a:tblPr>
              <a:tblGrid>
                <a:gridCol w="10171136">
                  <a:extLst>
                    <a:ext uri="{9D8B030D-6E8A-4147-A177-3AD203B41FA5}">
                      <a16:colId xmlns:a16="http://schemas.microsoft.com/office/drawing/2014/main" val="4143700604"/>
                    </a:ext>
                  </a:extLst>
                </a:gridCol>
              </a:tblGrid>
              <a:tr h="685270">
                <a:tc>
                  <a:txBody>
                    <a:bodyPr/>
                    <a:lstStyle/>
                    <a:p>
                      <a:pPr latinLnBrk="1">
                        <a:lnSpc>
                          <a:spcPct val="150000"/>
                        </a:lnSpc>
                      </a:pPr>
                      <a:r>
                        <a:rPr lang="en-US" sz="2400" dirty="0">
                          <a:solidFill>
                            <a:schemeClr val="tx1"/>
                          </a:solidFill>
                          <a:latin typeface="Arial" panose="020B0604020202020204" pitchFamily="34" charset="0"/>
                          <a:cs typeface="Arial" panose="020B0604020202020204" pitchFamily="34" charset="0"/>
                        </a:rPr>
                        <a:t>       </a:t>
                      </a:r>
                      <a:r>
                        <a:rPr lang="en-US" sz="2400" b="0" kern="1200" dirty="0">
                          <a:solidFill>
                            <a:schemeClr val="tx1"/>
                          </a:solidFill>
                          <a:effectLst/>
                          <a:latin typeface="Arial" panose="020B0604020202020204" pitchFamily="34" charset="0"/>
                          <a:ea typeface="+mn-ea"/>
                          <a:cs typeface="Arial" panose="020B0604020202020204" pitchFamily="34" charset="0"/>
                        </a:rPr>
                        <a:t>Family history: Father had heart attack at age 60</a:t>
                      </a:r>
                    </a:p>
                  </a:txBody>
                  <a:tcPr>
                    <a:solidFill>
                      <a:schemeClr val="bg2">
                        <a:alpha val="54000"/>
                      </a:schemeClr>
                    </a:solidFill>
                  </a:tcPr>
                </a:tc>
                <a:extLst>
                  <a:ext uri="{0D108BD9-81ED-4DB2-BD59-A6C34878D82A}">
                    <a16:rowId xmlns:a16="http://schemas.microsoft.com/office/drawing/2014/main" val="3280504051"/>
                  </a:ext>
                </a:extLst>
              </a:tr>
            </a:tbl>
          </a:graphicData>
        </a:graphic>
      </p:graphicFrame>
      <p:pic>
        <p:nvPicPr>
          <p:cNvPr id="31" name="Graphic 30" descr="Clipboard Checked with solid fill">
            <a:extLst>
              <a:ext uri="{FF2B5EF4-FFF2-40B4-BE49-F238E27FC236}">
                <a16:creationId xmlns:a16="http://schemas.microsoft.com/office/drawing/2014/main" id="{97422714-4172-0B17-CD08-D79C60D13BB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8886" y="5425516"/>
            <a:ext cx="504000" cy="504000"/>
          </a:xfrm>
          <a:prstGeom prst="rect">
            <a:avLst/>
          </a:prstGeom>
        </p:spPr>
      </p:pic>
      <p:sp>
        <p:nvSpPr>
          <p:cNvPr id="4" name="TextBox 3">
            <a:extLst>
              <a:ext uri="{FF2B5EF4-FFF2-40B4-BE49-F238E27FC236}">
                <a16:creationId xmlns:a16="http://schemas.microsoft.com/office/drawing/2014/main" id="{783DB658-AAEF-20F4-709A-3184CD40FFE7}"/>
              </a:ext>
            </a:extLst>
          </p:cNvPr>
          <p:cNvSpPr txBox="1"/>
          <p:nvPr/>
        </p:nvSpPr>
        <p:spPr>
          <a:xfrm>
            <a:off x="876822" y="1427966"/>
            <a:ext cx="10152000" cy="576000"/>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Patient: David</a:t>
            </a:r>
            <a:endParaRPr lang="en-GB" sz="2400" b="1" dirty="0">
              <a:latin typeface="Arial" panose="020B0604020202020204" pitchFamily="34" charset="0"/>
              <a:cs typeface="Arial" panose="020B0604020202020204" pitchFamily="34" charset="0"/>
            </a:endParaRPr>
          </a:p>
        </p:txBody>
      </p:sp>
      <p:pic>
        <p:nvPicPr>
          <p:cNvPr id="9" name="slide 2 f">
            <a:hlinkClick r:id="" action="ppaction://media"/>
            <a:extLst>
              <a:ext uri="{FF2B5EF4-FFF2-40B4-BE49-F238E27FC236}">
                <a16:creationId xmlns:a16="http://schemas.microsoft.com/office/drawing/2014/main" id="{C4E5AC5A-EC89-8F4D-AE78-A712F4BA92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834" y="272000"/>
            <a:ext cx="406400" cy="406400"/>
          </a:xfrm>
          <a:prstGeom prst="rect">
            <a:avLst/>
          </a:prstGeom>
        </p:spPr>
      </p:pic>
    </p:spTree>
    <p:extLst>
      <p:ext uri="{BB962C8B-B14F-4D97-AF65-F5344CB8AC3E}">
        <p14:creationId xmlns:p14="http://schemas.microsoft.com/office/powerpoint/2010/main" val="136326120"/>
      </p:ext>
    </p:extLst>
  </p:cSld>
  <p:clrMapOvr>
    <a:masterClrMapping/>
  </p:clrMapOvr>
  <mc:AlternateContent xmlns:mc="http://schemas.openxmlformats.org/markup-compatibility/2006">
    <mc:Choice xmlns:p14="http://schemas.microsoft.com/office/powerpoint/2010/main" Requires="p14">
      <p:transition spd="slow" p14:dur="2000" advClick="0" advTm="26000"/>
    </mc:Choice>
    <mc:Fallback>
      <p:transition spd="slow" advClick="0" advTm="2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C27B4-A905-4A7E-1101-86C3BEACF534}"/>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9E1F5AB7-992D-D263-7B0B-D2E287225006}"/>
              </a:ext>
            </a:extLst>
          </p:cNvPr>
          <p:cNvSpPr txBox="1">
            <a:spLocks/>
          </p:cNvSpPr>
          <p:nvPr/>
        </p:nvSpPr>
        <p:spPr>
          <a:xfrm>
            <a:off x="838200" y="475990"/>
            <a:ext cx="10515600" cy="851444"/>
          </a:xfrm>
          <a:prstGeom prst="rect">
            <a:avLst/>
          </a:prstGeom>
        </p:spPr>
        <p:txBody>
          <a:bodyPr vert="horz" lIns="91440" tIns="45720" rIns="91440" bIns="45720" rtlCol="0" anchor="ctr" anchorCtr="0">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The Cardiovascular System</a:t>
            </a:r>
          </a:p>
        </p:txBody>
      </p:sp>
      <p:pic>
        <p:nvPicPr>
          <p:cNvPr id="13" name="Picture 12">
            <a:extLst>
              <a:ext uri="{FF2B5EF4-FFF2-40B4-BE49-F238E27FC236}">
                <a16:creationId xmlns:a16="http://schemas.microsoft.com/office/drawing/2014/main" id="{96507ACF-26D8-E23F-460F-A52A652BB3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27040" y="1302382"/>
            <a:ext cx="4177126" cy="4338560"/>
          </a:xfrm>
          <a:prstGeom prst="rect">
            <a:avLst/>
          </a:prstGeom>
        </p:spPr>
      </p:pic>
      <p:sp>
        <p:nvSpPr>
          <p:cNvPr id="14" name="TextBox 13">
            <a:extLst>
              <a:ext uri="{FF2B5EF4-FFF2-40B4-BE49-F238E27FC236}">
                <a16:creationId xmlns:a16="http://schemas.microsoft.com/office/drawing/2014/main" id="{0A142BCB-7B5F-667E-4AAE-E37099FC64A7}"/>
              </a:ext>
            </a:extLst>
          </p:cNvPr>
          <p:cNvSpPr txBox="1"/>
          <p:nvPr/>
        </p:nvSpPr>
        <p:spPr>
          <a:xfrm>
            <a:off x="513567" y="5716098"/>
            <a:ext cx="11223320"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Figure 1: </a:t>
            </a:r>
            <a:r>
              <a:rPr lang="en-US" dirty="0">
                <a:latin typeface="Arial" panose="020B0604020202020204" pitchFamily="34" charset="0"/>
                <a:cs typeface="Arial" panose="020B0604020202020204" pitchFamily="34" charset="0"/>
              </a:rPr>
              <a:t>The coronary arteries supplying blood to the heart muscle (Source: Waugh and Grant, 2018, p. 91)</a:t>
            </a:r>
          </a:p>
        </p:txBody>
      </p:sp>
      <p:sp>
        <p:nvSpPr>
          <p:cNvPr id="15" name="TextBox 14">
            <a:extLst>
              <a:ext uri="{FF2B5EF4-FFF2-40B4-BE49-F238E27FC236}">
                <a16:creationId xmlns:a16="http://schemas.microsoft.com/office/drawing/2014/main" id="{F1FF1E78-8212-2658-ED2E-1B91ABB7208F}"/>
              </a:ext>
            </a:extLst>
          </p:cNvPr>
          <p:cNvSpPr txBox="1"/>
          <p:nvPr/>
        </p:nvSpPr>
        <p:spPr>
          <a:xfrm>
            <a:off x="6255536" y="2101203"/>
            <a:ext cx="4729559" cy="2434101"/>
          </a:xfrm>
          <a:prstGeom prst="rect">
            <a:avLst/>
          </a:prstGeom>
          <a:noFill/>
          <a:ln>
            <a:solidFill>
              <a:schemeClr val="bg1">
                <a:lumMod val="75000"/>
                <a:alpha val="90000"/>
              </a:schemeClr>
            </a:solidFill>
          </a:ln>
        </p:spPr>
        <p:txBody>
          <a:bodyPr wrap="square" lIns="108000" tIns="108000" rIns="108000" bIns="108000" rtlCol="0">
            <a:spAutoFit/>
          </a:bodyPr>
          <a:lstStyle/>
          <a:p>
            <a:pPr algn="ctr"/>
            <a:r>
              <a:rPr lang="en-US" sz="2400" b="1" dirty="0">
                <a:latin typeface="Arial" panose="020B0604020202020204" pitchFamily="34" charset="0"/>
                <a:cs typeface="Arial" panose="020B0604020202020204" pitchFamily="34" charset="0"/>
              </a:rPr>
              <a:t>Where is David’s problem?</a:t>
            </a:r>
          </a:p>
          <a:p>
            <a:pPr algn="just">
              <a:spcAft>
                <a:spcPts val="1200"/>
              </a:spcAft>
            </a:pPr>
            <a:r>
              <a:rPr lang="en-US" sz="2400" dirty="0">
                <a:latin typeface="Arial" panose="020B0604020202020204" pitchFamily="34" charset="0"/>
                <a:cs typeface="Arial" panose="020B0604020202020204" pitchFamily="34" charset="0"/>
              </a:rPr>
              <a:t>David’s heart problem is in his left coronary artery, one of the blood vessels wrapped around the heart that supply oxygen to the heart muscle.</a:t>
            </a:r>
            <a:endParaRPr lang="en-GB" sz="24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41998A46-7C5C-64F2-D123-BB2CA7548E5C}"/>
              </a:ext>
            </a:extLst>
          </p:cNvPr>
          <p:cNvSpPr/>
          <p:nvPr/>
        </p:nvSpPr>
        <p:spPr>
          <a:xfrm>
            <a:off x="3754393" y="1984917"/>
            <a:ext cx="1163295" cy="367990"/>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C9EBA0BB-AAC5-6BD7-30D8-EFDFD2405B82}"/>
              </a:ext>
            </a:extLst>
          </p:cNvPr>
          <p:cNvCxnSpPr>
            <a:cxnSpLocks/>
          </p:cNvCxnSpPr>
          <p:nvPr/>
        </p:nvCxnSpPr>
        <p:spPr>
          <a:xfrm flipH="1">
            <a:off x="3393987" y="1984917"/>
            <a:ext cx="598150" cy="1039381"/>
          </a:xfrm>
          <a:prstGeom prst="straightConnector1">
            <a:avLst/>
          </a:prstGeom>
          <a:ln w="22225">
            <a:solidFill>
              <a:srgbClr val="FF0000">
                <a:alpha val="98000"/>
              </a:srgbClr>
            </a:solidFill>
            <a:tailEnd type="triangle"/>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55FCFD8F-229B-4122-6E8E-8CBC7C215A17}"/>
              </a:ext>
            </a:extLst>
          </p:cNvPr>
          <p:cNvSpPr txBox="1"/>
          <p:nvPr/>
        </p:nvSpPr>
        <p:spPr>
          <a:xfrm>
            <a:off x="3764736" y="1421931"/>
            <a:ext cx="2360491" cy="584775"/>
          </a:xfrm>
          <a:prstGeom prst="rect">
            <a:avLst/>
          </a:prstGeom>
          <a:noFill/>
        </p:spPr>
        <p:txBody>
          <a:bodyPr wrap="square" rtlCol="0">
            <a:spAutoFit/>
          </a:bodyPr>
          <a:lstStyle/>
          <a:p>
            <a:pPr algn="ctr"/>
            <a:r>
              <a:rPr lang="en-US" sz="1600" dirty="0"/>
              <a:t>Left Coronary Artery</a:t>
            </a:r>
          </a:p>
          <a:p>
            <a:pPr algn="ctr"/>
            <a:r>
              <a:rPr lang="en-US" sz="1600" dirty="0"/>
              <a:t>(David’s Blockage Here)</a:t>
            </a:r>
            <a:endParaRPr lang="en-GB" sz="1600" dirty="0"/>
          </a:p>
        </p:txBody>
      </p:sp>
      <p:pic>
        <p:nvPicPr>
          <p:cNvPr id="2" name="slide 3">
            <a:hlinkClick r:id="" action="ppaction://media"/>
            <a:extLst>
              <a:ext uri="{FF2B5EF4-FFF2-40B4-BE49-F238E27FC236}">
                <a16:creationId xmlns:a16="http://schemas.microsoft.com/office/drawing/2014/main" id="{28000E57-C72F-9D0B-E094-637FE11C8E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0367" y="272790"/>
            <a:ext cx="406400" cy="406400"/>
          </a:xfrm>
          <a:prstGeom prst="rect">
            <a:avLst/>
          </a:prstGeom>
        </p:spPr>
      </p:pic>
    </p:spTree>
    <p:extLst>
      <p:ext uri="{BB962C8B-B14F-4D97-AF65-F5344CB8AC3E}">
        <p14:creationId xmlns:p14="http://schemas.microsoft.com/office/powerpoint/2010/main" val="899562558"/>
      </p:ext>
    </p:extLst>
  </p:cSld>
  <p:clrMapOvr>
    <a:masterClrMapping/>
  </p:clrMapOvr>
  <mc:AlternateContent xmlns:mc="http://schemas.openxmlformats.org/markup-compatibility/2006">
    <mc:Choice xmlns:p14="http://schemas.microsoft.com/office/powerpoint/2010/main" Requires="p14">
      <p:transition spd="slow" p14:dur="2000" advClick="0" advTm="46000"/>
    </mc:Choice>
    <mc:Fallback>
      <p:transition spd="slow" advClick="0" advTm="4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80E81-A925-22FB-F198-D5BBC6AC4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DED17B-524B-F084-99E3-D1D026919EEF}"/>
              </a:ext>
            </a:extLst>
          </p:cNvPr>
          <p:cNvSpPr>
            <a:spLocks noGrp="1"/>
          </p:cNvSpPr>
          <p:nvPr>
            <p:ph type="ctrTitle"/>
          </p:nvPr>
        </p:nvSpPr>
        <p:spPr>
          <a:xfrm>
            <a:off x="838800" y="475200"/>
            <a:ext cx="10515600" cy="850392"/>
          </a:xfrm>
        </p:spPr>
        <p:txBody>
          <a:bodyPr anchor="ctr" anchorCtr="0">
            <a:normAutofit/>
          </a:bodyPr>
          <a:lstStyle/>
          <a:p>
            <a:r>
              <a:rPr lang="en-GB" sz="4000" b="1" dirty="0">
                <a:latin typeface="Arial" panose="020B0604020202020204" pitchFamily="34" charset="0"/>
                <a:cs typeface="Arial" panose="020B0604020202020204" pitchFamily="34" charset="0"/>
              </a:rPr>
              <a:t>Healthy Heart Physiology</a:t>
            </a:r>
          </a:p>
        </p:txBody>
      </p:sp>
      <p:grpSp>
        <p:nvGrpSpPr>
          <p:cNvPr id="16" name="Group 15">
            <a:extLst>
              <a:ext uri="{FF2B5EF4-FFF2-40B4-BE49-F238E27FC236}">
                <a16:creationId xmlns:a16="http://schemas.microsoft.com/office/drawing/2014/main" id="{6A93D0B8-65CD-0C20-3206-B264EE370CAB}"/>
              </a:ext>
            </a:extLst>
          </p:cNvPr>
          <p:cNvGrpSpPr>
            <a:grpSpLocks noChangeAspect="1"/>
          </p:cNvGrpSpPr>
          <p:nvPr/>
        </p:nvGrpSpPr>
        <p:grpSpPr>
          <a:xfrm>
            <a:off x="-792994" y="1516079"/>
            <a:ext cx="8162913" cy="3995928"/>
            <a:chOff x="1812413" y="1591235"/>
            <a:chExt cx="8509034" cy="4166966"/>
          </a:xfrm>
        </p:grpSpPr>
        <p:graphicFrame>
          <p:nvGraphicFramePr>
            <p:cNvPr id="5" name="Diagram 4">
              <a:extLst>
                <a:ext uri="{FF2B5EF4-FFF2-40B4-BE49-F238E27FC236}">
                  <a16:creationId xmlns:a16="http://schemas.microsoft.com/office/drawing/2014/main" id="{3E20DABD-46CB-E3FB-826C-06E521DDA42C}"/>
                </a:ext>
              </a:extLst>
            </p:cNvPr>
            <p:cNvGraphicFramePr/>
            <p:nvPr>
              <p:extLst>
                <p:ext uri="{D42A27DB-BD31-4B8C-83A1-F6EECF244321}">
                  <p14:modId xmlns:p14="http://schemas.microsoft.com/office/powerpoint/2010/main" val="1411428236"/>
                </p:ext>
              </p:extLst>
            </p:nvPr>
          </p:nvGraphicFramePr>
          <p:xfrm>
            <a:off x="1812413" y="1591235"/>
            <a:ext cx="8509034" cy="41669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Graphic 6" descr="Water with solid fill">
              <a:extLst>
                <a:ext uri="{FF2B5EF4-FFF2-40B4-BE49-F238E27FC236}">
                  <a16:creationId xmlns:a16="http://schemas.microsoft.com/office/drawing/2014/main" id="{5F20F7CD-4AD1-A909-DED9-6570B55978F0}"/>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392444" y="1641340"/>
              <a:ext cx="457200" cy="457200"/>
            </a:xfrm>
            <a:prstGeom prst="rect">
              <a:avLst/>
            </a:prstGeom>
          </p:spPr>
        </p:pic>
        <p:pic>
          <p:nvPicPr>
            <p:cNvPr id="9" name="Graphic 8" descr="Heart with solid fill">
              <a:extLst>
                <a:ext uri="{FF2B5EF4-FFF2-40B4-BE49-F238E27FC236}">
                  <a16:creationId xmlns:a16="http://schemas.microsoft.com/office/drawing/2014/main" id="{53F7DFC7-D132-54C7-4D51-502675828D4D}"/>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6521886" y="2557304"/>
              <a:ext cx="457200" cy="457200"/>
            </a:xfrm>
            <a:prstGeom prst="rect">
              <a:avLst/>
            </a:prstGeom>
          </p:spPr>
        </p:pic>
        <p:pic>
          <p:nvPicPr>
            <p:cNvPr id="11" name="Graphic 10" descr="Heart organ with solid fill">
              <a:extLst>
                <a:ext uri="{FF2B5EF4-FFF2-40B4-BE49-F238E27FC236}">
                  <a16:creationId xmlns:a16="http://schemas.microsoft.com/office/drawing/2014/main" id="{B12C8912-B911-AA17-6F21-FCC9ED092EA7}"/>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7379921" y="3405408"/>
              <a:ext cx="457200" cy="457200"/>
            </a:xfrm>
            <a:prstGeom prst="rect">
              <a:avLst/>
            </a:prstGeom>
          </p:spPr>
        </p:pic>
        <p:pic>
          <p:nvPicPr>
            <p:cNvPr id="13" name="Graphic 12" descr="Muscular arm with solid fill">
              <a:extLst>
                <a:ext uri="{FF2B5EF4-FFF2-40B4-BE49-F238E27FC236}">
                  <a16:creationId xmlns:a16="http://schemas.microsoft.com/office/drawing/2014/main" id="{808AE0CC-6BB3-B818-C192-25A5757655EE}"/>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6991615" y="4324611"/>
              <a:ext cx="457200" cy="457200"/>
            </a:xfrm>
            <a:prstGeom prst="rect">
              <a:avLst/>
            </a:prstGeom>
          </p:spPr>
        </p:pic>
        <p:pic>
          <p:nvPicPr>
            <p:cNvPr id="15" name="Graphic 14" descr="Lightning bolt with solid fill">
              <a:extLst>
                <a:ext uri="{FF2B5EF4-FFF2-40B4-BE49-F238E27FC236}">
                  <a16:creationId xmlns:a16="http://schemas.microsoft.com/office/drawing/2014/main" id="{056BCC47-86F3-0B4A-D71D-AE8C07CF189F}"/>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8131482" y="5252996"/>
              <a:ext cx="457200" cy="457200"/>
            </a:xfrm>
            <a:prstGeom prst="rect">
              <a:avLst/>
            </a:prstGeom>
          </p:spPr>
        </p:pic>
      </p:grpSp>
      <p:sp>
        <p:nvSpPr>
          <p:cNvPr id="17" name="TextBox 16">
            <a:extLst>
              <a:ext uri="{FF2B5EF4-FFF2-40B4-BE49-F238E27FC236}">
                <a16:creationId xmlns:a16="http://schemas.microsoft.com/office/drawing/2014/main" id="{09C24B10-A75F-571E-B047-E4FFE145FBB3}"/>
              </a:ext>
            </a:extLst>
          </p:cNvPr>
          <p:cNvSpPr txBox="1"/>
          <p:nvPr/>
        </p:nvSpPr>
        <p:spPr>
          <a:xfrm>
            <a:off x="1423416" y="5825578"/>
            <a:ext cx="9921058"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(Author’s own diagram, adapted from Waugh and Grant (2018), Chapter 5)</a:t>
            </a:r>
            <a:endParaRPr lang="en-GB"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CB77B290-C077-9AF9-A1B7-A4C09F7E40EB}"/>
              </a:ext>
            </a:extLst>
          </p:cNvPr>
          <p:cNvSpPr txBox="1"/>
          <p:nvPr/>
        </p:nvSpPr>
        <p:spPr>
          <a:xfrm>
            <a:off x="6601217" y="2101203"/>
            <a:ext cx="4729559" cy="2434101"/>
          </a:xfrm>
          <a:prstGeom prst="rect">
            <a:avLst/>
          </a:prstGeom>
          <a:noFill/>
          <a:ln>
            <a:solidFill>
              <a:schemeClr val="bg1">
                <a:lumMod val="75000"/>
                <a:alpha val="90000"/>
              </a:schemeClr>
            </a:solidFill>
          </a:ln>
        </p:spPr>
        <p:txBody>
          <a:bodyPr wrap="square" lIns="108000" tIns="108000" rIns="108000" bIns="108000" rtlCol="0">
            <a:spAutoFit/>
          </a:bodyPr>
          <a:lstStyle/>
          <a:p>
            <a:pPr algn="ctr"/>
            <a:r>
              <a:rPr lang="en-US" sz="2400" b="1" dirty="0">
                <a:latin typeface="Arial" panose="020B0604020202020204" pitchFamily="34" charset="0"/>
                <a:cs typeface="Arial" panose="020B0604020202020204" pitchFamily="34" charset="0"/>
              </a:rPr>
              <a:t>Connection to David</a:t>
            </a:r>
          </a:p>
          <a:p>
            <a:pPr algn="just"/>
            <a:r>
              <a:rPr lang="en-US" sz="2400" dirty="0">
                <a:latin typeface="Arial" panose="020B0604020202020204" pitchFamily="34" charset="0"/>
                <a:cs typeface="Arial" panose="020B0604020202020204" pitchFamily="34" charset="0"/>
              </a:rPr>
              <a:t>In a healthy heart, this process delivers oxygen smoothly. In David, coronary artery blockages disrupt this flow, causing chest pain during activity. </a:t>
            </a:r>
            <a:endParaRPr lang="en-GB" sz="2400" dirty="0">
              <a:latin typeface="Arial" panose="020B0604020202020204" pitchFamily="34" charset="0"/>
              <a:cs typeface="Arial" panose="020B0604020202020204" pitchFamily="34" charset="0"/>
            </a:endParaRPr>
          </a:p>
        </p:txBody>
      </p:sp>
      <p:pic>
        <p:nvPicPr>
          <p:cNvPr id="3" name="slide 4">
            <a:hlinkClick r:id="" action="ppaction://media"/>
            <a:extLst>
              <a:ext uri="{FF2B5EF4-FFF2-40B4-BE49-F238E27FC236}">
                <a16:creationId xmlns:a16="http://schemas.microsoft.com/office/drawing/2014/main" id="{AC47C6D1-AC86-27BA-F9B6-A4D192BE8EBD}"/>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431200" y="261666"/>
            <a:ext cx="406400" cy="406400"/>
          </a:xfrm>
          <a:prstGeom prst="rect">
            <a:avLst/>
          </a:prstGeom>
        </p:spPr>
      </p:pic>
    </p:spTree>
    <p:extLst>
      <p:ext uri="{BB962C8B-B14F-4D97-AF65-F5344CB8AC3E}">
        <p14:creationId xmlns:p14="http://schemas.microsoft.com/office/powerpoint/2010/main" val="2251345116"/>
      </p:ext>
    </p:extLst>
  </p:cSld>
  <p:clrMapOvr>
    <a:masterClrMapping/>
  </p:clrMapOvr>
  <mc:AlternateContent xmlns:mc="http://schemas.openxmlformats.org/markup-compatibility/2006">
    <mc:Choice xmlns:p14="http://schemas.microsoft.com/office/powerpoint/2010/main" Requires="p14">
      <p:transition spd="slow" p14:dur="2000" advClick="0" advTm="35000"/>
    </mc:Choice>
    <mc:Fallback>
      <p:transition spd="slow" advClick="0" advTm="3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86A691-6F87-774F-D5ED-8287DBBE52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232F80-BE8E-CCB5-A1F2-6CE792FE07EB}"/>
              </a:ext>
            </a:extLst>
          </p:cNvPr>
          <p:cNvSpPr>
            <a:spLocks noGrp="1"/>
          </p:cNvSpPr>
          <p:nvPr>
            <p:ph type="title"/>
          </p:nvPr>
        </p:nvSpPr>
        <p:spPr>
          <a:xfrm>
            <a:off x="838200" y="475200"/>
            <a:ext cx="10515600" cy="850392"/>
          </a:xfrm>
        </p:spPr>
        <p:txBody>
          <a:bodyPr>
            <a:normAutofit/>
          </a:bodyPr>
          <a:lstStyle/>
          <a:p>
            <a:pPr algn="ctr"/>
            <a:r>
              <a:rPr lang="en-GB" sz="4000" b="1" dirty="0">
                <a:latin typeface="Arial" panose="020B0604020202020204" pitchFamily="34" charset="0"/>
                <a:cs typeface="Arial" panose="020B0604020202020204" pitchFamily="34" charset="0"/>
              </a:rPr>
              <a:t>Pathophysiology of CHD</a:t>
            </a:r>
          </a:p>
        </p:txBody>
      </p:sp>
      <p:sp>
        <p:nvSpPr>
          <p:cNvPr id="8" name="TextBox 7">
            <a:extLst>
              <a:ext uri="{FF2B5EF4-FFF2-40B4-BE49-F238E27FC236}">
                <a16:creationId xmlns:a16="http://schemas.microsoft.com/office/drawing/2014/main" id="{205AF7F9-FE5C-BDFB-459A-17DFAABFF337}"/>
              </a:ext>
            </a:extLst>
          </p:cNvPr>
          <p:cNvSpPr txBox="1"/>
          <p:nvPr/>
        </p:nvSpPr>
        <p:spPr>
          <a:xfrm>
            <a:off x="1689971" y="5487477"/>
            <a:ext cx="9758817"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Figure 2: </a:t>
            </a:r>
            <a:r>
              <a:rPr lang="en-US" dirty="0">
                <a:latin typeface="Arial" panose="020B0604020202020204" pitchFamily="34" charset="0"/>
                <a:cs typeface="Arial" panose="020B0604020202020204" pitchFamily="34" charset="0"/>
              </a:rPr>
              <a:t>The progression of atherosclerosis from a normal artery to plaque rupture and blood clot formation. (Source: Cleveland Clinic, 2024)</a:t>
            </a:r>
          </a:p>
        </p:txBody>
      </p:sp>
      <p:grpSp>
        <p:nvGrpSpPr>
          <p:cNvPr id="12" name="Group 11">
            <a:extLst>
              <a:ext uri="{FF2B5EF4-FFF2-40B4-BE49-F238E27FC236}">
                <a16:creationId xmlns:a16="http://schemas.microsoft.com/office/drawing/2014/main" id="{98348128-E08B-D83E-F87B-7DD1D34BA0D0}"/>
              </a:ext>
            </a:extLst>
          </p:cNvPr>
          <p:cNvGrpSpPr/>
          <p:nvPr/>
        </p:nvGrpSpPr>
        <p:grpSpPr>
          <a:xfrm>
            <a:off x="907133" y="1516636"/>
            <a:ext cx="4723537" cy="3816000"/>
            <a:chOff x="3149287" y="1692000"/>
            <a:chExt cx="4723537" cy="3816000"/>
          </a:xfrm>
        </p:grpSpPr>
        <p:pic>
          <p:nvPicPr>
            <p:cNvPr id="7" name="Picture 6">
              <a:extLst>
                <a:ext uri="{FF2B5EF4-FFF2-40B4-BE49-F238E27FC236}">
                  <a16:creationId xmlns:a16="http://schemas.microsoft.com/office/drawing/2014/main" id="{98E5A889-97B6-2D2C-6BEB-D5D7AD09BD51}"/>
                </a:ext>
              </a:extLst>
            </p:cNvPr>
            <p:cNvPicPr>
              <a:picLocks noChangeAspect="1"/>
            </p:cNvPicPr>
            <p:nvPr/>
          </p:nvPicPr>
          <p:blipFill>
            <a:blip r:embed="rId5">
              <a:extLst>
                <a:ext uri="{28A0092B-C50C-407E-A947-70E740481C1C}">
                  <a14:useLocalDpi xmlns:a14="http://schemas.microsoft.com/office/drawing/2010/main" val="0"/>
                </a:ext>
              </a:extLst>
            </a:blip>
            <a:srcRect t="9033" b="785"/>
            <a:stretch>
              <a:fillRect/>
            </a:stretch>
          </p:blipFill>
          <p:spPr>
            <a:xfrm>
              <a:off x="4023708" y="1692000"/>
              <a:ext cx="3391701" cy="3816000"/>
            </a:xfrm>
            <a:prstGeom prst="rect">
              <a:avLst/>
            </a:prstGeom>
          </p:spPr>
        </p:pic>
        <p:sp>
          <p:nvSpPr>
            <p:cNvPr id="9" name="Arrow: Right 8">
              <a:extLst>
                <a:ext uri="{FF2B5EF4-FFF2-40B4-BE49-F238E27FC236}">
                  <a16:creationId xmlns:a16="http://schemas.microsoft.com/office/drawing/2014/main" id="{CA1E02B8-6B5A-4DD0-B91A-ACBFF02E1B87}"/>
                </a:ext>
              </a:extLst>
            </p:cNvPr>
            <p:cNvSpPr/>
            <p:nvPr/>
          </p:nvSpPr>
          <p:spPr>
            <a:xfrm rot="19982334">
              <a:off x="3149287" y="3491105"/>
              <a:ext cx="990562" cy="246638"/>
            </a:xfrm>
            <a:prstGeom prst="rightArrow">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6B504C92-37AA-14C1-00F2-8F6ACD53005B}"/>
                </a:ext>
              </a:extLst>
            </p:cNvPr>
            <p:cNvSpPr/>
            <p:nvPr/>
          </p:nvSpPr>
          <p:spPr>
            <a:xfrm rot="12621774">
              <a:off x="6882262" y="3513392"/>
              <a:ext cx="990562" cy="246638"/>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3" name="TextBox 12">
            <a:extLst>
              <a:ext uri="{FF2B5EF4-FFF2-40B4-BE49-F238E27FC236}">
                <a16:creationId xmlns:a16="http://schemas.microsoft.com/office/drawing/2014/main" id="{16BC8205-02AA-1571-28AA-777EE3674C6D}"/>
              </a:ext>
            </a:extLst>
          </p:cNvPr>
          <p:cNvSpPr txBox="1"/>
          <p:nvPr/>
        </p:nvSpPr>
        <p:spPr>
          <a:xfrm>
            <a:off x="6263015" y="1975943"/>
            <a:ext cx="4927947" cy="2434101"/>
          </a:xfrm>
          <a:prstGeom prst="rect">
            <a:avLst/>
          </a:prstGeom>
          <a:noFill/>
          <a:ln>
            <a:solidFill>
              <a:schemeClr val="bg1">
                <a:lumMod val="75000"/>
                <a:alpha val="90000"/>
              </a:schemeClr>
            </a:solidFill>
          </a:ln>
        </p:spPr>
        <p:txBody>
          <a:bodyPr wrap="square" lIns="108000" tIns="108000" rIns="108000" bIns="108000" rtlCol="0">
            <a:spAutoFit/>
          </a:bodyPr>
          <a:lstStyle/>
          <a:p>
            <a:pPr algn="ctr"/>
            <a:r>
              <a:rPr lang="en-US" sz="2400" b="1" dirty="0">
                <a:latin typeface="Arial" panose="020B0604020202020204" pitchFamily="34" charset="0"/>
                <a:cs typeface="Arial" panose="020B0604020202020204" pitchFamily="34" charset="0"/>
              </a:rPr>
              <a:t>Connection to David</a:t>
            </a:r>
          </a:p>
          <a:p>
            <a:pPr algn="just"/>
            <a:r>
              <a:rPr lang="en-US" sz="2400" dirty="0">
                <a:latin typeface="Arial" panose="020B0604020202020204" pitchFamily="34" charset="0"/>
                <a:cs typeface="Arial" panose="020B0604020202020204" pitchFamily="34" charset="0"/>
              </a:rPr>
              <a:t>David’s left coronary artery has plaque buildup like the image. This narrows the lumen, reducing blood flow and causing angina when his heart needs more oxygen. </a:t>
            </a:r>
            <a:endParaRPr lang="en-GB" sz="2400" dirty="0">
              <a:latin typeface="Arial" panose="020B0604020202020204" pitchFamily="34" charset="0"/>
              <a:cs typeface="Arial" panose="020B0604020202020204" pitchFamily="34" charset="0"/>
            </a:endParaRPr>
          </a:p>
        </p:txBody>
      </p:sp>
      <p:pic>
        <p:nvPicPr>
          <p:cNvPr id="3" name="slide 5">
            <a:hlinkClick r:id="" action="ppaction://media"/>
            <a:extLst>
              <a:ext uri="{FF2B5EF4-FFF2-40B4-BE49-F238E27FC236}">
                <a16:creationId xmlns:a16="http://schemas.microsoft.com/office/drawing/2014/main" id="{C4480254-EABD-E24B-BEDC-AD2D547F8C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5772" y="272000"/>
            <a:ext cx="406400" cy="406400"/>
          </a:xfrm>
          <a:prstGeom prst="rect">
            <a:avLst/>
          </a:prstGeom>
        </p:spPr>
      </p:pic>
    </p:spTree>
    <p:extLst>
      <p:ext uri="{BB962C8B-B14F-4D97-AF65-F5344CB8AC3E}">
        <p14:creationId xmlns:p14="http://schemas.microsoft.com/office/powerpoint/2010/main" val="590966619"/>
      </p:ext>
    </p:extLst>
  </p:cSld>
  <p:clrMapOvr>
    <a:masterClrMapping/>
  </p:clrMapOvr>
  <mc:AlternateContent xmlns:mc="http://schemas.openxmlformats.org/markup-compatibility/2006">
    <mc:Choice xmlns:p14="http://schemas.microsoft.com/office/powerpoint/2010/main" Requires="p14">
      <p:transition spd="slow" p14:dur="2000" advClick="0" advTm="59000"/>
    </mc:Choice>
    <mc:Fallback>
      <p:transition spd="slow" advClick="0" advTm="59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a:extLst>
            <a:ext uri="{FF2B5EF4-FFF2-40B4-BE49-F238E27FC236}">
              <a16:creationId xmlns:a16="http://schemas.microsoft.com/office/drawing/2014/main" id="{72EAB5CF-DB46-1774-EB34-171BF8A2F662}"/>
            </a:ext>
          </a:extLst>
        </p:cNvPr>
        <p:cNvGrpSpPr/>
        <p:nvPr/>
      </p:nvGrpSpPr>
      <p:grpSpPr>
        <a:xfrm>
          <a:off x="0" y="0"/>
          <a:ext cx="0" cy="0"/>
          <a:chOff x="0" y="0"/>
          <a:chExt cx="0" cy="0"/>
        </a:xfrm>
      </p:grpSpPr>
      <p:graphicFrame>
        <p:nvGraphicFramePr>
          <p:cNvPr id="34" name="Table 33">
            <a:extLst>
              <a:ext uri="{FF2B5EF4-FFF2-40B4-BE49-F238E27FC236}">
                <a16:creationId xmlns:a16="http://schemas.microsoft.com/office/drawing/2014/main" id="{573A1E16-6F7B-F938-3EE3-27A6BAB1C9BC}"/>
              </a:ext>
            </a:extLst>
          </p:cNvPr>
          <p:cNvGraphicFramePr>
            <a:graphicFrameLocks noGrp="1"/>
          </p:cNvGraphicFramePr>
          <p:nvPr>
            <p:extLst>
              <p:ext uri="{D42A27DB-BD31-4B8C-83A1-F6EECF244321}">
                <p14:modId xmlns:p14="http://schemas.microsoft.com/office/powerpoint/2010/main" val="2252207477"/>
              </p:ext>
            </p:extLst>
          </p:nvPr>
        </p:nvGraphicFramePr>
        <p:xfrm>
          <a:off x="6449633" y="1873262"/>
          <a:ext cx="5027756" cy="3810000"/>
        </p:xfrm>
        <a:graphic>
          <a:graphicData uri="http://schemas.openxmlformats.org/drawingml/2006/table">
            <a:tbl>
              <a:tblPr firstRow="1" bandRow="1">
                <a:effectLst/>
                <a:tableStyleId>{5202B0CA-FC54-4496-8BCA-5EF66A818D29}</a:tableStyleId>
              </a:tblPr>
              <a:tblGrid>
                <a:gridCol w="2513878">
                  <a:extLst>
                    <a:ext uri="{9D8B030D-6E8A-4147-A177-3AD203B41FA5}">
                      <a16:colId xmlns:a16="http://schemas.microsoft.com/office/drawing/2014/main" val="3283677340"/>
                    </a:ext>
                  </a:extLst>
                </a:gridCol>
                <a:gridCol w="2513878">
                  <a:extLst>
                    <a:ext uri="{9D8B030D-6E8A-4147-A177-3AD203B41FA5}">
                      <a16:colId xmlns:a16="http://schemas.microsoft.com/office/drawing/2014/main" val="691117954"/>
                    </a:ext>
                  </a:extLst>
                </a:gridCol>
              </a:tblGrid>
              <a:tr h="370840">
                <a:tc>
                  <a:txBody>
                    <a:bodyPr/>
                    <a:lstStyle/>
                    <a:p>
                      <a:pPr algn="ctr"/>
                      <a:r>
                        <a:rPr lang="en-US" sz="2000" b="1" dirty="0"/>
                        <a:t>Modifiable </a:t>
                      </a:r>
                      <a:endParaRPr lang="en-GB" sz="2000" b="1"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alpha val="90000"/>
                      </a:schemeClr>
                    </a:solidFill>
                  </a:tcPr>
                </a:tc>
                <a:tc>
                  <a:txBody>
                    <a:bodyPr/>
                    <a:lstStyle/>
                    <a:p>
                      <a:pPr algn="ctr"/>
                      <a:r>
                        <a:rPr lang="en-US" sz="1800" dirty="0"/>
                        <a:t>Non-Modifiable </a:t>
                      </a:r>
                      <a:endParaRPr lang="en-GB"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alpha val="91000"/>
                      </a:schemeClr>
                    </a:solidFill>
                  </a:tcPr>
                </a:tc>
                <a:extLst>
                  <a:ext uri="{0D108BD9-81ED-4DB2-BD59-A6C34878D82A}">
                    <a16:rowId xmlns:a16="http://schemas.microsoft.com/office/drawing/2014/main" val="3380510656"/>
                  </a:ext>
                </a:extLst>
              </a:tr>
              <a:tr h="370840">
                <a:tc>
                  <a:txBody>
                    <a:bodyPr/>
                    <a:lstStyle/>
                    <a:p>
                      <a:pPr marL="288000" indent="0">
                        <a:buFont typeface="Arial" panose="020B0604020202020204" pitchFamily="34" charset="0"/>
                        <a:buNone/>
                      </a:pPr>
                      <a:r>
                        <a:rPr lang="en-US" sz="2000" dirty="0"/>
                        <a:t>Smoked 20/day for 35 years</a:t>
                      </a:r>
                      <a:endParaRPr lang="en-GB" sz="2000"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40000"/>
                        <a:alpha val="91000"/>
                      </a:schemeClr>
                    </a:solidFill>
                  </a:tcPr>
                </a:tc>
                <a:tc>
                  <a:txBody>
                    <a:bodyPr/>
                    <a:lstStyle/>
                    <a:p>
                      <a:pPr marL="288000"/>
                      <a:r>
                        <a:rPr lang="en-US" sz="2000" dirty="0"/>
                        <a:t>Age – 58</a:t>
                      </a:r>
                      <a:endParaRPr lang="en-GB" sz="2000"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40000"/>
                        <a:alpha val="91000"/>
                      </a:schemeClr>
                    </a:solidFill>
                  </a:tcPr>
                </a:tc>
                <a:extLst>
                  <a:ext uri="{0D108BD9-81ED-4DB2-BD59-A6C34878D82A}">
                    <a16:rowId xmlns:a16="http://schemas.microsoft.com/office/drawing/2014/main" val="685996520"/>
                  </a:ext>
                </a:extLst>
              </a:tr>
              <a:tr h="370840">
                <a:tc>
                  <a:txBody>
                    <a:bodyPr/>
                    <a:lstStyle/>
                    <a:p>
                      <a:pPr marL="288000"/>
                      <a:r>
                        <a:rPr lang="en-US" sz="2000" dirty="0"/>
                        <a:t>No exercise, sedentary job</a:t>
                      </a:r>
                      <a:endParaRPr lang="en-GB" sz="2000"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20000"/>
                        <a:alpha val="91000"/>
                      </a:schemeClr>
                    </a:solidFill>
                  </a:tcPr>
                </a:tc>
                <a:tc>
                  <a:txBody>
                    <a:bodyPr/>
                    <a:lstStyle/>
                    <a:p>
                      <a:pPr marL="288000" marR="0" lvl="0" indent="0" algn="l" defTabSz="914400" rtl="0" eaLnBrk="1" fontAlgn="auto" latinLnBrk="0" hangingPunct="1">
                        <a:lnSpc>
                          <a:spcPct val="100000"/>
                        </a:lnSpc>
                        <a:spcBef>
                          <a:spcPts val="0"/>
                        </a:spcBef>
                        <a:spcAft>
                          <a:spcPts val="0"/>
                        </a:spcAft>
                        <a:buClrTx/>
                        <a:buSzTx/>
                        <a:buFontTx/>
                        <a:buNone/>
                        <a:tabLst/>
                        <a:defRPr/>
                      </a:pPr>
                      <a:r>
                        <a:rPr lang="en-US" sz="2000" dirty="0"/>
                        <a:t>Family history – father had heart attack at 60</a:t>
                      </a:r>
                      <a:endParaRPr lang="en-US" sz="2000" dirty="0">
                        <a:latin typeface="Arial" panose="020B0604020202020204" pitchFamily="34" charset="0"/>
                        <a:cs typeface="Arial" panose="020B0604020202020204" pitchFamily="34" charset="0"/>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20000"/>
                        <a:alpha val="91000"/>
                      </a:schemeClr>
                    </a:solidFill>
                  </a:tcPr>
                </a:tc>
                <a:extLst>
                  <a:ext uri="{0D108BD9-81ED-4DB2-BD59-A6C34878D82A}">
                    <a16:rowId xmlns:a16="http://schemas.microsoft.com/office/drawing/2014/main" val="2959363310"/>
                  </a:ext>
                </a:extLst>
              </a:tr>
              <a:tr h="370840">
                <a:tc>
                  <a:txBody>
                    <a:bodyPr/>
                    <a:lstStyle/>
                    <a:p>
                      <a:pPr marL="288000"/>
                      <a:r>
                        <a:rPr lang="en-US" sz="2000" dirty="0"/>
                        <a:t>Poor diet – mostly processed foods</a:t>
                      </a:r>
                      <a:endParaRPr lang="en-GB" sz="2000"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40000"/>
                        <a:alpha val="91000"/>
                      </a:schemeClr>
                    </a:solidFill>
                  </a:tcPr>
                </a:tc>
                <a:tc>
                  <a:txBody>
                    <a:bodyPr/>
                    <a:lstStyle/>
                    <a:p>
                      <a:pPr marL="288000"/>
                      <a:r>
                        <a:rPr lang="en-US" sz="2000" dirty="0"/>
                        <a:t>Male gender, over 45</a:t>
                      </a:r>
                      <a:endParaRPr lang="en-GB" sz="2000"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40000"/>
                        <a:alpha val="91000"/>
                      </a:schemeClr>
                    </a:solidFill>
                  </a:tcPr>
                </a:tc>
                <a:extLst>
                  <a:ext uri="{0D108BD9-81ED-4DB2-BD59-A6C34878D82A}">
                    <a16:rowId xmlns:a16="http://schemas.microsoft.com/office/drawing/2014/main" val="1173814523"/>
                  </a:ext>
                </a:extLst>
              </a:tr>
              <a:tr h="370840">
                <a:tc gridSpan="2">
                  <a:txBody>
                    <a:bodyPr/>
                    <a:lstStyle/>
                    <a:p>
                      <a:pPr marL="288000"/>
                      <a:endParaRPr lang="en-US" sz="2000" dirty="0"/>
                    </a:p>
                    <a:p>
                      <a:pPr marL="288000"/>
                      <a:r>
                        <a:rPr lang="en-US" sz="2000" dirty="0"/>
                        <a:t>David has 6 risk factors, needs intensive support</a:t>
                      </a:r>
                      <a:endParaRPr lang="en-GB" sz="2000" dirty="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dk1">
                        <a:tint val="20000"/>
                        <a:alpha val="91000"/>
                      </a:schemeClr>
                    </a:solidFill>
                  </a:tcPr>
                </a:tc>
                <a:tc hMerge="1">
                  <a:txBody>
                    <a:bodyPr/>
                    <a:lstStyle/>
                    <a:p>
                      <a:pPr marL="288000"/>
                      <a:endParaRPr lang="en-GB" sz="2000" dirty="0"/>
                    </a:p>
                  </a:txBody>
                  <a:tcPr>
                    <a:solidFill>
                      <a:schemeClr val="accent5">
                        <a:tint val="40000"/>
                        <a:alpha val="70000"/>
                      </a:schemeClr>
                    </a:solidFill>
                  </a:tcPr>
                </a:tc>
                <a:extLst>
                  <a:ext uri="{0D108BD9-81ED-4DB2-BD59-A6C34878D82A}">
                    <a16:rowId xmlns:a16="http://schemas.microsoft.com/office/drawing/2014/main" val="1124130190"/>
                  </a:ext>
                </a:extLst>
              </a:tr>
            </a:tbl>
          </a:graphicData>
        </a:graphic>
      </p:graphicFrame>
      <p:sp>
        <p:nvSpPr>
          <p:cNvPr id="2" name="Title 1">
            <a:extLst>
              <a:ext uri="{FF2B5EF4-FFF2-40B4-BE49-F238E27FC236}">
                <a16:creationId xmlns:a16="http://schemas.microsoft.com/office/drawing/2014/main" id="{37D6B53F-1134-5DA0-D0A9-82177C0C5C5F}"/>
              </a:ext>
            </a:extLst>
          </p:cNvPr>
          <p:cNvSpPr>
            <a:spLocks noGrp="1"/>
          </p:cNvSpPr>
          <p:nvPr>
            <p:ph type="ctrTitle"/>
          </p:nvPr>
        </p:nvSpPr>
        <p:spPr>
          <a:xfrm>
            <a:off x="838800" y="475200"/>
            <a:ext cx="10515600" cy="850392"/>
          </a:xfrm>
        </p:spPr>
        <p:txBody>
          <a:bodyPr anchor="ctr" anchorCtr="0">
            <a:normAutofit/>
          </a:bodyPr>
          <a:lstStyle/>
          <a:p>
            <a:r>
              <a:rPr lang="en-GB" sz="4000" b="1" dirty="0">
                <a:latin typeface="Arial" panose="020B0604020202020204" pitchFamily="34" charset="0"/>
                <a:cs typeface="Arial" panose="020B0604020202020204" pitchFamily="34" charset="0"/>
              </a:rPr>
              <a:t>Risk Factors for CHD</a:t>
            </a:r>
          </a:p>
        </p:txBody>
      </p:sp>
      <p:graphicFrame>
        <p:nvGraphicFramePr>
          <p:cNvPr id="5" name="Table 4">
            <a:extLst>
              <a:ext uri="{FF2B5EF4-FFF2-40B4-BE49-F238E27FC236}">
                <a16:creationId xmlns:a16="http://schemas.microsoft.com/office/drawing/2014/main" id="{87CD453F-2C1E-4CB8-9ED3-BD87A9556DEB}"/>
              </a:ext>
            </a:extLst>
          </p:cNvPr>
          <p:cNvGraphicFramePr>
            <a:graphicFrameLocks noGrp="1"/>
          </p:cNvGraphicFramePr>
          <p:nvPr>
            <p:extLst>
              <p:ext uri="{D42A27DB-BD31-4B8C-83A1-F6EECF244321}">
                <p14:modId xmlns:p14="http://schemas.microsoft.com/office/powerpoint/2010/main" val="2624023342"/>
              </p:ext>
            </p:extLst>
          </p:nvPr>
        </p:nvGraphicFramePr>
        <p:xfrm>
          <a:off x="727767" y="1464103"/>
          <a:ext cx="5360798" cy="4241800"/>
        </p:xfrm>
        <a:graphic>
          <a:graphicData uri="http://schemas.openxmlformats.org/drawingml/2006/table">
            <a:tbl>
              <a:tblPr firstRow="1" bandRow="1">
                <a:tableStyleId>{5C22544A-7EE6-4342-B048-85BDC9FD1C3A}</a:tableStyleId>
              </a:tblPr>
              <a:tblGrid>
                <a:gridCol w="2593148">
                  <a:extLst>
                    <a:ext uri="{9D8B030D-6E8A-4147-A177-3AD203B41FA5}">
                      <a16:colId xmlns:a16="http://schemas.microsoft.com/office/drawing/2014/main" val="3116193575"/>
                    </a:ext>
                  </a:extLst>
                </a:gridCol>
                <a:gridCol w="2767650">
                  <a:extLst>
                    <a:ext uri="{9D8B030D-6E8A-4147-A177-3AD203B41FA5}">
                      <a16:colId xmlns:a16="http://schemas.microsoft.com/office/drawing/2014/main" val="2926541693"/>
                    </a:ext>
                  </a:extLst>
                </a:gridCol>
              </a:tblGrid>
              <a:tr h="360898">
                <a:tc>
                  <a:txBody>
                    <a:bodyPr/>
                    <a:lstStyle/>
                    <a:p>
                      <a:pPr algn="ctr"/>
                      <a:r>
                        <a:rPr lang="en-GB" sz="2000" b="1" i="0" kern="1200" dirty="0">
                          <a:solidFill>
                            <a:schemeClr val="tx1"/>
                          </a:solidFill>
                          <a:effectLst/>
                          <a:latin typeface="Arial" panose="020B0604020202020204" pitchFamily="34" charset="0"/>
                          <a:ea typeface="+mn-ea"/>
                          <a:cs typeface="Arial" panose="020B0604020202020204" pitchFamily="34" charset="0"/>
                        </a:rPr>
                        <a:t>Modifiable</a:t>
                      </a:r>
                      <a:endParaRPr lang="en-GB" sz="2000" b="1" dirty="0">
                        <a:solidFill>
                          <a:schemeClr val="tx1"/>
                        </a:solidFill>
                        <a:latin typeface="Arial" panose="020B0604020202020204" pitchFamily="34" charset="0"/>
                        <a:cs typeface="Arial" panose="020B0604020202020204" pitchFamily="34" charset="0"/>
                      </a:endParaRPr>
                    </a:p>
                  </a:txBody>
                  <a:tcPr marL="144000">
                    <a:solidFill>
                      <a:schemeClr val="accent1">
                        <a:alpha val="25000"/>
                      </a:schemeClr>
                    </a:solidFill>
                  </a:tcPr>
                </a:tc>
                <a:tc>
                  <a:txBody>
                    <a:bodyPr/>
                    <a:lstStyle/>
                    <a:p>
                      <a:pPr algn="ctr"/>
                      <a:r>
                        <a:rPr lang="en-GB" sz="2000" b="1" i="0" kern="1200" dirty="0">
                          <a:solidFill>
                            <a:schemeClr val="tx1"/>
                          </a:solidFill>
                          <a:effectLst/>
                          <a:latin typeface="Arial" panose="020B0604020202020204" pitchFamily="34" charset="0"/>
                          <a:ea typeface="+mn-ea"/>
                          <a:cs typeface="Arial" panose="020B0604020202020204" pitchFamily="34" charset="0"/>
                        </a:rPr>
                        <a:t>Non-Modifiable</a:t>
                      </a:r>
                      <a:endParaRPr lang="en-GB" sz="2000" b="1" dirty="0">
                        <a:solidFill>
                          <a:schemeClr val="tx1"/>
                        </a:solidFill>
                        <a:latin typeface="Arial" panose="020B0604020202020204" pitchFamily="34" charset="0"/>
                        <a:cs typeface="Arial" panose="020B0604020202020204" pitchFamily="34" charset="0"/>
                      </a:endParaRPr>
                    </a:p>
                  </a:txBody>
                  <a:tcPr marL="144000">
                    <a:solidFill>
                      <a:schemeClr val="accent1">
                        <a:alpha val="25000"/>
                      </a:schemeClr>
                    </a:solidFill>
                  </a:tcPr>
                </a:tc>
                <a:extLst>
                  <a:ext uri="{0D108BD9-81ED-4DB2-BD59-A6C34878D82A}">
                    <a16:rowId xmlns:a16="http://schemas.microsoft.com/office/drawing/2014/main" val="1911628962"/>
                  </a:ext>
                </a:extLst>
              </a:tr>
              <a:tr h="944297">
                <a:tc>
                  <a:txBody>
                    <a:bodyPr/>
                    <a:lstStyle/>
                    <a:p>
                      <a:pPr>
                        <a:spcBef>
                          <a:spcPts val="0"/>
                        </a:spcBef>
                        <a:spcAft>
                          <a:spcPts val="1000"/>
                        </a:spcAft>
                      </a:pPr>
                      <a:r>
                        <a:rPr lang="en-GB" sz="2000" b="0" i="0" kern="1200" dirty="0">
                          <a:solidFill>
                            <a:schemeClr val="dk1"/>
                          </a:solidFill>
                          <a:effectLst/>
                          <a:latin typeface="Arial" panose="020B0604020202020204" pitchFamily="34" charset="0"/>
                          <a:ea typeface="+mn-ea"/>
                          <a:cs typeface="Arial" panose="020B0604020202020204" pitchFamily="34" charset="0"/>
                        </a:rPr>
                        <a:t>     Smoking</a:t>
                      </a:r>
                    </a:p>
                    <a:p>
                      <a:pPr marL="432000" lvl="0" indent="-342900">
                        <a:spcBef>
                          <a:spcPts val="0"/>
                        </a:spcBef>
                        <a:spcAft>
                          <a:spcPts val="600"/>
                        </a:spcAft>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Damage artery </a:t>
                      </a:r>
                    </a:p>
                    <a:p>
                      <a:pPr marL="89100" lvl="0" indent="0">
                        <a:spcBef>
                          <a:spcPts val="0"/>
                        </a:spcBef>
                        <a:spcAft>
                          <a:spcPts val="1000"/>
                        </a:spcAft>
                        <a:buFont typeface="Arial" panose="020B0604020202020204" pitchFamily="34" charset="0"/>
                        <a:buNone/>
                      </a:pPr>
                      <a:r>
                        <a:rPr lang="en-GB" sz="1800" b="0" i="0" kern="1200" dirty="0">
                          <a:solidFill>
                            <a:schemeClr val="dk1"/>
                          </a:solidFill>
                          <a:effectLst/>
                          <a:latin typeface="Arial" panose="020B0604020202020204" pitchFamily="34" charset="0"/>
                          <a:ea typeface="+mn-ea"/>
                          <a:cs typeface="Arial" panose="020B0604020202020204" pitchFamily="34" charset="0"/>
                        </a:rPr>
                        <a:t>      walls</a:t>
                      </a:r>
                      <a:endParaRPr lang="en-GB" sz="1800" b="0" kern="1200" dirty="0">
                        <a:solidFill>
                          <a:schemeClr val="dk1"/>
                        </a:solidFill>
                        <a:effectLst/>
                        <a:latin typeface="Arial" panose="020B0604020202020204" pitchFamily="34" charset="0"/>
                        <a:ea typeface="+mn-ea"/>
                        <a:cs typeface="Arial" panose="020B0604020202020204" pitchFamily="34" charset="0"/>
                      </a:endParaRPr>
                    </a:p>
                  </a:txBody>
                  <a:tcPr marL="144000">
                    <a:solidFill>
                      <a:schemeClr val="accent1">
                        <a:tint val="40000"/>
                        <a:alpha val="25000"/>
                      </a:schemeClr>
                    </a:solidFill>
                  </a:tcPr>
                </a:tc>
                <a:tc>
                  <a:txBody>
                    <a:bodyPr/>
                    <a:lstStyle/>
                    <a:p>
                      <a:pPr>
                        <a:spcBef>
                          <a:spcPts val="0"/>
                        </a:spcBef>
                        <a:spcAft>
                          <a:spcPts val="1000"/>
                        </a:spcAft>
                      </a:pPr>
                      <a:r>
                        <a:rPr lang="en-GB" sz="2000" b="0" i="0" kern="1200" dirty="0">
                          <a:solidFill>
                            <a:schemeClr val="dk1"/>
                          </a:solidFill>
                          <a:effectLst/>
                          <a:latin typeface="Arial" panose="020B0604020202020204" pitchFamily="34" charset="0"/>
                          <a:ea typeface="+mn-ea"/>
                          <a:cs typeface="Arial" panose="020B0604020202020204" pitchFamily="34" charset="0"/>
                        </a:rPr>
                        <a:t>      Age</a:t>
                      </a:r>
                    </a:p>
                    <a:p>
                      <a:pPr marL="432000" lvl="0" indent="-342900">
                        <a:spcBef>
                          <a:spcPts val="0"/>
                        </a:spcBef>
                        <a:spcAft>
                          <a:spcPts val="600"/>
                        </a:spcAft>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Risk increases</a:t>
                      </a:r>
                    </a:p>
                    <a:p>
                      <a:pPr marL="89100" lvl="0" indent="0">
                        <a:spcBef>
                          <a:spcPts val="0"/>
                        </a:spcBef>
                        <a:spcAft>
                          <a:spcPts val="1000"/>
                        </a:spcAft>
                        <a:buFont typeface="Arial" panose="020B0604020202020204" pitchFamily="34" charset="0"/>
                        <a:buNone/>
                      </a:pPr>
                      <a:r>
                        <a:rPr lang="en-GB" sz="1800" b="0" i="0" kern="1200" dirty="0">
                          <a:solidFill>
                            <a:schemeClr val="dk1"/>
                          </a:solidFill>
                          <a:effectLst/>
                          <a:latin typeface="Arial" panose="020B0604020202020204" pitchFamily="34" charset="0"/>
                          <a:ea typeface="+mn-ea"/>
                          <a:cs typeface="Arial" panose="020B0604020202020204" pitchFamily="34" charset="0"/>
                        </a:rPr>
                        <a:t>      with age</a:t>
                      </a:r>
                      <a:endParaRPr lang="en-GB" sz="1800" dirty="0">
                        <a:latin typeface="Arial" panose="020B0604020202020204" pitchFamily="34" charset="0"/>
                        <a:cs typeface="Arial" panose="020B0604020202020204" pitchFamily="34" charset="0"/>
                      </a:endParaRPr>
                    </a:p>
                  </a:txBody>
                  <a:tcPr marL="144000">
                    <a:solidFill>
                      <a:schemeClr val="accent1">
                        <a:tint val="40000"/>
                        <a:alpha val="25000"/>
                      </a:schemeClr>
                    </a:solidFill>
                  </a:tcPr>
                </a:tc>
                <a:extLst>
                  <a:ext uri="{0D108BD9-81ED-4DB2-BD59-A6C34878D82A}">
                    <a16:rowId xmlns:a16="http://schemas.microsoft.com/office/drawing/2014/main" val="3961109264"/>
                  </a:ext>
                </a:extLst>
              </a:tr>
              <a:tr h="1079466">
                <a:tc>
                  <a:txBody>
                    <a:bodyPr/>
                    <a:lstStyle/>
                    <a:p>
                      <a:pPr>
                        <a:spcBef>
                          <a:spcPts val="0"/>
                        </a:spcBef>
                        <a:spcAft>
                          <a:spcPts val="1000"/>
                        </a:spcAft>
                      </a:pPr>
                      <a:r>
                        <a:rPr lang="en-GB" sz="2000" b="0" i="0" kern="1200" dirty="0">
                          <a:solidFill>
                            <a:schemeClr val="dk1"/>
                          </a:solidFill>
                          <a:effectLst/>
                          <a:latin typeface="Arial" panose="020B0604020202020204" pitchFamily="34" charset="0"/>
                          <a:ea typeface="+mn-ea"/>
                          <a:cs typeface="Arial" panose="020B0604020202020204" pitchFamily="34" charset="0"/>
                        </a:rPr>
                        <a:t>     Physical inactivity</a:t>
                      </a:r>
                    </a:p>
                    <a:p>
                      <a:pPr marL="4320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Lowers good </a:t>
                      </a:r>
                    </a:p>
                    <a:p>
                      <a:pPr marL="89100" marR="0" lvl="0" indent="0" algn="l" defTabSz="914400" rtl="0" eaLnBrk="1" fontAlgn="auto" latinLnBrk="0" hangingPunct="1">
                        <a:lnSpc>
                          <a:spcPct val="100000"/>
                        </a:lnSpc>
                        <a:spcBef>
                          <a:spcPts val="0"/>
                        </a:spcBef>
                        <a:spcAft>
                          <a:spcPts val="1000"/>
                        </a:spcAft>
                        <a:buClrTx/>
                        <a:buSzTx/>
                        <a:buFont typeface="Arial" panose="020B0604020202020204" pitchFamily="34" charset="0"/>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     </a:t>
                      </a:r>
                      <a:r>
                        <a:rPr lang="en-GB" sz="1800" b="0" kern="1200" dirty="0">
                          <a:solidFill>
                            <a:schemeClr val="dk1"/>
                          </a:solidFill>
                          <a:effectLst/>
                          <a:latin typeface="Arial" panose="020B0604020202020204" pitchFamily="34" charset="0"/>
                          <a:ea typeface="+mn-ea"/>
                          <a:cs typeface="Arial" panose="020B0604020202020204" pitchFamily="34" charset="0"/>
                        </a:rPr>
                        <a:t>cholesterol</a:t>
                      </a:r>
                    </a:p>
                  </a:txBody>
                  <a:tcPr marL="144000">
                    <a:solidFill>
                      <a:schemeClr val="accent1">
                        <a:lumMod val="60000"/>
                        <a:lumOff val="40000"/>
                        <a:alpha val="25000"/>
                      </a:schemeClr>
                    </a:solidFill>
                  </a:tcPr>
                </a:tc>
                <a:tc>
                  <a:txBody>
                    <a:bodyPr/>
                    <a:lstStyle/>
                    <a:p>
                      <a:pPr>
                        <a:spcBef>
                          <a:spcPts val="0"/>
                        </a:spcBef>
                        <a:spcAft>
                          <a:spcPts val="1000"/>
                        </a:spcAft>
                      </a:pPr>
                      <a:r>
                        <a:rPr lang="en-GB" sz="2000" b="0" i="0" kern="1200" dirty="0">
                          <a:solidFill>
                            <a:schemeClr val="dk1"/>
                          </a:solidFill>
                          <a:effectLst/>
                          <a:latin typeface="Arial" panose="020B0604020202020204" pitchFamily="34" charset="0"/>
                          <a:ea typeface="+mn-ea"/>
                          <a:cs typeface="Arial" panose="020B0604020202020204" pitchFamily="34" charset="0"/>
                        </a:rPr>
                        <a:t>       Family History</a:t>
                      </a:r>
                    </a:p>
                    <a:p>
                      <a:pPr marL="432000" lvl="0" indent="-342900">
                        <a:spcBef>
                          <a:spcPts val="0"/>
                        </a:spcBef>
                        <a:spcAft>
                          <a:spcPts val="600"/>
                        </a:spcAft>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Genetic link </a:t>
                      </a:r>
                    </a:p>
                    <a:p>
                      <a:pPr marL="89100" lvl="0" indent="0">
                        <a:spcBef>
                          <a:spcPts val="0"/>
                        </a:spcBef>
                        <a:spcAft>
                          <a:spcPts val="1000"/>
                        </a:spcAft>
                        <a:buFont typeface="Arial" panose="020B0604020202020204" pitchFamily="34" charset="0"/>
                        <a:buNone/>
                      </a:pPr>
                      <a:r>
                        <a:rPr lang="en-GB" sz="1800" b="0" i="0" kern="1200" dirty="0">
                          <a:solidFill>
                            <a:schemeClr val="dk1"/>
                          </a:solidFill>
                          <a:effectLst/>
                          <a:latin typeface="Arial" panose="020B0604020202020204" pitchFamily="34" charset="0"/>
                          <a:ea typeface="+mn-ea"/>
                          <a:cs typeface="Arial" panose="020B0604020202020204" pitchFamily="34" charset="0"/>
                        </a:rPr>
                        <a:t>      if close relative</a:t>
                      </a:r>
                      <a:endParaRPr lang="en-GB" sz="1800" dirty="0">
                        <a:latin typeface="Arial" panose="020B0604020202020204" pitchFamily="34" charset="0"/>
                        <a:cs typeface="Arial" panose="020B0604020202020204" pitchFamily="34" charset="0"/>
                      </a:endParaRPr>
                    </a:p>
                  </a:txBody>
                  <a:tcPr marL="144000">
                    <a:solidFill>
                      <a:schemeClr val="accent1">
                        <a:lumMod val="60000"/>
                        <a:lumOff val="40000"/>
                        <a:alpha val="25000"/>
                      </a:schemeClr>
                    </a:solidFill>
                  </a:tcPr>
                </a:tc>
                <a:extLst>
                  <a:ext uri="{0D108BD9-81ED-4DB2-BD59-A6C34878D82A}">
                    <a16:rowId xmlns:a16="http://schemas.microsoft.com/office/drawing/2014/main" val="3878591857"/>
                  </a:ext>
                </a:extLst>
              </a:tr>
              <a:tr h="1091948">
                <a:tc>
                  <a:txBody>
                    <a:bodyPr/>
                    <a:lstStyle/>
                    <a:p>
                      <a:pPr>
                        <a:spcBef>
                          <a:spcPts val="0"/>
                        </a:spcBef>
                        <a:spcAft>
                          <a:spcPts val="1000"/>
                        </a:spcAft>
                      </a:pPr>
                      <a:r>
                        <a:rPr lang="en-GB" sz="2000" b="0" i="0" kern="1200" dirty="0">
                          <a:solidFill>
                            <a:schemeClr val="dk1"/>
                          </a:solidFill>
                          <a:effectLst/>
                          <a:latin typeface="Arial" panose="020B0604020202020204" pitchFamily="34" charset="0"/>
                          <a:ea typeface="+mn-ea"/>
                          <a:cs typeface="Arial" panose="020B0604020202020204" pitchFamily="34" charset="0"/>
                        </a:rPr>
                        <a:t>     Poor Diet</a:t>
                      </a:r>
                    </a:p>
                    <a:p>
                      <a:pPr marL="432000" lvl="0" indent="-342900">
                        <a:spcBef>
                          <a:spcPts val="0"/>
                        </a:spcBef>
                        <a:spcAft>
                          <a:spcPts val="600"/>
                        </a:spcAft>
                        <a:buFont typeface="Arial" panose="020B0604020202020204" pitchFamily="34" charset="0"/>
                        <a:buChar char="•"/>
                      </a:pPr>
                      <a:r>
                        <a:rPr lang="en-GB" sz="1800" dirty="0">
                          <a:latin typeface="Arial" panose="020B0604020202020204" pitchFamily="34" charset="0"/>
                          <a:cs typeface="Arial" panose="020B0604020202020204" pitchFamily="34" charset="0"/>
                        </a:rPr>
                        <a:t>High bad </a:t>
                      </a:r>
                    </a:p>
                    <a:p>
                      <a:pPr marL="89100" lvl="0" indent="0">
                        <a:spcBef>
                          <a:spcPts val="0"/>
                        </a:spcBef>
                        <a:spcAft>
                          <a:spcPts val="1000"/>
                        </a:spcAft>
                        <a:buFont typeface="Arial" panose="020B0604020202020204" pitchFamily="34" charset="0"/>
                        <a:buNone/>
                      </a:pPr>
                      <a:r>
                        <a:rPr lang="en-GB" sz="1800" b="0" kern="1200" dirty="0">
                          <a:solidFill>
                            <a:schemeClr val="dk1"/>
                          </a:solidFill>
                          <a:effectLst/>
                          <a:latin typeface="Arial" panose="020B0604020202020204" pitchFamily="34" charset="0"/>
                          <a:ea typeface="+mn-ea"/>
                          <a:cs typeface="Arial" panose="020B0604020202020204" pitchFamily="34" charset="0"/>
                        </a:rPr>
                        <a:t>      cholesterol</a:t>
                      </a:r>
                    </a:p>
                    <a:p>
                      <a:pPr marL="432000" lvl="0" indent="-342900">
                        <a:spcBef>
                          <a:spcPts val="0"/>
                        </a:spcBef>
                        <a:spcAft>
                          <a:spcPts val="1000"/>
                        </a:spcAft>
                        <a:buFont typeface="Arial" panose="020B0604020202020204" pitchFamily="34" charset="0"/>
                        <a:buChar char="•"/>
                      </a:pPr>
                      <a:r>
                        <a:rPr lang="en-GB" sz="1800" b="0" kern="1200" dirty="0">
                          <a:solidFill>
                            <a:schemeClr val="dk1"/>
                          </a:solidFill>
                          <a:effectLst/>
                          <a:latin typeface="Arial" panose="020B0604020202020204" pitchFamily="34" charset="0"/>
                          <a:ea typeface="+mn-ea"/>
                          <a:cs typeface="Arial" panose="020B0604020202020204" pitchFamily="34" charset="0"/>
                        </a:rPr>
                        <a:t>Leads to plaque</a:t>
                      </a:r>
                      <a:endParaRPr lang="en-GB" sz="1800" dirty="0">
                        <a:latin typeface="Arial" panose="020B0604020202020204" pitchFamily="34" charset="0"/>
                        <a:cs typeface="Arial" panose="020B0604020202020204" pitchFamily="34" charset="0"/>
                      </a:endParaRPr>
                    </a:p>
                  </a:txBody>
                  <a:tcPr marL="144000">
                    <a:solidFill>
                      <a:schemeClr val="accent1">
                        <a:tint val="40000"/>
                        <a:alpha val="25000"/>
                      </a:schemeClr>
                    </a:solidFill>
                  </a:tcPr>
                </a:tc>
                <a:tc>
                  <a:txBody>
                    <a:bodyPr/>
                    <a:lstStyle/>
                    <a:p>
                      <a:pPr>
                        <a:spcBef>
                          <a:spcPts val="0"/>
                        </a:spcBef>
                        <a:spcAft>
                          <a:spcPts val="1000"/>
                        </a:spcAft>
                      </a:pPr>
                      <a:r>
                        <a:rPr lang="en-GB" sz="2000" b="0" i="0" kern="1200" dirty="0">
                          <a:solidFill>
                            <a:schemeClr val="dk1"/>
                          </a:solidFill>
                          <a:effectLst/>
                          <a:latin typeface="Arial" panose="020B0604020202020204" pitchFamily="34" charset="0"/>
                          <a:ea typeface="+mn-ea"/>
                          <a:cs typeface="Arial" panose="020B0604020202020204" pitchFamily="34" charset="0"/>
                        </a:rPr>
                        <a:t>      Gender</a:t>
                      </a:r>
                    </a:p>
                    <a:p>
                      <a:pPr marL="432000" lvl="0" indent="-342900">
                        <a:spcBef>
                          <a:spcPts val="0"/>
                        </a:spcBef>
                        <a:spcAft>
                          <a:spcPts val="600"/>
                        </a:spcAft>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Men over 45</a:t>
                      </a:r>
                    </a:p>
                    <a:p>
                      <a:pPr marL="89100" lvl="0" indent="0">
                        <a:spcBef>
                          <a:spcPts val="0"/>
                        </a:spcBef>
                        <a:spcAft>
                          <a:spcPts val="1000"/>
                        </a:spcAft>
                        <a:buFont typeface="Arial" panose="020B0604020202020204" pitchFamily="34" charset="0"/>
                        <a:buNone/>
                      </a:pPr>
                      <a:r>
                        <a:rPr lang="en-GB" sz="1800" b="0" i="0" kern="1200" dirty="0">
                          <a:solidFill>
                            <a:schemeClr val="dk1"/>
                          </a:solidFill>
                          <a:effectLst/>
                          <a:latin typeface="Arial" panose="020B0604020202020204" pitchFamily="34" charset="0"/>
                          <a:ea typeface="+mn-ea"/>
                          <a:cs typeface="Arial" panose="020B0604020202020204" pitchFamily="34" charset="0"/>
                        </a:rPr>
                        <a:t>      at higher risk</a:t>
                      </a:r>
                      <a:endParaRPr lang="en-GB" sz="1800" dirty="0">
                        <a:latin typeface="Arial" panose="020B0604020202020204" pitchFamily="34" charset="0"/>
                        <a:cs typeface="Arial" panose="020B0604020202020204" pitchFamily="34" charset="0"/>
                      </a:endParaRPr>
                    </a:p>
                  </a:txBody>
                  <a:tcPr marL="144000">
                    <a:solidFill>
                      <a:schemeClr val="accent1">
                        <a:tint val="40000"/>
                        <a:alpha val="25000"/>
                      </a:schemeClr>
                    </a:solidFill>
                  </a:tcPr>
                </a:tc>
                <a:extLst>
                  <a:ext uri="{0D108BD9-81ED-4DB2-BD59-A6C34878D82A}">
                    <a16:rowId xmlns:a16="http://schemas.microsoft.com/office/drawing/2014/main" val="1569830100"/>
                  </a:ext>
                </a:extLst>
              </a:tr>
            </a:tbl>
          </a:graphicData>
        </a:graphic>
      </p:graphicFrame>
      <p:grpSp>
        <p:nvGrpSpPr>
          <p:cNvPr id="39" name="Group 38">
            <a:extLst>
              <a:ext uri="{FF2B5EF4-FFF2-40B4-BE49-F238E27FC236}">
                <a16:creationId xmlns:a16="http://schemas.microsoft.com/office/drawing/2014/main" id="{18753F0E-2168-B64F-0F7B-22CDE818E598}"/>
              </a:ext>
            </a:extLst>
          </p:cNvPr>
          <p:cNvGrpSpPr/>
          <p:nvPr/>
        </p:nvGrpSpPr>
        <p:grpSpPr>
          <a:xfrm>
            <a:off x="770366" y="1542878"/>
            <a:ext cx="3025369" cy="2997013"/>
            <a:chOff x="692309" y="1475972"/>
            <a:chExt cx="3025369" cy="2997013"/>
          </a:xfrm>
        </p:grpSpPr>
        <p:sp>
          <p:nvSpPr>
            <p:cNvPr id="8" name="Flowchart: Connector 7">
              <a:extLst>
                <a:ext uri="{FF2B5EF4-FFF2-40B4-BE49-F238E27FC236}">
                  <a16:creationId xmlns:a16="http://schemas.microsoft.com/office/drawing/2014/main" id="{E68D3E6E-C514-134E-BC7F-B64535153E99}"/>
                </a:ext>
              </a:extLst>
            </p:cNvPr>
            <p:cNvSpPr>
              <a:spLocks noChangeAspect="1"/>
            </p:cNvSpPr>
            <p:nvPr/>
          </p:nvSpPr>
          <p:spPr>
            <a:xfrm>
              <a:off x="1025310" y="1476106"/>
              <a:ext cx="228600" cy="228600"/>
            </a:xfrm>
            <a:prstGeom prst="flowChartConnector">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Flowchart: Connector 8">
              <a:extLst>
                <a:ext uri="{FF2B5EF4-FFF2-40B4-BE49-F238E27FC236}">
                  <a16:creationId xmlns:a16="http://schemas.microsoft.com/office/drawing/2014/main" id="{7D5E3C6B-0E0A-A645-B47D-FC7A4AC45BA8}"/>
                </a:ext>
              </a:extLst>
            </p:cNvPr>
            <p:cNvSpPr>
              <a:spLocks noChangeAspect="1"/>
            </p:cNvSpPr>
            <p:nvPr/>
          </p:nvSpPr>
          <p:spPr>
            <a:xfrm>
              <a:off x="3413331" y="1475972"/>
              <a:ext cx="228600" cy="228600"/>
            </a:xfrm>
            <a:prstGeom prst="flowChartConnector">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Graphic 12" descr="No smoking with solid fill">
              <a:extLst>
                <a:ext uri="{FF2B5EF4-FFF2-40B4-BE49-F238E27FC236}">
                  <a16:creationId xmlns:a16="http://schemas.microsoft.com/office/drawing/2014/main" id="{16A83F25-F543-FB7B-FD98-D21489500D4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4988" y="1789774"/>
              <a:ext cx="365760" cy="365760"/>
            </a:xfrm>
            <a:prstGeom prst="rect">
              <a:avLst/>
            </a:prstGeom>
          </p:spPr>
        </p:pic>
        <p:pic>
          <p:nvPicPr>
            <p:cNvPr id="17" name="Graphic 16" descr="Run with solid fill">
              <a:extLst>
                <a:ext uri="{FF2B5EF4-FFF2-40B4-BE49-F238E27FC236}">
                  <a16:creationId xmlns:a16="http://schemas.microsoft.com/office/drawing/2014/main" id="{85D11923-1F62-6B7D-CFA8-10668ACBCC3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14611" y="2994102"/>
              <a:ext cx="365760" cy="365760"/>
            </a:xfrm>
            <a:prstGeom prst="rect">
              <a:avLst/>
            </a:prstGeom>
          </p:spPr>
        </p:pic>
        <p:pic>
          <p:nvPicPr>
            <p:cNvPr id="19" name="Graphic 18" descr="Burger and drink with solid fill">
              <a:extLst>
                <a:ext uri="{FF2B5EF4-FFF2-40B4-BE49-F238E27FC236}">
                  <a16:creationId xmlns:a16="http://schemas.microsoft.com/office/drawing/2014/main" id="{71298349-55CD-9622-638E-C035EC9C1DA3}"/>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92309" y="4042329"/>
              <a:ext cx="429768" cy="429768"/>
            </a:xfrm>
            <a:prstGeom prst="rect">
              <a:avLst/>
            </a:prstGeom>
          </p:spPr>
        </p:pic>
        <p:pic>
          <p:nvPicPr>
            <p:cNvPr id="21" name="Graphic 20" descr="User with solid fill">
              <a:extLst>
                <a:ext uri="{FF2B5EF4-FFF2-40B4-BE49-F238E27FC236}">
                  <a16:creationId xmlns:a16="http://schemas.microsoft.com/office/drawing/2014/main" id="{BD784390-AFB6-86BA-FC1C-B11A6D635062}"/>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278529" y="1766914"/>
              <a:ext cx="411480" cy="411480"/>
            </a:xfrm>
            <a:prstGeom prst="rect">
              <a:avLst/>
            </a:prstGeom>
          </p:spPr>
        </p:pic>
        <p:pic>
          <p:nvPicPr>
            <p:cNvPr id="23" name="Graphic 22" descr="Family with two children with solid fill">
              <a:extLst>
                <a:ext uri="{FF2B5EF4-FFF2-40B4-BE49-F238E27FC236}">
                  <a16:creationId xmlns:a16="http://schemas.microsoft.com/office/drawing/2014/main" id="{2FDA94F1-FB77-E1D6-5540-22865F9E695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260478" y="2905073"/>
              <a:ext cx="457200" cy="457200"/>
            </a:xfrm>
            <a:prstGeom prst="rect">
              <a:avLst/>
            </a:prstGeom>
          </p:spPr>
        </p:pic>
        <p:pic>
          <p:nvPicPr>
            <p:cNvPr id="25" name="Graphic 24" descr="Man and woman with solid fill">
              <a:extLst>
                <a:ext uri="{FF2B5EF4-FFF2-40B4-BE49-F238E27FC236}">
                  <a16:creationId xmlns:a16="http://schemas.microsoft.com/office/drawing/2014/main" id="{9A8916FC-F9BC-752D-03F9-AF27114C23E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278531" y="4052361"/>
              <a:ext cx="420624" cy="420624"/>
            </a:xfrm>
            <a:prstGeom prst="rect">
              <a:avLst/>
            </a:prstGeom>
          </p:spPr>
        </p:pic>
      </p:grpSp>
      <p:grpSp>
        <p:nvGrpSpPr>
          <p:cNvPr id="38" name="Group 37">
            <a:extLst>
              <a:ext uri="{FF2B5EF4-FFF2-40B4-BE49-F238E27FC236}">
                <a16:creationId xmlns:a16="http://schemas.microsoft.com/office/drawing/2014/main" id="{4922B0EC-B41F-5876-F073-C368019580D8}"/>
              </a:ext>
            </a:extLst>
          </p:cNvPr>
          <p:cNvGrpSpPr/>
          <p:nvPr/>
        </p:nvGrpSpPr>
        <p:grpSpPr>
          <a:xfrm>
            <a:off x="6481006" y="2295255"/>
            <a:ext cx="2855346" cy="3016900"/>
            <a:chOff x="6481006" y="1849210"/>
            <a:chExt cx="2855346" cy="3016900"/>
          </a:xfrm>
        </p:grpSpPr>
        <p:grpSp>
          <p:nvGrpSpPr>
            <p:cNvPr id="37" name="Group 36">
              <a:extLst>
                <a:ext uri="{FF2B5EF4-FFF2-40B4-BE49-F238E27FC236}">
                  <a16:creationId xmlns:a16="http://schemas.microsoft.com/office/drawing/2014/main" id="{ADA6F11B-CA08-44F5-B5C1-224127DB66DC}"/>
                </a:ext>
              </a:extLst>
            </p:cNvPr>
            <p:cNvGrpSpPr/>
            <p:nvPr/>
          </p:nvGrpSpPr>
          <p:grpSpPr>
            <a:xfrm>
              <a:off x="6481006" y="1849210"/>
              <a:ext cx="2855346" cy="2065270"/>
              <a:chOff x="6481006" y="1849210"/>
              <a:chExt cx="2855346" cy="2065270"/>
            </a:xfrm>
          </p:grpSpPr>
          <p:pic>
            <p:nvPicPr>
              <p:cNvPr id="27" name="Graphic 26" descr="Run with solid fill">
                <a:extLst>
                  <a:ext uri="{FF2B5EF4-FFF2-40B4-BE49-F238E27FC236}">
                    <a16:creationId xmlns:a16="http://schemas.microsoft.com/office/drawing/2014/main" id="{DE7E4426-A46A-E5B7-B88A-5AB62CB508F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83200" y="2572399"/>
                <a:ext cx="292608" cy="292608"/>
              </a:xfrm>
              <a:prstGeom prst="rect">
                <a:avLst/>
              </a:prstGeom>
            </p:spPr>
          </p:pic>
          <p:grpSp>
            <p:nvGrpSpPr>
              <p:cNvPr id="36" name="Group 35">
                <a:extLst>
                  <a:ext uri="{FF2B5EF4-FFF2-40B4-BE49-F238E27FC236}">
                    <a16:creationId xmlns:a16="http://schemas.microsoft.com/office/drawing/2014/main" id="{9EE1C2BE-3E27-7287-536D-7741E77D3CF1}"/>
                  </a:ext>
                </a:extLst>
              </p:cNvPr>
              <p:cNvGrpSpPr/>
              <p:nvPr/>
            </p:nvGrpSpPr>
            <p:grpSpPr>
              <a:xfrm>
                <a:off x="6481006" y="1849210"/>
                <a:ext cx="2855346" cy="2065270"/>
                <a:chOff x="6481006" y="1849210"/>
                <a:chExt cx="2855346" cy="2065270"/>
              </a:xfrm>
            </p:grpSpPr>
            <p:pic>
              <p:nvPicPr>
                <p:cNvPr id="29" name="Graphic 28" descr="User with solid fill">
                  <a:extLst>
                    <a:ext uri="{FF2B5EF4-FFF2-40B4-BE49-F238E27FC236}">
                      <a16:creationId xmlns:a16="http://schemas.microsoft.com/office/drawing/2014/main" id="{F7832815-C29D-643C-021C-9FF1F5B50A7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985813" y="1849210"/>
                  <a:ext cx="329184" cy="329184"/>
                </a:xfrm>
                <a:prstGeom prst="rect">
                  <a:avLst/>
                </a:prstGeom>
              </p:spPr>
            </p:pic>
            <p:grpSp>
              <p:nvGrpSpPr>
                <p:cNvPr id="35" name="Group 34">
                  <a:extLst>
                    <a:ext uri="{FF2B5EF4-FFF2-40B4-BE49-F238E27FC236}">
                      <a16:creationId xmlns:a16="http://schemas.microsoft.com/office/drawing/2014/main" id="{8EDECD18-4CF0-B9A7-83C1-4EE88B98ACE8}"/>
                    </a:ext>
                  </a:extLst>
                </p:cNvPr>
                <p:cNvGrpSpPr/>
                <p:nvPr/>
              </p:nvGrpSpPr>
              <p:grpSpPr>
                <a:xfrm>
                  <a:off x="6481006" y="1888466"/>
                  <a:ext cx="2855346" cy="2026014"/>
                  <a:chOff x="6481006" y="1888466"/>
                  <a:chExt cx="2855346" cy="2026014"/>
                </a:xfrm>
              </p:grpSpPr>
              <p:pic>
                <p:nvPicPr>
                  <p:cNvPr id="26" name="Graphic 25" descr="No smoking with solid fill">
                    <a:extLst>
                      <a:ext uri="{FF2B5EF4-FFF2-40B4-BE49-F238E27FC236}">
                        <a16:creationId xmlns:a16="http://schemas.microsoft.com/office/drawing/2014/main" id="{A6F8DF78-96D7-7A32-6CE8-DBF161CBA89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07507" y="1888466"/>
                    <a:ext cx="274320" cy="274320"/>
                  </a:xfrm>
                  <a:prstGeom prst="rect">
                    <a:avLst/>
                  </a:prstGeom>
                </p:spPr>
              </p:pic>
              <p:pic>
                <p:nvPicPr>
                  <p:cNvPr id="28" name="Graphic 27" descr="Burger and drink with solid fill">
                    <a:extLst>
                      <a:ext uri="{FF2B5EF4-FFF2-40B4-BE49-F238E27FC236}">
                        <a16:creationId xmlns:a16="http://schemas.microsoft.com/office/drawing/2014/main" id="{73D1EF23-3C8A-825C-6B69-D3DD6B5BBB4B}"/>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81006" y="3538944"/>
                    <a:ext cx="338328" cy="338328"/>
                  </a:xfrm>
                  <a:prstGeom prst="rect">
                    <a:avLst/>
                  </a:prstGeom>
                </p:spPr>
              </p:pic>
              <p:pic>
                <p:nvPicPr>
                  <p:cNvPr id="30" name="Graphic 29" descr="Family with two children with solid fill">
                    <a:extLst>
                      <a:ext uri="{FF2B5EF4-FFF2-40B4-BE49-F238E27FC236}">
                        <a16:creationId xmlns:a16="http://schemas.microsoft.com/office/drawing/2014/main" id="{73F21343-798A-7A21-27C0-208328058BF4}"/>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8961448" y="2535164"/>
                    <a:ext cx="374904" cy="374904"/>
                  </a:xfrm>
                  <a:prstGeom prst="rect">
                    <a:avLst/>
                  </a:prstGeom>
                </p:spPr>
              </p:pic>
              <p:pic>
                <p:nvPicPr>
                  <p:cNvPr id="31" name="Graphic 30" descr="Man and woman with solid fill">
                    <a:extLst>
                      <a:ext uri="{FF2B5EF4-FFF2-40B4-BE49-F238E27FC236}">
                        <a16:creationId xmlns:a16="http://schemas.microsoft.com/office/drawing/2014/main" id="{490E75C7-E8C8-9891-3B32-548577EEF2C8}"/>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8996017" y="3585296"/>
                    <a:ext cx="329184" cy="329184"/>
                  </a:xfrm>
                  <a:prstGeom prst="rect">
                    <a:avLst/>
                  </a:prstGeom>
                </p:spPr>
              </p:pic>
            </p:grpSp>
          </p:grpSp>
        </p:grpSp>
        <p:pic>
          <p:nvPicPr>
            <p:cNvPr id="33" name="Graphic 32" descr="Warning with solid fill">
              <a:extLst>
                <a:ext uri="{FF2B5EF4-FFF2-40B4-BE49-F238E27FC236}">
                  <a16:creationId xmlns:a16="http://schemas.microsoft.com/office/drawing/2014/main" id="{63925902-4DCA-1C80-3D33-66A2B37FE77C}"/>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6497805" y="4582646"/>
              <a:ext cx="283464" cy="283464"/>
            </a:xfrm>
            <a:prstGeom prst="rect">
              <a:avLst/>
            </a:prstGeom>
          </p:spPr>
        </p:pic>
      </p:grpSp>
      <p:sp>
        <p:nvSpPr>
          <p:cNvPr id="40" name="TextBox 39">
            <a:extLst>
              <a:ext uri="{FF2B5EF4-FFF2-40B4-BE49-F238E27FC236}">
                <a16:creationId xmlns:a16="http://schemas.microsoft.com/office/drawing/2014/main" id="{F528F98B-BED3-AA97-FBF3-5C8BB7B3A067}"/>
              </a:ext>
            </a:extLst>
          </p:cNvPr>
          <p:cNvSpPr txBox="1"/>
          <p:nvPr/>
        </p:nvSpPr>
        <p:spPr>
          <a:xfrm>
            <a:off x="6505388" y="1376450"/>
            <a:ext cx="4958845" cy="461665"/>
          </a:xfrm>
          <a:prstGeom prst="rect">
            <a:avLst/>
          </a:prstGeom>
          <a:noFill/>
        </p:spPr>
        <p:txBody>
          <a:bodyPr wrap="square" rtlCol="0">
            <a:spAutoFit/>
          </a:bodyPr>
          <a:lstStyle/>
          <a:p>
            <a:pPr algn="ctr"/>
            <a:r>
              <a:rPr lang="en-US" sz="2400" b="1" dirty="0"/>
              <a:t>What this means for David</a:t>
            </a:r>
            <a:endParaRPr lang="en-GB" sz="2400" b="1" dirty="0"/>
          </a:p>
        </p:txBody>
      </p:sp>
      <p:sp>
        <p:nvSpPr>
          <p:cNvPr id="41" name="Flowchart: Connector 40">
            <a:extLst>
              <a:ext uri="{FF2B5EF4-FFF2-40B4-BE49-F238E27FC236}">
                <a16:creationId xmlns:a16="http://schemas.microsoft.com/office/drawing/2014/main" id="{340BB257-0315-90C8-2331-B0075D13ACC8}"/>
              </a:ext>
            </a:extLst>
          </p:cNvPr>
          <p:cNvSpPr>
            <a:spLocks noChangeAspect="1"/>
          </p:cNvSpPr>
          <p:nvPr/>
        </p:nvSpPr>
        <p:spPr>
          <a:xfrm>
            <a:off x="6763144" y="1951900"/>
            <a:ext cx="228600" cy="228600"/>
          </a:xfrm>
          <a:prstGeom prst="flowChartConnector">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Flowchart: Connector 41">
            <a:extLst>
              <a:ext uri="{FF2B5EF4-FFF2-40B4-BE49-F238E27FC236}">
                <a16:creationId xmlns:a16="http://schemas.microsoft.com/office/drawing/2014/main" id="{57A12A0F-2B73-EDE5-516B-D7F4A3E8BD83}"/>
              </a:ext>
            </a:extLst>
          </p:cNvPr>
          <p:cNvSpPr>
            <a:spLocks noChangeAspect="1"/>
          </p:cNvSpPr>
          <p:nvPr/>
        </p:nvSpPr>
        <p:spPr>
          <a:xfrm>
            <a:off x="9083631" y="1940345"/>
            <a:ext cx="228600" cy="228600"/>
          </a:xfrm>
          <a:prstGeom prst="flowChartConnector">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FFBDE620-953B-97FE-B955-1C96F2855043}"/>
              </a:ext>
            </a:extLst>
          </p:cNvPr>
          <p:cNvSpPr txBox="1"/>
          <p:nvPr/>
        </p:nvSpPr>
        <p:spPr>
          <a:xfrm>
            <a:off x="638559" y="5910146"/>
            <a:ext cx="10869501"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Sources: </a:t>
            </a:r>
            <a:r>
              <a:rPr lang="en-US" dirty="0" err="1">
                <a:latin typeface="Arial" panose="020B0604020202020204" pitchFamily="34" charset="0"/>
                <a:cs typeface="Arial" panose="020B0604020202020204" pitchFamily="34" charset="0"/>
              </a:rPr>
              <a:t>Naderian</a:t>
            </a:r>
            <a:r>
              <a:rPr lang="en-US" dirty="0">
                <a:latin typeface="Arial" panose="020B0604020202020204" pitchFamily="34" charset="0"/>
                <a:cs typeface="Arial" panose="020B0604020202020204" pitchFamily="34" charset="0"/>
              </a:rPr>
              <a:t> et al., 2026; National Institute for Health and Care Excellence [NICE], 2023</a:t>
            </a:r>
            <a:endParaRPr lang="en-GB" dirty="0">
              <a:latin typeface="Arial" panose="020B0604020202020204" pitchFamily="34" charset="0"/>
              <a:cs typeface="Arial" panose="020B0604020202020204" pitchFamily="34" charset="0"/>
            </a:endParaRPr>
          </a:p>
        </p:txBody>
      </p:sp>
      <p:pic>
        <p:nvPicPr>
          <p:cNvPr id="3" name="slide 6">
            <a:hlinkClick r:id="" action="ppaction://media"/>
            <a:extLst>
              <a:ext uri="{FF2B5EF4-FFF2-40B4-BE49-F238E27FC236}">
                <a16:creationId xmlns:a16="http://schemas.microsoft.com/office/drawing/2014/main" id="{D391E9C1-424D-114D-0690-691A3F90976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97788" y="297203"/>
            <a:ext cx="406400" cy="406400"/>
          </a:xfrm>
          <a:prstGeom prst="rect">
            <a:avLst/>
          </a:prstGeom>
        </p:spPr>
      </p:pic>
    </p:spTree>
    <p:extLst>
      <p:ext uri="{BB962C8B-B14F-4D97-AF65-F5344CB8AC3E}">
        <p14:creationId xmlns:p14="http://schemas.microsoft.com/office/powerpoint/2010/main" val="545091300"/>
      </p:ext>
    </p:extLst>
  </p:cSld>
  <p:clrMapOvr>
    <a:masterClrMapping/>
  </p:clrMapOvr>
  <mc:AlternateContent xmlns:mc="http://schemas.openxmlformats.org/markup-compatibility/2006">
    <mc:Choice xmlns:p14="http://schemas.microsoft.com/office/powerpoint/2010/main" Requires="p14">
      <p:transition spd="slow" p14:dur="2000" advClick="0" advTm="55000"/>
    </mc:Choice>
    <mc:Fallback>
      <p:transition spd="slow" advClick="0" advTm="5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960E1-3340-8584-084F-46BA854F7D96}"/>
            </a:ext>
          </a:extLst>
        </p:cNvPr>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60AA6566-4AAE-716E-A945-222DFC537B1D}"/>
              </a:ext>
            </a:extLst>
          </p:cNvPr>
          <p:cNvGraphicFramePr>
            <a:graphicFrameLocks noGrp="1"/>
          </p:cNvGraphicFramePr>
          <p:nvPr>
            <p:extLst>
              <p:ext uri="{D42A27DB-BD31-4B8C-83A1-F6EECF244321}">
                <p14:modId xmlns:p14="http://schemas.microsoft.com/office/powerpoint/2010/main" val="187892366"/>
              </p:ext>
            </p:extLst>
          </p:nvPr>
        </p:nvGraphicFramePr>
        <p:xfrm>
          <a:off x="838800" y="1729690"/>
          <a:ext cx="4176000" cy="2981747"/>
        </p:xfrm>
        <a:graphic>
          <a:graphicData uri="http://schemas.openxmlformats.org/drawingml/2006/table">
            <a:tbl>
              <a:tblPr firstRow="1" bandRow="1">
                <a:tableStyleId>{5C22544A-7EE6-4342-B048-85BDC9FD1C3A}</a:tableStyleId>
              </a:tblPr>
              <a:tblGrid>
                <a:gridCol w="4176000">
                  <a:extLst>
                    <a:ext uri="{9D8B030D-6E8A-4147-A177-3AD203B41FA5}">
                      <a16:colId xmlns:a16="http://schemas.microsoft.com/office/drawing/2014/main" val="2377164311"/>
                    </a:ext>
                  </a:extLst>
                </a:gridCol>
              </a:tblGrid>
              <a:tr h="512867">
                <a:tc>
                  <a:txBody>
                    <a:bodyPr/>
                    <a:lstStyle/>
                    <a:p>
                      <a:pPr algn="ctr"/>
                      <a:r>
                        <a:rPr lang="en-US" sz="2400" dirty="0"/>
                        <a:t>Medication and what it does</a:t>
                      </a:r>
                      <a:endParaRPr lang="en-GB" sz="2400" dirty="0"/>
                    </a:p>
                  </a:txBody>
                  <a:tcPr anchor="ctr">
                    <a:solidFill>
                      <a:schemeClr val="accent1">
                        <a:alpha val="90000"/>
                      </a:schemeClr>
                    </a:solidFill>
                  </a:tcPr>
                </a:tc>
                <a:extLst>
                  <a:ext uri="{0D108BD9-81ED-4DB2-BD59-A6C34878D82A}">
                    <a16:rowId xmlns:a16="http://schemas.microsoft.com/office/drawing/2014/main" val="2078930231"/>
                  </a:ext>
                </a:extLst>
              </a:tr>
              <a:tr h="5128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       Aspirin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t>Prevents blood clots</a:t>
                      </a:r>
                      <a:endParaRPr lang="en-GB" sz="2400" dirty="0"/>
                    </a:p>
                  </a:txBody>
                  <a:tcPr>
                    <a:solidFill>
                      <a:schemeClr val="accent1">
                        <a:tint val="40000"/>
                        <a:alpha val="90000"/>
                      </a:schemeClr>
                    </a:solidFill>
                  </a:tcPr>
                </a:tc>
                <a:extLst>
                  <a:ext uri="{0D108BD9-81ED-4DB2-BD59-A6C34878D82A}">
                    <a16:rowId xmlns:a16="http://schemas.microsoft.com/office/drawing/2014/main" val="1006860056"/>
                  </a:ext>
                </a:extLst>
              </a:tr>
              <a:tr h="512867">
                <a:tc>
                  <a:txBody>
                    <a:bodyPr/>
                    <a:lstStyle/>
                    <a:p>
                      <a:r>
                        <a:rPr lang="en-GB" sz="2400" dirty="0"/>
                        <a:t>       Atorvastatin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t>Lowers cholesterol</a:t>
                      </a:r>
                      <a:endParaRPr lang="en-GB" sz="2400" b="0" kern="1200" dirty="0">
                        <a:solidFill>
                          <a:schemeClr val="dk1"/>
                        </a:solidFill>
                        <a:effectLst/>
                        <a:latin typeface="+mn-lt"/>
                        <a:ea typeface="+mn-ea"/>
                        <a:cs typeface="+mn-cs"/>
                      </a:endParaRPr>
                    </a:p>
                  </a:txBody>
                  <a:tcPr>
                    <a:solidFill>
                      <a:schemeClr val="accent1">
                        <a:tint val="20000"/>
                        <a:alpha val="90000"/>
                      </a:schemeClr>
                    </a:solidFill>
                  </a:tcPr>
                </a:tc>
                <a:extLst>
                  <a:ext uri="{0D108BD9-81ED-4DB2-BD59-A6C34878D82A}">
                    <a16:rowId xmlns:a16="http://schemas.microsoft.com/office/drawing/2014/main" val="690457579"/>
                  </a:ext>
                </a:extLst>
              </a:tr>
              <a:tr h="512867">
                <a:tc>
                  <a:txBody>
                    <a:bodyPr/>
                    <a:lstStyle/>
                    <a:p>
                      <a:r>
                        <a:rPr lang="en-GB" sz="2400" dirty="0"/>
                        <a:t>       Beta-blocker</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t>Reduces heart workload</a:t>
                      </a:r>
                      <a:endParaRPr lang="en-GB" sz="2400" dirty="0"/>
                    </a:p>
                  </a:txBody>
                  <a:tcPr>
                    <a:solidFill>
                      <a:schemeClr val="accent1">
                        <a:tint val="40000"/>
                        <a:alpha val="90000"/>
                      </a:schemeClr>
                    </a:solidFill>
                  </a:tcPr>
                </a:tc>
                <a:extLst>
                  <a:ext uri="{0D108BD9-81ED-4DB2-BD59-A6C34878D82A}">
                    <a16:rowId xmlns:a16="http://schemas.microsoft.com/office/drawing/2014/main" val="960119070"/>
                  </a:ext>
                </a:extLst>
              </a:tr>
            </a:tbl>
          </a:graphicData>
        </a:graphic>
      </p:graphicFrame>
      <p:sp>
        <p:nvSpPr>
          <p:cNvPr id="2" name="Title 1">
            <a:extLst>
              <a:ext uri="{FF2B5EF4-FFF2-40B4-BE49-F238E27FC236}">
                <a16:creationId xmlns:a16="http://schemas.microsoft.com/office/drawing/2014/main" id="{C943D4DF-53A0-1DDE-2DCB-7F41B0AC29AC}"/>
              </a:ext>
            </a:extLst>
          </p:cNvPr>
          <p:cNvSpPr>
            <a:spLocks noGrp="1"/>
          </p:cNvSpPr>
          <p:nvPr>
            <p:ph type="ctrTitle"/>
          </p:nvPr>
        </p:nvSpPr>
        <p:spPr>
          <a:xfrm>
            <a:off x="838800" y="475200"/>
            <a:ext cx="10515600" cy="850392"/>
          </a:xfrm>
        </p:spPr>
        <p:txBody>
          <a:bodyPr anchor="ctr" anchorCtr="0">
            <a:noAutofit/>
          </a:bodyPr>
          <a:lstStyle/>
          <a:p>
            <a:r>
              <a:rPr lang="en-GB" sz="4000" b="1" dirty="0">
                <a:latin typeface="Arial" panose="020B0604020202020204" pitchFamily="34" charset="0"/>
                <a:cs typeface="Arial" panose="020B0604020202020204" pitchFamily="34" charset="0"/>
              </a:rPr>
              <a:t>Pharmacological Interventions</a:t>
            </a:r>
          </a:p>
        </p:txBody>
      </p:sp>
      <p:pic>
        <p:nvPicPr>
          <p:cNvPr id="7" name="Graphic 6" descr="Medical with solid fill">
            <a:extLst>
              <a:ext uri="{FF2B5EF4-FFF2-40B4-BE49-F238E27FC236}">
                <a16:creationId xmlns:a16="http://schemas.microsoft.com/office/drawing/2014/main" id="{94750909-4648-B164-9F19-045095CAF65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7785" y="405544"/>
            <a:ext cx="989704" cy="989704"/>
          </a:xfrm>
          <a:prstGeom prst="rect">
            <a:avLst/>
          </a:prstGeom>
        </p:spPr>
      </p:pic>
      <p:grpSp>
        <p:nvGrpSpPr>
          <p:cNvPr id="25" name="Group 24">
            <a:extLst>
              <a:ext uri="{FF2B5EF4-FFF2-40B4-BE49-F238E27FC236}">
                <a16:creationId xmlns:a16="http://schemas.microsoft.com/office/drawing/2014/main" id="{5C8C9A7E-0185-491B-7064-AB57D1BD8E68}"/>
              </a:ext>
            </a:extLst>
          </p:cNvPr>
          <p:cNvGrpSpPr/>
          <p:nvPr/>
        </p:nvGrpSpPr>
        <p:grpSpPr>
          <a:xfrm>
            <a:off x="861102" y="2290443"/>
            <a:ext cx="456683" cy="2104458"/>
            <a:chOff x="882203" y="2158486"/>
            <a:chExt cx="456683" cy="2104458"/>
          </a:xfrm>
        </p:grpSpPr>
        <p:grpSp>
          <p:nvGrpSpPr>
            <p:cNvPr id="24" name="Group 23">
              <a:extLst>
                <a:ext uri="{FF2B5EF4-FFF2-40B4-BE49-F238E27FC236}">
                  <a16:creationId xmlns:a16="http://schemas.microsoft.com/office/drawing/2014/main" id="{3B7B1EBC-6BD5-E8DD-B4F9-04BAE9CA4302}"/>
                </a:ext>
              </a:extLst>
            </p:cNvPr>
            <p:cNvGrpSpPr/>
            <p:nvPr/>
          </p:nvGrpSpPr>
          <p:grpSpPr>
            <a:xfrm>
              <a:off x="888823" y="2158486"/>
              <a:ext cx="450063" cy="1252950"/>
              <a:chOff x="888823" y="2158486"/>
              <a:chExt cx="450063" cy="1252950"/>
            </a:xfrm>
          </p:grpSpPr>
          <p:pic>
            <p:nvPicPr>
              <p:cNvPr id="16" name="Graphic 15" descr="Adhesive Bandage with solid fill">
                <a:extLst>
                  <a:ext uri="{FF2B5EF4-FFF2-40B4-BE49-F238E27FC236}">
                    <a16:creationId xmlns:a16="http://schemas.microsoft.com/office/drawing/2014/main" id="{56DF415F-1F1A-6661-1999-F7111CF0382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99974" y="2158486"/>
                <a:ext cx="438912" cy="438912"/>
              </a:xfrm>
              <a:prstGeom prst="rect">
                <a:avLst/>
              </a:prstGeom>
            </p:spPr>
          </p:pic>
          <p:pic>
            <p:nvPicPr>
              <p:cNvPr id="19" name="Graphic 18" descr="Adhesive Bandage with solid fill">
                <a:extLst>
                  <a:ext uri="{FF2B5EF4-FFF2-40B4-BE49-F238E27FC236}">
                    <a16:creationId xmlns:a16="http://schemas.microsoft.com/office/drawing/2014/main" id="{EDFCB28F-3C9E-AC70-A570-FCDBA954169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8823" y="2972524"/>
                <a:ext cx="438912" cy="438912"/>
              </a:xfrm>
              <a:prstGeom prst="rect">
                <a:avLst/>
              </a:prstGeom>
            </p:spPr>
          </p:pic>
        </p:grpSp>
        <p:pic>
          <p:nvPicPr>
            <p:cNvPr id="20" name="Graphic 19" descr="Adhesive Bandage with solid fill">
              <a:extLst>
                <a:ext uri="{FF2B5EF4-FFF2-40B4-BE49-F238E27FC236}">
                  <a16:creationId xmlns:a16="http://schemas.microsoft.com/office/drawing/2014/main" id="{3A6DA39E-8750-01C3-3643-0179EF19B19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2203" y="3824032"/>
              <a:ext cx="438912" cy="438912"/>
            </a:xfrm>
            <a:prstGeom prst="rect">
              <a:avLst/>
            </a:prstGeom>
          </p:spPr>
        </p:pic>
      </p:grpSp>
      <p:sp>
        <p:nvSpPr>
          <p:cNvPr id="21" name="TextBox 20">
            <a:extLst>
              <a:ext uri="{FF2B5EF4-FFF2-40B4-BE49-F238E27FC236}">
                <a16:creationId xmlns:a16="http://schemas.microsoft.com/office/drawing/2014/main" id="{58157145-FD00-ADE7-D3FD-7728412B23F5}"/>
              </a:ext>
            </a:extLst>
          </p:cNvPr>
          <p:cNvSpPr txBox="1"/>
          <p:nvPr/>
        </p:nvSpPr>
        <p:spPr>
          <a:xfrm>
            <a:off x="5609063" y="1568228"/>
            <a:ext cx="5692698" cy="3875521"/>
          </a:xfrm>
          <a:prstGeom prst="rect">
            <a:avLst/>
          </a:prstGeom>
          <a:noFill/>
          <a:ln>
            <a:solidFill>
              <a:schemeClr val="bg1">
                <a:lumMod val="75000"/>
                <a:alpha val="90000"/>
              </a:schemeClr>
            </a:solidFill>
          </a:ln>
        </p:spPr>
        <p:txBody>
          <a:bodyPr wrap="square" lIns="108000" tIns="108000" rIns="108000" bIns="108000" rtlCol="0">
            <a:spAutoFit/>
          </a:bodyPr>
          <a:lstStyle/>
          <a:p>
            <a:pPr algn="ctr">
              <a:spcAft>
                <a:spcPts val="600"/>
              </a:spcAft>
            </a:pPr>
            <a:r>
              <a:rPr lang="en-US" sz="2400" b="1" dirty="0">
                <a:latin typeface="Arial" panose="020B0604020202020204" pitchFamily="34" charset="0"/>
                <a:cs typeface="Arial" panose="020B0604020202020204" pitchFamily="34" charset="0"/>
              </a:rPr>
              <a:t>Why David needs these </a:t>
            </a:r>
          </a:p>
          <a:p>
            <a:pPr algn="just">
              <a:spcAft>
                <a:spcPts val="1000"/>
              </a:spcAft>
            </a:pPr>
            <a:r>
              <a:rPr lang="en-US" sz="2400" dirty="0">
                <a:latin typeface="Arial" panose="020B0604020202020204" pitchFamily="34" charset="0"/>
                <a:cs typeface="Arial" panose="020B0604020202020204" pitchFamily="34" charset="0"/>
              </a:rPr>
              <a:t>      Aspirin   His narrowed artery is at  	risk of clots.</a:t>
            </a:r>
          </a:p>
          <a:p>
            <a:pPr algn="just">
              <a:spcAft>
                <a:spcPts val="1000"/>
              </a:spcAft>
            </a:pPr>
            <a:r>
              <a:rPr lang="en-US" sz="2400" dirty="0">
                <a:latin typeface="Arial" panose="020B0604020202020204" pitchFamily="34" charset="0"/>
                <a:cs typeface="Arial" panose="020B0604020202020204" pitchFamily="34" charset="0"/>
              </a:rPr>
              <a:t>      Atorvastatin  His diet is high in 	bad fats, so he needs help 	lowering cholesterol to </a:t>
            </a:r>
            <a:r>
              <a:rPr lang="en-GB" sz="2400" dirty="0">
                <a:solidFill>
                  <a:schemeClr val="dk1"/>
                </a:solidFill>
              </a:rPr>
              <a:t>&lt; 2.6.</a:t>
            </a:r>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      Beta-blocker  Reduces chest pain 	by lowering his heart’s oxygen 	needs.</a:t>
            </a:r>
          </a:p>
        </p:txBody>
      </p:sp>
      <p:grpSp>
        <p:nvGrpSpPr>
          <p:cNvPr id="26" name="Group 25">
            <a:extLst>
              <a:ext uri="{FF2B5EF4-FFF2-40B4-BE49-F238E27FC236}">
                <a16:creationId xmlns:a16="http://schemas.microsoft.com/office/drawing/2014/main" id="{395E5E97-9C34-FD00-097E-39F117F89AC8}"/>
              </a:ext>
            </a:extLst>
          </p:cNvPr>
          <p:cNvGrpSpPr/>
          <p:nvPr/>
        </p:nvGrpSpPr>
        <p:grpSpPr>
          <a:xfrm>
            <a:off x="5664818" y="2105052"/>
            <a:ext cx="456683" cy="2528192"/>
            <a:chOff x="882203" y="2125033"/>
            <a:chExt cx="456683" cy="2528192"/>
          </a:xfrm>
        </p:grpSpPr>
        <p:grpSp>
          <p:nvGrpSpPr>
            <p:cNvPr id="27" name="Group 26">
              <a:extLst>
                <a:ext uri="{FF2B5EF4-FFF2-40B4-BE49-F238E27FC236}">
                  <a16:creationId xmlns:a16="http://schemas.microsoft.com/office/drawing/2014/main" id="{62086A9F-E085-F52E-6384-D10746E7D917}"/>
                </a:ext>
              </a:extLst>
            </p:cNvPr>
            <p:cNvGrpSpPr/>
            <p:nvPr/>
          </p:nvGrpSpPr>
          <p:grpSpPr>
            <a:xfrm>
              <a:off x="888823" y="2125033"/>
              <a:ext cx="450063" cy="1308705"/>
              <a:chOff x="888823" y="2125033"/>
              <a:chExt cx="450063" cy="1308705"/>
            </a:xfrm>
          </p:grpSpPr>
          <p:pic>
            <p:nvPicPr>
              <p:cNvPr id="29" name="Graphic 28" descr="Adhesive Bandage with solid fill">
                <a:extLst>
                  <a:ext uri="{FF2B5EF4-FFF2-40B4-BE49-F238E27FC236}">
                    <a16:creationId xmlns:a16="http://schemas.microsoft.com/office/drawing/2014/main" id="{B5A127E2-50B5-777D-7BCF-7B3723CD568A}"/>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99974" y="2125033"/>
                <a:ext cx="438912" cy="438912"/>
              </a:xfrm>
              <a:prstGeom prst="rect">
                <a:avLst/>
              </a:prstGeom>
            </p:spPr>
          </p:pic>
          <p:pic>
            <p:nvPicPr>
              <p:cNvPr id="30" name="Graphic 29" descr="Adhesive Bandage with solid fill">
                <a:extLst>
                  <a:ext uri="{FF2B5EF4-FFF2-40B4-BE49-F238E27FC236}">
                    <a16:creationId xmlns:a16="http://schemas.microsoft.com/office/drawing/2014/main" id="{F1BD1FB6-908F-D726-6DCD-24CCB2C0BD7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8823" y="2994826"/>
                <a:ext cx="438912" cy="438912"/>
              </a:xfrm>
              <a:prstGeom prst="rect">
                <a:avLst/>
              </a:prstGeom>
            </p:spPr>
          </p:pic>
        </p:grpSp>
        <p:pic>
          <p:nvPicPr>
            <p:cNvPr id="28" name="Graphic 27" descr="Adhesive Bandage with solid fill">
              <a:extLst>
                <a:ext uri="{FF2B5EF4-FFF2-40B4-BE49-F238E27FC236}">
                  <a16:creationId xmlns:a16="http://schemas.microsoft.com/office/drawing/2014/main" id="{7C5E081D-C3F3-C848-3C0A-8A7905319353}"/>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2203" y="4214313"/>
              <a:ext cx="438912" cy="438912"/>
            </a:xfrm>
            <a:prstGeom prst="rect">
              <a:avLst/>
            </a:prstGeom>
          </p:spPr>
        </p:pic>
      </p:grpSp>
      <p:grpSp>
        <p:nvGrpSpPr>
          <p:cNvPr id="35" name="Group 34">
            <a:extLst>
              <a:ext uri="{FF2B5EF4-FFF2-40B4-BE49-F238E27FC236}">
                <a16:creationId xmlns:a16="http://schemas.microsoft.com/office/drawing/2014/main" id="{92FD2D70-E6C2-5A0E-A726-34790D23A533}"/>
              </a:ext>
            </a:extLst>
          </p:cNvPr>
          <p:cNvGrpSpPr/>
          <p:nvPr/>
        </p:nvGrpSpPr>
        <p:grpSpPr>
          <a:xfrm>
            <a:off x="7292893" y="2317862"/>
            <a:ext cx="929267" cy="2077835"/>
            <a:chOff x="7292893" y="2196792"/>
            <a:chExt cx="929267" cy="2077835"/>
          </a:xfrm>
        </p:grpSpPr>
        <p:cxnSp>
          <p:nvCxnSpPr>
            <p:cNvPr id="32" name="Straight Arrow Connector 31">
              <a:extLst>
                <a:ext uri="{FF2B5EF4-FFF2-40B4-BE49-F238E27FC236}">
                  <a16:creationId xmlns:a16="http://schemas.microsoft.com/office/drawing/2014/main" id="{16BAF347-0B1A-7F3E-EFEA-D5F1BD6D1C71}"/>
                </a:ext>
              </a:extLst>
            </p:cNvPr>
            <p:cNvCxnSpPr/>
            <p:nvPr/>
          </p:nvCxnSpPr>
          <p:spPr>
            <a:xfrm>
              <a:off x="7292893" y="2196792"/>
              <a:ext cx="200722" cy="0"/>
            </a:xfrm>
            <a:prstGeom prst="straightConnector1">
              <a:avLst/>
            </a:prstGeom>
            <a:ln w="31750">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CBF438B9-CF35-3C52-4A78-4CA343CB3062}"/>
                </a:ext>
              </a:extLst>
            </p:cNvPr>
            <p:cNvCxnSpPr/>
            <p:nvPr/>
          </p:nvCxnSpPr>
          <p:spPr>
            <a:xfrm>
              <a:off x="7958246" y="3062866"/>
              <a:ext cx="200722" cy="0"/>
            </a:xfrm>
            <a:prstGeom prst="straightConnector1">
              <a:avLst/>
            </a:prstGeom>
            <a:ln w="31750">
              <a:tailEnd type="triangle"/>
            </a:ln>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C0A43089-1B08-FE2E-6E85-928DFC3CA03A}"/>
                </a:ext>
              </a:extLst>
            </p:cNvPr>
            <p:cNvCxnSpPr/>
            <p:nvPr/>
          </p:nvCxnSpPr>
          <p:spPr>
            <a:xfrm>
              <a:off x="8021438" y="4274627"/>
              <a:ext cx="200722" cy="0"/>
            </a:xfrm>
            <a:prstGeom prst="straightConnector1">
              <a:avLst/>
            </a:prstGeom>
            <a:ln w="31750">
              <a:tailEnd type="triangle"/>
            </a:ln>
          </p:spPr>
          <p:style>
            <a:lnRef idx="2">
              <a:schemeClr val="accent1"/>
            </a:lnRef>
            <a:fillRef idx="0">
              <a:schemeClr val="accent1"/>
            </a:fillRef>
            <a:effectRef idx="1">
              <a:schemeClr val="accent1"/>
            </a:effectRef>
            <a:fontRef idx="minor">
              <a:schemeClr val="tx1"/>
            </a:fontRef>
          </p:style>
        </p:cxnSp>
      </p:grpSp>
      <p:cxnSp>
        <p:nvCxnSpPr>
          <p:cNvPr id="37" name="Straight Connector 36">
            <a:extLst>
              <a:ext uri="{FF2B5EF4-FFF2-40B4-BE49-F238E27FC236}">
                <a16:creationId xmlns:a16="http://schemas.microsoft.com/office/drawing/2014/main" id="{15C2D2AD-C343-AA71-6C25-FB9A435B10B1}"/>
              </a:ext>
            </a:extLst>
          </p:cNvPr>
          <p:cNvCxnSpPr/>
          <p:nvPr/>
        </p:nvCxnSpPr>
        <p:spPr>
          <a:xfrm>
            <a:off x="6233532" y="2863167"/>
            <a:ext cx="4549697" cy="0"/>
          </a:xfrm>
          <a:prstGeom prst="line">
            <a:avLst/>
          </a:prstGeom>
          <a:ln w="6350">
            <a:solidFill>
              <a:schemeClr val="accent1">
                <a:alpha val="1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90AA5814-3BDF-8B05-4C25-57483829B5E4}"/>
              </a:ext>
            </a:extLst>
          </p:cNvPr>
          <p:cNvCxnSpPr/>
          <p:nvPr/>
        </p:nvCxnSpPr>
        <p:spPr>
          <a:xfrm>
            <a:off x="6385932" y="4108385"/>
            <a:ext cx="4549697" cy="0"/>
          </a:xfrm>
          <a:prstGeom prst="line">
            <a:avLst/>
          </a:prstGeom>
          <a:ln w="6350">
            <a:solidFill>
              <a:schemeClr val="accent1">
                <a:alpha val="15000"/>
              </a:schemeClr>
            </a:solidFill>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8FC7A73C-094F-B688-2345-6C222C12F41A}"/>
              </a:ext>
            </a:extLst>
          </p:cNvPr>
          <p:cNvSpPr txBox="1"/>
          <p:nvPr/>
        </p:nvSpPr>
        <p:spPr>
          <a:xfrm>
            <a:off x="747132" y="4873083"/>
            <a:ext cx="4482790" cy="984885"/>
          </a:xfrm>
          <a:prstGeom prst="rect">
            <a:avLst/>
          </a:prstGeom>
          <a:noFill/>
        </p:spPr>
        <p:txBody>
          <a:bodyPr wrap="square" rtlCol="0">
            <a:spAutoFit/>
          </a:bodyPr>
          <a:lstStyle/>
          <a:p>
            <a:pPr latinLnBrk="1"/>
            <a:r>
              <a:rPr lang="en-GB" sz="2000" dirty="0">
                <a:latin typeface="Arial" panose="020B0604020202020204" pitchFamily="34" charset="0"/>
                <a:cs typeface="Arial" panose="020B0604020202020204" pitchFamily="34" charset="0"/>
              </a:rPr>
              <a:t>NICE TARGET: Non-HDL cholesterol &lt; 2.6 mmol/L (NICE, 2023) </a:t>
            </a:r>
          </a:p>
          <a:p>
            <a:endParaRPr lang="en-GB" dirty="0"/>
          </a:p>
        </p:txBody>
      </p:sp>
      <p:sp>
        <p:nvSpPr>
          <p:cNvPr id="41" name="TextBox 40">
            <a:extLst>
              <a:ext uri="{FF2B5EF4-FFF2-40B4-BE49-F238E27FC236}">
                <a16:creationId xmlns:a16="http://schemas.microsoft.com/office/drawing/2014/main" id="{60EC393F-EB2D-1AC3-2423-AA3A4110D543}"/>
              </a:ext>
            </a:extLst>
          </p:cNvPr>
          <p:cNvSpPr txBox="1"/>
          <p:nvPr/>
        </p:nvSpPr>
        <p:spPr>
          <a:xfrm>
            <a:off x="5919657" y="5511937"/>
            <a:ext cx="5205761" cy="369332"/>
          </a:xfrm>
          <a:prstGeom prst="rect">
            <a:avLst/>
          </a:prstGeom>
          <a:noFill/>
        </p:spPr>
        <p:txBody>
          <a:bodyPr wrap="square" rtlCol="0">
            <a:spAutoFit/>
          </a:bodyPr>
          <a:lstStyle/>
          <a:p>
            <a:pPr algn="ctr" latinLnBrk="1"/>
            <a:r>
              <a:rPr lang="en-GB" dirty="0"/>
              <a:t>(NICE, 2023)</a:t>
            </a:r>
          </a:p>
        </p:txBody>
      </p:sp>
      <p:pic>
        <p:nvPicPr>
          <p:cNvPr id="3" name="slide 7">
            <a:hlinkClick r:id="" action="ppaction://media"/>
            <a:extLst>
              <a:ext uri="{FF2B5EF4-FFF2-40B4-BE49-F238E27FC236}">
                <a16:creationId xmlns:a16="http://schemas.microsoft.com/office/drawing/2014/main" id="{7E3EA5E5-D308-7793-6F26-A294B52AB50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40732" y="272000"/>
            <a:ext cx="406400" cy="406400"/>
          </a:xfrm>
          <a:prstGeom prst="rect">
            <a:avLst/>
          </a:prstGeom>
        </p:spPr>
      </p:pic>
    </p:spTree>
    <p:extLst>
      <p:ext uri="{BB962C8B-B14F-4D97-AF65-F5344CB8AC3E}">
        <p14:creationId xmlns:p14="http://schemas.microsoft.com/office/powerpoint/2010/main" val="2188870547"/>
      </p:ext>
    </p:extLst>
  </p:cSld>
  <p:clrMapOvr>
    <a:masterClrMapping/>
  </p:clrMapOvr>
  <mc:AlternateContent xmlns:mc="http://schemas.openxmlformats.org/markup-compatibility/2006">
    <mc:Choice xmlns:p14="http://schemas.microsoft.com/office/powerpoint/2010/main" Requires="p14">
      <p:transition spd="slow" p14:dur="2000" advClick="0" advTm="64000"/>
    </mc:Choice>
    <mc:Fallback>
      <p:transition spd="slow" advClick="0" advTm="6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120C5D-D5C3-D263-4AB6-37EC849D22F0}"/>
            </a:ext>
          </a:extLst>
        </p:cNvPr>
        <p:cNvGrpSpPr/>
        <p:nvPr/>
      </p:nvGrpSpPr>
      <p:grpSpPr>
        <a:xfrm>
          <a:off x="0" y="0"/>
          <a:ext cx="0" cy="0"/>
          <a:chOff x="0" y="0"/>
          <a:chExt cx="0" cy="0"/>
        </a:xfrm>
      </p:grpSpPr>
      <p:graphicFrame>
        <p:nvGraphicFramePr>
          <p:cNvPr id="12" name="Table 11">
            <a:extLst>
              <a:ext uri="{FF2B5EF4-FFF2-40B4-BE49-F238E27FC236}">
                <a16:creationId xmlns:a16="http://schemas.microsoft.com/office/drawing/2014/main" id="{CE14DE25-B225-C8F8-520A-8B17333923EE}"/>
              </a:ext>
            </a:extLst>
          </p:cNvPr>
          <p:cNvGraphicFramePr>
            <a:graphicFrameLocks noGrp="1"/>
          </p:cNvGraphicFramePr>
          <p:nvPr>
            <p:extLst>
              <p:ext uri="{D42A27DB-BD31-4B8C-83A1-F6EECF244321}">
                <p14:modId xmlns:p14="http://schemas.microsoft.com/office/powerpoint/2010/main" val="2391818919"/>
              </p:ext>
            </p:extLst>
          </p:nvPr>
        </p:nvGraphicFramePr>
        <p:xfrm>
          <a:off x="910496" y="1455566"/>
          <a:ext cx="10367547" cy="4267200"/>
        </p:xfrm>
        <a:graphic>
          <a:graphicData uri="http://schemas.openxmlformats.org/drawingml/2006/table">
            <a:tbl>
              <a:tblPr firstRow="1" bandRow="1">
                <a:tableStyleId>{073A0DAA-6AF3-43AB-8588-CEC1D06C72B9}</a:tableStyleId>
              </a:tblPr>
              <a:tblGrid>
                <a:gridCol w="2565070">
                  <a:extLst>
                    <a:ext uri="{9D8B030D-6E8A-4147-A177-3AD203B41FA5}">
                      <a16:colId xmlns:a16="http://schemas.microsoft.com/office/drawing/2014/main" val="2269540835"/>
                    </a:ext>
                  </a:extLst>
                </a:gridCol>
                <a:gridCol w="4177837">
                  <a:extLst>
                    <a:ext uri="{9D8B030D-6E8A-4147-A177-3AD203B41FA5}">
                      <a16:colId xmlns:a16="http://schemas.microsoft.com/office/drawing/2014/main" val="3365647017"/>
                    </a:ext>
                  </a:extLst>
                </a:gridCol>
                <a:gridCol w="3624640">
                  <a:extLst>
                    <a:ext uri="{9D8B030D-6E8A-4147-A177-3AD203B41FA5}">
                      <a16:colId xmlns:a16="http://schemas.microsoft.com/office/drawing/2014/main" val="3668010019"/>
                    </a:ext>
                  </a:extLst>
                </a:gridCol>
              </a:tblGrid>
              <a:tr h="370840">
                <a:tc>
                  <a:txBody>
                    <a:bodyPr/>
                    <a:lstStyle/>
                    <a:p>
                      <a:pPr algn="ctr">
                        <a:spcBef>
                          <a:spcPts val="600"/>
                        </a:spcBef>
                        <a:spcAft>
                          <a:spcPts val="600"/>
                        </a:spcAft>
                      </a:pPr>
                      <a:r>
                        <a:rPr lang="en-US" sz="2200" dirty="0">
                          <a:latin typeface="Arial" panose="020B0604020202020204" pitchFamily="34" charset="0"/>
                          <a:cs typeface="Arial" panose="020B0604020202020204" pitchFamily="34" charset="0"/>
                        </a:rPr>
                        <a:t>Lifestyle changes</a:t>
                      </a:r>
                      <a:endParaRPr lang="en-GB" sz="2200" dirty="0">
                        <a:latin typeface="Arial" panose="020B0604020202020204" pitchFamily="34" charset="0"/>
                        <a:cs typeface="Arial" panose="020B0604020202020204" pitchFamily="34" charset="0"/>
                      </a:endParaRPr>
                    </a:p>
                  </a:txBody>
                  <a:tcPr>
                    <a:solidFill>
                      <a:srgbClr val="002060">
                        <a:alpha val="77000"/>
                      </a:srgbClr>
                    </a:solidFill>
                  </a:tcPr>
                </a:tc>
                <a:tc>
                  <a:txBody>
                    <a:bodyPr/>
                    <a:lstStyle/>
                    <a:p>
                      <a:pPr algn="ctr">
                        <a:spcBef>
                          <a:spcPts val="600"/>
                        </a:spcBef>
                        <a:spcAft>
                          <a:spcPts val="600"/>
                        </a:spcAft>
                      </a:pPr>
                      <a:r>
                        <a:rPr lang="en-US" sz="2200" dirty="0">
                          <a:latin typeface="Arial" panose="020B0604020202020204" pitchFamily="34" charset="0"/>
                          <a:cs typeface="Arial" panose="020B0604020202020204" pitchFamily="34" charset="0"/>
                        </a:rPr>
                        <a:t>Why it matters</a:t>
                      </a:r>
                      <a:endParaRPr lang="en-GB" sz="2200" dirty="0">
                        <a:latin typeface="Arial" panose="020B0604020202020204" pitchFamily="34" charset="0"/>
                        <a:cs typeface="Arial" panose="020B0604020202020204" pitchFamily="34" charset="0"/>
                      </a:endParaRPr>
                    </a:p>
                  </a:txBody>
                  <a:tcPr>
                    <a:solidFill>
                      <a:srgbClr val="002060">
                        <a:alpha val="77000"/>
                      </a:srgbClr>
                    </a:solidFill>
                  </a:tcPr>
                </a:tc>
                <a:tc>
                  <a:txBody>
                    <a:bodyPr/>
                    <a:lstStyle/>
                    <a:p>
                      <a:pPr algn="ctr">
                        <a:spcBef>
                          <a:spcPts val="600"/>
                        </a:spcBef>
                        <a:spcAft>
                          <a:spcPts val="600"/>
                        </a:spcAft>
                      </a:pPr>
                      <a:r>
                        <a:rPr lang="en-US" sz="2200" dirty="0">
                          <a:latin typeface="Arial" panose="020B0604020202020204" pitchFamily="34" charset="0"/>
                          <a:cs typeface="Arial" panose="020B0604020202020204" pitchFamily="34" charset="0"/>
                        </a:rPr>
                        <a:t>What means for David</a:t>
                      </a:r>
                      <a:endParaRPr lang="en-GB" sz="2200" dirty="0">
                        <a:latin typeface="Arial" panose="020B0604020202020204" pitchFamily="34" charset="0"/>
                        <a:cs typeface="Arial" panose="020B0604020202020204" pitchFamily="34" charset="0"/>
                      </a:endParaRPr>
                    </a:p>
                  </a:txBody>
                  <a:tcPr>
                    <a:solidFill>
                      <a:srgbClr val="002060">
                        <a:alpha val="77000"/>
                      </a:srgbClr>
                    </a:solidFill>
                  </a:tcPr>
                </a:tc>
                <a:extLst>
                  <a:ext uri="{0D108BD9-81ED-4DB2-BD59-A6C34878D82A}">
                    <a16:rowId xmlns:a16="http://schemas.microsoft.com/office/drawing/2014/main" val="2237429097"/>
                  </a:ext>
                </a:extLst>
              </a:tr>
              <a:tr h="370840">
                <a:tc>
                  <a:txBody>
                    <a:bodyPr/>
                    <a:lstStyle/>
                    <a:p>
                      <a:pPr>
                        <a:spcBef>
                          <a:spcPts val="600"/>
                        </a:spcBef>
                        <a:spcAft>
                          <a:spcPts val="600"/>
                        </a:spcAft>
                      </a:pPr>
                      <a:r>
                        <a:rPr lang="en-GB" sz="2200" b="0" dirty="0">
                          <a:solidFill>
                            <a:schemeClr val="tx1"/>
                          </a:solidFill>
                          <a:latin typeface="Arial" panose="020B0604020202020204" pitchFamily="34" charset="0"/>
                          <a:cs typeface="Arial" panose="020B0604020202020204" pitchFamily="34" charset="0"/>
                        </a:rPr>
                        <a:t>     Stop smoking</a:t>
                      </a:r>
                      <a:endParaRPr lang="en-GB" sz="2200" dirty="0">
                        <a:latin typeface="Arial" panose="020B0604020202020204" pitchFamily="34" charset="0"/>
                        <a:cs typeface="Arial" panose="020B0604020202020204" pitchFamily="34" charset="0"/>
                      </a:endParaRPr>
                    </a:p>
                  </a:txBody>
                  <a:tcPr>
                    <a:solidFill>
                      <a:srgbClr val="F5F5F5"/>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Prevent artery damage</a:t>
                      </a:r>
                    </a:p>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Reduces vessel tightening</a:t>
                      </a:r>
                      <a:endParaRPr lang="en-GB" sz="2200" dirty="0">
                        <a:latin typeface="Arial" panose="020B0604020202020204" pitchFamily="34" charset="0"/>
                        <a:cs typeface="Arial" panose="020B0604020202020204" pitchFamily="34" charset="0"/>
                      </a:endParaRPr>
                    </a:p>
                  </a:txBody>
                  <a:tcPr>
                    <a:solidFill>
                      <a:srgbClr val="F5F5F5"/>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Smoked 35 years, stopping now helps</a:t>
                      </a:r>
                      <a:endParaRPr lang="en-GB" sz="2200" dirty="0">
                        <a:latin typeface="Arial" panose="020B0604020202020204" pitchFamily="34" charset="0"/>
                        <a:cs typeface="Arial" panose="020B0604020202020204" pitchFamily="34" charset="0"/>
                      </a:endParaRPr>
                    </a:p>
                  </a:txBody>
                  <a:tcPr>
                    <a:solidFill>
                      <a:srgbClr val="F5F5F5"/>
                    </a:solidFill>
                  </a:tcPr>
                </a:tc>
                <a:extLst>
                  <a:ext uri="{0D108BD9-81ED-4DB2-BD59-A6C34878D82A}">
                    <a16:rowId xmlns:a16="http://schemas.microsoft.com/office/drawing/2014/main" val="2398320152"/>
                  </a:ext>
                </a:extLst>
              </a:tr>
              <a:tr h="370840">
                <a:tc>
                  <a: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lang="en-GB" sz="2200" b="0" kern="1200" dirty="0">
                          <a:solidFill>
                            <a:schemeClr val="dk1"/>
                          </a:solidFill>
                          <a:effectLst/>
                          <a:latin typeface="Arial" panose="020B0604020202020204" pitchFamily="34" charset="0"/>
                          <a:ea typeface="+mn-ea"/>
                          <a:cs typeface="Arial" panose="020B0604020202020204" pitchFamily="34" charset="0"/>
                        </a:rPr>
                        <a:t>     Healthy diet</a:t>
                      </a:r>
                    </a:p>
                  </a:txBody>
                  <a:tcPr>
                    <a:solidFill>
                      <a:srgbClr val="D6F2FC"/>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Lowers </a:t>
                      </a:r>
                      <a:r>
                        <a:rPr lang="en-GB" sz="2200" dirty="0">
                          <a:latin typeface="Arial" panose="020B0604020202020204" pitchFamily="34" charset="0"/>
                          <a:cs typeface="Arial" panose="020B0604020202020204" pitchFamily="34" charset="0"/>
                        </a:rPr>
                        <a:t>Non-HDL</a:t>
                      </a:r>
                      <a:r>
                        <a:rPr lang="en-US" sz="2200" dirty="0">
                          <a:latin typeface="Arial" panose="020B0604020202020204" pitchFamily="34" charset="0"/>
                          <a:cs typeface="Arial" panose="020B0604020202020204" pitchFamily="34" charset="0"/>
                        </a:rPr>
                        <a:t> cholesterol</a:t>
                      </a:r>
                    </a:p>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Slows plaque buildup</a:t>
                      </a:r>
                      <a:endParaRPr lang="en-GB" sz="2200" dirty="0">
                        <a:latin typeface="Arial" panose="020B0604020202020204" pitchFamily="34" charset="0"/>
                        <a:cs typeface="Arial" panose="020B0604020202020204" pitchFamily="34" charset="0"/>
                      </a:endParaRPr>
                    </a:p>
                  </a:txBody>
                  <a:tcPr>
                    <a:solidFill>
                      <a:srgbClr val="D6F2FC"/>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Processed food diet, </a:t>
                      </a:r>
                      <a:r>
                        <a:rPr lang="en-US" sz="2200">
                          <a:latin typeface="Arial" panose="020B0604020202020204" pitchFamily="34" charset="0"/>
                          <a:cs typeface="Arial" panose="020B0604020202020204" pitchFamily="34" charset="0"/>
                        </a:rPr>
                        <a:t>need Mediterranean </a:t>
                      </a:r>
                      <a:r>
                        <a:rPr lang="en-US" sz="2200" dirty="0">
                          <a:latin typeface="Arial" panose="020B0604020202020204" pitchFamily="34" charset="0"/>
                          <a:cs typeface="Arial" panose="020B0604020202020204" pitchFamily="34" charset="0"/>
                        </a:rPr>
                        <a:t>switch</a:t>
                      </a:r>
                      <a:endParaRPr lang="en-GB" sz="2200" dirty="0">
                        <a:latin typeface="Arial" panose="020B0604020202020204" pitchFamily="34" charset="0"/>
                        <a:cs typeface="Arial" panose="020B0604020202020204" pitchFamily="34" charset="0"/>
                      </a:endParaRPr>
                    </a:p>
                  </a:txBody>
                  <a:tcPr>
                    <a:solidFill>
                      <a:srgbClr val="D6F2FC"/>
                    </a:solidFill>
                  </a:tcPr>
                </a:tc>
                <a:extLst>
                  <a:ext uri="{0D108BD9-81ED-4DB2-BD59-A6C34878D82A}">
                    <a16:rowId xmlns:a16="http://schemas.microsoft.com/office/drawing/2014/main" val="560768498"/>
                  </a:ext>
                </a:extLst>
              </a:tr>
              <a:tr h="370840">
                <a:tc>
                  <a:txBody>
                    <a:bodyPr/>
                    <a:lstStyle/>
                    <a:p>
                      <a:pPr algn="l">
                        <a:spcBef>
                          <a:spcPts val="600"/>
                        </a:spcBef>
                        <a:spcAft>
                          <a:spcPts val="600"/>
                        </a:spcAft>
                      </a:pPr>
                      <a:r>
                        <a:rPr lang="en-GB" sz="2200" b="0" dirty="0">
                          <a:solidFill>
                            <a:schemeClr val="tx1"/>
                          </a:solidFill>
                          <a:latin typeface="Arial" panose="020B0604020202020204" pitchFamily="34" charset="0"/>
                          <a:cs typeface="Arial" panose="020B0604020202020204" pitchFamily="34" charset="0"/>
                        </a:rPr>
                        <a:t>     Exercise</a:t>
                      </a:r>
                    </a:p>
                  </a:txBody>
                  <a:tcPr>
                    <a:solidFill>
                      <a:schemeClr val="bg1">
                        <a:lumMod val="95000"/>
                        <a:alpha val="77000"/>
                      </a:schemeClr>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Improves collateral flow</a:t>
                      </a:r>
                    </a:p>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Aids weight management</a:t>
                      </a:r>
                      <a:endParaRPr lang="en-GB" sz="2200" dirty="0">
                        <a:latin typeface="Arial" panose="020B0604020202020204" pitchFamily="34" charset="0"/>
                        <a:cs typeface="Arial" panose="020B0604020202020204" pitchFamily="34" charset="0"/>
                      </a:endParaRPr>
                    </a:p>
                  </a:txBody>
                  <a:tcPr>
                    <a:solidFill>
                      <a:schemeClr val="bg1">
                        <a:lumMod val="95000"/>
                        <a:alpha val="77000"/>
                      </a:schemeClr>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Sedentary job, needs structured exercise plan</a:t>
                      </a:r>
                      <a:endParaRPr lang="en-GB" sz="2200" dirty="0">
                        <a:latin typeface="Arial" panose="020B0604020202020204" pitchFamily="34" charset="0"/>
                        <a:cs typeface="Arial" panose="020B0604020202020204" pitchFamily="34" charset="0"/>
                      </a:endParaRPr>
                    </a:p>
                  </a:txBody>
                  <a:tcPr>
                    <a:solidFill>
                      <a:schemeClr val="bg1">
                        <a:lumMod val="95000"/>
                        <a:alpha val="77000"/>
                      </a:schemeClr>
                    </a:solidFill>
                  </a:tcPr>
                </a:tc>
                <a:extLst>
                  <a:ext uri="{0D108BD9-81ED-4DB2-BD59-A6C34878D82A}">
                    <a16:rowId xmlns:a16="http://schemas.microsoft.com/office/drawing/2014/main" val="2021913245"/>
                  </a:ext>
                </a:extLst>
              </a:tr>
              <a:tr h="370840">
                <a:tc>
                  <a: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lang="en-US" sz="2200" b="0" kern="1200" dirty="0">
                          <a:solidFill>
                            <a:schemeClr val="dk1"/>
                          </a:solidFill>
                          <a:effectLst/>
                          <a:latin typeface="Arial" panose="020B0604020202020204" pitchFamily="34" charset="0"/>
                          <a:ea typeface="+mn-ea"/>
                          <a:cs typeface="Arial" panose="020B0604020202020204" pitchFamily="34" charset="0"/>
                        </a:rPr>
                        <a:t>     </a:t>
                      </a:r>
                      <a:r>
                        <a:rPr lang="en-US" sz="2200" dirty="0">
                          <a:latin typeface="Arial" panose="020B0604020202020204" pitchFamily="34" charset="0"/>
                          <a:cs typeface="Arial" panose="020B0604020202020204" pitchFamily="34" charset="0"/>
                        </a:rPr>
                        <a:t>Cardiac </a:t>
                      </a:r>
                      <a:r>
                        <a:rPr lang="en-GB" sz="2200" b="0" kern="1200" dirty="0">
                          <a:solidFill>
                            <a:schemeClr val="dk1"/>
                          </a:solidFill>
                          <a:effectLst/>
                          <a:latin typeface="Arial" panose="020B0604020202020204" pitchFamily="34" charset="0"/>
                          <a:ea typeface="+mn-ea"/>
                          <a:cs typeface="Arial" panose="020B0604020202020204" pitchFamily="34" charset="0"/>
                        </a:rPr>
                        <a:t>rehab</a:t>
                      </a:r>
                    </a:p>
                  </a:txBody>
                  <a:tcPr>
                    <a:solidFill>
                      <a:schemeClr val="accent4">
                        <a:lumMod val="20000"/>
                        <a:lumOff val="80000"/>
                        <a:alpha val="77000"/>
                      </a:schemeClr>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Supervised exercise</a:t>
                      </a:r>
                    </a:p>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Education + support</a:t>
                      </a:r>
                      <a:endParaRPr lang="en-GB" sz="2200" dirty="0">
                        <a:latin typeface="Arial" panose="020B0604020202020204" pitchFamily="34" charset="0"/>
                        <a:cs typeface="Arial" panose="020B0604020202020204" pitchFamily="34" charset="0"/>
                      </a:endParaRPr>
                    </a:p>
                  </a:txBody>
                  <a:tcPr>
                    <a:solidFill>
                      <a:schemeClr val="accent4">
                        <a:lumMod val="20000"/>
                        <a:lumOff val="80000"/>
                        <a:alpha val="77000"/>
                      </a:schemeClr>
                    </a:solidFill>
                  </a:tcPr>
                </a:tc>
                <a:tc>
                  <a:txBody>
                    <a:bodyPr/>
                    <a:lstStyle/>
                    <a:p>
                      <a:pPr marL="342900" indent="-342900">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Cardiac rehab = Tailored support</a:t>
                      </a:r>
                      <a:endParaRPr lang="en-GB" sz="2200" dirty="0">
                        <a:latin typeface="Arial" panose="020B0604020202020204" pitchFamily="34" charset="0"/>
                        <a:cs typeface="Arial" panose="020B0604020202020204" pitchFamily="34" charset="0"/>
                      </a:endParaRPr>
                    </a:p>
                  </a:txBody>
                  <a:tcPr>
                    <a:solidFill>
                      <a:schemeClr val="accent4">
                        <a:lumMod val="20000"/>
                        <a:lumOff val="80000"/>
                        <a:alpha val="77000"/>
                      </a:schemeClr>
                    </a:solidFill>
                  </a:tcPr>
                </a:tc>
                <a:extLst>
                  <a:ext uri="{0D108BD9-81ED-4DB2-BD59-A6C34878D82A}">
                    <a16:rowId xmlns:a16="http://schemas.microsoft.com/office/drawing/2014/main" val="3007538223"/>
                  </a:ext>
                </a:extLst>
              </a:tr>
            </a:tbl>
          </a:graphicData>
        </a:graphic>
      </p:graphicFrame>
      <p:sp>
        <p:nvSpPr>
          <p:cNvPr id="2" name="Title 1">
            <a:extLst>
              <a:ext uri="{FF2B5EF4-FFF2-40B4-BE49-F238E27FC236}">
                <a16:creationId xmlns:a16="http://schemas.microsoft.com/office/drawing/2014/main" id="{3C2B551F-7402-257A-B313-0FA54CC48410}"/>
              </a:ext>
            </a:extLst>
          </p:cNvPr>
          <p:cNvSpPr>
            <a:spLocks noGrp="1"/>
          </p:cNvSpPr>
          <p:nvPr>
            <p:ph type="ctrTitle"/>
          </p:nvPr>
        </p:nvSpPr>
        <p:spPr>
          <a:xfrm>
            <a:off x="838800" y="475200"/>
            <a:ext cx="10515600" cy="850392"/>
          </a:xfrm>
        </p:spPr>
        <p:txBody>
          <a:bodyPr anchor="ctr" anchorCtr="0">
            <a:normAutofit/>
          </a:bodyPr>
          <a:lstStyle/>
          <a:p>
            <a:r>
              <a:rPr lang="en-GB" sz="4000" b="1" dirty="0">
                <a:latin typeface="Arial" panose="020B0604020202020204" pitchFamily="34" charset="0"/>
                <a:cs typeface="Arial" panose="020B0604020202020204" pitchFamily="34" charset="0"/>
              </a:rPr>
              <a:t>Lifestyle Modifications</a:t>
            </a:r>
          </a:p>
        </p:txBody>
      </p:sp>
      <p:sp>
        <p:nvSpPr>
          <p:cNvPr id="8" name="TextBox 7">
            <a:extLst>
              <a:ext uri="{FF2B5EF4-FFF2-40B4-BE49-F238E27FC236}">
                <a16:creationId xmlns:a16="http://schemas.microsoft.com/office/drawing/2014/main" id="{097CBD06-49B6-5A8B-99B1-15D0D5998B45}"/>
              </a:ext>
            </a:extLst>
          </p:cNvPr>
          <p:cNvSpPr txBox="1"/>
          <p:nvPr/>
        </p:nvSpPr>
        <p:spPr>
          <a:xfrm>
            <a:off x="1592912" y="5897480"/>
            <a:ext cx="9265085" cy="400110"/>
          </a:xfrm>
          <a:prstGeom prst="rect">
            <a:avLst/>
          </a:prstGeom>
          <a:noFill/>
        </p:spPr>
        <p:txBody>
          <a:bodyPr wrap="square" rtlCol="0">
            <a:spAutoFit/>
          </a:bodyPr>
          <a:lstStyle/>
          <a:p>
            <a:pPr algn="ctr"/>
            <a:r>
              <a:rPr lang="fr-FR" sz="2000" b="1" dirty="0">
                <a:latin typeface="Arial" panose="020B0604020202020204" pitchFamily="34" charset="0"/>
                <a:cs typeface="Arial" panose="020B0604020202020204" pitchFamily="34" charset="0"/>
              </a:rPr>
              <a:t>Sources:</a:t>
            </a:r>
            <a:r>
              <a:rPr lang="fr-FR" sz="2000" dirty="0">
                <a:latin typeface="Arial" panose="020B0604020202020204" pitchFamily="34" charset="0"/>
                <a:cs typeface="Arial" panose="020B0604020202020204" pitchFamily="34" charset="0"/>
              </a:rPr>
              <a:t> Vaquer et al., 2026; Liu et al., 2026; NHS, 2025</a:t>
            </a:r>
            <a:endParaRPr lang="en-GB" sz="2000" dirty="0">
              <a:latin typeface="Arial" panose="020B0604020202020204" pitchFamily="34" charset="0"/>
              <a:cs typeface="Arial" panose="020B0604020202020204" pitchFamily="34" charset="0"/>
            </a:endParaRPr>
          </a:p>
        </p:txBody>
      </p:sp>
      <p:pic>
        <p:nvPicPr>
          <p:cNvPr id="10" name="Graphic 9" descr="No smoking with solid fill">
            <a:extLst>
              <a:ext uri="{FF2B5EF4-FFF2-40B4-BE49-F238E27FC236}">
                <a16:creationId xmlns:a16="http://schemas.microsoft.com/office/drawing/2014/main" id="{B6E08A50-CCD2-511C-C9B8-1905DE3FA95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7837" y="1947192"/>
            <a:ext cx="356616" cy="356616"/>
          </a:xfrm>
          <a:prstGeom prst="rect">
            <a:avLst/>
          </a:prstGeom>
        </p:spPr>
      </p:pic>
      <p:pic>
        <p:nvPicPr>
          <p:cNvPr id="14" name="Graphic 13" descr="Fruit bowl with solid fill">
            <a:extLst>
              <a:ext uri="{FF2B5EF4-FFF2-40B4-BE49-F238E27FC236}">
                <a16:creationId xmlns:a16="http://schemas.microsoft.com/office/drawing/2014/main" id="{C94247B9-366C-2A95-FE2D-2FAFB631326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78524" y="2848401"/>
            <a:ext cx="338328" cy="338328"/>
          </a:xfrm>
          <a:prstGeom prst="rect">
            <a:avLst/>
          </a:prstGeom>
        </p:spPr>
      </p:pic>
      <p:pic>
        <p:nvPicPr>
          <p:cNvPr id="18" name="Graphic 17" descr="Heart with pulse with solid fill">
            <a:extLst>
              <a:ext uri="{FF2B5EF4-FFF2-40B4-BE49-F238E27FC236}">
                <a16:creationId xmlns:a16="http://schemas.microsoft.com/office/drawing/2014/main" id="{58FA0517-0C77-39DB-0399-89B76ED7D763}"/>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56984" y="4863841"/>
            <a:ext cx="393192" cy="393192"/>
          </a:xfrm>
          <a:prstGeom prst="rect">
            <a:avLst/>
          </a:prstGeom>
        </p:spPr>
      </p:pic>
      <p:pic>
        <p:nvPicPr>
          <p:cNvPr id="20" name="Graphic 19" descr="Run with solid fill">
            <a:extLst>
              <a:ext uri="{FF2B5EF4-FFF2-40B4-BE49-F238E27FC236}">
                <a16:creationId xmlns:a16="http://schemas.microsoft.com/office/drawing/2014/main" id="{9B057237-5108-B531-47CF-5E9C214C6DB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25808" y="3914952"/>
            <a:ext cx="420624" cy="420624"/>
          </a:xfrm>
          <a:prstGeom prst="rect">
            <a:avLst/>
          </a:prstGeom>
        </p:spPr>
      </p:pic>
      <p:pic>
        <p:nvPicPr>
          <p:cNvPr id="3" name="slide 8">
            <a:hlinkClick r:id="" action="ppaction://media"/>
            <a:extLst>
              <a:ext uri="{FF2B5EF4-FFF2-40B4-BE49-F238E27FC236}">
                <a16:creationId xmlns:a16="http://schemas.microsoft.com/office/drawing/2014/main" id="{40B733C3-C2CF-0E3F-5CE8-07EEEF48EBF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1898" y="272000"/>
            <a:ext cx="406400" cy="406400"/>
          </a:xfrm>
          <a:prstGeom prst="rect">
            <a:avLst/>
          </a:prstGeom>
        </p:spPr>
      </p:pic>
    </p:spTree>
    <p:extLst>
      <p:ext uri="{BB962C8B-B14F-4D97-AF65-F5344CB8AC3E}">
        <p14:creationId xmlns:p14="http://schemas.microsoft.com/office/powerpoint/2010/main" val="3203599255"/>
      </p:ext>
    </p:extLst>
  </p:cSld>
  <p:clrMapOvr>
    <a:masterClrMapping/>
  </p:clrMapOvr>
  <mc:AlternateContent xmlns:mc="http://schemas.openxmlformats.org/markup-compatibility/2006">
    <mc:Choice xmlns:p14="http://schemas.microsoft.com/office/powerpoint/2010/main" Requires="p14">
      <p:transition spd="slow" p14:dur="2000" advTm="114000"/>
    </mc:Choice>
    <mc:Fallback>
      <p:transition spd="slow" advTm="11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694F702-DDF5-7891-47E3-EE8F521E24AA}"/>
              </a:ext>
            </a:extLst>
          </p:cNvPr>
          <p:cNvGrpSpPr/>
          <p:nvPr/>
        </p:nvGrpSpPr>
        <p:grpSpPr>
          <a:xfrm>
            <a:off x="-107952" y="1521302"/>
            <a:ext cx="6728902" cy="4546023"/>
            <a:chOff x="156078" y="1474766"/>
            <a:chExt cx="6728902" cy="4546023"/>
          </a:xfrm>
        </p:grpSpPr>
        <p:graphicFrame>
          <p:nvGraphicFramePr>
            <p:cNvPr id="42" name="Diagram 41">
              <a:extLst>
                <a:ext uri="{FF2B5EF4-FFF2-40B4-BE49-F238E27FC236}">
                  <a16:creationId xmlns:a16="http://schemas.microsoft.com/office/drawing/2014/main" id="{2275BA28-67C1-CADC-80E8-6C292E1EB861}"/>
                </a:ext>
              </a:extLst>
            </p:cNvPr>
            <p:cNvGraphicFramePr/>
            <p:nvPr>
              <p:extLst>
                <p:ext uri="{D42A27DB-BD31-4B8C-83A1-F6EECF244321}">
                  <p14:modId xmlns:p14="http://schemas.microsoft.com/office/powerpoint/2010/main" val="1840633739"/>
                </p:ext>
              </p:extLst>
            </p:nvPr>
          </p:nvGraphicFramePr>
          <p:xfrm>
            <a:off x="156078" y="1474766"/>
            <a:ext cx="4427797" cy="4546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44" name="Group 43">
              <a:extLst>
                <a:ext uri="{FF2B5EF4-FFF2-40B4-BE49-F238E27FC236}">
                  <a16:creationId xmlns:a16="http://schemas.microsoft.com/office/drawing/2014/main" id="{0C94CB97-6CB5-110C-13E2-80E4E4DD63EC}"/>
                </a:ext>
              </a:extLst>
            </p:cNvPr>
            <p:cNvGrpSpPr/>
            <p:nvPr/>
          </p:nvGrpSpPr>
          <p:grpSpPr>
            <a:xfrm>
              <a:off x="979867" y="1932045"/>
              <a:ext cx="5905113" cy="3816000"/>
              <a:chOff x="838200" y="1362537"/>
              <a:chExt cx="5905113" cy="3807744"/>
            </a:xfrm>
          </p:grpSpPr>
          <p:sp>
            <p:nvSpPr>
              <p:cNvPr id="45" name="Freeform: Shape 44">
                <a:extLst>
                  <a:ext uri="{FF2B5EF4-FFF2-40B4-BE49-F238E27FC236}">
                    <a16:creationId xmlns:a16="http://schemas.microsoft.com/office/drawing/2014/main" id="{CE4F7A29-7445-41CA-0629-D88C245D62AE}"/>
                  </a:ext>
                </a:extLst>
              </p:cNvPr>
              <p:cNvSpPr/>
              <p:nvPr/>
            </p:nvSpPr>
            <p:spPr>
              <a:xfrm>
                <a:off x="838200" y="1362537"/>
                <a:ext cx="2736000" cy="1692000"/>
              </a:xfrm>
              <a:custGeom>
                <a:avLst/>
                <a:gdLst>
                  <a:gd name="csX0" fmla="*/ 0 w 2735994"/>
                  <a:gd name="csY0" fmla="*/ 155664 h 933967"/>
                  <a:gd name="csX1" fmla="*/ 155664 w 2735994"/>
                  <a:gd name="csY1" fmla="*/ 0 h 933967"/>
                  <a:gd name="csX2" fmla="*/ 2580330 w 2735994"/>
                  <a:gd name="csY2" fmla="*/ 0 h 933967"/>
                  <a:gd name="csX3" fmla="*/ 2735994 w 2735994"/>
                  <a:gd name="csY3" fmla="*/ 155664 h 933967"/>
                  <a:gd name="csX4" fmla="*/ 2735994 w 2735994"/>
                  <a:gd name="csY4" fmla="*/ 778303 h 933967"/>
                  <a:gd name="csX5" fmla="*/ 2580330 w 2735994"/>
                  <a:gd name="csY5" fmla="*/ 933967 h 933967"/>
                  <a:gd name="csX6" fmla="*/ 155664 w 2735994"/>
                  <a:gd name="csY6" fmla="*/ 933967 h 933967"/>
                  <a:gd name="csX7" fmla="*/ 0 w 2735994"/>
                  <a:gd name="csY7" fmla="*/ 778303 h 933967"/>
                  <a:gd name="csX8" fmla="*/ 0 w 2735994"/>
                  <a:gd name="csY8" fmla="*/ 155664 h 9339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35994" h="933967">
                    <a:moveTo>
                      <a:pt x="0" y="155664"/>
                    </a:moveTo>
                    <a:cubicBezTo>
                      <a:pt x="0" y="69693"/>
                      <a:pt x="69693" y="0"/>
                      <a:pt x="155664" y="0"/>
                    </a:cubicBezTo>
                    <a:lnTo>
                      <a:pt x="2580330" y="0"/>
                    </a:lnTo>
                    <a:cubicBezTo>
                      <a:pt x="2666301" y="0"/>
                      <a:pt x="2735994" y="69693"/>
                      <a:pt x="2735994" y="155664"/>
                    </a:cubicBezTo>
                    <a:lnTo>
                      <a:pt x="2735994" y="778303"/>
                    </a:lnTo>
                    <a:cubicBezTo>
                      <a:pt x="2735994" y="864274"/>
                      <a:pt x="2666301" y="933967"/>
                      <a:pt x="2580330" y="933967"/>
                    </a:cubicBezTo>
                    <a:lnTo>
                      <a:pt x="155664" y="933967"/>
                    </a:lnTo>
                    <a:cubicBezTo>
                      <a:pt x="69693" y="933967"/>
                      <a:pt x="0" y="864274"/>
                      <a:pt x="0" y="778303"/>
                    </a:cubicBezTo>
                    <a:lnTo>
                      <a:pt x="0" y="15566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413" tIns="129413" rIns="129413" bIns="129413" numCol="1" spcCol="1270" anchor="b" anchorCtr="0">
                <a:noAutofit/>
              </a:bodyPr>
              <a:lstStyle/>
              <a:p>
                <a:pPr marL="0" lvl="0" indent="0" algn="ctr" defTabSz="977900">
                  <a:lnSpc>
                    <a:spcPct val="90000"/>
                  </a:lnSpc>
                  <a:spcBef>
                    <a:spcPct val="0"/>
                  </a:spcBef>
                  <a:spcAft>
                    <a:spcPct val="35000"/>
                  </a:spcAft>
                  <a:buFont typeface="Arial" panose="020B0604020202020204" pitchFamily="34" charset="0"/>
                  <a:buNone/>
                </a:pPr>
                <a:endParaRPr lang="en-GB" sz="2000" b="1" kern="1200" dirty="0">
                  <a:latin typeface="Arial" panose="020B0604020202020204" pitchFamily="34" charset="0"/>
                  <a:cs typeface="Arial" panose="020B0604020202020204" pitchFamily="34" charset="0"/>
                </a:endParaRPr>
              </a:p>
              <a:p>
                <a:pPr marL="0" lvl="0" indent="0" algn="ctr" defTabSz="977900">
                  <a:lnSpc>
                    <a:spcPct val="90000"/>
                  </a:lnSpc>
                  <a:spcBef>
                    <a:spcPct val="0"/>
                  </a:spcBef>
                  <a:spcAft>
                    <a:spcPct val="35000"/>
                  </a:spcAft>
                  <a:buFont typeface="Arial" panose="020B0604020202020204" pitchFamily="34" charset="0"/>
                  <a:buNone/>
                </a:pPr>
                <a:endParaRPr lang="en-GB" sz="2000" b="1" kern="1200" dirty="0">
                  <a:latin typeface="Arial" panose="020B0604020202020204" pitchFamily="34" charset="0"/>
                  <a:cs typeface="Arial" panose="020B0604020202020204" pitchFamily="34" charset="0"/>
                </a:endParaRPr>
              </a:p>
              <a:p>
                <a:pPr marL="0" lvl="0" indent="0" algn="ctr" defTabSz="977900">
                  <a:lnSpc>
                    <a:spcPct val="90000"/>
                  </a:lnSpc>
                  <a:spcBef>
                    <a:spcPct val="0"/>
                  </a:spcBef>
                  <a:spcAft>
                    <a:spcPct val="35000"/>
                  </a:spcAft>
                  <a:buFont typeface="Arial" panose="020B0604020202020204" pitchFamily="34" charset="0"/>
                  <a:buNone/>
                </a:pPr>
                <a:endParaRPr lang="en-GB" sz="2000" b="1" dirty="0">
                  <a:latin typeface="Arial" panose="020B0604020202020204" pitchFamily="34" charset="0"/>
                  <a:cs typeface="Arial" panose="020B0604020202020204" pitchFamily="34" charset="0"/>
                </a:endParaRPr>
              </a:p>
              <a:p>
                <a:pPr marL="0" lvl="0" indent="0" algn="ctr" defTabSz="977900">
                  <a:lnSpc>
                    <a:spcPct val="90000"/>
                  </a:lnSpc>
                  <a:spcBef>
                    <a:spcPct val="0"/>
                  </a:spcBef>
                  <a:spcAft>
                    <a:spcPct val="35000"/>
                  </a:spcAft>
                  <a:buFont typeface="Arial" panose="020B0604020202020204" pitchFamily="34" charset="0"/>
                  <a:buNone/>
                </a:pPr>
                <a:endParaRPr lang="en-GB" sz="2000" b="1" kern="1200" dirty="0">
                  <a:latin typeface="Arial" panose="020B0604020202020204" pitchFamily="34" charset="0"/>
                  <a:cs typeface="Arial" panose="020B0604020202020204" pitchFamily="34" charset="0"/>
                </a:endParaRPr>
              </a:p>
              <a:p>
                <a:pPr marL="0" lvl="0" indent="0" algn="ctr" defTabSz="977900">
                  <a:lnSpc>
                    <a:spcPct val="90000"/>
                  </a:lnSpc>
                  <a:spcBef>
                    <a:spcPct val="0"/>
                  </a:spcBef>
                  <a:spcAft>
                    <a:spcPct val="35000"/>
                  </a:spcAft>
                  <a:buFont typeface="Arial" panose="020B0604020202020204" pitchFamily="34" charset="0"/>
                  <a:buNone/>
                </a:pPr>
                <a:endParaRPr lang="en-GB" sz="2000" b="1" dirty="0">
                  <a:latin typeface="Arial" panose="020B0604020202020204" pitchFamily="34" charset="0"/>
                  <a:cs typeface="Arial" panose="020B0604020202020204" pitchFamily="34" charset="0"/>
                </a:endParaRPr>
              </a:p>
              <a:p>
                <a:pPr marL="0" lvl="0" indent="0" algn="ctr" defTabSz="977900">
                  <a:lnSpc>
                    <a:spcPct val="90000"/>
                  </a:lnSpc>
                  <a:spcBef>
                    <a:spcPts val="600"/>
                  </a:spcBef>
                  <a:spcAft>
                    <a:spcPct val="35000"/>
                  </a:spcAft>
                  <a:buFont typeface="Arial" panose="020B0604020202020204" pitchFamily="34" charset="0"/>
                  <a:buNone/>
                </a:pPr>
                <a:r>
                  <a:rPr lang="en-GB" sz="2000" b="1" kern="1200" dirty="0">
                    <a:latin typeface="Arial" panose="020B0604020202020204" pitchFamily="34" charset="0"/>
                    <a:cs typeface="Arial" panose="020B0604020202020204" pitchFamily="34" charset="0"/>
                  </a:rPr>
                  <a:t>   GP Review</a:t>
                </a:r>
              </a:p>
              <a:p>
                <a:pPr marL="1800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Symptoms, meds</a:t>
                </a:r>
              </a:p>
              <a:p>
                <a:pPr marL="1800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Every 6-12 months</a:t>
                </a:r>
              </a:p>
              <a:p>
                <a:pPr marL="0" lvl="0" indent="0" algn="ctr" defTabSz="977900">
                  <a:lnSpc>
                    <a:spcPct val="90000"/>
                  </a:lnSpc>
                  <a:spcBef>
                    <a:spcPct val="0"/>
                  </a:spcBef>
                  <a:spcAft>
                    <a:spcPct val="35000"/>
                  </a:spcAft>
                  <a:buFont typeface="Arial" panose="020B0604020202020204" pitchFamily="34" charset="0"/>
                  <a:buNone/>
                </a:pPr>
                <a:endParaRPr lang="en-GB" sz="2000" kern="1200" dirty="0">
                  <a:latin typeface="Arial" panose="020B0604020202020204" pitchFamily="34" charset="0"/>
                  <a:cs typeface="Arial" panose="020B0604020202020204" pitchFamily="34" charset="0"/>
                </a:endParaRPr>
              </a:p>
            </p:txBody>
          </p:sp>
          <p:sp>
            <p:nvSpPr>
              <p:cNvPr id="47" name="Freeform: Shape 46">
                <a:extLst>
                  <a:ext uri="{FF2B5EF4-FFF2-40B4-BE49-F238E27FC236}">
                    <a16:creationId xmlns:a16="http://schemas.microsoft.com/office/drawing/2014/main" id="{7094E401-4C8E-E58A-015A-F67942F4A927}"/>
                  </a:ext>
                </a:extLst>
              </p:cNvPr>
              <p:cNvSpPr/>
              <p:nvPr/>
            </p:nvSpPr>
            <p:spPr>
              <a:xfrm>
                <a:off x="4007319" y="1362537"/>
                <a:ext cx="2735994" cy="1692000"/>
              </a:xfrm>
              <a:custGeom>
                <a:avLst/>
                <a:gdLst>
                  <a:gd name="csX0" fmla="*/ 0 w 2735994"/>
                  <a:gd name="csY0" fmla="*/ 155664 h 933967"/>
                  <a:gd name="csX1" fmla="*/ 155664 w 2735994"/>
                  <a:gd name="csY1" fmla="*/ 0 h 933967"/>
                  <a:gd name="csX2" fmla="*/ 2580330 w 2735994"/>
                  <a:gd name="csY2" fmla="*/ 0 h 933967"/>
                  <a:gd name="csX3" fmla="*/ 2735994 w 2735994"/>
                  <a:gd name="csY3" fmla="*/ 155664 h 933967"/>
                  <a:gd name="csX4" fmla="*/ 2735994 w 2735994"/>
                  <a:gd name="csY4" fmla="*/ 778303 h 933967"/>
                  <a:gd name="csX5" fmla="*/ 2580330 w 2735994"/>
                  <a:gd name="csY5" fmla="*/ 933967 h 933967"/>
                  <a:gd name="csX6" fmla="*/ 155664 w 2735994"/>
                  <a:gd name="csY6" fmla="*/ 933967 h 933967"/>
                  <a:gd name="csX7" fmla="*/ 0 w 2735994"/>
                  <a:gd name="csY7" fmla="*/ 778303 h 933967"/>
                  <a:gd name="csX8" fmla="*/ 0 w 2735994"/>
                  <a:gd name="csY8" fmla="*/ 155664 h 9339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35994" h="933967">
                    <a:moveTo>
                      <a:pt x="0" y="155664"/>
                    </a:moveTo>
                    <a:cubicBezTo>
                      <a:pt x="0" y="69693"/>
                      <a:pt x="69693" y="0"/>
                      <a:pt x="155664" y="0"/>
                    </a:cubicBezTo>
                    <a:lnTo>
                      <a:pt x="2580330" y="0"/>
                    </a:lnTo>
                    <a:cubicBezTo>
                      <a:pt x="2666301" y="0"/>
                      <a:pt x="2735994" y="69693"/>
                      <a:pt x="2735994" y="155664"/>
                    </a:cubicBezTo>
                    <a:lnTo>
                      <a:pt x="2735994" y="778303"/>
                    </a:lnTo>
                    <a:cubicBezTo>
                      <a:pt x="2735994" y="864274"/>
                      <a:pt x="2666301" y="933967"/>
                      <a:pt x="2580330" y="933967"/>
                    </a:cubicBezTo>
                    <a:lnTo>
                      <a:pt x="155664" y="933967"/>
                    </a:lnTo>
                    <a:cubicBezTo>
                      <a:pt x="69693" y="933967"/>
                      <a:pt x="0" y="864274"/>
                      <a:pt x="0" y="778303"/>
                    </a:cubicBezTo>
                    <a:lnTo>
                      <a:pt x="0" y="15566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413" tIns="129413" rIns="129413" bIns="129413" numCol="1" spcCol="1270" anchor="t" anchorCtr="0">
                <a:noAutofit/>
              </a:bodyPr>
              <a:lstStyle/>
              <a:p>
                <a:pPr marL="0" lvl="0" indent="0" algn="ctr" defTabSz="9779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   Blood Tests</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Lipids, HbA1c</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Target: Non-HDL </a:t>
                </a:r>
              </a:p>
              <a:p>
                <a:pPr defTabSz="977900">
                  <a:lnSpc>
                    <a:spcPct val="90000"/>
                  </a:lnSpc>
                  <a:spcBef>
                    <a:spcPct val="0"/>
                  </a:spcBef>
                  <a:spcAft>
                    <a:spcPct val="35000"/>
                  </a:spcAft>
                </a:pPr>
                <a:r>
                  <a:rPr lang="en-GB" sz="2000" dirty="0">
                    <a:latin typeface="Arial" panose="020B0604020202020204" pitchFamily="34" charset="0"/>
                    <a:cs typeface="Arial" panose="020B0604020202020204" pitchFamily="34" charset="0"/>
                  </a:rPr>
                  <a:t>     &lt; 2.6 mmol/L </a:t>
                </a:r>
                <a:endParaRPr lang="en-US" sz="2000" b="1" kern="1200" dirty="0">
                  <a:latin typeface="Arial" panose="020B0604020202020204" pitchFamily="34" charset="0"/>
                  <a:cs typeface="Arial" panose="020B0604020202020204" pitchFamily="34" charset="0"/>
                </a:endParaRPr>
              </a:p>
              <a:p>
                <a:pPr marL="0" lvl="0" indent="0" algn="ctr" defTabSz="977900">
                  <a:lnSpc>
                    <a:spcPct val="90000"/>
                  </a:lnSpc>
                  <a:spcBef>
                    <a:spcPct val="0"/>
                  </a:spcBef>
                  <a:spcAft>
                    <a:spcPct val="35000"/>
                  </a:spcAft>
                  <a:buNone/>
                </a:pPr>
                <a:endParaRPr lang="en-GB" sz="2000" kern="1200" dirty="0"/>
              </a:p>
            </p:txBody>
          </p:sp>
          <p:sp>
            <p:nvSpPr>
              <p:cNvPr id="49" name="Freeform: Shape 48">
                <a:extLst>
                  <a:ext uri="{FF2B5EF4-FFF2-40B4-BE49-F238E27FC236}">
                    <a16:creationId xmlns:a16="http://schemas.microsoft.com/office/drawing/2014/main" id="{B531719E-7681-E381-513C-1A1357247E35}"/>
                  </a:ext>
                </a:extLst>
              </p:cNvPr>
              <p:cNvSpPr/>
              <p:nvPr/>
            </p:nvSpPr>
            <p:spPr>
              <a:xfrm>
                <a:off x="4007319" y="3478281"/>
                <a:ext cx="2735994" cy="1692000"/>
              </a:xfrm>
              <a:custGeom>
                <a:avLst/>
                <a:gdLst>
                  <a:gd name="csX0" fmla="*/ 0 w 2735994"/>
                  <a:gd name="csY0" fmla="*/ 155664 h 933967"/>
                  <a:gd name="csX1" fmla="*/ 155664 w 2735994"/>
                  <a:gd name="csY1" fmla="*/ 0 h 933967"/>
                  <a:gd name="csX2" fmla="*/ 2580330 w 2735994"/>
                  <a:gd name="csY2" fmla="*/ 0 h 933967"/>
                  <a:gd name="csX3" fmla="*/ 2735994 w 2735994"/>
                  <a:gd name="csY3" fmla="*/ 155664 h 933967"/>
                  <a:gd name="csX4" fmla="*/ 2735994 w 2735994"/>
                  <a:gd name="csY4" fmla="*/ 778303 h 933967"/>
                  <a:gd name="csX5" fmla="*/ 2580330 w 2735994"/>
                  <a:gd name="csY5" fmla="*/ 933967 h 933967"/>
                  <a:gd name="csX6" fmla="*/ 155664 w 2735994"/>
                  <a:gd name="csY6" fmla="*/ 933967 h 933967"/>
                  <a:gd name="csX7" fmla="*/ 0 w 2735994"/>
                  <a:gd name="csY7" fmla="*/ 778303 h 933967"/>
                  <a:gd name="csX8" fmla="*/ 0 w 2735994"/>
                  <a:gd name="csY8" fmla="*/ 155664 h 9339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35994" h="933967">
                    <a:moveTo>
                      <a:pt x="0" y="155664"/>
                    </a:moveTo>
                    <a:cubicBezTo>
                      <a:pt x="0" y="69693"/>
                      <a:pt x="69693" y="0"/>
                      <a:pt x="155664" y="0"/>
                    </a:cubicBezTo>
                    <a:lnTo>
                      <a:pt x="2580330" y="0"/>
                    </a:lnTo>
                    <a:cubicBezTo>
                      <a:pt x="2666301" y="0"/>
                      <a:pt x="2735994" y="69693"/>
                      <a:pt x="2735994" y="155664"/>
                    </a:cubicBezTo>
                    <a:lnTo>
                      <a:pt x="2735994" y="778303"/>
                    </a:lnTo>
                    <a:cubicBezTo>
                      <a:pt x="2735994" y="864274"/>
                      <a:pt x="2666301" y="933967"/>
                      <a:pt x="2580330" y="933967"/>
                    </a:cubicBezTo>
                    <a:lnTo>
                      <a:pt x="155664" y="933967"/>
                    </a:lnTo>
                    <a:cubicBezTo>
                      <a:pt x="69693" y="933967"/>
                      <a:pt x="0" y="864274"/>
                      <a:pt x="0" y="778303"/>
                    </a:cubicBezTo>
                    <a:lnTo>
                      <a:pt x="0" y="15566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413" tIns="129413" rIns="129413" bIns="129413" numCol="1" spcCol="1270" anchor="t" anchorCtr="0">
                <a:noAutofit/>
              </a:bodyPr>
              <a:lstStyle/>
              <a:p>
                <a:pPr marL="0" lvl="0" indent="0" algn="ctr" defTabSz="9779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      Adjust Care Plan</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Medications</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Lifestyle goals</a:t>
                </a:r>
              </a:p>
              <a:p>
                <a:pPr marL="0" lvl="0" indent="0" algn="ctr" defTabSz="977900">
                  <a:lnSpc>
                    <a:spcPct val="90000"/>
                  </a:lnSpc>
                  <a:spcBef>
                    <a:spcPct val="0"/>
                  </a:spcBef>
                  <a:spcAft>
                    <a:spcPct val="35000"/>
                  </a:spcAft>
                  <a:buNone/>
                </a:pPr>
                <a:endParaRPr lang="en-GB" sz="2000" kern="1200" dirty="0"/>
              </a:p>
            </p:txBody>
          </p:sp>
          <p:sp>
            <p:nvSpPr>
              <p:cNvPr id="51" name="Freeform: Shape 50">
                <a:extLst>
                  <a:ext uri="{FF2B5EF4-FFF2-40B4-BE49-F238E27FC236}">
                    <a16:creationId xmlns:a16="http://schemas.microsoft.com/office/drawing/2014/main" id="{7F634FEB-5FE0-A2FA-44DB-8C59C2485579}"/>
                  </a:ext>
                </a:extLst>
              </p:cNvPr>
              <p:cNvSpPr/>
              <p:nvPr/>
            </p:nvSpPr>
            <p:spPr>
              <a:xfrm>
                <a:off x="838200" y="3478281"/>
                <a:ext cx="2735994" cy="1692000"/>
              </a:xfrm>
              <a:custGeom>
                <a:avLst/>
                <a:gdLst>
                  <a:gd name="csX0" fmla="*/ 0 w 2735994"/>
                  <a:gd name="csY0" fmla="*/ 155664 h 933967"/>
                  <a:gd name="csX1" fmla="*/ 155664 w 2735994"/>
                  <a:gd name="csY1" fmla="*/ 0 h 933967"/>
                  <a:gd name="csX2" fmla="*/ 2580330 w 2735994"/>
                  <a:gd name="csY2" fmla="*/ 0 h 933967"/>
                  <a:gd name="csX3" fmla="*/ 2735994 w 2735994"/>
                  <a:gd name="csY3" fmla="*/ 155664 h 933967"/>
                  <a:gd name="csX4" fmla="*/ 2735994 w 2735994"/>
                  <a:gd name="csY4" fmla="*/ 778303 h 933967"/>
                  <a:gd name="csX5" fmla="*/ 2580330 w 2735994"/>
                  <a:gd name="csY5" fmla="*/ 933967 h 933967"/>
                  <a:gd name="csX6" fmla="*/ 155664 w 2735994"/>
                  <a:gd name="csY6" fmla="*/ 933967 h 933967"/>
                  <a:gd name="csX7" fmla="*/ 0 w 2735994"/>
                  <a:gd name="csY7" fmla="*/ 778303 h 933967"/>
                  <a:gd name="csX8" fmla="*/ 0 w 2735994"/>
                  <a:gd name="csY8" fmla="*/ 155664 h 9339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735994" h="933967">
                    <a:moveTo>
                      <a:pt x="0" y="155664"/>
                    </a:moveTo>
                    <a:cubicBezTo>
                      <a:pt x="0" y="69693"/>
                      <a:pt x="69693" y="0"/>
                      <a:pt x="155664" y="0"/>
                    </a:cubicBezTo>
                    <a:lnTo>
                      <a:pt x="2580330" y="0"/>
                    </a:lnTo>
                    <a:cubicBezTo>
                      <a:pt x="2666301" y="0"/>
                      <a:pt x="2735994" y="69693"/>
                      <a:pt x="2735994" y="155664"/>
                    </a:cubicBezTo>
                    <a:lnTo>
                      <a:pt x="2735994" y="778303"/>
                    </a:lnTo>
                    <a:cubicBezTo>
                      <a:pt x="2735994" y="864274"/>
                      <a:pt x="2666301" y="933967"/>
                      <a:pt x="2580330" y="933967"/>
                    </a:cubicBezTo>
                    <a:lnTo>
                      <a:pt x="155664" y="933967"/>
                    </a:lnTo>
                    <a:cubicBezTo>
                      <a:pt x="69693" y="933967"/>
                      <a:pt x="0" y="864274"/>
                      <a:pt x="0" y="778303"/>
                    </a:cubicBezTo>
                    <a:lnTo>
                      <a:pt x="0" y="15566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413" tIns="129413" rIns="129413" bIns="129413" numCol="1" spcCol="1270" anchor="t" anchorCtr="0">
                <a:noAutofit/>
              </a:bodyPr>
              <a:lstStyle/>
              <a:p>
                <a:pPr marL="0" lvl="0" indent="0" algn="ct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     Communicate</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Teach-back</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Empathy</a:t>
                </a:r>
              </a:p>
              <a:p>
                <a:pPr marL="342900" indent="-342900" defTabSz="977900">
                  <a:lnSpc>
                    <a:spcPct val="90000"/>
                  </a:lnSpc>
                  <a:spcBef>
                    <a:spcPct val="0"/>
                  </a:spcBef>
                  <a:spcAft>
                    <a:spcPct val="35000"/>
                  </a:spcAft>
                  <a:buFont typeface="Arial" panose="020B0604020202020204" pitchFamily="34" charset="0"/>
                  <a:buChar char="•"/>
                </a:pPr>
                <a:r>
                  <a:rPr lang="en-GB" sz="2000" dirty="0">
                    <a:latin typeface="Arial" panose="020B0604020202020204" pitchFamily="34" charset="0"/>
                    <a:cs typeface="Arial" panose="020B0604020202020204" pitchFamily="34" charset="0"/>
                  </a:rPr>
                  <a:t>NHS leaflets</a:t>
                </a:r>
              </a:p>
              <a:p>
                <a:pPr marL="0" lvl="0" indent="0" algn="ctr" defTabSz="977900">
                  <a:lnSpc>
                    <a:spcPct val="90000"/>
                  </a:lnSpc>
                  <a:spcBef>
                    <a:spcPct val="0"/>
                  </a:spcBef>
                  <a:spcAft>
                    <a:spcPct val="35000"/>
                  </a:spcAft>
                  <a:buNone/>
                </a:pPr>
                <a:endParaRPr lang="en-US" sz="2200" b="1" dirty="0">
                  <a:latin typeface="Arial" panose="020B0604020202020204" pitchFamily="34" charset="0"/>
                  <a:cs typeface="Arial" panose="020B0604020202020204" pitchFamily="34" charset="0"/>
                </a:endParaRPr>
              </a:p>
            </p:txBody>
          </p:sp>
        </p:grpSp>
        <p:sp>
          <p:nvSpPr>
            <p:cNvPr id="54" name="Arrow: Right 53">
              <a:extLst>
                <a:ext uri="{FF2B5EF4-FFF2-40B4-BE49-F238E27FC236}">
                  <a16:creationId xmlns:a16="http://schemas.microsoft.com/office/drawing/2014/main" id="{3578007E-D870-6350-B0CA-E4783BA1CBDD}"/>
                </a:ext>
              </a:extLst>
            </p:cNvPr>
            <p:cNvSpPr/>
            <p:nvPr/>
          </p:nvSpPr>
          <p:spPr>
            <a:xfrm>
              <a:off x="3777144" y="2618272"/>
              <a:ext cx="324000" cy="324000"/>
            </a:xfrm>
            <a:prstGeom prst="rightArrow">
              <a:avLst/>
            </a:prstGeom>
            <a:solidFill>
              <a:srgbClr val="1560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Arrow: Right 54">
              <a:extLst>
                <a:ext uri="{FF2B5EF4-FFF2-40B4-BE49-F238E27FC236}">
                  <a16:creationId xmlns:a16="http://schemas.microsoft.com/office/drawing/2014/main" id="{38D82BA7-35E2-07B8-EFEE-3148D1F3783B}"/>
                </a:ext>
              </a:extLst>
            </p:cNvPr>
            <p:cNvSpPr/>
            <p:nvPr/>
          </p:nvSpPr>
          <p:spPr>
            <a:xfrm rot="5400000">
              <a:off x="5397867" y="3670594"/>
              <a:ext cx="324000" cy="324000"/>
            </a:xfrm>
            <a:prstGeom prst="rightArrow">
              <a:avLst/>
            </a:prstGeom>
            <a:solidFill>
              <a:srgbClr val="1560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Arrow: Right 55">
              <a:extLst>
                <a:ext uri="{FF2B5EF4-FFF2-40B4-BE49-F238E27FC236}">
                  <a16:creationId xmlns:a16="http://schemas.microsoft.com/office/drawing/2014/main" id="{C786CACB-163B-4FD9-B68D-4476E4F43173}"/>
                </a:ext>
              </a:extLst>
            </p:cNvPr>
            <p:cNvSpPr/>
            <p:nvPr/>
          </p:nvSpPr>
          <p:spPr>
            <a:xfrm rot="10800000">
              <a:off x="3715861" y="4703410"/>
              <a:ext cx="324000" cy="324000"/>
            </a:xfrm>
            <a:prstGeom prst="rightArrow">
              <a:avLst/>
            </a:prstGeom>
            <a:solidFill>
              <a:srgbClr val="1560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Arrow: Right 56">
              <a:extLst>
                <a:ext uri="{FF2B5EF4-FFF2-40B4-BE49-F238E27FC236}">
                  <a16:creationId xmlns:a16="http://schemas.microsoft.com/office/drawing/2014/main" id="{FA651B5A-A2E1-7305-E1C9-2247E6E1211A}"/>
                </a:ext>
              </a:extLst>
            </p:cNvPr>
            <p:cNvSpPr/>
            <p:nvPr/>
          </p:nvSpPr>
          <p:spPr>
            <a:xfrm rot="16200000">
              <a:off x="2190877" y="3662966"/>
              <a:ext cx="324000" cy="324000"/>
            </a:xfrm>
            <a:prstGeom prst="rightArrow">
              <a:avLst/>
            </a:prstGeom>
            <a:solidFill>
              <a:srgbClr val="15608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5" name="Title 1">
            <a:extLst>
              <a:ext uri="{FF2B5EF4-FFF2-40B4-BE49-F238E27FC236}">
                <a16:creationId xmlns:a16="http://schemas.microsoft.com/office/drawing/2014/main" id="{C00E39F3-CB5E-F238-1F8B-9DFC253D6F86}"/>
              </a:ext>
            </a:extLst>
          </p:cNvPr>
          <p:cNvSpPr txBox="1">
            <a:spLocks/>
          </p:cNvSpPr>
          <p:nvPr/>
        </p:nvSpPr>
        <p:spPr>
          <a:xfrm>
            <a:off x="838200" y="475200"/>
            <a:ext cx="10515600" cy="850392"/>
          </a:xfrm>
          <a:prstGeom prst="rect">
            <a:avLst/>
          </a:prstGeom>
        </p:spPr>
        <p:txBody>
          <a:bodyPr vert="horz" lIns="91440" tIns="45720" rIns="91440" bIns="45720" rtlCol="0" anchor="ctr" anchorCtr="0">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Monitoring &amp; Communication</a:t>
            </a:r>
          </a:p>
        </p:txBody>
      </p:sp>
      <p:grpSp>
        <p:nvGrpSpPr>
          <p:cNvPr id="26" name="Group 25">
            <a:extLst>
              <a:ext uri="{FF2B5EF4-FFF2-40B4-BE49-F238E27FC236}">
                <a16:creationId xmlns:a16="http://schemas.microsoft.com/office/drawing/2014/main" id="{859CA50F-5378-9A94-750B-BDA7F9145137}"/>
              </a:ext>
            </a:extLst>
          </p:cNvPr>
          <p:cNvGrpSpPr/>
          <p:nvPr/>
        </p:nvGrpSpPr>
        <p:grpSpPr>
          <a:xfrm>
            <a:off x="917701" y="1316055"/>
            <a:ext cx="4335630" cy="3246881"/>
            <a:chOff x="1153993" y="1353464"/>
            <a:chExt cx="4335630" cy="3246881"/>
          </a:xfrm>
        </p:grpSpPr>
        <p:grpSp>
          <p:nvGrpSpPr>
            <p:cNvPr id="27" name="Group 26">
              <a:extLst>
                <a:ext uri="{FF2B5EF4-FFF2-40B4-BE49-F238E27FC236}">
                  <a16:creationId xmlns:a16="http://schemas.microsoft.com/office/drawing/2014/main" id="{991057CA-8679-0BDC-A0FF-1ABC58BC5F60}"/>
                </a:ext>
              </a:extLst>
            </p:cNvPr>
            <p:cNvGrpSpPr/>
            <p:nvPr/>
          </p:nvGrpSpPr>
          <p:grpSpPr>
            <a:xfrm>
              <a:off x="2265642" y="1353464"/>
              <a:ext cx="3223981" cy="472573"/>
              <a:chOff x="1664394" y="1453672"/>
              <a:chExt cx="3223981" cy="472573"/>
            </a:xfrm>
          </p:grpSpPr>
          <p:pic>
            <p:nvPicPr>
              <p:cNvPr id="33" name="Graphic 32" descr="Daily calendar with solid fill">
                <a:extLst>
                  <a:ext uri="{FF2B5EF4-FFF2-40B4-BE49-F238E27FC236}">
                    <a16:creationId xmlns:a16="http://schemas.microsoft.com/office/drawing/2014/main" id="{3A66D5AE-B96E-D2EA-4696-CFD059827C6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664394" y="1474264"/>
                <a:ext cx="451981" cy="451981"/>
              </a:xfrm>
              <a:prstGeom prst="rect">
                <a:avLst/>
              </a:prstGeom>
            </p:spPr>
          </p:pic>
          <p:sp>
            <p:nvSpPr>
              <p:cNvPr id="34" name="TextBox 33">
                <a:extLst>
                  <a:ext uri="{FF2B5EF4-FFF2-40B4-BE49-F238E27FC236}">
                    <a16:creationId xmlns:a16="http://schemas.microsoft.com/office/drawing/2014/main" id="{5C22ADD9-8F49-19A0-8564-70CBCA603172}"/>
                  </a:ext>
                </a:extLst>
              </p:cNvPr>
              <p:cNvSpPr txBox="1">
                <a:spLocks/>
              </p:cNvSpPr>
              <p:nvPr/>
            </p:nvSpPr>
            <p:spPr>
              <a:xfrm>
                <a:off x="2116375" y="1453672"/>
                <a:ext cx="2772000" cy="468000"/>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Monitoring Cycle    </a:t>
                </a:r>
              </a:p>
              <a:p>
                <a:endParaRPr lang="en-GB" b="1" dirty="0"/>
              </a:p>
            </p:txBody>
          </p:sp>
        </p:grpSp>
        <p:grpSp>
          <p:nvGrpSpPr>
            <p:cNvPr id="28" name="Group 27">
              <a:extLst>
                <a:ext uri="{FF2B5EF4-FFF2-40B4-BE49-F238E27FC236}">
                  <a16:creationId xmlns:a16="http://schemas.microsoft.com/office/drawing/2014/main" id="{D6DB03F1-638B-21CE-089C-B251229D019D}"/>
                </a:ext>
              </a:extLst>
            </p:cNvPr>
            <p:cNvGrpSpPr/>
            <p:nvPr/>
          </p:nvGrpSpPr>
          <p:grpSpPr>
            <a:xfrm>
              <a:off x="1153993" y="2071325"/>
              <a:ext cx="3636796" cy="2529020"/>
              <a:chOff x="585079" y="2221212"/>
              <a:chExt cx="3709682" cy="2579710"/>
            </a:xfrm>
          </p:grpSpPr>
          <p:pic>
            <p:nvPicPr>
              <p:cNvPr id="29" name="Graphic 28" descr="Stethoscope with solid fill">
                <a:extLst>
                  <a:ext uri="{FF2B5EF4-FFF2-40B4-BE49-F238E27FC236}">
                    <a16:creationId xmlns:a16="http://schemas.microsoft.com/office/drawing/2014/main" id="{4E0C6BD8-93CB-124C-3FDD-8A9E1A4501D7}"/>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45595" y="2233816"/>
                <a:ext cx="403937" cy="403937"/>
              </a:xfrm>
              <a:prstGeom prst="rect">
                <a:avLst/>
              </a:prstGeom>
            </p:spPr>
          </p:pic>
          <p:pic>
            <p:nvPicPr>
              <p:cNvPr id="30" name="Graphic 29" descr="Eye dropper with solid fill">
                <a:extLst>
                  <a:ext uri="{FF2B5EF4-FFF2-40B4-BE49-F238E27FC236}">
                    <a16:creationId xmlns:a16="http://schemas.microsoft.com/office/drawing/2014/main" id="{2573A8F7-D762-C006-1A49-33624C976FA9}"/>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890823" y="2221212"/>
                <a:ext cx="403938" cy="403937"/>
              </a:xfrm>
              <a:prstGeom prst="rect">
                <a:avLst/>
              </a:prstGeom>
            </p:spPr>
          </p:pic>
          <p:pic>
            <p:nvPicPr>
              <p:cNvPr id="31" name="Graphic 30" descr="Clipboard with solid fill">
                <a:extLst>
                  <a:ext uri="{FF2B5EF4-FFF2-40B4-BE49-F238E27FC236}">
                    <a16:creationId xmlns:a16="http://schemas.microsoft.com/office/drawing/2014/main" id="{DD6B5E6B-013F-781B-C4A6-25F1B1FB796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728241" y="4396985"/>
                <a:ext cx="403938" cy="403937"/>
              </a:xfrm>
              <a:prstGeom prst="rect">
                <a:avLst/>
              </a:prstGeom>
            </p:spPr>
          </p:pic>
          <p:pic>
            <p:nvPicPr>
              <p:cNvPr id="32" name="Graphic 31" descr="Chat with solid fill">
                <a:extLst>
                  <a:ext uri="{FF2B5EF4-FFF2-40B4-BE49-F238E27FC236}">
                    <a16:creationId xmlns:a16="http://schemas.microsoft.com/office/drawing/2014/main" id="{00329ED7-D02A-5D3F-0CB0-7E44A7B57335}"/>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585079" y="4384379"/>
                <a:ext cx="403938" cy="403937"/>
              </a:xfrm>
              <a:prstGeom prst="rect">
                <a:avLst/>
              </a:prstGeom>
            </p:spPr>
          </p:pic>
        </p:grpSp>
      </p:grpSp>
      <p:grpSp>
        <p:nvGrpSpPr>
          <p:cNvPr id="37" name="Group 36">
            <a:extLst>
              <a:ext uri="{FF2B5EF4-FFF2-40B4-BE49-F238E27FC236}">
                <a16:creationId xmlns:a16="http://schemas.microsoft.com/office/drawing/2014/main" id="{046F3939-C8FA-92C7-3B36-604DFF1BE271}"/>
              </a:ext>
            </a:extLst>
          </p:cNvPr>
          <p:cNvGrpSpPr/>
          <p:nvPr/>
        </p:nvGrpSpPr>
        <p:grpSpPr>
          <a:xfrm>
            <a:off x="8181552" y="2124790"/>
            <a:ext cx="5181600" cy="2597040"/>
            <a:chOff x="7398707" y="1414226"/>
            <a:chExt cx="5181600" cy="2597040"/>
          </a:xfrm>
        </p:grpSpPr>
        <p:sp>
          <p:nvSpPr>
            <p:cNvPr id="38" name="Content Placeholder 6">
              <a:extLst>
                <a:ext uri="{FF2B5EF4-FFF2-40B4-BE49-F238E27FC236}">
                  <a16:creationId xmlns:a16="http://schemas.microsoft.com/office/drawing/2014/main" id="{20D2B521-CA3E-FE3A-9B58-3696C9C564A5}"/>
                </a:ext>
              </a:extLst>
            </p:cNvPr>
            <p:cNvSpPr txBox="1">
              <a:spLocks/>
            </p:cNvSpPr>
            <p:nvPr/>
          </p:nvSpPr>
          <p:spPr>
            <a:xfrm>
              <a:off x="7398707" y="1928770"/>
              <a:ext cx="5181600" cy="20824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Teach-back method</a:t>
              </a:r>
            </a:p>
            <a:p>
              <a:pPr>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Empathy</a:t>
              </a:r>
            </a:p>
            <a:p>
              <a:pPr>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Written advices</a:t>
              </a:r>
            </a:p>
          </p:txBody>
        </p:sp>
        <p:sp>
          <p:nvSpPr>
            <p:cNvPr id="39" name="TextBox 38">
              <a:extLst>
                <a:ext uri="{FF2B5EF4-FFF2-40B4-BE49-F238E27FC236}">
                  <a16:creationId xmlns:a16="http://schemas.microsoft.com/office/drawing/2014/main" id="{3BE33358-42FA-5D89-6AF9-E51B5B83447F}"/>
                </a:ext>
              </a:extLst>
            </p:cNvPr>
            <p:cNvSpPr txBox="1">
              <a:spLocks/>
            </p:cNvSpPr>
            <p:nvPr/>
          </p:nvSpPr>
          <p:spPr>
            <a:xfrm>
              <a:off x="7416961" y="1414226"/>
              <a:ext cx="2772000"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Communication</a:t>
              </a:r>
              <a:endParaRPr lang="en-GB" sz="3200" b="1" dirty="0">
                <a:solidFill>
                  <a:schemeClr val="bg1"/>
                </a:solidFill>
                <a:latin typeface="Arial" panose="020B0604020202020204" pitchFamily="34" charset="0"/>
                <a:cs typeface="Arial" panose="020B0604020202020204" pitchFamily="34" charset="0"/>
              </a:endParaRPr>
            </a:p>
          </p:txBody>
        </p:sp>
      </p:grpSp>
      <p:sp>
        <p:nvSpPr>
          <p:cNvPr id="40" name="TextBox 39">
            <a:extLst>
              <a:ext uri="{FF2B5EF4-FFF2-40B4-BE49-F238E27FC236}">
                <a16:creationId xmlns:a16="http://schemas.microsoft.com/office/drawing/2014/main" id="{A1DD2E07-3033-4202-DC89-AEC4334F9B5C}"/>
              </a:ext>
            </a:extLst>
          </p:cNvPr>
          <p:cNvSpPr txBox="1"/>
          <p:nvPr/>
        </p:nvSpPr>
        <p:spPr>
          <a:xfrm>
            <a:off x="2084275" y="6022104"/>
            <a:ext cx="7529278"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(NICE, 2023)</a:t>
            </a:r>
          </a:p>
        </p:txBody>
      </p:sp>
      <p:sp>
        <p:nvSpPr>
          <p:cNvPr id="41" name="TextBox 40">
            <a:extLst>
              <a:ext uri="{FF2B5EF4-FFF2-40B4-BE49-F238E27FC236}">
                <a16:creationId xmlns:a16="http://schemas.microsoft.com/office/drawing/2014/main" id="{09ABF5E8-B49D-B98E-CCD4-17B4B6D3EF7A}"/>
              </a:ext>
            </a:extLst>
          </p:cNvPr>
          <p:cNvSpPr txBox="1"/>
          <p:nvPr/>
        </p:nvSpPr>
        <p:spPr>
          <a:xfrm>
            <a:off x="8755693" y="3845491"/>
            <a:ext cx="1891430" cy="369332"/>
          </a:xfrm>
          <a:prstGeom prst="rect">
            <a:avLst/>
          </a:prstGeom>
          <a:noFill/>
        </p:spPr>
        <p:txBody>
          <a:bodyPr wrap="square" rtlCol="0">
            <a:spAutoFit/>
          </a:bodyPr>
          <a:lstStyle/>
          <a:p>
            <a:r>
              <a:rPr lang="en-GB" dirty="0">
                <a:solidFill>
                  <a:schemeClr val="bg1"/>
                </a:solidFill>
              </a:rPr>
              <a:t>(NHS leaflets)</a:t>
            </a:r>
          </a:p>
        </p:txBody>
      </p:sp>
      <p:sp>
        <p:nvSpPr>
          <p:cNvPr id="59" name="TextBox 58">
            <a:extLst>
              <a:ext uri="{FF2B5EF4-FFF2-40B4-BE49-F238E27FC236}">
                <a16:creationId xmlns:a16="http://schemas.microsoft.com/office/drawing/2014/main" id="{440E7CB6-EFC1-7263-F428-74FADA1FC874}"/>
              </a:ext>
            </a:extLst>
          </p:cNvPr>
          <p:cNvSpPr txBox="1"/>
          <p:nvPr/>
        </p:nvSpPr>
        <p:spPr>
          <a:xfrm>
            <a:off x="7118826" y="1929145"/>
            <a:ext cx="4292654" cy="3942206"/>
          </a:xfrm>
          <a:prstGeom prst="rect">
            <a:avLst/>
          </a:prstGeom>
          <a:noFill/>
          <a:ln>
            <a:solidFill>
              <a:schemeClr val="bg1">
                <a:lumMod val="75000"/>
                <a:alpha val="90000"/>
              </a:schemeClr>
            </a:solidFill>
          </a:ln>
        </p:spPr>
        <p:txBody>
          <a:bodyPr wrap="square" lIns="108000" tIns="108000" rIns="108000" bIns="108000" rtlCol="0">
            <a:spAutoFit/>
          </a:bodyPr>
          <a:lstStyle/>
          <a:p>
            <a:pPr algn="ctr">
              <a:spcAft>
                <a:spcPts val="600"/>
              </a:spcAft>
            </a:pPr>
            <a:r>
              <a:rPr lang="en-US" sz="2200" b="1" dirty="0">
                <a:latin typeface="Arial" panose="020B0604020202020204" pitchFamily="34" charset="0"/>
                <a:cs typeface="Arial" panose="020B0604020202020204" pitchFamily="34" charset="0"/>
              </a:rPr>
              <a:t>What this means for David?</a:t>
            </a:r>
          </a:p>
          <a:p>
            <a:pPr marL="342900" indent="-342900" algn="just">
              <a:spcAft>
                <a:spcPts val="600"/>
              </a:spcAft>
              <a:buFont typeface="Wingdings" panose="05000000000000000000" pitchFamily="2" charset="2"/>
              <a:buChar char="Ø"/>
            </a:pPr>
            <a:r>
              <a:rPr lang="en-US" sz="2200" dirty="0">
                <a:latin typeface="Arial" panose="020B0604020202020204" pitchFamily="34" charset="0"/>
                <a:cs typeface="Arial" panose="020B0604020202020204" pitchFamily="34" charset="0"/>
              </a:rPr>
              <a:t>GP review every 6 months for his angina</a:t>
            </a:r>
          </a:p>
          <a:p>
            <a:pPr marL="342900" indent="-342900" algn="just">
              <a:spcAft>
                <a:spcPts val="600"/>
              </a:spcAft>
              <a:buFont typeface="Wingdings" panose="05000000000000000000" pitchFamily="2" charset="2"/>
              <a:buChar char="Ø"/>
            </a:pPr>
            <a:r>
              <a:rPr lang="en-US" sz="2200" dirty="0">
                <a:latin typeface="Arial" panose="020B0604020202020204" pitchFamily="34" charset="0"/>
                <a:cs typeface="Arial" panose="020B0604020202020204" pitchFamily="34" charset="0"/>
              </a:rPr>
              <a:t>Annual blood test to check his </a:t>
            </a:r>
            <a:r>
              <a:rPr lang="en-GB" sz="2400" dirty="0"/>
              <a:t>Non-HDL </a:t>
            </a:r>
            <a:r>
              <a:rPr lang="en-US" sz="2200" dirty="0">
                <a:latin typeface="Arial" panose="020B0604020202020204" pitchFamily="34" charset="0"/>
                <a:cs typeface="Arial" panose="020B0604020202020204" pitchFamily="34" charset="0"/>
              </a:rPr>
              <a:t>cholesterol against NICE target &lt; 2.6 mmol/L</a:t>
            </a:r>
          </a:p>
          <a:p>
            <a:pPr marL="342900" indent="-342900" algn="just">
              <a:spcAft>
                <a:spcPts val="600"/>
              </a:spcAft>
              <a:buFont typeface="Wingdings" panose="05000000000000000000" pitchFamily="2" charset="2"/>
              <a:buChar char="Ø"/>
            </a:pPr>
            <a:r>
              <a:rPr lang="en-US" sz="2200" dirty="0">
                <a:latin typeface="Arial" panose="020B0604020202020204" pitchFamily="34" charset="0"/>
                <a:cs typeface="Arial" panose="020B0604020202020204" pitchFamily="34" charset="0"/>
              </a:rPr>
              <a:t>Adjust statin if cholesterol not lowering</a:t>
            </a:r>
          </a:p>
          <a:p>
            <a:pPr marL="342900" indent="-342900" algn="just">
              <a:spcAft>
                <a:spcPts val="600"/>
              </a:spcAft>
              <a:buFont typeface="Wingdings" panose="05000000000000000000" pitchFamily="2" charset="2"/>
              <a:buChar char="Ø"/>
            </a:pPr>
            <a:r>
              <a:rPr lang="en-US" sz="2200" dirty="0">
                <a:latin typeface="Arial" panose="020B0604020202020204" pitchFamily="34" charset="0"/>
                <a:cs typeface="Arial" panose="020B0604020202020204" pitchFamily="34" charset="0"/>
              </a:rPr>
              <a:t>Teach back to confirm he understands</a:t>
            </a:r>
          </a:p>
        </p:txBody>
      </p:sp>
      <p:pic>
        <p:nvPicPr>
          <p:cNvPr id="2" name="slide 9">
            <a:hlinkClick r:id="" action="ppaction://media"/>
            <a:extLst>
              <a:ext uri="{FF2B5EF4-FFF2-40B4-BE49-F238E27FC236}">
                <a16:creationId xmlns:a16="http://schemas.microsoft.com/office/drawing/2014/main" id="{13DC927C-4545-8ED5-97F0-D1295215BF25}"/>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362131" y="202456"/>
            <a:ext cx="406400" cy="406400"/>
          </a:xfrm>
          <a:prstGeom prst="rect">
            <a:avLst/>
          </a:prstGeom>
        </p:spPr>
      </p:pic>
    </p:spTree>
    <p:extLst>
      <p:ext uri="{BB962C8B-B14F-4D97-AF65-F5344CB8AC3E}">
        <p14:creationId xmlns:p14="http://schemas.microsoft.com/office/powerpoint/2010/main" val="3456148350"/>
      </p:ext>
    </p:extLst>
  </p:cSld>
  <p:clrMapOvr>
    <a:masterClrMapping/>
  </p:clrMapOvr>
  <mc:AlternateContent xmlns:mc="http://schemas.openxmlformats.org/markup-compatibility/2006">
    <mc:Choice xmlns:p14="http://schemas.microsoft.com/office/powerpoint/2010/main" Requires="p14">
      <p:transition spd="slow" p14:dur="2000" advClick="0" advTm="109000"/>
    </mc:Choice>
    <mc:Fallback>
      <p:transition spd="slow" advClick="0" advTm="109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A0BE6-1CEE-338E-02DE-903CB0E4BB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322F7C-0A0C-9AFA-0DF5-1C1DA1549BEA}"/>
              </a:ext>
            </a:extLst>
          </p:cNvPr>
          <p:cNvSpPr>
            <a:spLocks noGrp="1"/>
          </p:cNvSpPr>
          <p:nvPr>
            <p:ph type="ctrTitle"/>
          </p:nvPr>
        </p:nvSpPr>
        <p:spPr>
          <a:xfrm>
            <a:off x="838800" y="475200"/>
            <a:ext cx="10515600" cy="850392"/>
          </a:xfrm>
        </p:spPr>
        <p:txBody>
          <a:bodyPr anchor="ctr" anchorCtr="0">
            <a:normAutofit/>
          </a:bodyPr>
          <a:lstStyle/>
          <a:p>
            <a:r>
              <a:rPr lang="en-GB" sz="4000" b="1" dirty="0">
                <a:latin typeface="Arial" panose="020B0604020202020204" pitchFamily="34" charset="0"/>
                <a:cs typeface="Arial" panose="020B0604020202020204" pitchFamily="34" charset="0"/>
              </a:rPr>
              <a:t>Ethical Considerations</a:t>
            </a:r>
          </a:p>
        </p:txBody>
      </p:sp>
      <p:graphicFrame>
        <p:nvGraphicFramePr>
          <p:cNvPr id="6" name="Table 5">
            <a:extLst>
              <a:ext uri="{FF2B5EF4-FFF2-40B4-BE49-F238E27FC236}">
                <a16:creationId xmlns:a16="http://schemas.microsoft.com/office/drawing/2014/main" id="{AB94E9A4-8698-0CE9-BE7D-2E053BA4EC48}"/>
              </a:ext>
            </a:extLst>
          </p:cNvPr>
          <p:cNvGraphicFramePr>
            <a:graphicFrameLocks noGrp="1"/>
          </p:cNvGraphicFramePr>
          <p:nvPr>
            <p:extLst>
              <p:ext uri="{D42A27DB-BD31-4B8C-83A1-F6EECF244321}">
                <p14:modId xmlns:p14="http://schemas.microsoft.com/office/powerpoint/2010/main" val="2833383250"/>
              </p:ext>
            </p:extLst>
          </p:nvPr>
        </p:nvGraphicFramePr>
        <p:xfrm>
          <a:off x="988540" y="1528475"/>
          <a:ext cx="10328790" cy="3871428"/>
        </p:xfrm>
        <a:graphic>
          <a:graphicData uri="http://schemas.openxmlformats.org/drawingml/2006/table">
            <a:tbl>
              <a:tblPr firstRow="1" bandRow="1">
                <a:tableStyleId>{5C22544A-7EE6-4342-B048-85BDC9FD1C3A}</a:tableStyleId>
              </a:tblPr>
              <a:tblGrid>
                <a:gridCol w="3442930">
                  <a:extLst>
                    <a:ext uri="{9D8B030D-6E8A-4147-A177-3AD203B41FA5}">
                      <a16:colId xmlns:a16="http://schemas.microsoft.com/office/drawing/2014/main" val="249368515"/>
                    </a:ext>
                  </a:extLst>
                </a:gridCol>
                <a:gridCol w="3442930">
                  <a:extLst>
                    <a:ext uri="{9D8B030D-6E8A-4147-A177-3AD203B41FA5}">
                      <a16:colId xmlns:a16="http://schemas.microsoft.com/office/drawing/2014/main" val="2634930779"/>
                    </a:ext>
                  </a:extLst>
                </a:gridCol>
                <a:gridCol w="3442930">
                  <a:extLst>
                    <a:ext uri="{9D8B030D-6E8A-4147-A177-3AD203B41FA5}">
                      <a16:colId xmlns:a16="http://schemas.microsoft.com/office/drawing/2014/main" val="790156273"/>
                    </a:ext>
                  </a:extLst>
                </a:gridCol>
              </a:tblGrid>
              <a:tr h="535813">
                <a:tc>
                  <a:txBody>
                    <a:bodyPr/>
                    <a:lstStyle/>
                    <a:p>
                      <a:pPr algn="ctr"/>
                      <a:r>
                        <a:rPr lang="en-GB" sz="2400" b="1" i="0" kern="1200" dirty="0">
                          <a:solidFill>
                            <a:schemeClr val="lt1"/>
                          </a:solidFill>
                          <a:effectLst/>
                          <a:latin typeface="Arial" panose="020B0604020202020204" pitchFamily="34" charset="0"/>
                          <a:ea typeface="+mn-ea"/>
                          <a:cs typeface="Arial" panose="020B0604020202020204" pitchFamily="34" charset="0"/>
                        </a:rPr>
                        <a:t>    Autonomy</a:t>
                      </a:r>
                      <a:endParaRPr lang="en-GB" sz="2400" dirty="0">
                        <a:latin typeface="Arial" panose="020B0604020202020204" pitchFamily="34" charset="0"/>
                        <a:cs typeface="Arial" panose="020B0604020202020204" pitchFamily="34" charset="0"/>
                      </a:endParaRPr>
                    </a:p>
                  </a:txBody>
                  <a:tcPr marL="90000" marR="108000" marT="72000" marB="0" anchor="ctr">
                    <a:solidFill>
                      <a:schemeClr val="tx2">
                        <a:lumMod val="50000"/>
                        <a:lumOff val="50000"/>
                      </a:schemeClr>
                    </a:solidFill>
                  </a:tcPr>
                </a:tc>
                <a:tc>
                  <a:txBody>
                    <a:bodyPr/>
                    <a:lstStyle/>
                    <a:p>
                      <a:pPr algn="ctr"/>
                      <a:r>
                        <a:rPr lang="en-GB" sz="2400" b="1" i="0" kern="1200" dirty="0">
                          <a:solidFill>
                            <a:schemeClr val="lt1"/>
                          </a:solidFill>
                          <a:effectLst/>
                          <a:latin typeface="Arial" panose="020B0604020202020204" pitchFamily="34" charset="0"/>
                          <a:ea typeface="+mn-ea"/>
                          <a:cs typeface="Arial" panose="020B0604020202020204" pitchFamily="34" charset="0"/>
                        </a:rPr>
                        <a:t>   Beneficence</a:t>
                      </a:r>
                      <a:endParaRPr lang="en-GB" sz="2400" dirty="0">
                        <a:latin typeface="Arial" panose="020B0604020202020204" pitchFamily="34" charset="0"/>
                        <a:cs typeface="Arial" panose="020B0604020202020204" pitchFamily="34" charset="0"/>
                      </a:endParaRPr>
                    </a:p>
                  </a:txBody>
                  <a:tcPr marL="90000" marR="108000" marT="72000" marB="0" anchor="ctr">
                    <a:solidFill>
                      <a:schemeClr val="accent3">
                        <a:lumMod val="60000"/>
                        <a:lumOff val="40000"/>
                      </a:schemeClr>
                    </a:solidFill>
                  </a:tcPr>
                </a:tc>
                <a:tc>
                  <a:txBody>
                    <a:bodyPr/>
                    <a:lstStyle/>
                    <a:p>
                      <a:pPr algn="ctr"/>
                      <a:r>
                        <a:rPr lang="en-GB" sz="2400" b="1" i="0" kern="1200" dirty="0">
                          <a:solidFill>
                            <a:schemeClr val="lt1"/>
                          </a:solidFill>
                          <a:effectLst/>
                          <a:latin typeface="Arial" panose="020B0604020202020204" pitchFamily="34" charset="0"/>
                          <a:ea typeface="+mn-ea"/>
                          <a:cs typeface="Arial" panose="020B0604020202020204" pitchFamily="34" charset="0"/>
                        </a:rPr>
                        <a:t>    Justice</a:t>
                      </a:r>
                      <a:endParaRPr lang="en-GB" sz="2400" dirty="0">
                        <a:latin typeface="Arial" panose="020B0604020202020204" pitchFamily="34" charset="0"/>
                        <a:cs typeface="Arial" panose="020B0604020202020204" pitchFamily="34" charset="0"/>
                      </a:endParaRPr>
                    </a:p>
                  </a:txBody>
                  <a:tcPr marL="90000" marR="108000" marT="72000" marB="0" anchor="ctr">
                    <a:solidFill>
                      <a:schemeClr val="accent5">
                        <a:lumMod val="60000"/>
                        <a:lumOff val="40000"/>
                      </a:schemeClr>
                    </a:solidFill>
                  </a:tcPr>
                </a:tc>
                <a:extLst>
                  <a:ext uri="{0D108BD9-81ED-4DB2-BD59-A6C34878D82A}">
                    <a16:rowId xmlns:a16="http://schemas.microsoft.com/office/drawing/2014/main" val="4017712575"/>
                  </a:ext>
                </a:extLst>
              </a:tr>
              <a:tr h="3335615">
                <a:tc>
                  <a:txBody>
                    <a:bodyPr/>
                    <a:lstStyle/>
                    <a:p>
                      <a:pPr marL="342900" marR="0" lvl="0" indent="-3429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en-US" sz="2200" b="0" kern="1200" dirty="0">
                          <a:solidFill>
                            <a:schemeClr val="dk1"/>
                          </a:solidFill>
                          <a:effectLst/>
                          <a:latin typeface="Arial" panose="020B0604020202020204" pitchFamily="34" charset="0"/>
                          <a:ea typeface="+mn-ea"/>
                          <a:cs typeface="Arial" panose="020B0604020202020204" pitchFamily="34" charset="0"/>
                        </a:rPr>
                        <a:t>Patient’s choices should be respected</a:t>
                      </a:r>
                    </a:p>
                    <a:p>
                      <a:pPr marL="342900" marR="0" lvl="0" indent="-3429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en-US" sz="2200" b="0" kern="1200" dirty="0">
                          <a:solidFill>
                            <a:schemeClr val="dk1"/>
                          </a:solidFill>
                          <a:effectLst/>
                          <a:latin typeface="Arial" panose="020B0604020202020204" pitchFamily="34" charset="0"/>
                          <a:ea typeface="+mn-ea"/>
                          <a:cs typeface="Arial" panose="020B0604020202020204" pitchFamily="34" charset="0"/>
                        </a:rPr>
                        <a:t>David has the right to make his own choices about his care</a:t>
                      </a:r>
                    </a:p>
                    <a:p>
                      <a:pPr marL="342900" marR="0" lvl="0" indent="-3429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lang="en-US" sz="2200" b="0" kern="1200" dirty="0">
                          <a:solidFill>
                            <a:schemeClr val="dk1"/>
                          </a:solidFill>
                          <a:effectLst/>
                          <a:latin typeface="Arial" panose="020B0604020202020204" pitchFamily="34" charset="0"/>
                          <a:ea typeface="+mn-ea"/>
                          <a:cs typeface="Arial" panose="020B0604020202020204" pitchFamily="34" charset="0"/>
                        </a:rPr>
                        <a:t>E.g. If he refuses to quit smoking, we must respect his decision.</a:t>
                      </a:r>
                    </a:p>
                  </a:txBody>
                  <a:tcPr marL="90000" marR="108000" marT="72000" marB="0">
                    <a:solidFill>
                      <a:schemeClr val="tx2">
                        <a:lumMod val="10000"/>
                        <a:lumOff val="90000"/>
                      </a:schemeClr>
                    </a:solidFill>
                  </a:tcPr>
                </a:tc>
                <a:tc>
                  <a:txBody>
                    <a:bodyPr/>
                    <a:lstStyle/>
                    <a:p>
                      <a:pPr marL="285750" indent="-285750" algn="just">
                        <a:spcBef>
                          <a:spcPts val="600"/>
                        </a:spcBef>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Should act in patient’s best interest</a:t>
                      </a:r>
                    </a:p>
                    <a:p>
                      <a:pPr marL="285750" indent="-285750" algn="just">
                        <a:spcBef>
                          <a:spcPts val="600"/>
                        </a:spcBef>
                        <a:spcAft>
                          <a:spcPts val="0"/>
                        </a:spcAft>
                        <a:buFont typeface="Arial" panose="020B0604020202020204" pitchFamily="34" charset="0"/>
                        <a:buChar char="•"/>
                      </a:pPr>
                      <a:r>
                        <a:rPr lang="en-US" sz="2200" dirty="0">
                          <a:latin typeface="Arial" panose="020B0604020202020204" pitchFamily="34" charset="0"/>
                          <a:cs typeface="Arial" panose="020B0604020202020204" pitchFamily="34" charset="0"/>
                        </a:rPr>
                        <a:t>In David’s case, prescribe statins and refer to cardiac rehab even if hesitant</a:t>
                      </a:r>
                      <a:endParaRPr lang="en-GB" sz="2200" dirty="0">
                        <a:latin typeface="Arial" panose="020B0604020202020204" pitchFamily="34" charset="0"/>
                        <a:cs typeface="Arial" panose="020B0604020202020204" pitchFamily="34" charset="0"/>
                      </a:endParaRPr>
                    </a:p>
                  </a:txBody>
                  <a:tcPr marL="90000" marR="108000" marT="72000" marB="0">
                    <a:solidFill>
                      <a:schemeClr val="accent3">
                        <a:lumMod val="20000"/>
                        <a:lumOff val="80000"/>
                      </a:schemeClr>
                    </a:solidFill>
                  </a:tcPr>
                </a:tc>
                <a:tc>
                  <a:txBody>
                    <a:bodyPr/>
                    <a:lstStyle/>
                    <a:p>
                      <a:pPr marL="285750" indent="-285750" algn="just">
                        <a:spcBef>
                          <a:spcPts val="600"/>
                        </a:spcBef>
                        <a:spcAft>
                          <a:spcPts val="600"/>
                        </a:spcAft>
                        <a:buFont typeface="Arial" panose="020B0604020202020204" pitchFamily="34" charset="0"/>
                        <a:buChar char="•"/>
                      </a:pPr>
                      <a:r>
                        <a:rPr lang="en-GB" sz="2200" b="0" i="0" kern="1200" dirty="0">
                          <a:solidFill>
                            <a:schemeClr val="dk1"/>
                          </a:solidFill>
                          <a:effectLst/>
                          <a:latin typeface="Arial" panose="020B0604020202020204" pitchFamily="34" charset="0"/>
                          <a:ea typeface="+mn-ea"/>
                          <a:cs typeface="Arial" panose="020B0604020202020204" pitchFamily="34" charset="0"/>
                        </a:rPr>
                        <a:t>Equal access to care</a:t>
                      </a:r>
                    </a:p>
                    <a:p>
                      <a:pPr marL="285750" indent="-285750" algn="just">
                        <a:spcBef>
                          <a:spcPts val="600"/>
                        </a:spcBef>
                        <a:spcAft>
                          <a:spcPts val="600"/>
                        </a:spcAft>
                        <a:buFont typeface="Arial" panose="020B0604020202020204" pitchFamily="34" charset="0"/>
                        <a:buChar char="•"/>
                      </a:pPr>
                      <a:r>
                        <a:rPr lang="en-GB" sz="2200" b="0" i="0" kern="1200" dirty="0">
                          <a:solidFill>
                            <a:schemeClr val="dk1"/>
                          </a:solidFill>
                          <a:effectLst/>
                          <a:latin typeface="Arial" panose="020B0604020202020204" pitchFamily="34" charset="0"/>
                          <a:ea typeface="+mn-ea"/>
                          <a:cs typeface="Arial" panose="020B0604020202020204" pitchFamily="34" charset="0"/>
                        </a:rPr>
                        <a:t>David deserves same access as anyone else</a:t>
                      </a:r>
                    </a:p>
                    <a:p>
                      <a:pPr marL="285750" indent="-285750" algn="just">
                        <a:spcBef>
                          <a:spcPts val="600"/>
                        </a:spcBef>
                        <a:spcAft>
                          <a:spcPts val="0"/>
                        </a:spcAft>
                        <a:buFont typeface="Arial" panose="020B0604020202020204" pitchFamily="34" charset="0"/>
                        <a:buChar char="•"/>
                      </a:pPr>
                      <a:r>
                        <a:rPr lang="en-GB" sz="2200" b="0" i="0" kern="1200" dirty="0">
                          <a:solidFill>
                            <a:schemeClr val="dk1"/>
                          </a:solidFill>
                          <a:effectLst/>
                          <a:latin typeface="Arial" panose="020B0604020202020204" pitchFamily="34" charset="0"/>
                          <a:ea typeface="+mn-ea"/>
                          <a:cs typeface="Arial" panose="020B0604020202020204" pitchFamily="34" charset="0"/>
                        </a:rPr>
                        <a:t>E.g. Cardiac rehab offered without judgment or delay</a:t>
                      </a:r>
                    </a:p>
                    <a:p>
                      <a:pPr marL="0" indent="0">
                        <a:buFont typeface="Wingdings" panose="05000000000000000000" pitchFamily="2" charset="2"/>
                        <a:buNone/>
                      </a:pPr>
                      <a:endParaRPr lang="en-GB" sz="1800" b="0" i="0" kern="1200" dirty="0">
                        <a:solidFill>
                          <a:schemeClr val="dk1"/>
                        </a:solidFill>
                        <a:effectLst/>
                        <a:latin typeface="Arial" panose="020B0604020202020204" pitchFamily="34" charset="0"/>
                        <a:ea typeface="+mn-ea"/>
                        <a:cs typeface="Arial" panose="020B0604020202020204" pitchFamily="34" charset="0"/>
                      </a:endParaRPr>
                    </a:p>
                    <a:p>
                      <a:pPr marL="0" indent="0">
                        <a:buFont typeface="Wingdings" panose="05000000000000000000" pitchFamily="2" charset="2"/>
                        <a:buNone/>
                      </a:pPr>
                      <a:endParaRPr lang="en-GB" dirty="0">
                        <a:latin typeface="Arial" panose="020B0604020202020204" pitchFamily="34" charset="0"/>
                        <a:cs typeface="Arial" panose="020B0604020202020204" pitchFamily="34" charset="0"/>
                      </a:endParaRPr>
                    </a:p>
                  </a:txBody>
                  <a:tcPr marL="90000" marR="108000" marT="72000" marB="0">
                    <a:solidFill>
                      <a:schemeClr val="accent5">
                        <a:lumMod val="20000"/>
                        <a:lumOff val="80000"/>
                      </a:schemeClr>
                    </a:solidFill>
                  </a:tcPr>
                </a:tc>
                <a:extLst>
                  <a:ext uri="{0D108BD9-81ED-4DB2-BD59-A6C34878D82A}">
                    <a16:rowId xmlns:a16="http://schemas.microsoft.com/office/drawing/2014/main" val="1980299672"/>
                  </a:ext>
                </a:extLst>
              </a:tr>
            </a:tbl>
          </a:graphicData>
        </a:graphic>
      </p:graphicFrame>
      <p:grpSp>
        <p:nvGrpSpPr>
          <p:cNvPr id="14" name="Group 13">
            <a:extLst>
              <a:ext uri="{FF2B5EF4-FFF2-40B4-BE49-F238E27FC236}">
                <a16:creationId xmlns:a16="http://schemas.microsoft.com/office/drawing/2014/main" id="{CBBBB1A0-0CA6-0ABA-1228-3A3E198EFF61}"/>
              </a:ext>
            </a:extLst>
          </p:cNvPr>
          <p:cNvGrpSpPr/>
          <p:nvPr/>
        </p:nvGrpSpPr>
        <p:grpSpPr>
          <a:xfrm>
            <a:off x="1497718" y="1516119"/>
            <a:ext cx="7622517" cy="543418"/>
            <a:chOff x="1411219" y="1540832"/>
            <a:chExt cx="7622517" cy="617207"/>
          </a:xfrm>
        </p:grpSpPr>
        <p:pic>
          <p:nvPicPr>
            <p:cNvPr id="8" name="Graphic 7" descr="User with solid fill">
              <a:extLst>
                <a:ext uri="{FF2B5EF4-FFF2-40B4-BE49-F238E27FC236}">
                  <a16:creationId xmlns:a16="http://schemas.microsoft.com/office/drawing/2014/main" id="{87BB8238-5F67-3589-B1D2-48B7D57B93C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411219" y="1572800"/>
              <a:ext cx="576000" cy="576000"/>
            </a:xfrm>
            <a:prstGeom prst="rect">
              <a:avLst/>
            </a:prstGeom>
          </p:spPr>
        </p:pic>
        <p:pic>
          <p:nvPicPr>
            <p:cNvPr id="10" name="Graphic 9" descr="Heart with solid fill">
              <a:extLst>
                <a:ext uri="{FF2B5EF4-FFF2-40B4-BE49-F238E27FC236}">
                  <a16:creationId xmlns:a16="http://schemas.microsoft.com/office/drawing/2014/main" id="{9D1196B6-34CE-BC76-1A6D-F02ADA6EE96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2980" y="1582038"/>
              <a:ext cx="576000" cy="576001"/>
            </a:xfrm>
            <a:prstGeom prst="rect">
              <a:avLst/>
            </a:prstGeom>
          </p:spPr>
        </p:pic>
        <p:pic>
          <p:nvPicPr>
            <p:cNvPr id="12" name="Graphic 11" descr="Scales of justice with solid fill">
              <a:extLst>
                <a:ext uri="{FF2B5EF4-FFF2-40B4-BE49-F238E27FC236}">
                  <a16:creationId xmlns:a16="http://schemas.microsoft.com/office/drawing/2014/main" id="{EF1A02E2-A647-1EF7-36CE-D366BFB5D2E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457736" y="1540832"/>
              <a:ext cx="576000" cy="576000"/>
            </a:xfrm>
            <a:prstGeom prst="rect">
              <a:avLst/>
            </a:prstGeom>
          </p:spPr>
        </p:pic>
      </p:grpSp>
      <p:sp>
        <p:nvSpPr>
          <p:cNvPr id="13" name="TextBox 12">
            <a:extLst>
              <a:ext uri="{FF2B5EF4-FFF2-40B4-BE49-F238E27FC236}">
                <a16:creationId xmlns:a16="http://schemas.microsoft.com/office/drawing/2014/main" id="{8AF48942-5B87-09C0-CEED-C97E36C17525}"/>
              </a:ext>
            </a:extLst>
          </p:cNvPr>
          <p:cNvSpPr txBox="1"/>
          <p:nvPr/>
        </p:nvSpPr>
        <p:spPr>
          <a:xfrm>
            <a:off x="1448844" y="5619951"/>
            <a:ext cx="9144000"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(NICE, 2023)</a:t>
            </a:r>
          </a:p>
        </p:txBody>
      </p:sp>
      <p:pic>
        <p:nvPicPr>
          <p:cNvPr id="3" name="slde 10">
            <a:hlinkClick r:id="" action="ppaction://media"/>
            <a:extLst>
              <a:ext uri="{FF2B5EF4-FFF2-40B4-BE49-F238E27FC236}">
                <a16:creationId xmlns:a16="http://schemas.microsoft.com/office/drawing/2014/main" id="{E3788597-BCAD-F6AF-926D-60999EE968E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31200" y="265786"/>
            <a:ext cx="406400" cy="406400"/>
          </a:xfrm>
          <a:prstGeom prst="rect">
            <a:avLst/>
          </a:prstGeom>
        </p:spPr>
      </p:pic>
    </p:spTree>
    <p:extLst>
      <p:ext uri="{BB962C8B-B14F-4D97-AF65-F5344CB8AC3E}">
        <p14:creationId xmlns:p14="http://schemas.microsoft.com/office/powerpoint/2010/main" val="3072721305"/>
      </p:ext>
    </p:extLst>
  </p:cSld>
  <p:clrMapOvr>
    <a:masterClrMapping/>
  </p:clrMapOvr>
  <mc:AlternateContent xmlns:mc="http://schemas.openxmlformats.org/markup-compatibility/2006">
    <mc:Choice xmlns:p14="http://schemas.microsoft.com/office/powerpoint/2010/main" Requires="p14">
      <p:transition spd="slow" p14:dur="2000" advClick="0" advTm="83000"/>
    </mc:Choice>
    <mc:Fallback>
      <p:transition spd="slow" advClick="0" advTm="8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584D0-B37E-19A8-381B-FDF5C2FD47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474741-EB8E-765C-F027-857926A2B494}"/>
              </a:ext>
            </a:extLst>
          </p:cNvPr>
          <p:cNvSpPr>
            <a:spLocks noGrp="1"/>
          </p:cNvSpPr>
          <p:nvPr>
            <p:ph type="ctrTitle"/>
          </p:nvPr>
        </p:nvSpPr>
        <p:spPr>
          <a:xfrm>
            <a:off x="838800" y="475200"/>
            <a:ext cx="10515600" cy="850392"/>
          </a:xfrm>
        </p:spPr>
        <p:txBody>
          <a:bodyPr anchor="ctr" anchorCtr="0">
            <a:normAutofit/>
          </a:bodyPr>
          <a:lstStyle/>
          <a:p>
            <a:r>
              <a:rPr lang="en-GB" sz="4000" b="1"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B939763F-C889-5B58-C501-BB5AE495E60B}"/>
              </a:ext>
            </a:extLst>
          </p:cNvPr>
          <p:cNvSpPr>
            <a:spLocks noGrp="1"/>
          </p:cNvSpPr>
          <p:nvPr>
            <p:ph type="subTitle" idx="1"/>
          </p:nvPr>
        </p:nvSpPr>
        <p:spPr>
          <a:xfrm>
            <a:off x="1172435" y="1410017"/>
            <a:ext cx="10294638" cy="4966067"/>
          </a:xfrm>
        </p:spPr>
        <p:txBody>
          <a:bodyPr>
            <a:noAutofit/>
          </a:bodyPr>
          <a:lstStyle/>
          <a:p>
            <a:pPr marL="342900" indent="-342900" algn="l">
              <a:spcAft>
                <a:spcPts val="400"/>
              </a:spcAft>
              <a:buFont typeface="Wingdings" panose="05000000000000000000" pitchFamily="2" charset="2"/>
              <a:buChar char="Ø"/>
            </a:pPr>
            <a:r>
              <a:rPr lang="en-US" dirty="0">
                <a:latin typeface="Arial" panose="020B0604020202020204" pitchFamily="34" charset="0"/>
                <a:cs typeface="Arial" panose="020B0604020202020204" pitchFamily="34" charset="0"/>
              </a:rPr>
              <a:t>Coronary Heart Disease is caused by plaque build-up in the coronary arteries</a:t>
            </a:r>
          </a:p>
          <a:p>
            <a:pPr marL="342900" indent="-342900" algn="l">
              <a:spcAft>
                <a:spcPts val="400"/>
              </a:spcAft>
              <a:buFont typeface="Wingdings" panose="05000000000000000000" pitchFamily="2" charset="2"/>
              <a:buChar char="Ø"/>
            </a:pPr>
            <a:r>
              <a:rPr lang="en-US" dirty="0">
                <a:latin typeface="Arial" panose="020B0604020202020204" pitchFamily="34" charset="0"/>
                <a:cs typeface="Arial" panose="020B0604020202020204" pitchFamily="34" charset="0"/>
              </a:rPr>
              <a:t>David has multiple risk factors:</a:t>
            </a:r>
          </a:p>
          <a:p>
            <a:pPr marL="800100" lvl="1" indent="-342900" algn="l">
              <a:spcAft>
                <a:spcPts val="400"/>
              </a:spcAft>
              <a:buFont typeface="Arial" panose="020B0604020202020204" pitchFamily="34" charset="0"/>
              <a:buChar char="•"/>
            </a:pPr>
            <a:r>
              <a:rPr lang="en-US" sz="2200" dirty="0">
                <a:latin typeface="Arial" panose="020B0604020202020204" pitchFamily="34" charset="0"/>
                <a:cs typeface="Arial" panose="020B0604020202020204" pitchFamily="34" charset="0"/>
              </a:rPr>
              <a:t>Smoking (35 years), sedentary job, poor diet</a:t>
            </a:r>
          </a:p>
          <a:p>
            <a:pPr marL="800100" lvl="1" indent="-342900" algn="l">
              <a:spcAft>
                <a:spcPts val="400"/>
              </a:spcAft>
              <a:buFont typeface="Arial" panose="020B0604020202020204" pitchFamily="34" charset="0"/>
              <a:buChar char="•"/>
            </a:pPr>
            <a:r>
              <a:rPr lang="en-US" sz="2200" dirty="0">
                <a:latin typeface="Arial" panose="020B0604020202020204" pitchFamily="34" charset="0"/>
                <a:cs typeface="Arial" panose="020B0604020202020204" pitchFamily="34" charset="0"/>
              </a:rPr>
              <a:t>Age 58, family history, male gender</a:t>
            </a:r>
          </a:p>
          <a:p>
            <a:pPr marL="685800" indent="-685800" algn="l">
              <a:spcAft>
                <a:spcPts val="400"/>
              </a:spcAft>
              <a:buFont typeface="Wingdings" panose="05000000000000000000" pitchFamily="2" charset="2"/>
              <a:buChar char="Ø"/>
            </a:pPr>
            <a:r>
              <a:rPr lang="en-GB" dirty="0">
                <a:latin typeface="Arial" panose="020B0604020202020204" pitchFamily="34" charset="0"/>
                <a:cs typeface="Arial" panose="020B0604020202020204" pitchFamily="34" charset="0"/>
              </a:rPr>
              <a:t>His care plan includes:</a:t>
            </a:r>
          </a:p>
          <a:p>
            <a:pPr marL="800100" lvl="1" indent="-342900" algn="l">
              <a:spcAft>
                <a:spcPts val="400"/>
              </a:spcAft>
              <a:buFont typeface="Arial" panose="020B0604020202020204" pitchFamily="34" charset="0"/>
              <a:buChar char="•"/>
            </a:pPr>
            <a:r>
              <a:rPr lang="en-GB" sz="2200" dirty="0">
                <a:latin typeface="Arial" panose="020B0604020202020204" pitchFamily="34" charset="0"/>
                <a:cs typeface="Arial" panose="020B0604020202020204" pitchFamily="34" charset="0"/>
              </a:rPr>
              <a:t>Medications (aspirin, statin, beta-blocker)</a:t>
            </a:r>
          </a:p>
          <a:p>
            <a:pPr marL="800100" lvl="1" indent="-342900" algn="l">
              <a:spcAft>
                <a:spcPts val="400"/>
              </a:spcAft>
              <a:buFont typeface="Arial" panose="020B0604020202020204" pitchFamily="34" charset="0"/>
              <a:buChar char="•"/>
            </a:pPr>
            <a:r>
              <a:rPr lang="en-GB" sz="2200" dirty="0">
                <a:latin typeface="Arial" panose="020B0604020202020204" pitchFamily="34" charset="0"/>
                <a:cs typeface="Arial" panose="020B0604020202020204" pitchFamily="34" charset="0"/>
              </a:rPr>
              <a:t>Lifestyle changes (smoking cessation, Mediterranean diet, exercise, cardiac rehab)</a:t>
            </a:r>
          </a:p>
          <a:p>
            <a:pPr marL="800100" lvl="1" indent="-342900" algn="l">
              <a:spcAft>
                <a:spcPts val="400"/>
              </a:spcAft>
              <a:buFont typeface="Arial" panose="020B0604020202020204" pitchFamily="34" charset="0"/>
              <a:buChar char="•"/>
            </a:pPr>
            <a:r>
              <a:rPr lang="en-US" sz="2200" dirty="0">
                <a:latin typeface="Arial" panose="020B0604020202020204" pitchFamily="34" charset="0"/>
                <a:cs typeface="Arial" panose="020B0604020202020204" pitchFamily="34" charset="0"/>
              </a:rPr>
              <a:t>Regular monitoring and clear communication</a:t>
            </a:r>
          </a:p>
          <a:p>
            <a:pPr marL="457200" indent="-457200" algn="l">
              <a:spcAft>
                <a:spcPts val="400"/>
              </a:spcAft>
              <a:buFont typeface="Wingdings" panose="05000000000000000000" pitchFamily="2" charset="2"/>
              <a:buChar char="Ø"/>
            </a:pPr>
            <a:r>
              <a:rPr lang="en-US" dirty="0">
                <a:latin typeface="Arial" panose="020B0604020202020204" pitchFamily="34" charset="0"/>
                <a:cs typeface="Arial" panose="020B0604020202020204" pitchFamily="34" charset="0"/>
              </a:rPr>
              <a:t>Goal: Improve quality of life and prevent future cardiac events</a:t>
            </a:r>
            <a:endParaRPr lang="en-US" sz="26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800100" lvl="1" indent="-342900" algn="l">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lvl="1" algn="l"/>
            <a:endParaRPr lang="en-US"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endParaRPr lang="en-GB" dirty="0">
              <a:latin typeface="Arial" panose="020B0604020202020204" pitchFamily="34" charset="0"/>
              <a:cs typeface="Arial" panose="020B0604020202020204" pitchFamily="34" charset="0"/>
            </a:endParaRPr>
          </a:p>
        </p:txBody>
      </p:sp>
      <p:pic>
        <p:nvPicPr>
          <p:cNvPr id="4" name="conclusion">
            <a:hlinkClick r:id="" action="ppaction://media"/>
            <a:extLst>
              <a:ext uri="{FF2B5EF4-FFF2-40B4-BE49-F238E27FC236}">
                <a16:creationId xmlns:a16="http://schemas.microsoft.com/office/drawing/2014/main" id="{03C46612-AA2A-C99D-D151-7B6AF07425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1200" y="442543"/>
            <a:ext cx="406400" cy="406400"/>
          </a:xfrm>
          <a:prstGeom prst="rect">
            <a:avLst/>
          </a:prstGeom>
        </p:spPr>
      </p:pic>
    </p:spTree>
    <p:extLst>
      <p:ext uri="{BB962C8B-B14F-4D97-AF65-F5344CB8AC3E}">
        <p14:creationId xmlns:p14="http://schemas.microsoft.com/office/powerpoint/2010/main" val="88880359"/>
      </p:ext>
    </p:extLst>
  </p:cSld>
  <p:clrMapOvr>
    <a:masterClrMapping/>
  </p:clrMapOvr>
  <mc:AlternateContent xmlns:mc="http://schemas.openxmlformats.org/markup-compatibility/2006">
    <mc:Choice xmlns:p14="http://schemas.microsoft.com/office/powerpoint/2010/main" Requires="p14">
      <p:transition spd="slow" p14:dur="2000" advClick="0" advTm="39000"/>
    </mc:Choice>
    <mc:Fallback>
      <p:transition spd="slow" advClick="0" advTm="39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15E98-E7A0-96EE-81D9-CF41E160DA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B73B9-6521-1FDA-5745-6F36FA05BEF3}"/>
              </a:ext>
            </a:extLst>
          </p:cNvPr>
          <p:cNvSpPr>
            <a:spLocks noGrp="1"/>
          </p:cNvSpPr>
          <p:nvPr>
            <p:ph type="ctrTitle"/>
          </p:nvPr>
        </p:nvSpPr>
        <p:spPr>
          <a:xfrm>
            <a:off x="1524000" y="383328"/>
            <a:ext cx="9144000" cy="693911"/>
          </a:xfrm>
        </p:spPr>
        <p:txBody>
          <a:bodyPr>
            <a:normAutofit/>
          </a:bodyPr>
          <a:lstStyle/>
          <a:p>
            <a:r>
              <a:rPr lang="en-GB" sz="4000" b="1" dirty="0">
                <a:latin typeface="Arial" panose="020B0604020202020204" pitchFamily="34" charset="0"/>
                <a:cs typeface="Arial" panose="020B0604020202020204" pitchFamily="34" charset="0"/>
              </a:rPr>
              <a:t>References (Part 1)</a:t>
            </a:r>
          </a:p>
        </p:txBody>
      </p:sp>
      <p:sp>
        <p:nvSpPr>
          <p:cNvPr id="3" name="Subtitle 2">
            <a:extLst>
              <a:ext uri="{FF2B5EF4-FFF2-40B4-BE49-F238E27FC236}">
                <a16:creationId xmlns:a16="http://schemas.microsoft.com/office/drawing/2014/main" id="{4569C0EC-7BF4-8BE0-85E1-A5967D843CDE}"/>
              </a:ext>
            </a:extLst>
          </p:cNvPr>
          <p:cNvSpPr>
            <a:spLocks noGrp="1"/>
          </p:cNvSpPr>
          <p:nvPr>
            <p:ph type="subTitle" idx="1"/>
          </p:nvPr>
        </p:nvSpPr>
        <p:spPr>
          <a:xfrm>
            <a:off x="801664" y="1202498"/>
            <a:ext cx="10622073" cy="5022937"/>
          </a:xfrm>
        </p:spPr>
        <p:txBody>
          <a:bodyPr>
            <a:noAutofit/>
          </a:bodyPr>
          <a:lstStyle/>
          <a:p>
            <a:pPr marL="432000" indent="-457200" algn="just">
              <a:spcBef>
                <a:spcPts val="800"/>
              </a:spcBef>
              <a:spcAft>
                <a:spcPts val="600"/>
              </a:spcAft>
            </a:pPr>
            <a:r>
              <a:rPr lang="en-US" sz="1900" dirty="0">
                <a:latin typeface="Arial" panose="020B0604020202020204" pitchFamily="34" charset="0"/>
                <a:cs typeface="Arial" panose="020B0604020202020204" pitchFamily="34" charset="0"/>
              </a:rPr>
              <a:t>Cleveland Clinic (2024) Atherosclerosis. Available at: https://my.clevelandclinic.org/health/diseases/16753-atherosclerosis-arterial-disease (Accessed: 14 March 2026).</a:t>
            </a:r>
          </a:p>
          <a:p>
            <a:pPr marL="432000" indent="-457200" algn="just">
              <a:spcBef>
                <a:spcPts val="800"/>
              </a:spcBef>
              <a:spcAft>
                <a:spcPts val="600"/>
              </a:spcAft>
            </a:pPr>
            <a:r>
              <a:rPr lang="en-GB" sz="1900" dirty="0">
                <a:latin typeface="Arial" panose="020B0604020202020204" pitchFamily="34" charset="0"/>
                <a:cs typeface="Arial" panose="020B0604020202020204" pitchFamily="34" charset="0"/>
              </a:rPr>
              <a:t>Liu, Y., Wang, X., Li, J., Huang, X., Yu, J. and Chen, M. (2026) ‘Effects of personalized structured telemedicine-based exercise cardiac rehabilitation on health outcomes in patients with coronary heart disease: a systematic review and meta-analysis’, </a:t>
            </a:r>
            <a:r>
              <a:rPr lang="en-GB" sz="1900" i="1" dirty="0">
                <a:latin typeface="Arial" panose="020B0604020202020204" pitchFamily="34" charset="0"/>
                <a:cs typeface="Arial" panose="020B0604020202020204" pitchFamily="34" charset="0"/>
              </a:rPr>
              <a:t>European Journal of Cardiovascular Nursing</a:t>
            </a:r>
            <a:r>
              <a:rPr lang="en-GB" sz="1900" dirty="0">
                <a:latin typeface="Arial" panose="020B0604020202020204" pitchFamily="34" charset="0"/>
                <a:cs typeface="Arial" panose="020B0604020202020204" pitchFamily="34" charset="0"/>
              </a:rPr>
              <a:t>. </a:t>
            </a:r>
            <a:r>
              <a:rPr lang="en-GB" sz="1900" b="1" dirty="0">
                <a:latin typeface="Arial" panose="020B0604020202020204" pitchFamily="34" charset="0"/>
                <a:cs typeface="Arial" panose="020B0604020202020204" pitchFamily="34" charset="0"/>
              </a:rPr>
              <a:t>Advance online publication</a:t>
            </a: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doi</a:t>
            </a:r>
            <a:r>
              <a:rPr lang="en-GB" sz="1900" dirty="0">
                <a:latin typeface="Arial" panose="020B0604020202020204" pitchFamily="34" charset="0"/>
                <a:cs typeface="Arial" panose="020B0604020202020204" pitchFamily="34" charset="0"/>
              </a:rPr>
              <a:t>: 10.1093/</a:t>
            </a:r>
            <a:r>
              <a:rPr lang="en-GB" sz="1900" dirty="0" err="1">
                <a:latin typeface="Arial" panose="020B0604020202020204" pitchFamily="34" charset="0"/>
                <a:cs typeface="Arial" panose="020B0604020202020204" pitchFamily="34" charset="0"/>
              </a:rPr>
              <a:t>eurjcn</a:t>
            </a:r>
            <a:r>
              <a:rPr lang="en-GB" sz="1900" dirty="0">
                <a:latin typeface="Arial" panose="020B0604020202020204" pitchFamily="34" charset="0"/>
                <a:cs typeface="Arial" panose="020B0604020202020204" pitchFamily="34" charset="0"/>
              </a:rPr>
              <a:t>/zvaf195</a:t>
            </a:r>
          </a:p>
          <a:p>
            <a:pPr marL="432000" indent="-457200" algn="just">
              <a:spcBef>
                <a:spcPts val="800"/>
              </a:spcBef>
              <a:spcAft>
                <a:spcPts val="600"/>
              </a:spcAft>
            </a:pPr>
            <a:r>
              <a:rPr lang="en-US" sz="1900" dirty="0" err="1">
                <a:latin typeface="Arial" panose="020B0604020202020204" pitchFamily="34" charset="0"/>
                <a:cs typeface="Arial" panose="020B0604020202020204" pitchFamily="34" charset="0"/>
              </a:rPr>
              <a:t>Mitsis</a:t>
            </a:r>
            <a:r>
              <a:rPr lang="en-US" sz="1900" dirty="0">
                <a:latin typeface="Arial" panose="020B0604020202020204" pitchFamily="34" charset="0"/>
                <a:cs typeface="Arial" panose="020B0604020202020204" pitchFamily="34" charset="0"/>
              </a:rPr>
              <a:t>, A., et al. (2025) 'Genomic and Precision Medicine Approaches in Atherosclerotic Cardiovascular Disease: From Risk Prediction to Therapy', </a:t>
            </a:r>
            <a:r>
              <a:rPr lang="en-US" sz="1900" i="1" dirty="0">
                <a:latin typeface="Arial" panose="020B0604020202020204" pitchFamily="34" charset="0"/>
                <a:cs typeface="Arial" panose="020B0604020202020204" pitchFamily="34" charset="0"/>
              </a:rPr>
              <a:t>Biomedicines</a:t>
            </a:r>
            <a:r>
              <a:rPr lang="en-US" sz="1900" dirty="0">
                <a:latin typeface="Arial" panose="020B0604020202020204" pitchFamily="34" charset="0"/>
                <a:cs typeface="Arial" panose="020B0604020202020204" pitchFamily="34" charset="0"/>
              </a:rPr>
              <a:t>, 13(7), p. 1723. </a:t>
            </a:r>
            <a:r>
              <a:rPr lang="en-US" sz="1900" dirty="0" err="1">
                <a:latin typeface="Arial" panose="020B0604020202020204" pitchFamily="34" charset="0"/>
                <a:cs typeface="Arial" panose="020B0604020202020204" pitchFamily="34" charset="0"/>
              </a:rPr>
              <a:t>doi</a:t>
            </a:r>
            <a:r>
              <a:rPr lang="en-US" sz="1900" dirty="0">
                <a:latin typeface="Arial" panose="020B0604020202020204" pitchFamily="34" charset="0"/>
                <a:cs typeface="Arial" panose="020B0604020202020204" pitchFamily="34" charset="0"/>
              </a:rPr>
              <a:t>: 10.3390/biomedicines13071723</a:t>
            </a:r>
          </a:p>
          <a:p>
            <a:pPr marL="432000" indent="-457200" algn="just">
              <a:spcBef>
                <a:spcPts val="800"/>
              </a:spcBef>
              <a:spcAft>
                <a:spcPts val="600"/>
              </a:spcAft>
            </a:pPr>
            <a:r>
              <a:rPr lang="en-US" sz="1900" dirty="0" err="1">
                <a:latin typeface="Arial" panose="020B0604020202020204" pitchFamily="34" charset="0"/>
                <a:cs typeface="Arial" panose="020B0604020202020204" pitchFamily="34" charset="0"/>
              </a:rPr>
              <a:t>Naderian</a:t>
            </a:r>
            <a:r>
              <a:rPr lang="en-US" sz="1900" dirty="0">
                <a:latin typeface="Arial" panose="020B0604020202020204" pitchFamily="34" charset="0"/>
                <a:cs typeface="Arial" panose="020B0604020202020204" pitchFamily="34" charset="0"/>
              </a:rPr>
              <a:t>, M., Norland, K., Ding, K., </a:t>
            </a:r>
            <a:r>
              <a:rPr lang="en-US" sz="1900" dirty="0" err="1">
                <a:latin typeface="Arial" panose="020B0604020202020204" pitchFamily="34" charset="0"/>
                <a:cs typeface="Arial" panose="020B0604020202020204" pitchFamily="34" charset="0"/>
              </a:rPr>
              <a:t>Dikilitas</a:t>
            </a:r>
            <a:r>
              <a:rPr lang="en-US" sz="1900" dirty="0">
                <a:latin typeface="Arial" panose="020B0604020202020204" pitchFamily="34" charset="0"/>
                <a:cs typeface="Arial" panose="020B0604020202020204" pitchFamily="34" charset="0"/>
              </a:rPr>
              <a:t>, O. and </a:t>
            </a:r>
            <a:r>
              <a:rPr lang="en-US" sz="1900" dirty="0" err="1">
                <a:latin typeface="Arial" panose="020B0604020202020204" pitchFamily="34" charset="0"/>
                <a:cs typeface="Arial" panose="020B0604020202020204" pitchFamily="34" charset="0"/>
              </a:rPr>
              <a:t>Kullo</a:t>
            </a:r>
            <a:r>
              <a:rPr lang="en-US" sz="1900" dirty="0">
                <a:latin typeface="Arial" panose="020B0604020202020204" pitchFamily="34" charset="0"/>
                <a:cs typeface="Arial" panose="020B0604020202020204" pitchFamily="34" charset="0"/>
              </a:rPr>
              <a:t>, I.J. (2026) 'Mediation of Coronary Heart Disease Risk by Genetic, Socio-Environmental, and Lifestyle Factors Across Racial Groups', American Journal of Preventive Cardiology. </a:t>
            </a:r>
            <a:r>
              <a:rPr lang="en-US" sz="1900" dirty="0" err="1">
                <a:latin typeface="Arial" panose="020B0604020202020204" pitchFamily="34" charset="0"/>
                <a:cs typeface="Arial" panose="020B0604020202020204" pitchFamily="34" charset="0"/>
              </a:rPr>
              <a:t>doi</a:t>
            </a:r>
            <a:r>
              <a:rPr lang="en-US" sz="1900" dirty="0">
                <a:latin typeface="Arial" panose="020B0604020202020204" pitchFamily="34" charset="0"/>
                <a:cs typeface="Arial" panose="020B0604020202020204" pitchFamily="34" charset="0"/>
              </a:rPr>
              <a:t>: 10.1016/j.ajpc.2026.101409.</a:t>
            </a:r>
          </a:p>
          <a:p>
            <a:pPr marL="432000" indent="-457200" algn="just">
              <a:spcBef>
                <a:spcPts val="800"/>
              </a:spcBef>
              <a:spcAft>
                <a:spcPts val="600"/>
              </a:spcAft>
            </a:pPr>
            <a:r>
              <a:rPr lang="en-US" sz="1900" dirty="0">
                <a:latin typeface="Arial" panose="020B0604020202020204" pitchFamily="34" charset="0"/>
                <a:cs typeface="Arial" panose="020B0604020202020204" pitchFamily="34" charset="0"/>
              </a:rPr>
              <a:t>National Institute for Health and Care Excellence (NICE) (2023) Cardiovascular disease: risk assessment and reduction, including lipid modification. </a:t>
            </a:r>
            <a:r>
              <a:rPr lang="en-GB" sz="1900" dirty="0">
                <a:latin typeface="Arial" panose="020B0604020202020204" pitchFamily="34" charset="0"/>
                <a:cs typeface="Arial" panose="020B0604020202020204" pitchFamily="34" charset="0"/>
              </a:rPr>
              <a:t>NG238.</a:t>
            </a:r>
            <a:r>
              <a:rPr lang="en-US" sz="1900" dirty="0">
                <a:latin typeface="Arial" panose="020B0604020202020204" pitchFamily="34" charset="0"/>
                <a:cs typeface="Arial" panose="020B0604020202020204" pitchFamily="34" charset="0"/>
              </a:rPr>
              <a:t>Available at: https://www.nice.org.uk/guidance/</a:t>
            </a:r>
            <a:r>
              <a:rPr lang="en-GB" sz="1900" dirty="0">
                <a:latin typeface="Arial" panose="020B0604020202020204" pitchFamily="34" charset="0"/>
                <a:cs typeface="Arial" panose="020B0604020202020204" pitchFamily="34" charset="0"/>
              </a:rPr>
              <a:t>ng238</a:t>
            </a:r>
            <a:r>
              <a:rPr lang="en-US" sz="1900" dirty="0">
                <a:latin typeface="Arial" panose="020B0604020202020204" pitchFamily="34" charset="0"/>
                <a:cs typeface="Arial" panose="020B0604020202020204" pitchFamily="34" charset="0"/>
              </a:rPr>
              <a:t> (Accessed: 8 March 2026).</a:t>
            </a:r>
          </a:p>
          <a:p>
            <a:pPr marL="432000" indent="-457200" algn="just">
              <a:spcBef>
                <a:spcPts val="800"/>
              </a:spcBef>
              <a:spcAft>
                <a:spcPts val="600"/>
              </a:spcAft>
            </a:pP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9533332"/>
      </p:ext>
    </p:extLst>
  </p:cSld>
  <p:clrMapOvr>
    <a:masterClrMapping/>
  </p:clrMapOvr>
  <mc:AlternateContent xmlns:mc="http://schemas.openxmlformats.org/markup-compatibility/2006">
    <mc:Choice xmlns:p14="http://schemas.microsoft.com/office/powerpoint/2010/main" Requires="p14">
      <p:transition spd="slow" p14:dur="2000" advTm="50000"/>
    </mc:Choice>
    <mc:Fallback>
      <p:transition spd="slow" advTm="50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7313A59-9ED8-1E88-4115-8BAA067C06B5}"/>
              </a:ext>
            </a:extLst>
          </p:cNvPr>
          <p:cNvSpPr>
            <a:spLocks noGrp="1"/>
          </p:cNvSpPr>
          <p:nvPr>
            <p:ph type="ctrTitle"/>
          </p:nvPr>
        </p:nvSpPr>
        <p:spPr>
          <a:xfrm>
            <a:off x="1524000" y="383328"/>
            <a:ext cx="9144000" cy="693911"/>
          </a:xfrm>
        </p:spPr>
        <p:txBody>
          <a:bodyPr>
            <a:normAutofit/>
          </a:bodyPr>
          <a:lstStyle/>
          <a:p>
            <a:r>
              <a:rPr lang="en-GB" sz="4000" b="1" dirty="0">
                <a:latin typeface="Arial" panose="020B0604020202020204" pitchFamily="34" charset="0"/>
                <a:cs typeface="Arial" panose="020B0604020202020204" pitchFamily="34" charset="0"/>
              </a:rPr>
              <a:t>References (Part 2)</a:t>
            </a:r>
          </a:p>
        </p:txBody>
      </p:sp>
      <p:sp>
        <p:nvSpPr>
          <p:cNvPr id="5" name="Subtitle 2">
            <a:extLst>
              <a:ext uri="{FF2B5EF4-FFF2-40B4-BE49-F238E27FC236}">
                <a16:creationId xmlns:a16="http://schemas.microsoft.com/office/drawing/2014/main" id="{60324954-7216-411D-4A87-954CD674917D}"/>
              </a:ext>
            </a:extLst>
          </p:cNvPr>
          <p:cNvSpPr>
            <a:spLocks noGrp="1"/>
          </p:cNvSpPr>
          <p:nvPr>
            <p:ph type="subTitle" idx="1"/>
          </p:nvPr>
        </p:nvSpPr>
        <p:spPr>
          <a:xfrm>
            <a:off x="801664" y="1315232"/>
            <a:ext cx="10622073" cy="5022937"/>
          </a:xfrm>
        </p:spPr>
        <p:txBody>
          <a:bodyPr>
            <a:noAutofit/>
          </a:bodyPr>
          <a:lstStyle/>
          <a:p>
            <a:pPr marL="432000" indent="-457200" algn="just">
              <a:spcBef>
                <a:spcPts val="800"/>
              </a:spcBef>
              <a:spcAft>
                <a:spcPts val="600"/>
              </a:spcAft>
            </a:pPr>
            <a:r>
              <a:rPr lang="en-US" sz="1900" dirty="0">
                <a:latin typeface="Arial" panose="020B0604020202020204" pitchFamily="34" charset="0"/>
                <a:cs typeface="Arial" panose="020B0604020202020204" pitchFamily="34" charset="0"/>
              </a:rPr>
              <a:t>NHS (2025) </a:t>
            </a:r>
            <a:r>
              <a:rPr lang="en-US" sz="1900" i="1" dirty="0">
                <a:latin typeface="Arial" panose="020B0604020202020204" pitchFamily="34" charset="0"/>
                <a:cs typeface="Arial" panose="020B0604020202020204" pitchFamily="34" charset="0"/>
              </a:rPr>
              <a:t>Better Health: Quit Smoking</a:t>
            </a:r>
            <a:r>
              <a:rPr lang="en-US" sz="1900" dirty="0">
                <a:latin typeface="Arial" panose="020B0604020202020204" pitchFamily="34" charset="0"/>
                <a:cs typeface="Arial" panose="020B0604020202020204" pitchFamily="34" charset="0"/>
              </a:rPr>
              <a:t>. Available at: </a:t>
            </a:r>
            <a:r>
              <a:rPr lang="en-US" sz="1900" dirty="0">
                <a:latin typeface="Arial" panose="020B0604020202020204" pitchFamily="34" charset="0"/>
                <a:cs typeface="Arial" panose="020B0604020202020204" pitchFamily="34" charset="0"/>
                <a:hlinkClick r:id="rId2"/>
              </a:rPr>
              <a:t>https://www.nhs.uk/better-health/quit-smoking/</a:t>
            </a:r>
            <a:r>
              <a:rPr lang="en-US" sz="1900" dirty="0">
                <a:latin typeface="Arial" panose="020B0604020202020204" pitchFamily="34" charset="0"/>
                <a:cs typeface="Arial" panose="020B0604020202020204" pitchFamily="34" charset="0"/>
              </a:rPr>
              <a:t> (Accessed: 19 March 2026).</a:t>
            </a:r>
          </a:p>
          <a:p>
            <a:pPr marL="432000" indent="-457200" algn="just">
              <a:spcBef>
                <a:spcPts val="800"/>
              </a:spcBef>
              <a:spcAft>
                <a:spcPts val="600"/>
              </a:spcAft>
            </a:pPr>
            <a:r>
              <a:rPr lang="en-US" sz="1900" dirty="0" err="1">
                <a:latin typeface="Arial" panose="020B0604020202020204" pitchFamily="34" charset="0"/>
                <a:cs typeface="Arial" panose="020B0604020202020204" pitchFamily="34" charset="0"/>
              </a:rPr>
              <a:t>Schunkert</a:t>
            </a:r>
            <a:r>
              <a:rPr lang="en-US" sz="1900" dirty="0">
                <a:latin typeface="Arial" panose="020B0604020202020204" pitchFamily="34" charset="0"/>
                <a:cs typeface="Arial" panose="020B0604020202020204" pitchFamily="34" charset="0"/>
              </a:rPr>
              <a:t>, H., Natarajan, P. and Samani, N.J. (2026) 'The Inherited Basis of Coronary Artery Disease', New England Journal of Medicine, 394, pp. 576-587. </a:t>
            </a:r>
            <a:r>
              <a:rPr lang="en-US" sz="1900" dirty="0" err="1">
                <a:latin typeface="Arial" panose="020B0604020202020204" pitchFamily="34" charset="0"/>
                <a:cs typeface="Arial" panose="020B0604020202020204" pitchFamily="34" charset="0"/>
              </a:rPr>
              <a:t>doi</a:t>
            </a:r>
            <a:r>
              <a:rPr lang="en-US" sz="1900" dirty="0">
                <a:latin typeface="Arial" panose="020B0604020202020204" pitchFamily="34" charset="0"/>
                <a:cs typeface="Arial" panose="020B0604020202020204" pitchFamily="34" charset="0"/>
              </a:rPr>
              <a:t>: 10.1056/NEJMra2405153.</a:t>
            </a:r>
          </a:p>
          <a:p>
            <a:pPr marL="432000" indent="-457200" algn="l">
              <a:spcBef>
                <a:spcPts val="800"/>
              </a:spcBef>
              <a:spcAft>
                <a:spcPts val="600"/>
              </a:spcAft>
            </a:pPr>
            <a:r>
              <a:rPr lang="en-US" sz="1900" dirty="0">
                <a:latin typeface="Arial" panose="020B0604020202020204" pitchFamily="34" charset="0"/>
                <a:cs typeface="Arial" panose="020B0604020202020204" pitchFamily="34" charset="0"/>
              </a:rPr>
              <a:t>Vaquer, A., et al. (2026) 'Early Response to a Behavioral Community-Based Educational Intervention on Cardiovascular Risk Profile and Well-Being', </a:t>
            </a:r>
            <a:r>
              <a:rPr lang="en-US" sz="1900" i="1" dirty="0">
                <a:latin typeface="Arial" panose="020B0604020202020204" pitchFamily="34" charset="0"/>
                <a:cs typeface="Arial" panose="020B0604020202020204" pitchFamily="34" charset="0"/>
              </a:rPr>
              <a:t>JACC: Advances</a:t>
            </a:r>
            <a:r>
              <a:rPr lang="en-US" sz="1900" dirty="0">
                <a:latin typeface="Arial" panose="020B0604020202020204" pitchFamily="34" charset="0"/>
                <a:cs typeface="Arial" panose="020B0604020202020204" pitchFamily="34" charset="0"/>
              </a:rPr>
              <a:t>, </a:t>
            </a:r>
            <a:r>
              <a:rPr lang="en-US" sz="1900" b="1" dirty="0">
                <a:latin typeface="Arial" panose="020B0604020202020204" pitchFamily="34" charset="0"/>
                <a:cs typeface="Arial" panose="020B0604020202020204" pitchFamily="34" charset="0"/>
              </a:rPr>
              <a:t>5(3), Article 102597</a:t>
            </a:r>
            <a:r>
              <a:rPr lang="en-US" sz="1900" dirty="0">
                <a:latin typeface="Arial" panose="020B0604020202020204" pitchFamily="34" charset="0"/>
                <a:cs typeface="Arial" panose="020B0604020202020204" pitchFamily="34" charset="0"/>
              </a:rPr>
              <a:t>. </a:t>
            </a:r>
            <a:r>
              <a:rPr lang="en-US" sz="1900" dirty="0" err="1">
                <a:latin typeface="Arial" panose="020B0604020202020204" pitchFamily="34" charset="0"/>
                <a:cs typeface="Arial" panose="020B0604020202020204" pitchFamily="34" charset="0"/>
              </a:rPr>
              <a:t>doi</a:t>
            </a:r>
            <a:r>
              <a:rPr lang="en-US" sz="1900" dirty="0">
                <a:latin typeface="Arial" panose="020B0604020202020204" pitchFamily="34" charset="0"/>
                <a:cs typeface="Arial" panose="020B0604020202020204" pitchFamily="34" charset="0"/>
              </a:rPr>
              <a:t>: 10.1016/j.jacadv.2026.102597.</a:t>
            </a:r>
          </a:p>
          <a:p>
            <a:pPr marL="432000" indent="-457200" algn="just">
              <a:spcBef>
                <a:spcPts val="800"/>
              </a:spcBef>
              <a:spcAft>
                <a:spcPts val="600"/>
              </a:spcAft>
            </a:pPr>
            <a:r>
              <a:rPr lang="en-US" sz="1900" dirty="0">
                <a:latin typeface="Arial" panose="020B0604020202020204" pitchFamily="34" charset="0"/>
                <a:cs typeface="Arial" panose="020B0604020202020204" pitchFamily="34" charset="0"/>
              </a:rPr>
              <a:t>Waugh, A. and Grant, A. (2018) Ross &amp; Wilson anatomy and physiology in health and illness. 13th </a:t>
            </a:r>
            <a:r>
              <a:rPr lang="en-US" sz="1900" dirty="0" err="1">
                <a:latin typeface="Arial" panose="020B0604020202020204" pitchFamily="34" charset="0"/>
                <a:cs typeface="Arial" panose="020B0604020202020204" pitchFamily="34" charset="0"/>
              </a:rPr>
              <a:t>edn</a:t>
            </a:r>
            <a:r>
              <a:rPr lang="en-US" sz="1900" dirty="0">
                <a:latin typeface="Arial" panose="020B0604020202020204" pitchFamily="34" charset="0"/>
                <a:cs typeface="Arial" panose="020B0604020202020204" pitchFamily="34" charset="0"/>
              </a:rPr>
              <a:t>. Edinburgh: Elsevier. Available at: https://r3-vlebooks-com.uwtsd.idm.oclc.org/Reader?ean=9780702072840# (Accessed: 13 March 2026).</a:t>
            </a:r>
          </a:p>
          <a:p>
            <a:pPr marL="432000" indent="-457200" algn="l">
              <a:spcBef>
                <a:spcPts val="800"/>
              </a:spcBef>
              <a:spcAft>
                <a:spcPts val="600"/>
              </a:spcAft>
            </a:pPr>
            <a:r>
              <a:rPr lang="en-US" sz="1900" dirty="0" err="1">
                <a:latin typeface="Arial" panose="020B0604020202020204" pitchFamily="34" charset="0"/>
                <a:cs typeface="Arial" panose="020B0604020202020204" pitchFamily="34" charset="0"/>
              </a:rPr>
              <a:t>Zangiabadi</a:t>
            </a:r>
            <a:r>
              <a:rPr lang="en-US" sz="1900" dirty="0">
                <a:latin typeface="Arial" panose="020B0604020202020204" pitchFamily="34" charset="0"/>
                <a:cs typeface="Arial" panose="020B0604020202020204" pitchFamily="34" charset="0"/>
              </a:rPr>
              <a:t>, A., et al. (2026) 'Inflammatory and Atherogenic Markers as Predictors of Coronary Artery Disease', </a:t>
            </a:r>
            <a:r>
              <a:rPr lang="en-US" sz="1900" i="1" dirty="0">
                <a:latin typeface="Arial" panose="020B0604020202020204" pitchFamily="34" charset="0"/>
                <a:cs typeface="Arial" panose="020B0604020202020204" pitchFamily="34" charset="0"/>
              </a:rPr>
              <a:t>International Journal of Cardiovascular Sciences</a:t>
            </a:r>
            <a:r>
              <a:rPr lang="en-US" sz="1900" dirty="0">
                <a:latin typeface="Arial" panose="020B0604020202020204" pitchFamily="34" charset="0"/>
                <a:cs typeface="Arial" panose="020B0604020202020204" pitchFamily="34" charset="0"/>
              </a:rPr>
              <a:t>, 39, </a:t>
            </a:r>
            <a:r>
              <a:rPr lang="en-US" sz="1900" b="1" dirty="0">
                <a:latin typeface="Arial" panose="020B0604020202020204" pitchFamily="34" charset="0"/>
                <a:cs typeface="Arial" panose="020B0604020202020204" pitchFamily="34" charset="0"/>
              </a:rPr>
              <a:t>Article e20250039</a:t>
            </a:r>
            <a:r>
              <a:rPr lang="en-US" sz="1900" dirty="0">
                <a:latin typeface="Arial" panose="020B0604020202020204" pitchFamily="34" charset="0"/>
                <a:cs typeface="Arial" panose="020B0604020202020204" pitchFamily="34" charset="0"/>
              </a:rPr>
              <a:t>.s</a:t>
            </a:r>
          </a:p>
        </p:txBody>
      </p:sp>
    </p:spTree>
    <p:extLst>
      <p:ext uri="{BB962C8B-B14F-4D97-AF65-F5344CB8AC3E}">
        <p14:creationId xmlns:p14="http://schemas.microsoft.com/office/powerpoint/2010/main" val="1486751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8970</TotalTime>
  <Words>3047</Words>
  <Application>Microsoft Office PowerPoint</Application>
  <PresentationFormat>Widescreen</PresentationFormat>
  <Paragraphs>228</Paragraphs>
  <Slides>13</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Introduction to Physiology</vt:lpstr>
      <vt:lpstr>Introduction to the Fictional Patient</vt:lpstr>
      <vt:lpstr>PowerPoint Presentation</vt:lpstr>
      <vt:lpstr>Healthy Heart Physiology</vt:lpstr>
      <vt:lpstr>Pathophysiology of CHD</vt:lpstr>
      <vt:lpstr>Risk Factors for CHD</vt:lpstr>
      <vt:lpstr>Pharmacological Interventions</vt:lpstr>
      <vt:lpstr>Lifestyle Modifications</vt:lpstr>
      <vt:lpstr>PowerPoint Presentation</vt:lpstr>
      <vt:lpstr>Ethical Considerations</vt:lpstr>
      <vt:lpstr>Conclusion</vt:lpstr>
      <vt:lpstr>References (Part 1)</vt:lpstr>
      <vt:lpstr>References (Part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aaabdus738@gmail.com</dc:creator>
  <cp:lastModifiedBy>aaabdus738@gmail.com</cp:lastModifiedBy>
  <cp:revision>283</cp:revision>
  <dcterms:created xsi:type="dcterms:W3CDTF">2026-03-13T00:32:25Z</dcterms:created>
  <dcterms:modified xsi:type="dcterms:W3CDTF">2026-03-23T04:47:39Z</dcterms:modified>
</cp:coreProperties>
</file>