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mien Robrets (1904978)" initials="DR(" lastIdx="1" clrIdx="0">
    <p:extLst>
      <p:ext uri="{19B8F6BF-5375-455C-9EA6-DF929625EA0E}">
        <p15:presenceInfo xmlns:p15="http://schemas.microsoft.com/office/powerpoint/2012/main" userId="Damien Robrets (1904978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501FE-4FC8-4033-8A1F-6C5D43621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41C5F1-8665-4A49-8105-6878CCDD71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621976-D355-41A5-BD3C-EBE9751FA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FC8C6-076F-4CAC-8176-278421C4C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B0C87-FC29-4A50-9D7C-2D3508EF9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22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F5A47-FD53-42FD-A28F-2235E4A89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2F4210-2DB0-4A6A-97A1-6B6297D38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A6148B-4803-473A-8A92-C9F5670D1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5FC341-1F8B-4958-9A8E-050915082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073DA-8505-4CE5-AD0D-AD287086F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39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37CE5-EDC5-445A-A162-C638155E7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C634DA-8295-48EB-92A1-C5B4C825C3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5693D-5EB7-4C34-85FA-E670A2828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8AB36-A7B3-4ADE-A323-906E485F2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12EE36-1730-422A-9955-CCC24B003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163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2894E-5C26-4DA2-8437-9A0A9671E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63050C-E50D-4E19-9632-59ED8A1B70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74E915-CA0C-4069-8F4C-FBE2926818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56C8F9-AC89-4A58-88D9-12258BDB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04269-A9BB-4D2A-B9F0-E813BE2D2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AF3A6E-E20F-4725-91D8-9CB91CF30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39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095E6-88AB-4AB6-8DE4-C34E1D730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873B24-577A-4C76-BB5C-D16B06F3B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5CF23D-73FA-437A-B9F0-9BEB49AC0A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623791-2B47-4E8E-BCD2-894E9D1615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84194C-697C-4C99-8989-42F70FBDCF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463393-6C69-483E-B01F-A8D343901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585348-A6A5-4A6D-9B7F-0189AF766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E4674A-D933-4D94-B87B-916F7CD9C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237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4FD8D-29B8-4C43-9F01-4003FDA74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98B0EE-0665-44C5-97BF-BD75C5130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F404C8-2872-474E-B0D2-38244E874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DFDF6E-115A-484F-8E76-02A4E667A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631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C41920-6C18-4B7D-9F74-2FFC7E109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0663FF-78BF-4D2D-9DCF-799FAF184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83219C-B8B3-4B42-927D-656207B01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649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40ADD-2EF1-461C-9BD5-F95EFA052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12982-62FE-4656-A4FA-35FF136E7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6439C-E393-49FD-ADB3-8246DADCB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A557F6-79A5-4004-9F3C-78A4150C9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B757C2-090A-4278-8CE2-312056345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C76C0B-78F2-4E88-A4F9-AAE40C0A3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65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95A57-6460-4407-8AD5-29A92E453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9F1125-571F-4BED-A2E8-CCE58B1691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626BB1-7167-42B7-8F49-EDEFC6AB1D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AA0689-FB7D-407C-B40D-01545A21B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81F804-D286-494F-B7ED-933B6FB70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765CCD-93BA-485F-AF66-D7A06E6D6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316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B0421-24F3-4D9F-9642-B8AC3C031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F9458F-94C2-4FAF-A2DD-E9B3857AD2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9EAD7-BB8D-4781-AB78-4F69133F7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EDF02-C2E6-4A6E-A4E1-6BB07B8FD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A9D90-C42F-4D86-A1ED-DDC8DF9C5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518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934AB0-57FB-4CFB-8A46-702D17AF43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BBAA98-2660-4CFC-8366-1CA71FFDEE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1B8BE5-B035-4D7E-981E-7D9B23982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5F647-7CC6-42DA-9E3F-49CD48DEE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369EEB-B80E-4D03-AA20-12B66D4A1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84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3BFD15-92F6-4505-B656-C3C42309C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BC5E4C-3DAE-48E2-B5C5-50A0CCC690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3FD5D6-2A22-4575-B515-DE76C33953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2924F-2E07-4105-B98F-9D6520C1AA2D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1389B-96CB-4A9F-9544-3F3661F3C4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05A73-C0D9-4AF7-AEB5-EFE3CEF5D0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B561B-5B3E-41E8-8669-8CCC3C0840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776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file:///C:\Users\damoe\AppData\Local\Packages\%20Microsoft.MicrosoftEdge_8wekyb3d8bbwe\TempState\Downloads\Training_and_Development_Policy__February_2018_%20(1).pdf" TargetMode="External"/><Relationship Id="rId3" Type="http://schemas.openxmlformats.org/officeDocument/2006/relationships/hyperlink" Target="https://www.bbc.com/worklife/article/20200212-the-real-ways-your-career-can-survive-automation" TargetMode="External"/><Relationship Id="rId7" Type="http://schemas.openxmlformats.org/officeDocument/2006/relationships/hyperlink" Target="https://www.grin.com/docume%20nt/25300" TargetMode="External"/><Relationship Id="rId2" Type="http://schemas.openxmlformats.org/officeDocument/2006/relationships/hyperlink" Target="https://www.bbc.co.uk/bite%20size/guides/zrm3382/revision/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rin.com/user/10855" TargetMode="External"/><Relationship Id="rId5" Type="http://schemas.openxmlformats.org/officeDocument/2006/relationships/hyperlink" Target="https://scholarworks.umass.edu/cgi/viewcontent.cgi?article=1066&amp;=&amp;context=pare&amp;=&amp;sei-redir=1&amp;referer=https%253A%252F%252Fscholar.google.co.uk%252Fscholar%253Fhl%253Den%2526as_sdt%253D0%25252C5%2526q%253Dherzberg%252Btheory%2526oq%253Dherzberg%252Bthe#search=%22herzberg%20theory%22" TargetMode="External"/><Relationship Id="rId10" Type="http://schemas.openxmlformats.org/officeDocument/2006/relationships/hyperlink" Target="https://www.swansea.gov.uk/workingforswanseacouncil" TargetMode="External"/><Relationship Id="rId4" Type="http://schemas.openxmlformats.org/officeDocument/2006/relationships/hyperlink" Target="http://www.top-consultant.com/articl%20es/the%20systematic%20approach%20to%20training.pdf" TargetMode="External"/><Relationship Id="rId9" Type="http://schemas.openxmlformats.org/officeDocument/2006/relationships/hyperlink" Target="https://www.toolshero.com/psychology/two-factor-theory-herzbe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973C302-FFBE-4270-846E-83862DC695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00" t="19960" r="41038" b="22017"/>
          <a:stretch/>
        </p:blipFill>
        <p:spPr>
          <a:xfrm>
            <a:off x="225083" y="1477108"/>
            <a:ext cx="11591779" cy="4895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4FB1A38-764F-4CDE-9C69-6013A556E1CF}"/>
              </a:ext>
            </a:extLst>
          </p:cNvPr>
          <p:cNvSpPr txBox="1"/>
          <p:nvPr/>
        </p:nvSpPr>
        <p:spPr>
          <a:xfrm>
            <a:off x="300110" y="306759"/>
            <a:ext cx="115917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</a:rPr>
              <a:t>What is training needed for? and why is it important to employees and the organization we work for?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846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F19B711-C590-44D1-9AA8-9F143B0ED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C79CF2-6A1C-4636-84CE-ABB2BE191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5D17DF-AD65-402C-A95C-F13C770C9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56158B-72A7-4C03-B1EC-596D42C886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00" t="20393" r="41615" b="21800"/>
          <a:stretch/>
        </p:blipFill>
        <p:spPr>
          <a:xfrm>
            <a:off x="6466936" y="1825288"/>
            <a:ext cx="5081598" cy="367366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93E26FA-547D-481F-8751-17CC8FED12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21" t="10973" r="57616" b="42882"/>
          <a:stretch/>
        </p:blipFill>
        <p:spPr>
          <a:xfrm>
            <a:off x="663527" y="1825288"/>
            <a:ext cx="5783348" cy="3673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A0A2FF-F9A4-4ACB-956B-0252EED74A39}"/>
              </a:ext>
            </a:extLst>
          </p:cNvPr>
          <p:cNvSpPr txBox="1"/>
          <p:nvPr/>
        </p:nvSpPr>
        <p:spPr>
          <a:xfrm>
            <a:off x="1056617" y="728749"/>
            <a:ext cx="108248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</a:rPr>
              <a:t>So how do companies best determine what training is best for their company?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77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A3848E-5BDE-4D87-83FE-9FD22B1CEA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8" t="11773" r="48041" b="22192"/>
          <a:stretch/>
        </p:blipFill>
        <p:spPr>
          <a:xfrm>
            <a:off x="432452" y="956604"/>
            <a:ext cx="5291666" cy="57114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D93494-2D2E-4304-8C99-B4282587E7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62" t="20825" r="44153" b="22234"/>
          <a:stretch/>
        </p:blipFill>
        <p:spPr>
          <a:xfrm>
            <a:off x="5724119" y="956604"/>
            <a:ext cx="6350994" cy="561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93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BA3DF91-707D-45BB-B407-991D30B873B7}"/>
              </a:ext>
            </a:extLst>
          </p:cNvPr>
          <p:cNvSpPr txBox="1"/>
          <p:nvPr/>
        </p:nvSpPr>
        <p:spPr>
          <a:xfrm>
            <a:off x="1156251" y="3771"/>
            <a:ext cx="98794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solidFill>
                  <a:srgbClr val="FF0000"/>
                </a:solidFill>
              </a:rPr>
              <a:t>Training difference between the city and county of Swansea and Amazon, and Herzberg's hygiene factors.</a:t>
            </a:r>
          </a:p>
        </p:txBody>
      </p:sp>
      <p:pic>
        <p:nvPicPr>
          <p:cNvPr id="1026" name="Picture 2" descr="Get Amazon - Microsoft Store en-GB">
            <a:extLst>
              <a:ext uri="{FF2B5EF4-FFF2-40B4-BE49-F238E27FC236}">
                <a16:creationId xmlns:a16="http://schemas.microsoft.com/office/drawing/2014/main" id="{9E6AC3D4-E539-4B59-994A-3733E8B5E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005" y="895714"/>
            <a:ext cx="2879187" cy="208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ousands of Swansea businesses could see rates scrapped - Swansea Sound -  Playing the Greatest Hits">
            <a:extLst>
              <a:ext uri="{FF2B5EF4-FFF2-40B4-BE49-F238E27FC236}">
                <a16:creationId xmlns:a16="http://schemas.microsoft.com/office/drawing/2014/main" id="{E51BB301-E71C-49D5-83F7-ED2CEFDFE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564" y="703384"/>
            <a:ext cx="4656408" cy="243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A2808959-DAE2-4C93-BFCF-9A71CD9FD8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251" y="3161027"/>
            <a:ext cx="9537898" cy="369697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BED57D2-50E2-4028-8BD5-4D1CC211030F}"/>
              </a:ext>
            </a:extLst>
          </p:cNvPr>
          <p:cNvSpPr txBox="1"/>
          <p:nvPr/>
        </p:nvSpPr>
        <p:spPr>
          <a:xfrm>
            <a:off x="5739618" y="1397846"/>
            <a:ext cx="56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D44642-D933-44E7-998E-AE5384C2B6FF}"/>
              </a:ext>
            </a:extLst>
          </p:cNvPr>
          <p:cNvSpPr txBox="1"/>
          <p:nvPr/>
        </p:nvSpPr>
        <p:spPr>
          <a:xfrm>
            <a:off x="5567178" y="2484223"/>
            <a:ext cx="1324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AND</a:t>
            </a:r>
          </a:p>
        </p:txBody>
      </p:sp>
    </p:spTree>
    <p:extLst>
      <p:ext uri="{BB962C8B-B14F-4D97-AF65-F5344CB8AC3E}">
        <p14:creationId xmlns:p14="http://schemas.microsoft.com/office/powerpoint/2010/main" val="3743080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649C03-DBC9-4722-8A1D-71C16533CC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08" t="19197" r="47384" b="20784"/>
          <a:stretch/>
        </p:blipFill>
        <p:spPr>
          <a:xfrm>
            <a:off x="0" y="1046694"/>
            <a:ext cx="5927186" cy="52147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E62B06-D770-4A58-9B0E-3187E4ACDF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384" t="19743" r="30423"/>
          <a:stretch/>
        </p:blipFill>
        <p:spPr>
          <a:xfrm>
            <a:off x="5927186" y="1046694"/>
            <a:ext cx="6185580" cy="56213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E74980-67E4-4713-AC71-0399B7420F71}"/>
              </a:ext>
            </a:extLst>
          </p:cNvPr>
          <p:cNvSpPr txBox="1"/>
          <p:nvPr/>
        </p:nvSpPr>
        <p:spPr>
          <a:xfrm>
            <a:off x="0" y="0"/>
            <a:ext cx="11465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          </a:t>
            </a:r>
            <a:r>
              <a:rPr lang="en-GB" sz="2800" u="sng" dirty="0">
                <a:solidFill>
                  <a:srgbClr val="FF0000"/>
                </a:solidFill>
              </a:rPr>
              <a:t>Personal Development plans, and the Systematic Training Cycle.</a:t>
            </a:r>
          </a:p>
        </p:txBody>
      </p:sp>
    </p:spTree>
    <p:extLst>
      <p:ext uri="{BB962C8B-B14F-4D97-AF65-F5344CB8AC3E}">
        <p14:creationId xmlns:p14="http://schemas.microsoft.com/office/powerpoint/2010/main" val="3407403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90ADFD-D2DF-4C49-A0E7-7CABA0EB47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84" t="18036" r="58347" b="24295"/>
          <a:stretch/>
        </p:blipFill>
        <p:spPr>
          <a:xfrm>
            <a:off x="7427741" y="94957"/>
            <a:ext cx="4529797" cy="67032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CD3615-853C-49E0-8D58-86594C731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5" y="2067949"/>
            <a:ext cx="7216721" cy="45720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872122-46AD-451D-A036-9B586A159AC3}"/>
              </a:ext>
            </a:extLst>
          </p:cNvPr>
          <p:cNvSpPr txBox="1"/>
          <p:nvPr/>
        </p:nvSpPr>
        <p:spPr>
          <a:xfrm>
            <a:off x="95325" y="436098"/>
            <a:ext cx="72167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rgbClr val="FF0000"/>
                </a:solidFill>
              </a:rPr>
              <a:t>Limitations to training.</a:t>
            </a:r>
          </a:p>
        </p:txBody>
      </p:sp>
    </p:spTree>
    <p:extLst>
      <p:ext uri="{BB962C8B-B14F-4D97-AF65-F5344CB8AC3E}">
        <p14:creationId xmlns:p14="http://schemas.microsoft.com/office/powerpoint/2010/main" val="3103951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F0B431-734B-4214-914B-0B748D22F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370668"/>
            <a:ext cx="10905066" cy="411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149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F5D8B34B-DC6A-4648-AF06-26CEEAA2C8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54773" y="212735"/>
            <a:ext cx="11882453" cy="643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BBC (2020) Available at: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https://www.bbc.co.uk/bite size/guides/zrm3382/revision/4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Assessed: 31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(2020).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BBC Bitesize (2020) Available at: 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https://www.bbc.com/worklife/article/20200212-the-real-ways-your-career-can-survive-automation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Assessed: 3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(2020).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 Dhawan. S. (       )The systematic approach to training. Available at: (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http://www.top-consultant.com/articl es/the%20systematic%20approach%20to%20training.pdf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(Assessed: 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Hughes, Ashley M. (n.d.). A checklist for facilitating training transfer in organizations. 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Training &amp; Development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22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(4), 334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346. https://doi.org /10.1111/ijtd.12141 . Assessed: 31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(2020).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International Journal of Training &amp; Development, 2018, Vol.22 (4), p.334-346. Assessed: 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November (2020).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Joseph E. Gawel (1996), Herzberg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s theory of Motivation and Maslow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s Hierarchy of Needs. Available at: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scholarworks.umass.edu/cgi/viewcontent.cgi?article=1066&amp;=&amp;context=pare&amp;=&amp;sei-redir=1&amp;referer=https%253A%252F%252Fscholar.google.co.uk%252Fscholar%253Fhl%253Den%2526as_sdt%253D0%25252C5%2526q%253Dherzberg%252Btheory%2526oq%253Dherzberg%252Bthe#search=%22herzberg%20theory%22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 . Assessed: 6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2020)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Khan, R., Khan, F. &amp; Khan, M. (2011). Impact of training and development on effectiveness: moderating role of knowledge management process. European Journal of Training and Development, 37(5), 472-488.  Assessed: 31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(2020).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&amp;quot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Marko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&amp;quot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Koster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DAA35"/>
                </a:solidFill>
                <a:effectLst/>
                <a:latin typeface="&amp;quot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&amp;quot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2002), Human resource development: The limitations of the systematic training cycle, Munich, GRIN Verlag,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https://www.grin.com/docume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nt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/25300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. Assessed: 31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 October 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O’Herron, P., and Simonsen, P. (1995, May). Career development gets a charge at Sears Credit. Personnel Journal, 74 (5), 103-106. Assessed: 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November (2020).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Rubinstein. P (2020) BBC Beyond the 9 till 5 Available at: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https://www.bbc.com/worklife/article/20200212-the-real-ways-your-career-can-survive-automation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Assessed: 31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(2020).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Swansea Council Training and Development Policy (2018). Available at: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file:///C:/Users/damoe/AppData/Local/Packages/ Microsoft.MicrosoftEdge_8wekyb3d8bbwe/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TempState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/Downloads/Training_and_Development_Policy__February_2018_%20(1).pdf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(Assessed: 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Tools Hero, (2020), Herzberg Two factor Theory of motivation. Available at: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https://www.toolshero.com/psychology/two-factor-theory-herzberg/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 . Assessed: 6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A3A3A"/>
                </a:solidFill>
                <a:effectLst/>
                <a:latin typeface="Montserrat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2020).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 for Swansea Council (2019). Available at: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https://www.swansea.gov.uk/workingforswanseacouncil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(Assessed: 1</a:t>
            </a:r>
            <a:r>
              <a:rPr kumimoji="0" lang="en-GB" altLang="en-US" sz="12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2020).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604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642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&amp;quot</vt:lpstr>
      <vt:lpstr>Arial</vt:lpstr>
      <vt:lpstr>Calibri</vt:lpstr>
      <vt:lpstr>Calibri Light</vt:lpstr>
      <vt:lpstr>Montserrat</vt:lpstr>
      <vt:lpstr>Source Sans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Damien Robrets (1904978)</dc:creator>
  <cp:lastModifiedBy>Maria Heffernan</cp:lastModifiedBy>
  <cp:revision>3</cp:revision>
  <dcterms:created xsi:type="dcterms:W3CDTF">2020-11-08T13:53:45Z</dcterms:created>
  <dcterms:modified xsi:type="dcterms:W3CDTF">2020-11-16T15:22:42Z</dcterms:modified>
</cp:coreProperties>
</file>