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4" r:id="rId1"/>
  </p:sldMasterIdLst>
  <p:notesMasterIdLst>
    <p:notesMasterId r:id="rId14"/>
  </p:notesMasterIdLst>
  <p:sldIdLst>
    <p:sldId id="256" r:id="rId2"/>
    <p:sldId id="272" r:id="rId3"/>
    <p:sldId id="261" r:id="rId4"/>
    <p:sldId id="258" r:id="rId5"/>
    <p:sldId id="273" r:id="rId6"/>
    <p:sldId id="257" r:id="rId7"/>
    <p:sldId id="260" r:id="rId8"/>
    <p:sldId id="267" r:id="rId9"/>
    <p:sldId id="268" r:id="rId10"/>
    <p:sldId id="259" r:id="rId11"/>
    <p:sldId id="262" r:id="rId12"/>
    <p:sldId id="27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58" dt="2026-10-11T20:43:57.739"/>
    <p1510:client id="{049DFD56-EE43-7983-6AB4-B3DEDAFA327C}" v="1" dt="2026-10-10T20:38:04.614"/>
    <p1510:client id="{62571D63-6E2A-11B5-70BD-BF10CF55C6AA}" v="4" dt="2026-10-11T19:27:27.544"/>
    <p1510:client id="{656467E9-EFDA-767E-B15F-64CB89FD6419}" v="2" dt="2026-10-10T09:14:15.443"/>
    <p1510:client id="{970AA3A9-9677-9D5B-D568-AA98ED1FC8D2}" v="15" dt="2026-10-10T21:28:32.602"/>
    <p1510:client id="{9CF4AE35-351F-0A92-8415-0AA1D64AE1EB}" v="24" dt="2026-10-10T22:50:47.806"/>
    <p1510:client id="{C8EEEAA6-1F97-45E0-20EC-5BBA3FAAFD88}" v="4" dt="2026-10-10T08:13:51.969"/>
    <p1510:client id="{CC02CCCF-DAF6-24A0-0B18-B86A0625B54D}" v="94" dt="2026-10-10T21:09:37.949"/>
    <p1510:client id="{FB4BB181-DE37-A799-6591-E51BBC09482C}" v="199" dt="2026-10-11T20:31:28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B0B30-B8FC-4A2E-B435-12A3CD63E56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8117C8-CFE2-4DA8-B93B-732B558AF3CA}">
      <dgm:prSet/>
      <dgm:spPr/>
      <dgm:t>
        <a:bodyPr/>
        <a:lstStyle/>
        <a:p>
          <a:r>
            <a:rPr lang="en-GB" b="1">
              <a:solidFill>
                <a:srgbClr val="0070C0"/>
              </a:solidFill>
            </a:rPr>
            <a:t>MODULE CODE : LCHS4007</a:t>
          </a:r>
          <a:endParaRPr lang="en-US">
            <a:solidFill>
              <a:srgbClr val="0070C0"/>
            </a:solidFill>
          </a:endParaRPr>
        </a:p>
      </dgm:t>
    </dgm:pt>
    <dgm:pt modelId="{B32986E3-BB91-47F6-9D28-F0D68107F68F}" type="parTrans" cxnId="{D4D0CDAB-C5FB-48E5-8D45-0B0EB98A6989}">
      <dgm:prSet/>
      <dgm:spPr/>
      <dgm:t>
        <a:bodyPr/>
        <a:lstStyle/>
        <a:p>
          <a:endParaRPr lang="en-US"/>
        </a:p>
      </dgm:t>
    </dgm:pt>
    <dgm:pt modelId="{2868DE16-C4DD-4CDD-AE7C-A3C1A08A9925}" type="sibTrans" cxnId="{D4D0CDAB-C5FB-48E5-8D45-0B0EB98A6989}">
      <dgm:prSet/>
      <dgm:spPr/>
      <dgm:t>
        <a:bodyPr/>
        <a:lstStyle/>
        <a:p>
          <a:endParaRPr lang="en-US"/>
        </a:p>
      </dgm:t>
    </dgm:pt>
    <dgm:pt modelId="{817381CD-F762-4DEB-AF36-225DF34D72A9}">
      <dgm:prSet/>
      <dgm:spPr/>
      <dgm:t>
        <a:bodyPr/>
        <a:lstStyle/>
        <a:p>
          <a:r>
            <a:rPr lang="en-GB" b="1"/>
            <a:t>WASSAB KHAN 2609902</a:t>
          </a:r>
          <a:endParaRPr lang="en-US"/>
        </a:p>
      </dgm:t>
    </dgm:pt>
    <dgm:pt modelId="{E6B418C7-369D-4718-9DA8-BE886961304E}" type="parTrans" cxnId="{D1DE5B14-CA76-462F-B3EF-840171D299C5}">
      <dgm:prSet/>
      <dgm:spPr/>
      <dgm:t>
        <a:bodyPr/>
        <a:lstStyle/>
        <a:p>
          <a:endParaRPr lang="en-US"/>
        </a:p>
      </dgm:t>
    </dgm:pt>
    <dgm:pt modelId="{CECE32BB-FD03-455A-9385-133163B6AB8A}" type="sibTrans" cxnId="{D1DE5B14-CA76-462F-B3EF-840171D299C5}">
      <dgm:prSet/>
      <dgm:spPr/>
      <dgm:t>
        <a:bodyPr/>
        <a:lstStyle/>
        <a:p>
          <a:endParaRPr lang="en-US"/>
        </a:p>
      </dgm:t>
    </dgm:pt>
    <dgm:pt modelId="{4EDC6271-D0D9-4C60-8B79-6ABDF8DACB97}">
      <dgm:prSet/>
      <dgm:spPr/>
      <dgm:t>
        <a:bodyPr/>
        <a:lstStyle/>
        <a:p>
          <a:r>
            <a:rPr lang="en-GB" b="1"/>
            <a:t>SABIA IQBAL 2610249</a:t>
          </a:r>
          <a:endParaRPr lang="en-US"/>
        </a:p>
      </dgm:t>
    </dgm:pt>
    <dgm:pt modelId="{E6FED6ED-F641-48AF-86F5-3D4FA263A6D8}" type="parTrans" cxnId="{77EA47EE-7E46-45B2-B8C0-A65A88CCF8C2}">
      <dgm:prSet/>
      <dgm:spPr/>
      <dgm:t>
        <a:bodyPr/>
        <a:lstStyle/>
        <a:p>
          <a:endParaRPr lang="en-US"/>
        </a:p>
      </dgm:t>
    </dgm:pt>
    <dgm:pt modelId="{B8521A99-C4B3-4442-80A1-026C28A9454E}" type="sibTrans" cxnId="{77EA47EE-7E46-45B2-B8C0-A65A88CCF8C2}">
      <dgm:prSet/>
      <dgm:spPr/>
      <dgm:t>
        <a:bodyPr/>
        <a:lstStyle/>
        <a:p>
          <a:endParaRPr lang="en-US"/>
        </a:p>
      </dgm:t>
    </dgm:pt>
    <dgm:pt modelId="{67C6D4A7-7C3B-46AD-AAD9-8E5C2CFD2D97}">
      <dgm:prSet/>
      <dgm:spPr/>
      <dgm:t>
        <a:bodyPr/>
        <a:lstStyle/>
        <a:p>
          <a:r>
            <a:rPr lang="en-GB" b="1"/>
            <a:t>SIBA PARVEEN 2333490</a:t>
          </a:r>
          <a:endParaRPr lang="en-US"/>
        </a:p>
      </dgm:t>
    </dgm:pt>
    <dgm:pt modelId="{5D54111E-97BF-422D-A5EE-F13E855BDC2C}" type="parTrans" cxnId="{AE9A468C-2521-43F9-8DF0-25D624F30A45}">
      <dgm:prSet/>
      <dgm:spPr/>
      <dgm:t>
        <a:bodyPr/>
        <a:lstStyle/>
        <a:p>
          <a:endParaRPr lang="en-US"/>
        </a:p>
      </dgm:t>
    </dgm:pt>
    <dgm:pt modelId="{2BB9C254-E409-4B21-9A8D-EAF5404972F6}" type="sibTrans" cxnId="{AE9A468C-2521-43F9-8DF0-25D624F30A45}">
      <dgm:prSet/>
      <dgm:spPr/>
      <dgm:t>
        <a:bodyPr/>
        <a:lstStyle/>
        <a:p>
          <a:endParaRPr lang="en-US"/>
        </a:p>
      </dgm:t>
    </dgm:pt>
    <dgm:pt modelId="{F62F9E40-76DA-43D1-82A0-8DFE171DD9F5}">
      <dgm:prSet/>
      <dgm:spPr/>
      <dgm:t>
        <a:bodyPr/>
        <a:lstStyle/>
        <a:p>
          <a:r>
            <a:rPr lang="en-GB" b="1"/>
            <a:t>SMERA BANARAS 2605653</a:t>
          </a:r>
          <a:endParaRPr lang="en-US"/>
        </a:p>
      </dgm:t>
    </dgm:pt>
    <dgm:pt modelId="{526D8C96-67EE-489E-96FD-D4A453B10D07}" type="parTrans" cxnId="{75C9A8AA-477B-4E6B-A515-1B0849A511EF}">
      <dgm:prSet/>
      <dgm:spPr/>
      <dgm:t>
        <a:bodyPr/>
        <a:lstStyle/>
        <a:p>
          <a:endParaRPr lang="en-US"/>
        </a:p>
      </dgm:t>
    </dgm:pt>
    <dgm:pt modelId="{2190C301-5363-4CEA-AAC8-B5E25A224EF7}" type="sibTrans" cxnId="{75C9A8AA-477B-4E6B-A515-1B0849A511EF}">
      <dgm:prSet/>
      <dgm:spPr/>
      <dgm:t>
        <a:bodyPr/>
        <a:lstStyle/>
        <a:p>
          <a:endParaRPr lang="en-US"/>
        </a:p>
      </dgm:t>
    </dgm:pt>
    <dgm:pt modelId="{2870519B-7F25-4F24-B58B-DF6469C2469A}" type="pres">
      <dgm:prSet presAssocID="{26FB0B30-B8FC-4A2E-B435-12A3CD63E562}" presName="vert0" presStyleCnt="0">
        <dgm:presLayoutVars>
          <dgm:dir/>
          <dgm:animOne val="branch"/>
          <dgm:animLvl val="lvl"/>
        </dgm:presLayoutVars>
      </dgm:prSet>
      <dgm:spPr/>
    </dgm:pt>
    <dgm:pt modelId="{DDFF97E7-9660-4C27-9D13-AEE775981554}" type="pres">
      <dgm:prSet presAssocID="{798117C8-CFE2-4DA8-B93B-732B558AF3CA}" presName="thickLine" presStyleLbl="alignNode1" presStyleIdx="0" presStyleCnt="5"/>
      <dgm:spPr/>
    </dgm:pt>
    <dgm:pt modelId="{B487717F-DF2D-4873-86B3-8F4D65066413}" type="pres">
      <dgm:prSet presAssocID="{798117C8-CFE2-4DA8-B93B-732B558AF3CA}" presName="horz1" presStyleCnt="0"/>
      <dgm:spPr/>
    </dgm:pt>
    <dgm:pt modelId="{8C9DDEAC-E73F-4656-85CB-70FF7265964F}" type="pres">
      <dgm:prSet presAssocID="{798117C8-CFE2-4DA8-B93B-732B558AF3CA}" presName="tx1" presStyleLbl="revTx" presStyleIdx="0" presStyleCnt="5"/>
      <dgm:spPr/>
    </dgm:pt>
    <dgm:pt modelId="{B0E345E7-D3DC-402F-AE4F-3C41A1D40A7F}" type="pres">
      <dgm:prSet presAssocID="{798117C8-CFE2-4DA8-B93B-732B558AF3CA}" presName="vert1" presStyleCnt="0"/>
      <dgm:spPr/>
    </dgm:pt>
    <dgm:pt modelId="{E53A26EE-0309-4545-A3CD-E153615544FF}" type="pres">
      <dgm:prSet presAssocID="{817381CD-F762-4DEB-AF36-225DF34D72A9}" presName="thickLine" presStyleLbl="alignNode1" presStyleIdx="1" presStyleCnt="5"/>
      <dgm:spPr/>
    </dgm:pt>
    <dgm:pt modelId="{EA31C842-8F1E-46A2-98C6-B82F90F42E48}" type="pres">
      <dgm:prSet presAssocID="{817381CD-F762-4DEB-AF36-225DF34D72A9}" presName="horz1" presStyleCnt="0"/>
      <dgm:spPr/>
    </dgm:pt>
    <dgm:pt modelId="{BBBF4767-7EB4-47CD-B944-146855D05A38}" type="pres">
      <dgm:prSet presAssocID="{817381CD-F762-4DEB-AF36-225DF34D72A9}" presName="tx1" presStyleLbl="revTx" presStyleIdx="1" presStyleCnt="5"/>
      <dgm:spPr/>
    </dgm:pt>
    <dgm:pt modelId="{90854A99-C48D-45FE-9B4E-508C03B3D24A}" type="pres">
      <dgm:prSet presAssocID="{817381CD-F762-4DEB-AF36-225DF34D72A9}" presName="vert1" presStyleCnt="0"/>
      <dgm:spPr/>
    </dgm:pt>
    <dgm:pt modelId="{5C9945FE-379E-4D2D-BDA1-AFA2B2EC8931}" type="pres">
      <dgm:prSet presAssocID="{4EDC6271-D0D9-4C60-8B79-6ABDF8DACB97}" presName="thickLine" presStyleLbl="alignNode1" presStyleIdx="2" presStyleCnt="5"/>
      <dgm:spPr/>
    </dgm:pt>
    <dgm:pt modelId="{79A3F166-788D-48F9-9888-EEA25BA85CBF}" type="pres">
      <dgm:prSet presAssocID="{4EDC6271-D0D9-4C60-8B79-6ABDF8DACB97}" presName="horz1" presStyleCnt="0"/>
      <dgm:spPr/>
    </dgm:pt>
    <dgm:pt modelId="{8F5E571F-36D1-412C-8172-CBFF9CB88FE9}" type="pres">
      <dgm:prSet presAssocID="{4EDC6271-D0D9-4C60-8B79-6ABDF8DACB97}" presName="tx1" presStyleLbl="revTx" presStyleIdx="2" presStyleCnt="5"/>
      <dgm:spPr/>
    </dgm:pt>
    <dgm:pt modelId="{E7730C4D-97D8-4996-886F-EFA0CAC363E7}" type="pres">
      <dgm:prSet presAssocID="{4EDC6271-D0D9-4C60-8B79-6ABDF8DACB97}" presName="vert1" presStyleCnt="0"/>
      <dgm:spPr/>
    </dgm:pt>
    <dgm:pt modelId="{78F2A80A-72EE-46C3-8EE1-A4F2A7F3E47E}" type="pres">
      <dgm:prSet presAssocID="{67C6D4A7-7C3B-46AD-AAD9-8E5C2CFD2D97}" presName="thickLine" presStyleLbl="alignNode1" presStyleIdx="3" presStyleCnt="5"/>
      <dgm:spPr/>
    </dgm:pt>
    <dgm:pt modelId="{7A526DD8-4479-4B9E-A17D-A1B727727237}" type="pres">
      <dgm:prSet presAssocID="{67C6D4A7-7C3B-46AD-AAD9-8E5C2CFD2D97}" presName="horz1" presStyleCnt="0"/>
      <dgm:spPr/>
    </dgm:pt>
    <dgm:pt modelId="{CC61F23E-7281-4DB9-AD08-13C98937B56E}" type="pres">
      <dgm:prSet presAssocID="{67C6D4A7-7C3B-46AD-AAD9-8E5C2CFD2D97}" presName="tx1" presStyleLbl="revTx" presStyleIdx="3" presStyleCnt="5"/>
      <dgm:spPr/>
    </dgm:pt>
    <dgm:pt modelId="{0150404C-F15B-4D00-92EB-7A0AF6F756D5}" type="pres">
      <dgm:prSet presAssocID="{67C6D4A7-7C3B-46AD-AAD9-8E5C2CFD2D97}" presName="vert1" presStyleCnt="0"/>
      <dgm:spPr/>
    </dgm:pt>
    <dgm:pt modelId="{1EDCF114-9D31-4BA1-9C53-3AEF8609CFDD}" type="pres">
      <dgm:prSet presAssocID="{F62F9E40-76DA-43D1-82A0-8DFE171DD9F5}" presName="thickLine" presStyleLbl="alignNode1" presStyleIdx="4" presStyleCnt="5"/>
      <dgm:spPr/>
    </dgm:pt>
    <dgm:pt modelId="{C46E3E9F-5F7B-4339-8909-952BA7BEFAA4}" type="pres">
      <dgm:prSet presAssocID="{F62F9E40-76DA-43D1-82A0-8DFE171DD9F5}" presName="horz1" presStyleCnt="0"/>
      <dgm:spPr/>
    </dgm:pt>
    <dgm:pt modelId="{DF1680B4-A704-4FB5-B809-EF82E2663C5D}" type="pres">
      <dgm:prSet presAssocID="{F62F9E40-76DA-43D1-82A0-8DFE171DD9F5}" presName="tx1" presStyleLbl="revTx" presStyleIdx="4" presStyleCnt="5"/>
      <dgm:spPr/>
    </dgm:pt>
    <dgm:pt modelId="{4B2B3928-4010-4443-92F6-3B60ED8D338B}" type="pres">
      <dgm:prSet presAssocID="{F62F9E40-76DA-43D1-82A0-8DFE171DD9F5}" presName="vert1" presStyleCnt="0"/>
      <dgm:spPr/>
    </dgm:pt>
  </dgm:ptLst>
  <dgm:cxnLst>
    <dgm:cxn modelId="{D1DE5B14-CA76-462F-B3EF-840171D299C5}" srcId="{26FB0B30-B8FC-4A2E-B435-12A3CD63E562}" destId="{817381CD-F762-4DEB-AF36-225DF34D72A9}" srcOrd="1" destOrd="0" parTransId="{E6B418C7-369D-4718-9DA8-BE886961304E}" sibTransId="{CECE32BB-FD03-455A-9385-133163B6AB8A}"/>
    <dgm:cxn modelId="{B3D60323-6476-4A9B-9E72-741553C23C90}" type="presOf" srcId="{F62F9E40-76DA-43D1-82A0-8DFE171DD9F5}" destId="{DF1680B4-A704-4FB5-B809-EF82E2663C5D}" srcOrd="0" destOrd="0" presId="urn:microsoft.com/office/officeart/2008/layout/LinedList"/>
    <dgm:cxn modelId="{2EA22F3E-14BE-4FD1-ABEC-9E0CCA2980D4}" type="presOf" srcId="{817381CD-F762-4DEB-AF36-225DF34D72A9}" destId="{BBBF4767-7EB4-47CD-B944-146855D05A38}" srcOrd="0" destOrd="0" presId="urn:microsoft.com/office/officeart/2008/layout/LinedList"/>
    <dgm:cxn modelId="{AAD8726B-663C-4682-A770-64A8B8C74151}" type="presOf" srcId="{26FB0B30-B8FC-4A2E-B435-12A3CD63E562}" destId="{2870519B-7F25-4F24-B58B-DF6469C2469A}" srcOrd="0" destOrd="0" presId="urn:microsoft.com/office/officeart/2008/layout/LinedList"/>
    <dgm:cxn modelId="{AE9A468C-2521-43F9-8DF0-25D624F30A45}" srcId="{26FB0B30-B8FC-4A2E-B435-12A3CD63E562}" destId="{67C6D4A7-7C3B-46AD-AAD9-8E5C2CFD2D97}" srcOrd="3" destOrd="0" parTransId="{5D54111E-97BF-422D-A5EE-F13E855BDC2C}" sibTransId="{2BB9C254-E409-4B21-9A8D-EAF5404972F6}"/>
    <dgm:cxn modelId="{D76E4293-A7C0-4FA4-9FF9-DD2C046035EC}" type="presOf" srcId="{798117C8-CFE2-4DA8-B93B-732B558AF3CA}" destId="{8C9DDEAC-E73F-4656-85CB-70FF7265964F}" srcOrd="0" destOrd="0" presId="urn:microsoft.com/office/officeart/2008/layout/LinedList"/>
    <dgm:cxn modelId="{75C9A8AA-477B-4E6B-A515-1B0849A511EF}" srcId="{26FB0B30-B8FC-4A2E-B435-12A3CD63E562}" destId="{F62F9E40-76DA-43D1-82A0-8DFE171DD9F5}" srcOrd="4" destOrd="0" parTransId="{526D8C96-67EE-489E-96FD-D4A453B10D07}" sibTransId="{2190C301-5363-4CEA-AAC8-B5E25A224EF7}"/>
    <dgm:cxn modelId="{D4D0CDAB-C5FB-48E5-8D45-0B0EB98A6989}" srcId="{26FB0B30-B8FC-4A2E-B435-12A3CD63E562}" destId="{798117C8-CFE2-4DA8-B93B-732B558AF3CA}" srcOrd="0" destOrd="0" parTransId="{B32986E3-BB91-47F6-9D28-F0D68107F68F}" sibTransId="{2868DE16-C4DD-4CDD-AE7C-A3C1A08A9925}"/>
    <dgm:cxn modelId="{44B732DC-745E-4E8E-9E6F-DD6EF56C96EE}" type="presOf" srcId="{4EDC6271-D0D9-4C60-8B79-6ABDF8DACB97}" destId="{8F5E571F-36D1-412C-8172-CBFF9CB88FE9}" srcOrd="0" destOrd="0" presId="urn:microsoft.com/office/officeart/2008/layout/LinedList"/>
    <dgm:cxn modelId="{77EA47EE-7E46-45B2-B8C0-A65A88CCF8C2}" srcId="{26FB0B30-B8FC-4A2E-B435-12A3CD63E562}" destId="{4EDC6271-D0D9-4C60-8B79-6ABDF8DACB97}" srcOrd="2" destOrd="0" parTransId="{E6FED6ED-F641-48AF-86F5-3D4FA263A6D8}" sibTransId="{B8521A99-C4B3-4442-80A1-026C28A9454E}"/>
    <dgm:cxn modelId="{3892D5F1-F924-4EB8-8C2B-4FCE66709AA7}" type="presOf" srcId="{67C6D4A7-7C3B-46AD-AAD9-8E5C2CFD2D97}" destId="{CC61F23E-7281-4DB9-AD08-13C98937B56E}" srcOrd="0" destOrd="0" presId="urn:microsoft.com/office/officeart/2008/layout/LinedList"/>
    <dgm:cxn modelId="{4CAE22F4-63DD-4F5B-90F0-B4DA52751C1E}" type="presParOf" srcId="{2870519B-7F25-4F24-B58B-DF6469C2469A}" destId="{DDFF97E7-9660-4C27-9D13-AEE775981554}" srcOrd="0" destOrd="0" presId="urn:microsoft.com/office/officeart/2008/layout/LinedList"/>
    <dgm:cxn modelId="{304228A0-AF58-43E8-9459-09163C994CF5}" type="presParOf" srcId="{2870519B-7F25-4F24-B58B-DF6469C2469A}" destId="{B487717F-DF2D-4873-86B3-8F4D65066413}" srcOrd="1" destOrd="0" presId="urn:microsoft.com/office/officeart/2008/layout/LinedList"/>
    <dgm:cxn modelId="{E452B5D0-6631-4843-9A66-C35135F0C41C}" type="presParOf" srcId="{B487717F-DF2D-4873-86B3-8F4D65066413}" destId="{8C9DDEAC-E73F-4656-85CB-70FF7265964F}" srcOrd="0" destOrd="0" presId="urn:microsoft.com/office/officeart/2008/layout/LinedList"/>
    <dgm:cxn modelId="{CB1003E9-4CFA-4041-AB34-D1696F667E2C}" type="presParOf" srcId="{B487717F-DF2D-4873-86B3-8F4D65066413}" destId="{B0E345E7-D3DC-402F-AE4F-3C41A1D40A7F}" srcOrd="1" destOrd="0" presId="urn:microsoft.com/office/officeart/2008/layout/LinedList"/>
    <dgm:cxn modelId="{285F6CA1-422F-4CAD-AE9E-8A587842A6A1}" type="presParOf" srcId="{2870519B-7F25-4F24-B58B-DF6469C2469A}" destId="{E53A26EE-0309-4545-A3CD-E153615544FF}" srcOrd="2" destOrd="0" presId="urn:microsoft.com/office/officeart/2008/layout/LinedList"/>
    <dgm:cxn modelId="{20171E13-327C-46C5-A930-A911C147D849}" type="presParOf" srcId="{2870519B-7F25-4F24-B58B-DF6469C2469A}" destId="{EA31C842-8F1E-46A2-98C6-B82F90F42E48}" srcOrd="3" destOrd="0" presId="urn:microsoft.com/office/officeart/2008/layout/LinedList"/>
    <dgm:cxn modelId="{E5B2A9D7-50A5-4121-9D37-9BCD0E8D7967}" type="presParOf" srcId="{EA31C842-8F1E-46A2-98C6-B82F90F42E48}" destId="{BBBF4767-7EB4-47CD-B944-146855D05A38}" srcOrd="0" destOrd="0" presId="urn:microsoft.com/office/officeart/2008/layout/LinedList"/>
    <dgm:cxn modelId="{3F10752E-6A01-4FA1-891F-7E9DDC0DB795}" type="presParOf" srcId="{EA31C842-8F1E-46A2-98C6-B82F90F42E48}" destId="{90854A99-C48D-45FE-9B4E-508C03B3D24A}" srcOrd="1" destOrd="0" presId="urn:microsoft.com/office/officeart/2008/layout/LinedList"/>
    <dgm:cxn modelId="{5C2F1294-3948-4CF5-82E2-03837269DAE7}" type="presParOf" srcId="{2870519B-7F25-4F24-B58B-DF6469C2469A}" destId="{5C9945FE-379E-4D2D-BDA1-AFA2B2EC8931}" srcOrd="4" destOrd="0" presId="urn:microsoft.com/office/officeart/2008/layout/LinedList"/>
    <dgm:cxn modelId="{565F5B3B-62C7-4224-AF42-8C6725CF6B0F}" type="presParOf" srcId="{2870519B-7F25-4F24-B58B-DF6469C2469A}" destId="{79A3F166-788D-48F9-9888-EEA25BA85CBF}" srcOrd="5" destOrd="0" presId="urn:microsoft.com/office/officeart/2008/layout/LinedList"/>
    <dgm:cxn modelId="{06BFEF6B-EF3D-45CA-A9C0-C436CE21F18D}" type="presParOf" srcId="{79A3F166-788D-48F9-9888-EEA25BA85CBF}" destId="{8F5E571F-36D1-412C-8172-CBFF9CB88FE9}" srcOrd="0" destOrd="0" presId="urn:microsoft.com/office/officeart/2008/layout/LinedList"/>
    <dgm:cxn modelId="{1FFF7320-CF85-4853-BF6C-E836384D5DB1}" type="presParOf" srcId="{79A3F166-788D-48F9-9888-EEA25BA85CBF}" destId="{E7730C4D-97D8-4996-886F-EFA0CAC363E7}" srcOrd="1" destOrd="0" presId="urn:microsoft.com/office/officeart/2008/layout/LinedList"/>
    <dgm:cxn modelId="{743814C5-19ED-4815-B7DE-772E52619BE8}" type="presParOf" srcId="{2870519B-7F25-4F24-B58B-DF6469C2469A}" destId="{78F2A80A-72EE-46C3-8EE1-A4F2A7F3E47E}" srcOrd="6" destOrd="0" presId="urn:microsoft.com/office/officeart/2008/layout/LinedList"/>
    <dgm:cxn modelId="{456BF71D-8CCD-4A81-B9DF-AC05588EBE22}" type="presParOf" srcId="{2870519B-7F25-4F24-B58B-DF6469C2469A}" destId="{7A526DD8-4479-4B9E-A17D-A1B727727237}" srcOrd="7" destOrd="0" presId="urn:microsoft.com/office/officeart/2008/layout/LinedList"/>
    <dgm:cxn modelId="{A96F1BD7-75D2-48E6-AEB9-E3D09EDF6DA6}" type="presParOf" srcId="{7A526DD8-4479-4B9E-A17D-A1B727727237}" destId="{CC61F23E-7281-4DB9-AD08-13C98937B56E}" srcOrd="0" destOrd="0" presId="urn:microsoft.com/office/officeart/2008/layout/LinedList"/>
    <dgm:cxn modelId="{276FA5B4-2BF7-4FF3-829C-FFF3C7406E45}" type="presParOf" srcId="{7A526DD8-4479-4B9E-A17D-A1B727727237}" destId="{0150404C-F15B-4D00-92EB-7A0AF6F756D5}" srcOrd="1" destOrd="0" presId="urn:microsoft.com/office/officeart/2008/layout/LinedList"/>
    <dgm:cxn modelId="{70AACDFB-AEC2-4B62-AD6B-0AB6D469E155}" type="presParOf" srcId="{2870519B-7F25-4F24-B58B-DF6469C2469A}" destId="{1EDCF114-9D31-4BA1-9C53-3AEF8609CFDD}" srcOrd="8" destOrd="0" presId="urn:microsoft.com/office/officeart/2008/layout/LinedList"/>
    <dgm:cxn modelId="{A7356E56-78BA-48F0-9918-61C1F0542A6E}" type="presParOf" srcId="{2870519B-7F25-4F24-B58B-DF6469C2469A}" destId="{C46E3E9F-5F7B-4339-8909-952BA7BEFAA4}" srcOrd="9" destOrd="0" presId="urn:microsoft.com/office/officeart/2008/layout/LinedList"/>
    <dgm:cxn modelId="{659B6E01-C428-4F65-BAED-E246B1F5CF03}" type="presParOf" srcId="{C46E3E9F-5F7B-4339-8909-952BA7BEFAA4}" destId="{DF1680B4-A704-4FB5-B809-EF82E2663C5D}" srcOrd="0" destOrd="0" presId="urn:microsoft.com/office/officeart/2008/layout/LinedList"/>
    <dgm:cxn modelId="{EDC2CECA-620B-4901-82C7-9CCCCE010E9D}" type="presParOf" srcId="{C46E3E9F-5F7B-4339-8909-952BA7BEFAA4}" destId="{4B2B3928-4010-4443-92F6-3B60ED8D33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F97E7-9660-4C27-9D13-AEE775981554}">
      <dsp:nvSpPr>
        <dsp:cNvPr id="0" name=""/>
        <dsp:cNvSpPr/>
      </dsp:nvSpPr>
      <dsp:spPr>
        <a:xfrm>
          <a:off x="0" y="588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DDEAC-E73F-4656-85CB-70FF7265964F}">
      <dsp:nvSpPr>
        <dsp:cNvPr id="0" name=""/>
        <dsp:cNvSpPr/>
      </dsp:nvSpPr>
      <dsp:spPr>
        <a:xfrm>
          <a:off x="0" y="588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>
              <a:solidFill>
                <a:srgbClr val="0070C0"/>
              </a:solidFill>
            </a:rPr>
            <a:t>MODULE CODE : LCHS4007</a:t>
          </a:r>
          <a:endParaRPr lang="en-US" sz="2900" kern="1200">
            <a:solidFill>
              <a:srgbClr val="0070C0"/>
            </a:solidFill>
          </a:endParaRPr>
        </a:p>
      </dsp:txBody>
      <dsp:txXfrm>
        <a:off x="0" y="588"/>
        <a:ext cx="5336753" cy="963377"/>
      </dsp:txXfrm>
    </dsp:sp>
    <dsp:sp modelId="{E53A26EE-0309-4545-A3CD-E153615544FF}">
      <dsp:nvSpPr>
        <dsp:cNvPr id="0" name=""/>
        <dsp:cNvSpPr/>
      </dsp:nvSpPr>
      <dsp:spPr>
        <a:xfrm>
          <a:off x="0" y="963965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F4767-7EB4-47CD-B944-146855D05A38}">
      <dsp:nvSpPr>
        <dsp:cNvPr id="0" name=""/>
        <dsp:cNvSpPr/>
      </dsp:nvSpPr>
      <dsp:spPr>
        <a:xfrm>
          <a:off x="0" y="963965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WASSAB KHAN 2609902</a:t>
          </a:r>
          <a:endParaRPr lang="en-US" sz="2900" kern="1200"/>
        </a:p>
      </dsp:txBody>
      <dsp:txXfrm>
        <a:off x="0" y="963965"/>
        <a:ext cx="5336753" cy="963377"/>
      </dsp:txXfrm>
    </dsp:sp>
    <dsp:sp modelId="{5C9945FE-379E-4D2D-BDA1-AFA2B2EC8931}">
      <dsp:nvSpPr>
        <dsp:cNvPr id="0" name=""/>
        <dsp:cNvSpPr/>
      </dsp:nvSpPr>
      <dsp:spPr>
        <a:xfrm>
          <a:off x="0" y="1927342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E571F-36D1-412C-8172-CBFF9CB88FE9}">
      <dsp:nvSpPr>
        <dsp:cNvPr id="0" name=""/>
        <dsp:cNvSpPr/>
      </dsp:nvSpPr>
      <dsp:spPr>
        <a:xfrm>
          <a:off x="0" y="1927342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SABIA IQBAL 2610249</a:t>
          </a:r>
          <a:endParaRPr lang="en-US" sz="2900" kern="1200"/>
        </a:p>
      </dsp:txBody>
      <dsp:txXfrm>
        <a:off x="0" y="1927342"/>
        <a:ext cx="5336753" cy="963377"/>
      </dsp:txXfrm>
    </dsp:sp>
    <dsp:sp modelId="{78F2A80A-72EE-46C3-8EE1-A4F2A7F3E47E}">
      <dsp:nvSpPr>
        <dsp:cNvPr id="0" name=""/>
        <dsp:cNvSpPr/>
      </dsp:nvSpPr>
      <dsp:spPr>
        <a:xfrm>
          <a:off x="0" y="2890719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1F23E-7281-4DB9-AD08-13C98937B56E}">
      <dsp:nvSpPr>
        <dsp:cNvPr id="0" name=""/>
        <dsp:cNvSpPr/>
      </dsp:nvSpPr>
      <dsp:spPr>
        <a:xfrm>
          <a:off x="0" y="2890719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SIBA PARVEEN 2333490</a:t>
          </a:r>
          <a:endParaRPr lang="en-US" sz="2900" kern="1200"/>
        </a:p>
      </dsp:txBody>
      <dsp:txXfrm>
        <a:off x="0" y="2890719"/>
        <a:ext cx="5336753" cy="963377"/>
      </dsp:txXfrm>
    </dsp:sp>
    <dsp:sp modelId="{1EDCF114-9D31-4BA1-9C53-3AEF8609CFDD}">
      <dsp:nvSpPr>
        <dsp:cNvPr id="0" name=""/>
        <dsp:cNvSpPr/>
      </dsp:nvSpPr>
      <dsp:spPr>
        <a:xfrm>
          <a:off x="0" y="3854096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680B4-A704-4FB5-B809-EF82E2663C5D}">
      <dsp:nvSpPr>
        <dsp:cNvPr id="0" name=""/>
        <dsp:cNvSpPr/>
      </dsp:nvSpPr>
      <dsp:spPr>
        <a:xfrm>
          <a:off x="0" y="3854096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SMERA BANARAS 2605653</a:t>
          </a:r>
          <a:endParaRPr lang="en-US" sz="2900" kern="1200"/>
        </a:p>
      </dsp:txBody>
      <dsp:txXfrm>
        <a:off x="0" y="3854096"/>
        <a:ext cx="5336753" cy="963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1FCCBE-8D71-714B-8A32-1A399B8A803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767D5-80A1-184F-8D5A-57AC06D156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58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780050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5983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141806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319681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98819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88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56736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90487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7235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70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8017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109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251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090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946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269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0500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049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8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96630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76534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32829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584951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3473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2728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772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6112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401147"/>
      </p:ext>
    </p:extLst>
  </p:cSld>
  <p:clrMapOvr>
    <a:masterClrMapping/>
  </p:clrMapOvr>
  <p:hf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854051"/>
      </p:ext>
    </p:extLst>
  </p:cSld>
  <p:clrMapOvr>
    <a:masterClrMapping/>
  </p:clrMapOvr>
  <p:hf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1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70886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9542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  <p:sldLayoutId id="2147483903" r:id="rId19"/>
    <p:sldLayoutId id="2147483904" r:id="rId20"/>
    <p:sldLayoutId id="2147483905" r:id="rId21"/>
    <p:sldLayoutId id="2147483906" r:id="rId22"/>
    <p:sldLayoutId id="2147483907" r:id="rId23"/>
    <p:sldLayoutId id="2147483908" r:id="rId24"/>
    <p:sldLayoutId id="2147483909" r:id="rId25"/>
    <p:sldLayoutId id="2147483910" r:id="rId26"/>
    <p:sldLayoutId id="2147483911" r:id="rId27"/>
    <p:sldLayoutId id="2147483912" r:id="rId28"/>
    <p:sldLayoutId id="2147483913" r:id="rId29"/>
    <p:sldLayoutId id="2147483914" r:id="rId3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kis.kvk.lt/doku.php?id=lt:kt_sis:team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0/02/microsoft-promove-game-jam-plataforma-teams.html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FF0000"/>
                </a:solidFill>
              </a:rPr>
              <a:t>DIGITAL  SKILLS AND RESEARCH METHODS </a:t>
            </a:r>
            <a:br>
              <a:rPr lang="en-GB" b="1">
                <a:solidFill>
                  <a:srgbClr val="FF0000"/>
                </a:solidFill>
              </a:rPr>
            </a:br>
            <a:endParaRPr lang="en-GB" b="1">
              <a:solidFill>
                <a:srgbClr val="FF0000"/>
              </a:solidFill>
            </a:endParaRPr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92BE50D7-81DC-3463-5041-A03292EFC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GB" smtClean="0"/>
              <a:pPr>
                <a:spcAft>
                  <a:spcPts val="600"/>
                </a:spcAft>
              </a:pPr>
              <a:t>1</a:t>
            </a:fld>
            <a:endParaRPr lang="en-GB"/>
          </a:p>
        </p:txBody>
      </p:sp>
      <p:graphicFrame>
        <p:nvGraphicFramePr>
          <p:cNvPr id="12" name="Subtitle 2">
            <a:extLst>
              <a:ext uri="{FF2B5EF4-FFF2-40B4-BE49-F238E27FC236}">
                <a16:creationId xmlns:a16="http://schemas.microsoft.com/office/drawing/2014/main" id="{5A195459-8C59-2400-0287-724DDEE37BA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13942802"/>
              </p:ext>
            </p:extLst>
          </p:nvPr>
        </p:nvGraphicFramePr>
        <p:xfrm>
          <a:off x="5977128" y="847344"/>
          <a:ext cx="5336753" cy="481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2B00-87EF-1B11-251B-35DC627ED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</a:rPr>
              <a:t>Contents:</a:t>
            </a:r>
            <a:b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</a:rPr>
            </a:br>
            <a:endParaRPr lang="en-GB" b="1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9407A-CC29-F558-0481-8F04A8D3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444" y="1895840"/>
            <a:ext cx="7778122" cy="42903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u="sng"/>
              <a:t>INTRODUCTION</a:t>
            </a:r>
          </a:p>
          <a:p>
            <a:endParaRPr lang="en-GB" sz="2000" b="1" u="sng"/>
          </a:p>
          <a:p>
            <a:pPr marL="342900" indent="-342900">
              <a:buChar char="•"/>
            </a:pPr>
            <a:r>
              <a:rPr lang="en-GB" sz="2000"/>
              <a:t>Problems that Ashford have in staff scheduling/rotas and visits </a:t>
            </a:r>
          </a:p>
          <a:p>
            <a:pPr marL="342900" indent="-342900">
              <a:buChar char="•"/>
            </a:pPr>
            <a:r>
              <a:rPr lang="en-GB" sz="2000"/>
              <a:t>Chosen  Microsoft tool </a:t>
            </a:r>
          </a:p>
          <a:p>
            <a:pPr marL="342900" indent="-342900">
              <a:buChar char="•"/>
            </a:pPr>
            <a:r>
              <a:rPr lang="en-GB" sz="2000"/>
              <a:t>What is Microsoft teams? What can MS teams do? and how can it help Ashford community care service ?</a:t>
            </a:r>
          </a:p>
          <a:p>
            <a:pPr marL="342900" indent="-342900">
              <a:buChar char="•"/>
            </a:pPr>
            <a:r>
              <a:rPr lang="en-GB" sz="2000"/>
              <a:t>How does Microsoft Teams improve efficiency ?</a:t>
            </a:r>
          </a:p>
          <a:p>
            <a:pPr marL="342900" indent="-342900">
              <a:buChar char="•"/>
            </a:pPr>
            <a:r>
              <a:rPr lang="en-GB" sz="2000"/>
              <a:t>What Advantages and limitations of using Microsoft tools. </a:t>
            </a:r>
          </a:p>
          <a:p>
            <a:pPr marL="342900" indent="-342900">
              <a:buChar char="•"/>
            </a:pPr>
            <a:r>
              <a:rPr lang="en-GB" sz="2000"/>
              <a:t>Recommendations on how Ashford can implement these changes. </a:t>
            </a:r>
          </a:p>
          <a:p>
            <a:pPr marL="342900" indent="-342900">
              <a:buChar char="•"/>
            </a:pPr>
            <a:endParaRPr lang="en-GB" sz="2000"/>
          </a:p>
          <a:p>
            <a:pPr marL="342900" indent="-342900">
              <a:buChar char="•"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688AB6-E80B-BD71-F2FA-58F576275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 descr="The Complex Care Center helps bridge healthcare gaps in our community ...">
            <a:extLst>
              <a:ext uri="{FF2B5EF4-FFF2-40B4-BE49-F238E27FC236}">
                <a16:creationId xmlns:a16="http://schemas.microsoft.com/office/drawing/2014/main" id="{89E211BE-D752-ADFE-2D4C-D9E302B11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5958" y="2505136"/>
            <a:ext cx="4039246" cy="281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5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090FDDF-8B76-333E-8721-D6C98D594071}"/>
              </a:ext>
            </a:extLst>
          </p:cNvPr>
          <p:cNvSpPr/>
          <p:nvPr/>
        </p:nvSpPr>
        <p:spPr>
          <a:xfrm>
            <a:off x="2424358" y="2334329"/>
            <a:ext cx="6578081" cy="1879807"/>
          </a:xfrm>
          <a:prstGeom prst="ellipse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PROBLEMS THAT ASHFORD HAVE IN STAFF SHEDULING /ROTAS AND VISITS</a:t>
            </a:r>
          </a:p>
          <a:p>
            <a:pPr algn="ctr"/>
            <a:endParaRPr lang="en-US" sz="2800" b="1">
              <a:highlight>
                <a:srgbClr val="FFFF00"/>
              </a:highligh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B7E02-F012-FB6F-13FD-03519025B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840" y="1122363"/>
            <a:ext cx="9408160" cy="3931920"/>
          </a:xfrm>
        </p:spPr>
        <p:txBody>
          <a:bodyPr/>
          <a:lstStyle/>
          <a:p>
            <a:r>
              <a:rPr lang="en-US"/>
              <a:t> 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F7CCB4-E0B9-01D2-09F0-FFBD20A23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56179" y="2140970"/>
            <a:ext cx="7813344" cy="236620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BFB0F866-2E62-2E57-E36E-8F0A50018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5870DE-15FD-DED3-ED2A-11D3B3CEC09A}"/>
              </a:ext>
            </a:extLst>
          </p:cNvPr>
          <p:cNvCxnSpPr/>
          <p:nvPr/>
        </p:nvCxnSpPr>
        <p:spPr>
          <a:xfrm flipH="1" flipV="1">
            <a:off x="2543755" y="1315539"/>
            <a:ext cx="1906105" cy="1595102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CE84AD1-2F9C-274C-5475-DDD71A26E762}"/>
              </a:ext>
            </a:extLst>
          </p:cNvPr>
          <p:cNvCxnSpPr/>
          <p:nvPr/>
        </p:nvCxnSpPr>
        <p:spPr>
          <a:xfrm flipH="1" flipV="1">
            <a:off x="6236202" y="1137168"/>
            <a:ext cx="22841" cy="1397890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89369B0-AEBA-1DB9-C482-E3DC143F6789}"/>
              </a:ext>
            </a:extLst>
          </p:cNvPr>
          <p:cNvCxnSpPr/>
          <p:nvPr/>
        </p:nvCxnSpPr>
        <p:spPr>
          <a:xfrm flipV="1">
            <a:off x="8422255" y="2033857"/>
            <a:ext cx="1459609" cy="90195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08ECDAC-1AA7-4094-9100-0D3AAC0D0F63}"/>
              </a:ext>
            </a:extLst>
          </p:cNvPr>
          <p:cNvCxnSpPr/>
          <p:nvPr/>
        </p:nvCxnSpPr>
        <p:spPr>
          <a:xfrm flipH="1">
            <a:off x="2776342" y="4102485"/>
            <a:ext cx="1207891" cy="1183356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DB8BAE4-8EEE-660C-D736-4845BDEF92F1}"/>
              </a:ext>
            </a:extLst>
          </p:cNvPr>
          <p:cNvCxnSpPr/>
          <p:nvPr/>
        </p:nvCxnSpPr>
        <p:spPr>
          <a:xfrm>
            <a:off x="5424133" y="4246828"/>
            <a:ext cx="768533" cy="1607549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EBA80A-4021-1A41-E92C-72E8D04BF69F}"/>
              </a:ext>
            </a:extLst>
          </p:cNvPr>
          <p:cNvCxnSpPr/>
          <p:nvPr/>
        </p:nvCxnSpPr>
        <p:spPr>
          <a:xfrm>
            <a:off x="7392113" y="4120383"/>
            <a:ext cx="1605377" cy="1116947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1B4B50-7D93-4E0A-42BF-3AE5D8D62662}"/>
              </a:ext>
            </a:extLst>
          </p:cNvPr>
          <p:cNvSpPr txBox="1"/>
          <p:nvPr/>
        </p:nvSpPr>
        <p:spPr>
          <a:xfrm>
            <a:off x="1080825" y="93941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Unclear </a:t>
            </a:r>
            <a:r>
              <a:rPr lang="en-US" sz="2000" b="1" err="1"/>
              <a:t>rotas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49ED1E-0ED2-EAD6-CC4A-37F3FB89AAAA}"/>
              </a:ext>
            </a:extLst>
          </p:cNvPr>
          <p:cNvSpPr txBox="1"/>
          <p:nvPr/>
        </p:nvSpPr>
        <p:spPr>
          <a:xfrm>
            <a:off x="9771792" y="171860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Organizing visits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CDF8E7-94CC-00B2-E0F5-D7F7F13A4091}"/>
              </a:ext>
            </a:extLst>
          </p:cNvPr>
          <p:cNvSpPr txBox="1"/>
          <p:nvPr/>
        </p:nvSpPr>
        <p:spPr>
          <a:xfrm>
            <a:off x="9022022" y="5320878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Problem with staff scheduling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214855-15FE-9AD4-094D-46FEBE46FBDB}"/>
              </a:ext>
            </a:extLst>
          </p:cNvPr>
          <p:cNvSpPr txBox="1"/>
          <p:nvPr/>
        </p:nvSpPr>
        <p:spPr>
          <a:xfrm>
            <a:off x="5393774" y="5883630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</a:t>
            </a:r>
            <a:r>
              <a:rPr lang="en-US" sz="2000" b="1"/>
              <a:t>nefficient ways of working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925517-D166-C157-5D53-DF18222DA766}"/>
              </a:ext>
            </a:extLst>
          </p:cNvPr>
          <p:cNvSpPr txBox="1"/>
          <p:nvPr/>
        </p:nvSpPr>
        <p:spPr>
          <a:xfrm>
            <a:off x="1525701" y="532282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Duplicated work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6C30684-FBCE-3DAC-CD54-29481964D825}"/>
              </a:ext>
            </a:extLst>
          </p:cNvPr>
          <p:cNvCxnSpPr/>
          <p:nvPr/>
        </p:nvCxnSpPr>
        <p:spPr>
          <a:xfrm flipH="1" flipV="1">
            <a:off x="1338316" y="3340452"/>
            <a:ext cx="1095534" cy="78916"/>
          </a:xfrm>
          <a:prstGeom prst="straightConnector1">
            <a:avLst/>
          </a:prstGeom>
          <a:ln>
            <a:solidFill>
              <a:srgbClr val="4472C4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E91D2B6-5AF3-FF6B-60BC-FB7BC4DC95C8}"/>
              </a:ext>
            </a:extLst>
          </p:cNvPr>
          <p:cNvSpPr txBox="1"/>
          <p:nvPr/>
        </p:nvSpPr>
        <p:spPr>
          <a:xfrm>
            <a:off x="4932317" y="433187"/>
            <a:ext cx="366159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Improve teamwork/communication.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2DDE4C-2482-6C7A-E4B8-4818B05A845A}"/>
              </a:ext>
            </a:extLst>
          </p:cNvPr>
          <p:cNvSpPr txBox="1"/>
          <p:nvPr/>
        </p:nvSpPr>
        <p:spPr>
          <a:xfrm>
            <a:off x="2514" y="2835588"/>
            <a:ext cx="22669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Inconsistent records </a:t>
            </a:r>
          </a:p>
        </p:txBody>
      </p:sp>
    </p:spTree>
    <p:extLst>
      <p:ext uri="{BB962C8B-B14F-4D97-AF65-F5344CB8AC3E}">
        <p14:creationId xmlns:p14="http://schemas.microsoft.com/office/powerpoint/2010/main" val="11140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185C44-6E9C-1E52-2661-7E469E9AA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89C5E4-E3AC-4B6B-058F-7B68F75E2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</a:t>
            </a:fld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6EDD08-34FF-E402-E499-3C17E2B276D0}"/>
              </a:ext>
            </a:extLst>
          </p:cNvPr>
          <p:cNvSpPr txBox="1"/>
          <p:nvPr/>
        </p:nvSpPr>
        <p:spPr>
          <a:xfrm>
            <a:off x="2762250" y="5876925"/>
            <a:ext cx="66675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6976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BAEC7-4489-17E1-E7FE-1B3D8E2D7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ptos"/>
              </a:rPr>
              <a:t>MICROSOFT TEAMS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CFE98-DCD2-8FF9-6102-708FF0FC6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2061469"/>
            <a:ext cx="10515600" cy="36371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solidFill>
                  <a:srgbClr val="FF0000"/>
                </a:solidFill>
                <a:latin typeface="Aptos"/>
              </a:rPr>
              <a:t>What is Microsoft Teams?</a:t>
            </a:r>
            <a:r>
              <a:rPr lang="en-GB" sz="2000" b="1">
                <a:solidFill>
                  <a:srgbClr val="FF0000"/>
                </a:solidFill>
                <a:latin typeface="Aptos"/>
                <a:ea typeface="+mn-lt"/>
                <a:cs typeface="+mn-lt"/>
              </a:rPr>
              <a:t> </a:t>
            </a:r>
          </a:p>
          <a:p>
            <a:r>
              <a:rPr lang="en-GB" sz="2000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Microsoft Teams is the ultimate messaging app for your organization—a workspace for real-time collaboration and communication, meetings, file and app sharing, and even the occasional emoji! All in one place, all in the open, all accessible to everyone. (Microsoft.com. </a:t>
            </a:r>
            <a:r>
              <a:rPr lang="en-GB" sz="2000" err="1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n.d</a:t>
            </a:r>
            <a:r>
              <a:rPr lang="en-GB" sz="2000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).</a:t>
            </a:r>
            <a:endParaRPr lang="en-GB" sz="2000">
              <a:latin typeface="Aptos"/>
            </a:endParaRPr>
          </a:p>
          <a:p>
            <a:r>
              <a:rPr lang="en-GB" sz="2000" b="1">
                <a:solidFill>
                  <a:srgbClr val="FF0000"/>
                </a:solidFill>
                <a:latin typeface="Aptos"/>
              </a:rPr>
              <a:t>What does Microsoft Teams do?</a:t>
            </a:r>
          </a:p>
          <a:p>
            <a:r>
              <a:rPr lang="en-GB" sz="2000">
                <a:latin typeface="Aptos"/>
              </a:rPr>
              <a:t>Microsoft teams is an app which you can call? Message and connect with all on the same platform link.</a:t>
            </a:r>
          </a:p>
          <a:p>
            <a:r>
              <a:rPr lang="en-GB" sz="2000" b="1">
                <a:solidFill>
                  <a:srgbClr val="FF0000"/>
                </a:solidFill>
                <a:latin typeface="Aptos"/>
              </a:rPr>
              <a:t>How will Teams help Ashford?</a:t>
            </a:r>
          </a:p>
          <a:p>
            <a:r>
              <a:rPr lang="en-GB" sz="2000">
                <a:latin typeface="Aptos"/>
              </a:rPr>
              <a:t> Microsoft teams will help to manage, organise, staff schedules and rotas this will ensure smooth and effective running of the establishment.</a:t>
            </a:r>
          </a:p>
          <a:p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8CE3E-A5D9-C0C1-DE62-A011442D8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862A54-3C68-6C79-1317-78BE9623B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05830" y="202296"/>
            <a:ext cx="3562981" cy="1858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B0AEE7-034F-4D71-455C-8F1E48801138}"/>
              </a:ext>
            </a:extLst>
          </p:cNvPr>
          <p:cNvSpPr txBox="1"/>
          <p:nvPr/>
        </p:nvSpPr>
        <p:spPr>
          <a:xfrm>
            <a:off x="6094436" y="5878773"/>
            <a:ext cx="59626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66390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E0C2C-6F38-DA1D-F141-BE28D3D77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A7AC-B180-35EC-FF33-D96428DB5B7F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0" y="82868"/>
            <a:ext cx="9671368" cy="57308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Aft>
                <a:spcPts val="600"/>
              </a:spcAft>
              <a:buNone/>
            </a:pPr>
            <a:endParaRPr lang="en-GB" sz="1800" b="1" i="1"/>
          </a:p>
          <a:p>
            <a:pPr marL="164465" indent="-164465">
              <a:lnSpc>
                <a:spcPct val="150000"/>
              </a:lnSpc>
              <a:spcAft>
                <a:spcPts val="600"/>
              </a:spcAft>
            </a:pPr>
            <a:r>
              <a:rPr lang="en-GB" sz="2000" b="1">
                <a:latin typeface="Calibri Light"/>
                <a:ea typeface="Calibri Light"/>
                <a:cs typeface="Calibri Light"/>
              </a:rPr>
              <a:t>The M.S Teams tool  is suitable  for  the  task  to  manage  efficient staff  schedules  and  rotas: 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IMPROVED TEAMWORK– 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MS Teams  brings  all  conversations, meetings  and  files  into one  place. The  chat  feature  lets your  team  talk  in  real  time- no  more  long  email  chains  or  waiting  around  for  answers. 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ORGANISED VISITS – 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MS teams  can  help  to  create  specific  tailored  channels  for  specific  visits , keeping it all  in one easily accessible folder  with no confusion.  (</a:t>
            </a:r>
            <a:r>
              <a:rPr lang="en-GB" sz="2000" b="1" err="1">
                <a:latin typeface="Calibri Light"/>
                <a:ea typeface="Calibri Light"/>
                <a:cs typeface="Calibri Light"/>
              </a:rPr>
              <a:t>Microsoft.com.nd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)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PROBLEMS WITH STAFF SHEDULING –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 Employees  can  request time off, swap shifts  or  hours  using  the  direct  app, which then can be  overlooked by managers  or  supervisors , which can be approved or denied by a click of a button.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2000" b="1">
              <a:latin typeface="Calibri Light"/>
              <a:ea typeface="Calibri Light"/>
              <a:cs typeface="Calibri Light"/>
            </a:endParaRPr>
          </a:p>
          <a:p>
            <a:pPr marL="0" indent="0">
              <a:lnSpc>
                <a:spcPct val="150000"/>
              </a:lnSpc>
              <a:spcAft>
                <a:spcPts val="600"/>
              </a:spcAft>
            </a:pPr>
            <a:endParaRPr lang="en-GB" sz="1600" b="1">
              <a:latin typeface="Calibri Light"/>
              <a:ea typeface="Calibri Light"/>
              <a:cs typeface="Calibri Light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1600" b="1">
              <a:latin typeface="Calibri Light"/>
              <a:ea typeface="Calibri Light"/>
              <a:cs typeface="Calibri Light"/>
            </a:endParaRPr>
          </a:p>
          <a:p>
            <a:pPr marL="164465" indent="-164465">
              <a:spcAft>
                <a:spcPts val="600"/>
              </a:spcAft>
            </a:pPr>
            <a:endParaRPr lang="en-GB" sz="1600">
              <a:latin typeface="Calibri Light"/>
              <a:ea typeface="Calibri Light"/>
              <a:cs typeface="Calibri Light"/>
            </a:endParaRPr>
          </a:p>
          <a:p>
            <a:pPr marL="285750" indent="-285750"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1600">
              <a:latin typeface="Calibri Light"/>
              <a:ea typeface="Calibri Light"/>
              <a:cs typeface="Calibri Light"/>
            </a:endParaRPr>
          </a:p>
          <a:p>
            <a:pPr marL="164465" indent="-164465">
              <a:spcAft>
                <a:spcPts val="600"/>
              </a:spcAft>
            </a:pPr>
            <a:endParaRPr lang="en-GB" sz="1600" b="1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606B5-3801-9262-7CAE-7955DAD1F29B}"/>
              </a:ext>
            </a:extLst>
          </p:cNvPr>
          <p:cNvSpPr txBox="1"/>
          <p:nvPr/>
        </p:nvSpPr>
        <p:spPr>
          <a:xfrm>
            <a:off x="6819900" y="6084253"/>
            <a:ext cx="52578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The Photo-by-Photo Author is licensed under CCYYSA.</a:t>
            </a:r>
          </a:p>
        </p:txBody>
      </p:sp>
      <p:pic>
        <p:nvPicPr>
          <p:cNvPr id="8" name="Picture 7" descr="Japanese woman in a business meeting - ID: 413965">
            <a:extLst>
              <a:ext uri="{FF2B5EF4-FFF2-40B4-BE49-F238E27FC236}">
                <a16:creationId xmlns:a16="http://schemas.microsoft.com/office/drawing/2014/main" id="{D6599797-DA24-90A5-0ED5-0D6EA7614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9522" y="1364806"/>
            <a:ext cx="2413682" cy="311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111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93D325-EDA7-A35B-F087-6E875142D32E}"/>
              </a:ext>
            </a:extLst>
          </p:cNvPr>
          <p:cNvSpPr txBox="1"/>
          <p:nvPr/>
        </p:nvSpPr>
        <p:spPr>
          <a:xfrm>
            <a:off x="398318" y="74468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F61509-4B5C-29E5-BF9D-545C8A2FD56C}"/>
              </a:ext>
            </a:extLst>
          </p:cNvPr>
          <p:cNvSpPr txBox="1"/>
          <p:nvPr/>
        </p:nvSpPr>
        <p:spPr>
          <a:xfrm>
            <a:off x="-2237" y="97765"/>
            <a:ext cx="11513707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US" b="1"/>
          </a:p>
          <a:p>
            <a:pPr marL="285750" indent="-285750">
              <a:buFont typeface="Wingdings"/>
              <a:buChar char="q"/>
            </a:pPr>
            <a:endParaRPr lang="en-US" sz="2000" b="1"/>
          </a:p>
          <a:p>
            <a:pPr marL="285750" indent="-285750"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DUPLICATED WORK – </a:t>
            </a:r>
            <a:r>
              <a:rPr lang="en-US" sz="2000" b="1">
                <a:latin typeface="Cambria"/>
                <a:ea typeface="Cambria"/>
              </a:rPr>
              <a:t>MS teams  can help manage teamwork, multiple people can edit the same document at once , which rules out emailing files back and forth (nbold.com., 2025)</a:t>
            </a:r>
          </a:p>
          <a:p>
            <a:pPr marL="285750" indent="-285750">
              <a:buFont typeface="Wingdings"/>
              <a:buChar char="q"/>
            </a:pPr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UNCLEAR ROTA- </a:t>
            </a:r>
            <a:r>
              <a:rPr lang="en-US" sz="2000" b="1">
                <a:latin typeface="Cambria"/>
                <a:ea typeface="Cambria"/>
              </a:rPr>
              <a:t>Managers and supervisors can organize </a:t>
            </a:r>
            <a:r>
              <a:rPr lang="en-US" sz="2000" b="1" err="1">
                <a:latin typeface="Cambria"/>
                <a:ea typeface="Cambria"/>
              </a:rPr>
              <a:t>rota's</a:t>
            </a:r>
            <a:r>
              <a:rPr lang="en-US" sz="2000" b="1">
                <a:latin typeface="Cambria"/>
                <a:ea typeface="Cambria"/>
              </a:rPr>
              <a:t> and employees into clear groups based on their role or department, these can be </a:t>
            </a:r>
            <a:r>
              <a:rPr lang="en-US" sz="2000" b="1" err="1">
                <a:latin typeface="Cambria"/>
                <a:ea typeface="Cambria"/>
              </a:rPr>
              <a:t>colour</a:t>
            </a:r>
            <a:r>
              <a:rPr lang="en-US" sz="2000" b="1">
                <a:latin typeface="Cambria"/>
                <a:ea typeface="Cambria"/>
              </a:rPr>
              <a:t> coded, making it easy to understand and comprehend who is on what type of duty (youtube.com. 2022)</a:t>
            </a:r>
          </a:p>
          <a:p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pPr marL="285750" indent="-285750">
              <a:buFont typeface="Wingdings"/>
              <a:buChar char="q"/>
            </a:pPr>
            <a:endParaRPr lang="en-US" sz="2000" b="1">
              <a:solidFill>
                <a:srgbClr val="000000"/>
              </a:solidFill>
              <a:latin typeface="Cambria"/>
              <a:ea typeface="Cambria"/>
            </a:endParaRPr>
          </a:p>
          <a:p>
            <a:pPr marL="285750" indent="-285750"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INEFFICIENT WAYS OF WORKING</a:t>
            </a:r>
            <a:r>
              <a:rPr lang="en-US" sz="2000" b="1">
                <a:latin typeface="Cambria"/>
                <a:ea typeface="Cambria"/>
              </a:rPr>
              <a:t>- Teams enables staff and to collaborate  efficiently  by centralizing communication and file sharing in one shared platform. regardless of location , or time zone.</a:t>
            </a:r>
          </a:p>
          <a:p>
            <a:endParaRPr lang="en-US" sz="2000" b="1">
              <a:latin typeface="Cambria"/>
              <a:ea typeface="Cambria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E597AD-9414-5195-85E2-60B6719D3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227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FC90D7B-CD9C-EDA4-14B7-F17927B26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50101"/>
            <a:ext cx="4361688" cy="1262639"/>
          </a:xfrm>
        </p:spPr>
        <p:txBody>
          <a:bodyPr>
            <a:normAutofit fontScale="90000"/>
          </a:bodyPr>
          <a:lstStyle/>
          <a:p>
            <a:r>
              <a:rPr lang="en-US" sz="4800" b="1">
                <a:solidFill>
                  <a:srgbClr val="FF0000"/>
                </a:solidFill>
              </a:rPr>
              <a:t>How it improves efficiency?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30CD3A1-D2CC-A9B8-2CE6-ED8976FC67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05680"/>
            <a:ext cx="4360863" cy="4329264"/>
          </a:xfrm>
        </p:spPr>
        <p:txBody>
          <a:bodyPr>
            <a:normAutofit/>
          </a:bodyPr>
          <a:lstStyle/>
          <a:p>
            <a:r>
              <a:rPr lang="en-US" sz="2000"/>
              <a:t>Using Microsoft Teams can affectively improve with efficiency by bringing communication, cooperation, and file sharing into one place, decreasing the time employees spend.</a:t>
            </a:r>
          </a:p>
          <a:p>
            <a:r>
              <a:rPr lang="en-US" sz="2000" b="1"/>
              <a:t>It improves efficiency by causing: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Faster Communication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Easy Collaboration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Online Meetings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Everything In One Place</a:t>
            </a:r>
          </a:p>
          <a:p>
            <a:endParaRPr lang="en-US" sz="20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C980DA-D218-DEAF-E3AF-2A729D496BE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3048" b="3048"/>
          <a:stretch/>
        </p:blipFill>
        <p:spPr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1A1E7B-062F-3E64-010B-5A246D85DB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28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D5815-6350-832A-24B9-65B6E0C6F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52514" cy="848777"/>
          </a:xfrm>
        </p:spPr>
        <p:txBody>
          <a:bodyPr>
            <a:normAutofit/>
          </a:bodyPr>
          <a:lstStyle/>
          <a:p>
            <a:r>
              <a:rPr lang="en-US" b="1"/>
              <a:t>How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A254A-EC3A-7840-37E7-B2FA2A3ABF2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14477" y="1491419"/>
            <a:ext cx="5556720" cy="5163892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Duplicated Work:</a:t>
            </a:r>
            <a:r>
              <a:rPr lang="en-US" sz="1600" b="0" i="0" u="none" strike="noStrike" baseline="0"/>
              <a:t> Mutual documents allow staff to collaborate on the same files, decreasing persistent tasks and improving efficiency.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Unclear </a:t>
            </a:r>
            <a:r>
              <a:rPr lang="en-US" sz="1600" b="1"/>
              <a:t>Rota's</a:t>
            </a:r>
            <a:r>
              <a:rPr lang="en-US" sz="1600" b="1" i="0" u="none" strike="noStrike" baseline="0"/>
              <a:t>: </a:t>
            </a:r>
            <a:r>
              <a:rPr lang="en-US" sz="1600" b="0" i="0" u="none" strike="noStrike" baseline="0"/>
              <a:t>Rota changes can be expressed immediately, improving communication and guiding staff on how to organize their work more efficiently.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Inconsistent Records:</a:t>
            </a:r>
            <a:r>
              <a:rPr lang="en-US" sz="1600" b="0" i="0" u="none" strike="noStrike" baseline="0"/>
              <a:t> Mutual, up-to-date information improves communication between staff and decreases errors developed by outdated information.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Inefficient Working:</a:t>
            </a:r>
            <a:r>
              <a:rPr lang="en-US" sz="1600" b="0" i="0" u="none" strike="noStrike" baseline="0"/>
              <a:t> Teams merges messaging, meetings and files sharing in one platform, improving efficiency by making it less time-consuming.</a:t>
            </a:r>
            <a:r>
              <a:rPr lang="en-US" sz="1600" b="0" i="0"/>
              <a:t>​</a:t>
            </a:r>
          </a:p>
          <a:p>
            <a:pPr marL="285750" indent="-228600">
              <a:buFont typeface="Arial,Sans-Serif"/>
              <a:buChar char="•"/>
            </a:pPr>
            <a:endParaRPr lang="en-US" sz="1600" b="0" i="0"/>
          </a:p>
          <a:p>
            <a:pPr marL="285750" indent="-228600">
              <a:buFont typeface="Arial,Sans-Serif"/>
              <a:buChar char="•"/>
            </a:pPr>
            <a:endParaRPr lang="en-US" sz="1600"/>
          </a:p>
          <a:p>
            <a:pPr marL="57150"/>
            <a:r>
              <a:rPr lang="en-US" sz="1600" b="1">
                <a:latin typeface="Segoe UI"/>
                <a:cs typeface="Segoe UI"/>
              </a:rPr>
              <a:t>Finnerty, S.</a:t>
            </a:r>
            <a:r>
              <a:rPr lang="en-US" sz="1600">
                <a:latin typeface="Segoe UI"/>
                <a:cs typeface="Segoe UI"/>
              </a:rPr>
              <a:t> (n.d.) </a:t>
            </a:r>
            <a:r>
              <a:rPr lang="en-US" sz="1600" i="1">
                <a:latin typeface="Segoe UI"/>
                <a:cs typeface="Segoe UI"/>
              </a:rPr>
              <a:t>Collaborate with Microsoft Teams and transform your organization</a:t>
            </a:r>
            <a:r>
              <a:rPr lang="en-US" sz="1600">
                <a:latin typeface="Segoe UI"/>
                <a:cs typeface="Segoe UI"/>
              </a:rPr>
              <a:t>.</a:t>
            </a:r>
          </a:p>
          <a:p>
            <a:pPr marL="57150"/>
            <a:endParaRPr lang="en-US" sz="1600">
              <a:latin typeface="Segoe UI"/>
              <a:cs typeface="Segoe U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ACDCBA-0182-34E7-4123-2766BB29A8E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6" name="Picture 5" descr="Microsoft Teams is getting much more useful with these two new apps |  TechRadar">
            <a:extLst>
              <a:ext uri="{FF2B5EF4-FFF2-40B4-BE49-F238E27FC236}">
                <a16:creationId xmlns:a16="http://schemas.microsoft.com/office/drawing/2014/main" id="{A05296DF-4EE4-17FA-16C3-111A5F773D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38" r="24008"/>
          <a:stretch>
            <a:fillRect/>
          </a:stretch>
        </p:blipFill>
        <p:spPr>
          <a:xfrm>
            <a:off x="6308842" y="10"/>
            <a:ext cx="588315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1025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65FB196-FFC1-AF13-57DF-AAC3905487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759973"/>
              </p:ext>
            </p:extLst>
          </p:nvPr>
        </p:nvGraphicFramePr>
        <p:xfrm>
          <a:off x="809631" y="-19649"/>
          <a:ext cx="10004855" cy="701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88891">
                  <a:extLst>
                    <a:ext uri="{9D8B030D-6E8A-4147-A177-3AD203B41FA5}">
                      <a16:colId xmlns:a16="http://schemas.microsoft.com/office/drawing/2014/main" val="3992333638"/>
                    </a:ext>
                  </a:extLst>
                </a:gridCol>
                <a:gridCol w="5015964">
                  <a:extLst>
                    <a:ext uri="{9D8B030D-6E8A-4147-A177-3AD203B41FA5}">
                      <a16:colId xmlns:a16="http://schemas.microsoft.com/office/drawing/2014/main" val="1936575995"/>
                    </a:ext>
                  </a:extLst>
                </a:gridCol>
              </a:tblGrid>
              <a:tr h="526694">
                <a:tc>
                  <a:txBody>
                    <a:bodyPr/>
                    <a:lstStyle/>
                    <a:p>
                      <a:pPr algn="ctr"/>
                      <a:r>
                        <a:rPr lang="en-GB" sz="3200" i="1">
                          <a:solidFill>
                            <a:srgbClr val="00B050"/>
                          </a:solidFill>
                        </a:rPr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i="1">
                          <a:solidFill>
                            <a:srgbClr val="FF0000"/>
                          </a:solidFill>
                        </a:rPr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103953"/>
                  </a:ext>
                </a:extLst>
              </a:tr>
              <a:tr h="57161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1.) Communication - All staff can join one call and communicate in real time. It also supports collaboration and scheduling.</a:t>
                      </a:r>
                      <a:endParaRPr lang="en-US"/>
                    </a:p>
                    <a:p>
                      <a:pPr marL="0" lvl="0" indent="0">
                        <a:buNone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2.)Accessibility – it is easy to use, and it only requires an internet connection. It can be accessed on a range of devices, including smart phones, iPad, laptops. Most devices only need to be connected to an internet. </a:t>
                      </a:r>
                      <a:endParaRPr lang="en-US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3.)Integrates with Microsoft 365 apps such as Word, Excel, PowerPoint, and Outlook this is great to share work. </a:t>
                      </a:r>
                    </a:p>
                    <a:p>
                      <a:pPr marL="0" lvl="0" indent="0">
                        <a:buNone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4.)Useful for remote and hybrid working. - working from home – or around the world making it an excellent option for employees who travel frequently 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5.) Keeps conversations, meetings, and files all in one place.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B050"/>
                          </a:solidFill>
                          <a:latin typeface="Neue Haas Grotesk Text Pro"/>
                        </a:rPr>
                        <a:t>6.) Can open individual chats with other staff members in the group.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1.) Some people may not be comfortable showing face on a live call </a:t>
                      </a:r>
                      <a:endParaRPr lang="en-US" sz="1600">
                        <a:solidFill>
                          <a:srgbClr val="C00000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2.)A main issue is that using public Wi-Fi networks can expose users to cyber threats, such as hackers gaining access to devices. (National Cyber Security Centre, n.d.)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3.) However, this can be confusing for new users as there are many features.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4.) Requires a good internet connection.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5.) Some of the advance features may require a payment plans.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6.) Video meetings may experience with audio connection problems. (Microsoft, n.d.)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892491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30D133-1198-82AE-D6A1-91A0382AE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53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8228-BA24-60FB-86C8-2B44CD58A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5" y="216038"/>
            <a:ext cx="12001592" cy="1088358"/>
          </a:xfrm>
        </p:spPr>
        <p:txBody>
          <a:bodyPr>
            <a:normAutofit fontScale="90000"/>
          </a:bodyPr>
          <a:lstStyle/>
          <a:p>
            <a:r>
              <a:rPr lang="en-GB" b="1"/>
              <a:t>How Ashford can implement these changes into their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A9A7-4EFD-EF6A-A5BD-E3F3F39C3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64" y="1717020"/>
            <a:ext cx="12001592" cy="47927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Staff can join Microsoft teams meeting but chose to turn the camera off and use audio only.</a:t>
            </a:r>
            <a:endParaRPr lang="en-US" sz="1800"/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Only use home Wi-Fi, mobile data or a secure Wi-Fi that you trust. E.g. parents' house Wi-Fi, sibling's, friends, avoid using public Wi-Fi.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Employees can arrange schedules, meetings, delegate roles etc.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Ashford community needs to carry out a in house meeting where management can train all staff on how to use teams Microsoft and become familiar with all the features etc to avoid any confusion outside of the workplace.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If Ashford requires their staff to use costly advance features, then the company should reimburse their staff.  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Staff needs to be aware of where their internet connection is poor and avoid these areas doing staff meeting on Microsoft teams. 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endParaRPr lang="en-GB" sz="18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1B573F-C20A-BCDE-B167-CD57A3F3B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36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16E989C-A284-2B5E-B10C-7D5202110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FB19C8-5C5F-AC68-1F17-BC54FC0C0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10691-D4D7-4905-A806-0E9C653AF6AC}" type="datetime1"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11B4B9-DC52-A384-7028-259DACA44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09F932-9376-C54C-2C01-B1E49C229287}"/>
              </a:ext>
            </a:extLst>
          </p:cNvPr>
          <p:cNvSpPr txBox="1"/>
          <p:nvPr/>
        </p:nvSpPr>
        <p:spPr>
          <a:xfrm>
            <a:off x="357187" y="0"/>
            <a:ext cx="10989467" cy="7417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>
                <a:latin typeface="Segoe UI"/>
                <a:ea typeface="Segoe UI"/>
                <a:cs typeface="Segoe UI"/>
              </a:rPr>
              <a:t>Reference List</a:t>
            </a: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Finnerty, S.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Collaborate with Microsoft Teams and transform your organization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https://pulsemicrosoft.com/en-ie/work-productivity-en-ie/education-en-ie/fa3-collaborate-with-microsoft-teams-and-transform-your-organisation/ (Accessed: 9 October 2026).</a:t>
            </a:r>
            <a:endParaRPr lang="en-US" sz="1600" b="1">
              <a:latin typeface="Segoe UI"/>
              <a:ea typeface="Segoe UI"/>
              <a:cs typeface="Segoe UI"/>
            </a:endParaRP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(2022) </a:t>
            </a:r>
            <a:r>
              <a:rPr lang="en-US" sz="1600" i="1">
                <a:latin typeface="Segoe UI"/>
                <a:ea typeface="Segoe UI"/>
                <a:cs typeface="Segoe UI"/>
              </a:rPr>
              <a:t>How to create and manage shifts in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 [YouTube video]. Available at: https://www.youtube.com (Accessed: 18 January 2022).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Microsoft Bookings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https://www.microsoft.com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My speaker isn't working in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. Microsoft Support. Available at: https://support.microsoft.com/en-us/teams/meetings/my-speaker-isn-t-working-in-microsoft-teams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What is Microsoft Teams?</a:t>
            </a:r>
            <a:r>
              <a:rPr lang="en-US" sz="1600">
                <a:latin typeface="Segoe UI"/>
                <a:ea typeface="Segoe UI"/>
                <a:cs typeface="Segoe UI"/>
              </a:rPr>
              <a:t> Microsoft Support. Available at: https://support.microsoft.com/en-us/teams/platform/what-is-microsoft-teams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National Cyber Security Centre (NCSC)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Disruptive cyber-attacks: reducing their impact, reducing the risk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https://www.ncsc.gov.uk/collection/disruptive-cyber-attacks/reducing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 err="1">
                <a:latin typeface="Segoe UI"/>
                <a:ea typeface="Segoe UI"/>
                <a:cs typeface="Segoe UI"/>
              </a:rPr>
              <a:t>NBold</a:t>
            </a:r>
            <a:r>
              <a:rPr lang="en-US" sz="1600">
                <a:latin typeface="Segoe UI"/>
                <a:ea typeface="Segoe UI"/>
                <a:cs typeface="Segoe UI"/>
              </a:rPr>
              <a:t> (2025) </a:t>
            </a:r>
            <a:r>
              <a:rPr lang="en-US" sz="1600" i="1">
                <a:latin typeface="Segoe UI"/>
                <a:ea typeface="Segoe UI"/>
                <a:cs typeface="Segoe UI"/>
              </a:rPr>
              <a:t>How to handle duplication of effort with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https://nbold.com (Accessed: 28 February 2025).</a:t>
            </a:r>
            <a:endParaRPr lang="en-US" sz="1600">
              <a:latin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endParaRPr lang="en-US" sz="1400">
              <a:highlight>
                <a:srgbClr val="FFFFFF"/>
              </a:highlight>
              <a:latin typeface="Segoe UI"/>
              <a:ea typeface="Segoe UI"/>
              <a:cs typeface="Segoe UI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latin typeface="Segoe UI"/>
              <a:ea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pPr algn="ctr"/>
            <a:endParaRPr lang="en-US" sz="1600">
              <a:latin typeface="Goudy Old Style" panose="02020502050305020303"/>
              <a:ea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11363990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Axis</vt:lpstr>
      <vt:lpstr>DIGITAL  SKILLS AND RESEARCH METHODS  </vt:lpstr>
      <vt:lpstr>Contents: </vt:lpstr>
      <vt:lpstr> </vt:lpstr>
      <vt:lpstr>PowerPoint Presentation</vt:lpstr>
      <vt:lpstr>MICROSOFT TEAMS : </vt:lpstr>
      <vt:lpstr>PowerPoint Presentation</vt:lpstr>
      <vt:lpstr>PowerPoint Presentation</vt:lpstr>
      <vt:lpstr>How it improves efficiency?</vt:lpstr>
      <vt:lpstr>How Else?</vt:lpstr>
      <vt:lpstr>PowerPoint Presentation</vt:lpstr>
      <vt:lpstr>How Ashford can implement these changes into their organisation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 SKILLS AND RESEARCH METHODS </dc:title>
  <dc:creator/>
  <cp:revision>3</cp:revision>
  <dcterms:created xsi:type="dcterms:W3CDTF">2026-09-25T20:51:50Z</dcterms:created>
  <dcterms:modified xsi:type="dcterms:W3CDTF">2026-10-11T20:46:16Z</dcterms:modified>
</cp:coreProperties>
</file>