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1"/>
  </p:notesMasterIdLst>
  <p:sldIdLst>
    <p:sldId id="265" r:id="rId2"/>
    <p:sldId id="266" r:id="rId3"/>
    <p:sldId id="257" r:id="rId4"/>
    <p:sldId id="258" r:id="rId5"/>
    <p:sldId id="259" r:id="rId6"/>
    <p:sldId id="260" r:id="rId7"/>
    <p:sldId id="261" r:id="rId8"/>
    <p:sldId id="262"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69" d="100"/>
          <a:sy n="69" d="100"/>
        </p:scale>
        <p:origin x="564" y="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notesMaster" Target="notesMasters/notesMaster1.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20AF98-E839-4FE6-A25D-939265281734}" type="datetimeFigureOut">
              <a:rPr lang="en-US" smtClean="0"/>
              <a:t>2/24/2025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85A2A4-A5A1-4B4C-A47F-C359BD70BE23}" type="slidenum">
              <a:rPr lang="en-US" smtClean="0"/>
              <a:t>‹#›</a:t>
            </a:fld>
            <a:endParaRPr lang="en-US"/>
          </a:p>
        </p:txBody>
      </p:sp>
    </p:spTree>
    <p:extLst>
      <p:ext uri="{BB962C8B-B14F-4D97-AF65-F5344CB8AC3E}">
        <p14:creationId xmlns:p14="http://schemas.microsoft.com/office/powerpoint/2010/main" val="1097325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Notes: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Bef>
                <a:spcPts val="1800"/>
              </a:spcBef>
              <a:spcAft>
                <a:spcPts val="400"/>
              </a:spcAft>
            </a:pPr>
            <a:r>
              <a:rPr lang="en-US"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p>
          <a:p>
            <a:pPr marL="0" marR="0" algn="just">
              <a:lnSpc>
                <a:spcPct val="20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Sustainability in the hospitality and tourism industry indicates an effective operation of tourism businesses in a way that also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minimises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negative environmental influences. Environmental sustainability procedures involve reducing energy and water usage,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minimising</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waste generation, implementing renewable energy sources and others. Social responsibility involves engaging local communities, empowering local people, and respecting local customs and others. Economic sustainability specifically involves generating economic advantages for local communities and businesses. The report will discuss energy-efficient architecture, sustainable consumption theory and others in the context of sustainability in the hospitality and tourism sector. Moreover, the report will also conduct a PESTLE analysis for leveraging the importance of sustainable initiatives in this current business market. </a:t>
            </a:r>
          </a:p>
          <a:p>
            <a:endParaRPr lang="en-US" dirty="0"/>
          </a:p>
        </p:txBody>
      </p:sp>
      <p:sp>
        <p:nvSpPr>
          <p:cNvPr id="4" name="Slide Number Placeholder 3"/>
          <p:cNvSpPr>
            <a:spLocks noGrp="1"/>
          </p:cNvSpPr>
          <p:nvPr>
            <p:ph type="sldNum" sz="quarter" idx="5"/>
          </p:nvPr>
        </p:nvSpPr>
        <p:spPr/>
        <p:txBody>
          <a:bodyPr/>
          <a:lstStyle/>
          <a:p>
            <a:fld id="{5285A2A4-A5A1-4B4C-A47F-C359BD70BE23}" type="slidenum">
              <a:rPr lang="en-US" smtClean="0"/>
              <a:t>3</a:t>
            </a:fld>
            <a:endParaRPr lang="en-US"/>
          </a:p>
        </p:txBody>
      </p:sp>
    </p:spTree>
    <p:extLst>
      <p:ext uri="{BB962C8B-B14F-4D97-AF65-F5344CB8AC3E}">
        <p14:creationId xmlns:p14="http://schemas.microsoft.com/office/powerpoint/2010/main" val="17868512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Notes: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Bef>
                <a:spcPts val="1800"/>
              </a:spcBef>
              <a:spcAft>
                <a:spcPts val="400"/>
              </a:spcAft>
            </a:pPr>
            <a:r>
              <a:rPr lang="en-US"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Literature Review </a:t>
            </a:r>
          </a:p>
          <a:p>
            <a:pPr marL="0" marR="0" algn="just">
              <a:lnSpc>
                <a:spcPct val="200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Energy-Efficient Architecture and Adoption of Alternative Energy Sources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According to Dadzie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(2018), Energy-efficient architecture as well as the adoption related to alternative energy sources are vital for sustainable tourism activities as they significantly decrease the environmental impact of the industry. Businesses in the hospitality and tourism industry have to take initiatives to drastically cut emission levels of carbon by effectively switching to sources of renewable energy. This step might help to mitigate climate change as well as preserve sensitive ecosystems. Moreover, an effective implementation related to energy efficient designs might lead to significant cost reductions in utility bills by improving the financial sustainability related to tourism businesses. Specifically, the investment towards the projects related to renewable energy could also help them to create local jobs as well as stimulate economic growth within the tourism community. </a:t>
            </a:r>
          </a:p>
          <a:p>
            <a:pPr marL="0" marR="0" algn="just">
              <a:lnSpc>
                <a:spcPct val="200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Reduce, Reuse, Recycle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20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As stated by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Obersteiner</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(2021), the Reduce, Reuse and Recycle principle has been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analysed</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as a vital for the aspects related to sustainable tourism as it valuably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minimises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waste generation, protects fragile ecosystems and conserves natural resources. Business leaders of hospitality and tourism businesses could significantly lessen their environmental influences and footprint on landfills by reducing the level of packaging, actively decreasing single-use items and properly disposing related to the waste. Moreover, the aspects related to reusing items such as linens and towels in hotels can also save energy consumption. Specifically, the significant strategies related to recycling generally help in diverting waste from landfills by decreasing potential pollution from improper disposal. Therefore, an effective implementation related to Reduce, Reuse, and Recycle techniques could also lead to cost reductions through an efficient range of resource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utilisation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minimised</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waste disposal factors. </a:t>
            </a:r>
          </a:p>
          <a:p>
            <a:endParaRPr lang="en-US" dirty="0"/>
          </a:p>
        </p:txBody>
      </p:sp>
      <p:sp>
        <p:nvSpPr>
          <p:cNvPr id="4" name="Slide Number Placeholder 3"/>
          <p:cNvSpPr>
            <a:spLocks noGrp="1"/>
          </p:cNvSpPr>
          <p:nvPr>
            <p:ph type="sldNum" sz="quarter" idx="5"/>
          </p:nvPr>
        </p:nvSpPr>
        <p:spPr/>
        <p:txBody>
          <a:bodyPr/>
          <a:lstStyle/>
          <a:p>
            <a:fld id="{5285A2A4-A5A1-4B4C-A47F-C359BD70BE23}" type="slidenum">
              <a:rPr lang="en-US" smtClean="0"/>
              <a:t>4</a:t>
            </a:fld>
            <a:endParaRPr lang="en-US"/>
          </a:p>
        </p:txBody>
      </p:sp>
    </p:spTree>
    <p:extLst>
      <p:ext uri="{BB962C8B-B14F-4D97-AF65-F5344CB8AC3E}">
        <p14:creationId xmlns:p14="http://schemas.microsoft.com/office/powerpoint/2010/main" val="19560263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Notes: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Governmental Aid and Cultural Acceptance</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According to Yuksel and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Culha</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(2018), the principles related to cultural acceptance towards tourism is vital for sustainability. It specifically ensures that local communities as well as their cultural practices are protected and respected. Cultural acceptance also allows tourism and hospitality businesses to generate positive economic benefits by causing valuable social disruptions or damaging cultural heritage. The aspects related to cultural acceptance also encourages meaningful interactions between visitors as well as locals that might tend to a better understanding and appreciation related to cultures of each other. Apart from that, governmental aid towards tourism is generally significant for ensuring sustainability by significantly enabling the implementation related to policies and regulations. It significantly maintains the social and environmental impacts related to tourism activities. Governments can provide incentives for tourism operators that adopt sustainable practices such as renewable energy, community-based tourism projects and low-impact transportation. </a:t>
            </a:r>
          </a:p>
          <a:p>
            <a:pPr marL="0" marR="0" algn="just">
              <a:lnSpc>
                <a:spcPct val="200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Sustainable Consumption Theory</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According to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Agyeiwaah</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(2020), Sustainable Consumption Theory is identified as the vital thing for tourism businesses as it provides a full-pledge framework to understand as well as implement sustainable practices. It also helps them to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minimise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environmental influence as well as protect local communities. All these procedures might help them to ensure the long-term viability related to a destination by effectively encouraging the responsible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behaviour</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of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travellers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It can also lead to enhanced customer loyalty, leverage a positive brand image and others. Tourism businesses may positively contribute to local communities by effectively supporting local economies, leveraging exceptional opportunities for employees as well as respecting their cultural traditions. It can also help tourism and hospitality businesses to increase the sustainability rate of tourism businesses. </a:t>
            </a:r>
            <a:r>
              <a:rPr lang="en-US" sz="1800" kern="100">
                <a:effectLst/>
                <a:latin typeface="Times New Roman" panose="02020603050405020304" pitchFamily="18" charset="0"/>
                <a:ea typeface="Calibri" panose="020F0502020204030204" pitchFamily="34" charset="0"/>
                <a:cs typeface="Times New Roman" panose="02020603050405020304" pitchFamily="18" charset="0"/>
              </a:rPr>
              <a:t>The implementation of sustainable measures such as energy efficiency could generally lead to cost reductions in the long run. </a:t>
            </a:r>
          </a:p>
        </p:txBody>
      </p:sp>
      <p:sp>
        <p:nvSpPr>
          <p:cNvPr id="4" name="Slide Number Placeholder 3"/>
          <p:cNvSpPr>
            <a:spLocks noGrp="1"/>
          </p:cNvSpPr>
          <p:nvPr>
            <p:ph type="sldNum" sz="quarter" idx="5"/>
          </p:nvPr>
        </p:nvSpPr>
        <p:spPr/>
        <p:txBody>
          <a:bodyPr/>
          <a:lstStyle/>
          <a:p>
            <a:fld id="{5285A2A4-A5A1-4B4C-A47F-C359BD70BE23}" type="slidenum">
              <a:rPr lang="en-US" smtClean="0"/>
              <a:t>5</a:t>
            </a:fld>
            <a:endParaRPr lang="en-US"/>
          </a:p>
        </p:txBody>
      </p:sp>
    </p:spTree>
    <p:extLst>
      <p:ext uri="{BB962C8B-B14F-4D97-AF65-F5344CB8AC3E}">
        <p14:creationId xmlns:p14="http://schemas.microsoft.com/office/powerpoint/2010/main" val="28656949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Notes: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Bef>
                <a:spcPts val="1800"/>
              </a:spcBef>
              <a:spcAft>
                <a:spcPts val="400"/>
              </a:spcAft>
            </a:pPr>
            <a:r>
              <a:rPr lang="en-US"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Methods and Theme Impact Analysis </a:t>
            </a:r>
          </a:p>
          <a:p>
            <a:pPr marL="0" marR="0" algn="just">
              <a:lnSpc>
                <a:spcPct val="200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Research Data Collection Procedure and Analytical Technique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researcher has leveraged the logical principles related to the data collection method for this particular research topic. All the informative data related to this research are collected from academic journals, hotel and sustainability reports, industry reports and government publications. The researcher has also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utilised</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theoretical analysis to complete this entire report. It has helped the researcher to elaborate vast information related to the research topic. </a:t>
            </a:r>
          </a:p>
          <a:p>
            <a:pPr marL="0" marR="0" algn="just">
              <a:lnSpc>
                <a:spcPct val="200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Triple Bottom Line Theory</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20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aspects of the Triple Bottom Line Theory are generally vital for tourism businesses as it generally encourages them to consider not just financial elements, but also their environmental and social influence on the ecosystems and communities. The principles of Triple Bottom Line indicate tourism and hospitality businesses have to evaluate their operations through an extensive lens. They have to consider the impacts on local communities, the natural environment and cultural communities. These things are generally effective for ensuring a justified sustainable business process. This theory also promotes sustainable tourism practices by incorporating social and environmental factors. Sustainable tourism practices also involve responsible waste management, respecting cultural norms and others.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Travellers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in recent days rapidly seek businesses that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prioritise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sustainability Therefore, adopting the approach of the Triple Bottom Line Theory may help them to attract eco-conscious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travellers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(Forbes, 2021). It may also help them to increase the brand reputation of a company. </a:t>
            </a:r>
          </a:p>
          <a:p>
            <a:endParaRPr lang="en-US" dirty="0"/>
          </a:p>
        </p:txBody>
      </p:sp>
      <p:sp>
        <p:nvSpPr>
          <p:cNvPr id="4" name="Slide Number Placeholder 3"/>
          <p:cNvSpPr>
            <a:spLocks noGrp="1"/>
          </p:cNvSpPr>
          <p:nvPr>
            <p:ph type="sldNum" sz="quarter" idx="5"/>
          </p:nvPr>
        </p:nvSpPr>
        <p:spPr/>
        <p:txBody>
          <a:bodyPr/>
          <a:lstStyle/>
          <a:p>
            <a:fld id="{5285A2A4-A5A1-4B4C-A47F-C359BD70BE23}" type="slidenum">
              <a:rPr lang="en-US" smtClean="0"/>
              <a:t>6</a:t>
            </a:fld>
            <a:endParaRPr lang="en-US"/>
          </a:p>
        </p:txBody>
      </p:sp>
    </p:spTree>
    <p:extLst>
      <p:ext uri="{BB962C8B-B14F-4D97-AF65-F5344CB8AC3E}">
        <p14:creationId xmlns:p14="http://schemas.microsoft.com/office/powerpoint/2010/main" val="5317585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PESTLE Analysis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200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Political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Governments of different countries have implemented several environmental laws involving carbon footprint limits as well as waste reduction. For example, The UK Government has implemented the Environment Act 2021 which targets to reach zero carbon emission rate (Legislation.Gov.UK, 2025). Therefore, tourism and hospitality businesses in the UK have to maintain sustainable procedures throughout their entire business operations by initiating the use of energy-efficient measures, resisting the waste generation rate and others. </a:t>
            </a:r>
          </a:p>
          <a:p>
            <a:pPr marL="0" marR="0" algn="just">
              <a:lnSpc>
                <a:spcPct val="200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Economic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fluctuations in the economic principles can also pose a wide range of challenges for businesses investing in renewable energies. The consumer price index rate in the UK increased by 3.5% in the year 2024 (ONS, 2025). Specifically, the investment in renewable energies leads tourism and hospitality businesses to keep their prices high for their tourism services. Therefore, it can prevent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travellers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from spending a huge amount of money on their travelling activities. This is the reason, this situation can negatively impact the overall business operations of tourism and hospitality businesses. </a:t>
            </a:r>
          </a:p>
          <a:p>
            <a:pPr marL="0" marR="0" algn="just">
              <a:lnSpc>
                <a:spcPct val="200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Social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report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Staista</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shows that people between 16 and 34 years were more interested in taking tourism and hospitality services from those businesses that implement sustainable measures effectively (Statista, 2023). Similarly, across the globe, a wide range of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travellers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are generally interested in taking sustainable tourism offerings. This is the particular reason, tourism and hotel businesses have to implement sustainable measures such as waste reduction, uses of energy-efficient technologies and others. </a:t>
            </a:r>
          </a:p>
          <a:p>
            <a:pPr marL="0" marR="0" algn="just">
              <a:lnSpc>
                <a:spcPct val="200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Technology</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tourism and hotel businesses have to invest in green technologies to ensure an effective range of sustainable operations. For example, the renewable energy market in the United Kingdom is predicted to reach around 141.10 billion kWh by the year 2025. The sector is predicted to experience a yearly growth rate related to 2.88% (Statista, 2025). Therefore, it is a very good sign for the UK-based tourism and hospitality businesses to leverage the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utilisation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of renewable energy in their entire operations. </a:t>
            </a:r>
          </a:p>
          <a:p>
            <a:pPr marL="0" marR="0" algn="just">
              <a:lnSpc>
                <a:spcPct val="200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Legal</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Currently, governments of several countries have implemented environmental laws to reduce the environmental impacts. They also focus on reducing carbon emission impacts, increasing the water conservation rate, decreasing waste generation rate and others. Therefore, businesses have to implement more innovative strategies as they get support from the Government to continue their business by increasing the sustainability rate. </a:t>
            </a:r>
          </a:p>
          <a:p>
            <a:pPr marL="0" marR="0" algn="just">
              <a:lnSpc>
                <a:spcPct val="200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Environmental</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report of Client Earth shows that the Environment Act allows the United Kingdom to enshrine effective environmental protection towards their entire domestic business market (Client Earth, 2022). Similarly, many countries have also implemented their environmental laws to ensure a zero-carbon business market, Therefore, these initiatives may help tourism businesses to leverage their sustainable business initiatives. </a:t>
            </a:r>
          </a:p>
          <a:p>
            <a:endParaRPr lang="en-US" dirty="0"/>
          </a:p>
        </p:txBody>
      </p:sp>
      <p:sp>
        <p:nvSpPr>
          <p:cNvPr id="4" name="Slide Number Placeholder 3"/>
          <p:cNvSpPr>
            <a:spLocks noGrp="1"/>
          </p:cNvSpPr>
          <p:nvPr>
            <p:ph type="sldNum" sz="quarter" idx="5"/>
          </p:nvPr>
        </p:nvSpPr>
        <p:spPr/>
        <p:txBody>
          <a:bodyPr/>
          <a:lstStyle/>
          <a:p>
            <a:fld id="{5285A2A4-A5A1-4B4C-A47F-C359BD70BE23}" type="slidenum">
              <a:rPr lang="en-US" smtClean="0"/>
              <a:t>7</a:t>
            </a:fld>
            <a:endParaRPr lang="en-US"/>
          </a:p>
        </p:txBody>
      </p:sp>
    </p:spTree>
    <p:extLst>
      <p:ext uri="{BB962C8B-B14F-4D97-AF65-F5344CB8AC3E}">
        <p14:creationId xmlns:p14="http://schemas.microsoft.com/office/powerpoint/2010/main" val="4541196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Note: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Bef>
                <a:spcPts val="1800"/>
              </a:spcBef>
              <a:spcAft>
                <a:spcPts val="400"/>
              </a:spcAft>
            </a:pPr>
            <a:r>
              <a:rPr lang="en-US"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Conclusion and Recommendations</a:t>
            </a:r>
          </a:p>
          <a:p>
            <a:pPr marL="0" marR="0" algn="just">
              <a:lnSpc>
                <a:spcPct val="200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Conclusion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Therefore, tourism and hospitality businesses have to drastically cut emission levels of carbon by effectively switching to renewable energy sources. It could assist them in mitigating climate change as well as preserving sensitive ecosystems. The adoption of the Sustainable Consumption Theory might help tourism and hospitality businesses to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minimise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environmental influence as well as protect local communities. The principles of Triple Bottom Line have indicated tourism and hospitality businesses should evaluate their operations through an extensive lens. They should consider the influences on local communities, the natural environment as well as cultural communities. Therefore, these strategies might lead them to continue a sustainable business process. </a:t>
            </a:r>
          </a:p>
          <a:p>
            <a:pPr marL="0" marR="0" algn="just">
              <a:lnSpc>
                <a:spcPct val="200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Recommendations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Tourism and hospitality businesses can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prioritise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 significant range of strategies to ensure sustainable tourism offerings. They can make a strong partnership with local people to develop tourism initiatives. It may also aid them to ensure they benefit effectively from tourism revenue. Tourism businesses have to take steps to employ local guides and staff by providing them with fair wages. They should also offer cultural immersion experiences such as traditional art workshops, community visits and others. Business leaders of tourism businesses have to be responsible for promoting low-impact transportation options such as cycling, use of electric vehicles and others. Moreover, they leverage the implementation of water conservation measures in accommodations (Indra, 2023). Therefore, there are various strategies that can help businesses to promote their sustainability practices effectively. </a:t>
            </a:r>
          </a:p>
          <a:p>
            <a:endParaRPr lang="en-US" dirty="0"/>
          </a:p>
        </p:txBody>
      </p:sp>
      <p:sp>
        <p:nvSpPr>
          <p:cNvPr id="4" name="Slide Number Placeholder 3"/>
          <p:cNvSpPr>
            <a:spLocks noGrp="1"/>
          </p:cNvSpPr>
          <p:nvPr>
            <p:ph type="sldNum" sz="quarter" idx="5"/>
          </p:nvPr>
        </p:nvSpPr>
        <p:spPr/>
        <p:txBody>
          <a:bodyPr/>
          <a:lstStyle/>
          <a:p>
            <a:fld id="{5285A2A4-A5A1-4B4C-A47F-C359BD70BE23}" type="slidenum">
              <a:rPr lang="en-US" smtClean="0"/>
              <a:t>8</a:t>
            </a:fld>
            <a:endParaRPr lang="en-US"/>
          </a:p>
        </p:txBody>
      </p:sp>
    </p:spTree>
    <p:extLst>
      <p:ext uri="{BB962C8B-B14F-4D97-AF65-F5344CB8AC3E}">
        <p14:creationId xmlns:p14="http://schemas.microsoft.com/office/powerpoint/2010/main" val="11597147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Notes: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Bef>
                <a:spcPts val="1800"/>
              </a:spcBef>
              <a:spcAft>
                <a:spcPts val="400"/>
              </a:spcAft>
            </a:pPr>
            <a:r>
              <a:rPr lang="en-US"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References </a:t>
            </a:r>
          </a:p>
          <a:p>
            <a:pPr marL="0" marR="0" algn="just">
              <a:lnSpc>
                <a:spcPct val="200000"/>
              </a:lnSpc>
              <a:spcAft>
                <a:spcPts val="800"/>
              </a:spcAft>
            </a:pP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Agyeiwaah</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E., (2020). Over-tourism and sustainable consumption of resources through sharing: The role of government.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Tourism Cities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6</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(1), pp.99-116.</a:t>
            </a:r>
          </a:p>
          <a:p>
            <a:pPr marL="0" marR="0" algn="just">
              <a:lnSpc>
                <a:spcPct val="20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Client Earth, (2022).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The UK Environment Act - what's happening now?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[Online] Available at: https://www.clientearth.org/latest/news/why-the-uk-environment-bill-matters/ [Accessed 09 February 2025].</a:t>
            </a:r>
          </a:p>
          <a:p>
            <a:pPr marL="0" marR="0" algn="just">
              <a:lnSpc>
                <a:spcPct val="20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Dadzie, J.,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Runeson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G., Ding, G. and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Bondinuba</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F.K., (2018). Barriers to adoption of sustainable technologies for energy-efficient building upgrade—Semi-structured interviews.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Buildings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8</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(4), p.57.</a:t>
            </a:r>
          </a:p>
          <a:p>
            <a:pPr marL="0" marR="0" algn="just">
              <a:lnSpc>
                <a:spcPct val="20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Forbes, (2021).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How Industry 4.0 Helps Firms Address The Triple Bottom Line.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[Online] Available at: https://www.forbes.com/sites/sap/2021/07/06/how-industry-40-helps-firms-address-the-triple-bottom-line/ [Accessed 09 February 2025].</a:t>
            </a:r>
          </a:p>
          <a:p>
            <a:pPr marL="0" marR="0" algn="just">
              <a:lnSpc>
                <a:spcPct val="20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Indra, C., (2023).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The Art Of Responsible Tourism: Travelers Can Be A Force For Good.</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[Online] Available at: https://www.forbes.com/councils/forbesbusinesscouncil/2023/08/25/the-art-of-responsible-tourism-travelers-can-be-a-force-for-good/ [Accessed 09 February 2025].</a:t>
            </a:r>
          </a:p>
          <a:p>
            <a:pPr marL="0" marR="0" algn="just">
              <a:lnSpc>
                <a:spcPct val="20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Legislation.Gov.UK, (2025).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Environment Act 2021.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Online] Available at: https://www.legislation.gov.uk/ukpga/2021/30/contents [Accessed 09 February 2025].</a:t>
            </a:r>
          </a:p>
          <a:p>
            <a:pPr marL="0" marR="0" algn="just">
              <a:lnSpc>
                <a:spcPct val="200000"/>
              </a:lnSpc>
              <a:spcAft>
                <a:spcPts val="800"/>
              </a:spcAft>
            </a:pP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Obersteiner</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G.,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Gollnow</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S. and Eriksson, M., (2021). Carbon footprint reduction potential of waste management strategies in tourism.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Environmental Development</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39</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p.100617.</a:t>
            </a:r>
          </a:p>
          <a:p>
            <a:pPr marL="0" marR="0" algn="just">
              <a:lnSpc>
                <a:spcPct val="20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ONS, (2025).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Inflation and price indices.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[Online] Available at: https://www.ons.gov.uk/economy/inflationandpriceindices [Accessed 09 February 2025].</a:t>
            </a:r>
          </a:p>
          <a:p>
            <a:pPr marL="0" marR="0" algn="just">
              <a:lnSpc>
                <a:spcPct val="20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Statista, (2023).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Tourism sustainability concerns in the United Kingdom (UK) in 2021, by age.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[Online] Available at: https://www.statista.com/statistics/1135573/tourism-sustainability-concerns-uk-by-age/ [Accessed 09 February 2025].</a:t>
            </a:r>
          </a:p>
          <a:p>
            <a:pPr marL="0" marR="0" algn="just">
              <a:lnSpc>
                <a:spcPct val="20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Statista, (2025).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Renewable Energy - United Kingdom.</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[Online] Available at: https://www.statista.com/outlook/io/energy/renewable-energy/united-kingdom#:~:text=Renewable%20Energy%20%2D%20United%20Kingdom&amp;text=In%20the%20United%20Kingdom%2C%20electricity,period%20from%202025%20to%202029. [Accessed 09 February 2025].</a:t>
            </a:r>
          </a:p>
          <a:p>
            <a:pPr marL="0" marR="0" algn="just">
              <a:lnSpc>
                <a:spcPct val="20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Yuksel, A. and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Culha</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O., (2018). An assessment of the acceptance of government-issued tourism strategies: a case of tourism students.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Tourism Planning &amp; Development</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15</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(2), pp.166-187.</a:t>
            </a:r>
          </a:p>
          <a:p>
            <a:endParaRPr lang="en-US" dirty="0"/>
          </a:p>
        </p:txBody>
      </p:sp>
      <p:sp>
        <p:nvSpPr>
          <p:cNvPr id="4" name="Slide Number Placeholder 3"/>
          <p:cNvSpPr>
            <a:spLocks noGrp="1"/>
          </p:cNvSpPr>
          <p:nvPr>
            <p:ph type="sldNum" sz="quarter" idx="5"/>
          </p:nvPr>
        </p:nvSpPr>
        <p:spPr/>
        <p:txBody>
          <a:bodyPr/>
          <a:lstStyle/>
          <a:p>
            <a:fld id="{5285A2A4-A5A1-4B4C-A47F-C359BD70BE23}" type="slidenum">
              <a:rPr lang="en-US" smtClean="0"/>
              <a:t>9</a:t>
            </a:fld>
            <a:endParaRPr lang="en-US"/>
          </a:p>
        </p:txBody>
      </p:sp>
    </p:spTree>
    <p:extLst>
      <p:ext uri="{BB962C8B-B14F-4D97-AF65-F5344CB8AC3E}">
        <p14:creationId xmlns:p14="http://schemas.microsoft.com/office/powerpoint/2010/main" val="36599903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43779-592A-E98A-94B2-8864B1F05EA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C406DCD-1C31-7DF3-FD0C-F9E54BD0EC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4C1BCA5-114C-E956-9343-3F4299ACC26D}"/>
              </a:ext>
            </a:extLst>
          </p:cNvPr>
          <p:cNvSpPr>
            <a:spLocks noGrp="1"/>
          </p:cNvSpPr>
          <p:nvPr>
            <p:ph type="dt" sz="half" idx="10"/>
          </p:nvPr>
        </p:nvSpPr>
        <p:spPr/>
        <p:txBody>
          <a:bodyPr/>
          <a:lstStyle/>
          <a:p>
            <a:fld id="{F033F403-2597-4F25-A1C2-40D2F7038FCE}" type="datetimeFigureOut">
              <a:rPr lang="en-US" smtClean="0"/>
              <a:t>2/24/2025</a:t>
            </a:fld>
            <a:endParaRPr lang="en-US"/>
          </a:p>
        </p:txBody>
      </p:sp>
      <p:sp>
        <p:nvSpPr>
          <p:cNvPr id="5" name="Footer Placeholder 4">
            <a:extLst>
              <a:ext uri="{FF2B5EF4-FFF2-40B4-BE49-F238E27FC236}">
                <a16:creationId xmlns:a16="http://schemas.microsoft.com/office/drawing/2014/main" id="{9393D6A0-4620-1DCA-EA07-B031461DD6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D5837A-2BF5-30CB-E6A2-C2A823321AB6}"/>
              </a:ext>
            </a:extLst>
          </p:cNvPr>
          <p:cNvSpPr>
            <a:spLocks noGrp="1"/>
          </p:cNvSpPr>
          <p:nvPr>
            <p:ph type="sldNum" sz="quarter" idx="12"/>
          </p:nvPr>
        </p:nvSpPr>
        <p:spPr/>
        <p:txBody>
          <a:bodyPr/>
          <a:lstStyle/>
          <a:p>
            <a:fld id="{BF1A068E-8988-40DA-8F2B-2DA180B46978}" type="slidenum">
              <a:rPr lang="en-US" smtClean="0"/>
              <a:t>‹#›</a:t>
            </a:fld>
            <a:endParaRPr lang="en-US"/>
          </a:p>
        </p:txBody>
      </p:sp>
    </p:spTree>
    <p:extLst>
      <p:ext uri="{BB962C8B-B14F-4D97-AF65-F5344CB8AC3E}">
        <p14:creationId xmlns:p14="http://schemas.microsoft.com/office/powerpoint/2010/main" val="10847242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086CA-D2BC-E976-B352-B5B5968032E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CD264E2-2579-1979-04BF-F4E5A0855F4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AE86A17-AD8F-5E79-CA18-73D55E10521D}"/>
              </a:ext>
            </a:extLst>
          </p:cNvPr>
          <p:cNvSpPr>
            <a:spLocks noGrp="1"/>
          </p:cNvSpPr>
          <p:nvPr>
            <p:ph type="dt" sz="half" idx="10"/>
          </p:nvPr>
        </p:nvSpPr>
        <p:spPr/>
        <p:txBody>
          <a:bodyPr/>
          <a:lstStyle/>
          <a:p>
            <a:fld id="{F033F403-2597-4F25-A1C2-40D2F7038FCE}" type="datetimeFigureOut">
              <a:rPr lang="en-US" smtClean="0"/>
              <a:t>2/24/2025</a:t>
            </a:fld>
            <a:endParaRPr lang="en-US"/>
          </a:p>
        </p:txBody>
      </p:sp>
      <p:sp>
        <p:nvSpPr>
          <p:cNvPr id="5" name="Footer Placeholder 4">
            <a:extLst>
              <a:ext uri="{FF2B5EF4-FFF2-40B4-BE49-F238E27FC236}">
                <a16:creationId xmlns:a16="http://schemas.microsoft.com/office/drawing/2014/main" id="{11869F09-296F-98A0-8817-6A03E7453F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53E916-08CF-B743-D49E-0A94F2C1A86C}"/>
              </a:ext>
            </a:extLst>
          </p:cNvPr>
          <p:cNvSpPr>
            <a:spLocks noGrp="1"/>
          </p:cNvSpPr>
          <p:nvPr>
            <p:ph type="sldNum" sz="quarter" idx="12"/>
          </p:nvPr>
        </p:nvSpPr>
        <p:spPr/>
        <p:txBody>
          <a:bodyPr/>
          <a:lstStyle/>
          <a:p>
            <a:fld id="{BF1A068E-8988-40DA-8F2B-2DA180B46978}" type="slidenum">
              <a:rPr lang="en-US" smtClean="0"/>
              <a:t>‹#›</a:t>
            </a:fld>
            <a:endParaRPr lang="en-US"/>
          </a:p>
        </p:txBody>
      </p:sp>
    </p:spTree>
    <p:extLst>
      <p:ext uri="{BB962C8B-B14F-4D97-AF65-F5344CB8AC3E}">
        <p14:creationId xmlns:p14="http://schemas.microsoft.com/office/powerpoint/2010/main" val="3759215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FCFB-2A7F-A6BF-3E9A-487B8A57E74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680DF2C-3C47-DEA0-4524-2B08F141004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57D3FB-037F-03F5-3431-65233CBB5B91}"/>
              </a:ext>
            </a:extLst>
          </p:cNvPr>
          <p:cNvSpPr>
            <a:spLocks noGrp="1"/>
          </p:cNvSpPr>
          <p:nvPr>
            <p:ph type="dt" sz="half" idx="10"/>
          </p:nvPr>
        </p:nvSpPr>
        <p:spPr/>
        <p:txBody>
          <a:bodyPr/>
          <a:lstStyle/>
          <a:p>
            <a:fld id="{F033F403-2597-4F25-A1C2-40D2F7038FCE}" type="datetimeFigureOut">
              <a:rPr lang="en-US" smtClean="0"/>
              <a:t>2/24/2025</a:t>
            </a:fld>
            <a:endParaRPr lang="en-US"/>
          </a:p>
        </p:txBody>
      </p:sp>
      <p:sp>
        <p:nvSpPr>
          <p:cNvPr id="5" name="Footer Placeholder 4">
            <a:extLst>
              <a:ext uri="{FF2B5EF4-FFF2-40B4-BE49-F238E27FC236}">
                <a16:creationId xmlns:a16="http://schemas.microsoft.com/office/drawing/2014/main" id="{E07598CF-A73A-1E46-2C61-3F5E791209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839697-8B9E-1DC9-58D5-A36268CE4679}"/>
              </a:ext>
            </a:extLst>
          </p:cNvPr>
          <p:cNvSpPr>
            <a:spLocks noGrp="1"/>
          </p:cNvSpPr>
          <p:nvPr>
            <p:ph type="sldNum" sz="quarter" idx="12"/>
          </p:nvPr>
        </p:nvSpPr>
        <p:spPr/>
        <p:txBody>
          <a:bodyPr/>
          <a:lstStyle/>
          <a:p>
            <a:fld id="{BF1A068E-8988-40DA-8F2B-2DA180B46978}" type="slidenum">
              <a:rPr lang="en-US" smtClean="0"/>
              <a:t>‹#›</a:t>
            </a:fld>
            <a:endParaRPr lang="en-US"/>
          </a:p>
        </p:txBody>
      </p:sp>
    </p:spTree>
    <p:extLst>
      <p:ext uri="{BB962C8B-B14F-4D97-AF65-F5344CB8AC3E}">
        <p14:creationId xmlns:p14="http://schemas.microsoft.com/office/powerpoint/2010/main" val="23649324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06AC1-CAB2-1591-4077-DFFF00437F8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2610098-BF1A-7128-7271-47E82122680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0A735F0-9505-AB26-A1CD-E2EEF5B3289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AF35877-7789-D32D-AB20-34858E637242}"/>
              </a:ext>
            </a:extLst>
          </p:cNvPr>
          <p:cNvSpPr>
            <a:spLocks noGrp="1"/>
          </p:cNvSpPr>
          <p:nvPr>
            <p:ph type="dt" sz="half" idx="10"/>
          </p:nvPr>
        </p:nvSpPr>
        <p:spPr/>
        <p:txBody>
          <a:bodyPr/>
          <a:lstStyle/>
          <a:p>
            <a:fld id="{F033F403-2597-4F25-A1C2-40D2F7038FCE}" type="datetimeFigureOut">
              <a:rPr lang="en-US" smtClean="0"/>
              <a:t>2/24/2025</a:t>
            </a:fld>
            <a:endParaRPr lang="en-US"/>
          </a:p>
        </p:txBody>
      </p:sp>
      <p:sp>
        <p:nvSpPr>
          <p:cNvPr id="6" name="Footer Placeholder 5">
            <a:extLst>
              <a:ext uri="{FF2B5EF4-FFF2-40B4-BE49-F238E27FC236}">
                <a16:creationId xmlns:a16="http://schemas.microsoft.com/office/drawing/2014/main" id="{CE6E78C5-7D63-B6DA-153C-7096B31815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93017B-2427-9103-39E4-048FBBD0B9C9}"/>
              </a:ext>
            </a:extLst>
          </p:cNvPr>
          <p:cNvSpPr>
            <a:spLocks noGrp="1"/>
          </p:cNvSpPr>
          <p:nvPr>
            <p:ph type="sldNum" sz="quarter" idx="12"/>
          </p:nvPr>
        </p:nvSpPr>
        <p:spPr/>
        <p:txBody>
          <a:bodyPr/>
          <a:lstStyle/>
          <a:p>
            <a:fld id="{BF1A068E-8988-40DA-8F2B-2DA180B46978}" type="slidenum">
              <a:rPr lang="en-US" smtClean="0"/>
              <a:t>‹#›</a:t>
            </a:fld>
            <a:endParaRPr lang="en-US"/>
          </a:p>
        </p:txBody>
      </p:sp>
    </p:spTree>
    <p:extLst>
      <p:ext uri="{BB962C8B-B14F-4D97-AF65-F5344CB8AC3E}">
        <p14:creationId xmlns:p14="http://schemas.microsoft.com/office/powerpoint/2010/main" val="34296895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054AE-A7D0-AFB1-6608-06B57501F35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4D97694-7F35-DEAD-36CF-7CE3BBA32C6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6CE3246-090E-0EAF-A728-886567BE9F0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AA77B8C-33F8-05C2-3E47-20688357CE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519291E-5B8A-8589-53A9-B77EF8FA591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60D500D-E4CD-CE0A-C99D-39F2063B166F}"/>
              </a:ext>
            </a:extLst>
          </p:cNvPr>
          <p:cNvSpPr>
            <a:spLocks noGrp="1"/>
          </p:cNvSpPr>
          <p:nvPr>
            <p:ph type="dt" sz="half" idx="10"/>
          </p:nvPr>
        </p:nvSpPr>
        <p:spPr/>
        <p:txBody>
          <a:bodyPr/>
          <a:lstStyle/>
          <a:p>
            <a:fld id="{F033F403-2597-4F25-A1C2-40D2F7038FCE}" type="datetimeFigureOut">
              <a:rPr lang="en-US" smtClean="0"/>
              <a:t>2/24/2025</a:t>
            </a:fld>
            <a:endParaRPr lang="en-US"/>
          </a:p>
        </p:txBody>
      </p:sp>
      <p:sp>
        <p:nvSpPr>
          <p:cNvPr id="8" name="Footer Placeholder 7">
            <a:extLst>
              <a:ext uri="{FF2B5EF4-FFF2-40B4-BE49-F238E27FC236}">
                <a16:creationId xmlns:a16="http://schemas.microsoft.com/office/drawing/2014/main" id="{B1F413ED-D4D2-EC4C-CDDE-E57A0C8A97B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74F5626-7F17-A512-353B-2ADB52561E86}"/>
              </a:ext>
            </a:extLst>
          </p:cNvPr>
          <p:cNvSpPr>
            <a:spLocks noGrp="1"/>
          </p:cNvSpPr>
          <p:nvPr>
            <p:ph type="sldNum" sz="quarter" idx="12"/>
          </p:nvPr>
        </p:nvSpPr>
        <p:spPr/>
        <p:txBody>
          <a:bodyPr/>
          <a:lstStyle/>
          <a:p>
            <a:fld id="{BF1A068E-8988-40DA-8F2B-2DA180B46978}" type="slidenum">
              <a:rPr lang="en-US" smtClean="0"/>
              <a:t>‹#›</a:t>
            </a:fld>
            <a:endParaRPr lang="en-US"/>
          </a:p>
        </p:txBody>
      </p:sp>
    </p:spTree>
    <p:extLst>
      <p:ext uri="{BB962C8B-B14F-4D97-AF65-F5344CB8AC3E}">
        <p14:creationId xmlns:p14="http://schemas.microsoft.com/office/powerpoint/2010/main" val="42049368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184ED-267E-6F2F-EDC5-67EF6924E8F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DCF087-3579-1B37-E78F-ACCAF9E6DDBB}"/>
              </a:ext>
            </a:extLst>
          </p:cNvPr>
          <p:cNvSpPr>
            <a:spLocks noGrp="1"/>
          </p:cNvSpPr>
          <p:nvPr>
            <p:ph type="dt" sz="half" idx="10"/>
          </p:nvPr>
        </p:nvSpPr>
        <p:spPr/>
        <p:txBody>
          <a:bodyPr/>
          <a:lstStyle/>
          <a:p>
            <a:fld id="{F033F403-2597-4F25-A1C2-40D2F7038FCE}" type="datetimeFigureOut">
              <a:rPr lang="en-US" smtClean="0"/>
              <a:t>2/24/2025</a:t>
            </a:fld>
            <a:endParaRPr lang="en-US"/>
          </a:p>
        </p:txBody>
      </p:sp>
      <p:sp>
        <p:nvSpPr>
          <p:cNvPr id="4" name="Footer Placeholder 3">
            <a:extLst>
              <a:ext uri="{FF2B5EF4-FFF2-40B4-BE49-F238E27FC236}">
                <a16:creationId xmlns:a16="http://schemas.microsoft.com/office/drawing/2014/main" id="{34C0994F-F0DB-CD1F-D773-07D24C8A7BB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10F0AA6-97E1-8B27-4616-5AA167CA9FB3}"/>
              </a:ext>
            </a:extLst>
          </p:cNvPr>
          <p:cNvSpPr>
            <a:spLocks noGrp="1"/>
          </p:cNvSpPr>
          <p:nvPr>
            <p:ph type="sldNum" sz="quarter" idx="12"/>
          </p:nvPr>
        </p:nvSpPr>
        <p:spPr/>
        <p:txBody>
          <a:bodyPr/>
          <a:lstStyle/>
          <a:p>
            <a:fld id="{BF1A068E-8988-40DA-8F2B-2DA180B46978}" type="slidenum">
              <a:rPr lang="en-US" smtClean="0"/>
              <a:t>‹#›</a:t>
            </a:fld>
            <a:endParaRPr lang="en-US"/>
          </a:p>
        </p:txBody>
      </p:sp>
    </p:spTree>
    <p:extLst>
      <p:ext uri="{BB962C8B-B14F-4D97-AF65-F5344CB8AC3E}">
        <p14:creationId xmlns:p14="http://schemas.microsoft.com/office/powerpoint/2010/main" val="2340149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E13CE9-0512-282C-6E3E-8EE987A15C94}"/>
              </a:ext>
            </a:extLst>
          </p:cNvPr>
          <p:cNvSpPr>
            <a:spLocks noGrp="1"/>
          </p:cNvSpPr>
          <p:nvPr>
            <p:ph type="dt" sz="half" idx="10"/>
          </p:nvPr>
        </p:nvSpPr>
        <p:spPr/>
        <p:txBody>
          <a:bodyPr/>
          <a:lstStyle/>
          <a:p>
            <a:fld id="{F033F403-2597-4F25-A1C2-40D2F7038FCE}" type="datetimeFigureOut">
              <a:rPr lang="en-US" smtClean="0"/>
              <a:t>2/24/2025</a:t>
            </a:fld>
            <a:endParaRPr lang="en-US"/>
          </a:p>
        </p:txBody>
      </p:sp>
      <p:sp>
        <p:nvSpPr>
          <p:cNvPr id="3" name="Footer Placeholder 2">
            <a:extLst>
              <a:ext uri="{FF2B5EF4-FFF2-40B4-BE49-F238E27FC236}">
                <a16:creationId xmlns:a16="http://schemas.microsoft.com/office/drawing/2014/main" id="{9244A34A-6A97-83E1-7CFA-674335C8D80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7168E09-89B9-2A0F-613F-0FC93EDA3142}"/>
              </a:ext>
            </a:extLst>
          </p:cNvPr>
          <p:cNvSpPr>
            <a:spLocks noGrp="1"/>
          </p:cNvSpPr>
          <p:nvPr>
            <p:ph type="sldNum" sz="quarter" idx="12"/>
          </p:nvPr>
        </p:nvSpPr>
        <p:spPr/>
        <p:txBody>
          <a:bodyPr/>
          <a:lstStyle/>
          <a:p>
            <a:fld id="{BF1A068E-8988-40DA-8F2B-2DA180B46978}" type="slidenum">
              <a:rPr lang="en-US" smtClean="0"/>
              <a:t>‹#›</a:t>
            </a:fld>
            <a:endParaRPr lang="en-US"/>
          </a:p>
        </p:txBody>
      </p:sp>
    </p:spTree>
    <p:extLst>
      <p:ext uri="{BB962C8B-B14F-4D97-AF65-F5344CB8AC3E}">
        <p14:creationId xmlns:p14="http://schemas.microsoft.com/office/powerpoint/2010/main" val="9232639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CA085-4F4D-B31E-ED53-20D35C2FB7D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267BBCB-8255-84A2-612F-18126DBC234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1FC1C27-C938-0138-7983-F564BB0699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E852F4-CE23-3E92-0BFF-F661C3FAD76D}"/>
              </a:ext>
            </a:extLst>
          </p:cNvPr>
          <p:cNvSpPr>
            <a:spLocks noGrp="1"/>
          </p:cNvSpPr>
          <p:nvPr>
            <p:ph type="dt" sz="half" idx="10"/>
          </p:nvPr>
        </p:nvSpPr>
        <p:spPr/>
        <p:txBody>
          <a:bodyPr/>
          <a:lstStyle/>
          <a:p>
            <a:fld id="{F033F403-2597-4F25-A1C2-40D2F7038FCE}" type="datetimeFigureOut">
              <a:rPr lang="en-US" smtClean="0"/>
              <a:t>2/24/2025</a:t>
            </a:fld>
            <a:endParaRPr lang="en-US"/>
          </a:p>
        </p:txBody>
      </p:sp>
      <p:sp>
        <p:nvSpPr>
          <p:cNvPr id="6" name="Footer Placeholder 5">
            <a:extLst>
              <a:ext uri="{FF2B5EF4-FFF2-40B4-BE49-F238E27FC236}">
                <a16:creationId xmlns:a16="http://schemas.microsoft.com/office/drawing/2014/main" id="{51E8174A-AE65-E813-1FB9-9AC73301FB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38D303-BB1C-2B10-49CB-BBFE2DCD610A}"/>
              </a:ext>
            </a:extLst>
          </p:cNvPr>
          <p:cNvSpPr>
            <a:spLocks noGrp="1"/>
          </p:cNvSpPr>
          <p:nvPr>
            <p:ph type="sldNum" sz="quarter" idx="12"/>
          </p:nvPr>
        </p:nvSpPr>
        <p:spPr/>
        <p:txBody>
          <a:bodyPr/>
          <a:lstStyle/>
          <a:p>
            <a:fld id="{BF1A068E-8988-40DA-8F2B-2DA180B46978}" type="slidenum">
              <a:rPr lang="en-US" smtClean="0"/>
              <a:t>‹#›</a:t>
            </a:fld>
            <a:endParaRPr lang="en-US"/>
          </a:p>
        </p:txBody>
      </p:sp>
    </p:spTree>
    <p:extLst>
      <p:ext uri="{BB962C8B-B14F-4D97-AF65-F5344CB8AC3E}">
        <p14:creationId xmlns:p14="http://schemas.microsoft.com/office/powerpoint/2010/main" val="30872689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D84A9-6AB2-795B-E1B0-52DC3F5B21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BB0F626-6218-641D-7370-C6E260707F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7438D7-21FD-7087-061D-10CC67EB45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F4E759-5425-3CF9-D417-A82E88AA625A}"/>
              </a:ext>
            </a:extLst>
          </p:cNvPr>
          <p:cNvSpPr>
            <a:spLocks noGrp="1"/>
          </p:cNvSpPr>
          <p:nvPr>
            <p:ph type="dt" sz="half" idx="10"/>
          </p:nvPr>
        </p:nvSpPr>
        <p:spPr/>
        <p:txBody>
          <a:bodyPr/>
          <a:lstStyle/>
          <a:p>
            <a:fld id="{F033F403-2597-4F25-A1C2-40D2F7038FCE}" type="datetimeFigureOut">
              <a:rPr lang="en-US" smtClean="0"/>
              <a:t>2/24/2025</a:t>
            </a:fld>
            <a:endParaRPr lang="en-US"/>
          </a:p>
        </p:txBody>
      </p:sp>
      <p:sp>
        <p:nvSpPr>
          <p:cNvPr id="6" name="Footer Placeholder 5">
            <a:extLst>
              <a:ext uri="{FF2B5EF4-FFF2-40B4-BE49-F238E27FC236}">
                <a16:creationId xmlns:a16="http://schemas.microsoft.com/office/drawing/2014/main" id="{92281A1A-CBDD-CDA3-A143-56F69B5A5EA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DD3C62-3BF9-D161-C244-08143ED0C677}"/>
              </a:ext>
            </a:extLst>
          </p:cNvPr>
          <p:cNvSpPr>
            <a:spLocks noGrp="1"/>
          </p:cNvSpPr>
          <p:nvPr>
            <p:ph type="sldNum" sz="quarter" idx="12"/>
          </p:nvPr>
        </p:nvSpPr>
        <p:spPr/>
        <p:txBody>
          <a:bodyPr/>
          <a:lstStyle/>
          <a:p>
            <a:fld id="{BF1A068E-8988-40DA-8F2B-2DA180B46978}" type="slidenum">
              <a:rPr lang="en-US" smtClean="0"/>
              <a:t>‹#›</a:t>
            </a:fld>
            <a:endParaRPr lang="en-US"/>
          </a:p>
        </p:txBody>
      </p:sp>
    </p:spTree>
    <p:extLst>
      <p:ext uri="{BB962C8B-B14F-4D97-AF65-F5344CB8AC3E}">
        <p14:creationId xmlns:p14="http://schemas.microsoft.com/office/powerpoint/2010/main" val="14228234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F6A8A-25B9-AA14-B6F5-8C0FEC6E1E6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65CA7B1-58B5-C031-56AB-027962EA3C5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6B9C107-62FA-64C7-07CD-A0A26444F165}"/>
              </a:ext>
            </a:extLst>
          </p:cNvPr>
          <p:cNvSpPr>
            <a:spLocks noGrp="1"/>
          </p:cNvSpPr>
          <p:nvPr>
            <p:ph type="dt" sz="half" idx="10"/>
          </p:nvPr>
        </p:nvSpPr>
        <p:spPr/>
        <p:txBody>
          <a:bodyPr/>
          <a:lstStyle/>
          <a:p>
            <a:fld id="{F033F403-2597-4F25-A1C2-40D2F7038FCE}" type="datetimeFigureOut">
              <a:rPr lang="en-US" smtClean="0"/>
              <a:t>2/24/2025</a:t>
            </a:fld>
            <a:endParaRPr lang="en-US"/>
          </a:p>
        </p:txBody>
      </p:sp>
      <p:sp>
        <p:nvSpPr>
          <p:cNvPr id="5" name="Footer Placeholder 4">
            <a:extLst>
              <a:ext uri="{FF2B5EF4-FFF2-40B4-BE49-F238E27FC236}">
                <a16:creationId xmlns:a16="http://schemas.microsoft.com/office/drawing/2014/main" id="{0A9A9DBD-4E3B-1FD9-B698-D103EBD20C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22887C-4FC2-421B-B091-87AD035CF4DB}"/>
              </a:ext>
            </a:extLst>
          </p:cNvPr>
          <p:cNvSpPr>
            <a:spLocks noGrp="1"/>
          </p:cNvSpPr>
          <p:nvPr>
            <p:ph type="sldNum" sz="quarter" idx="12"/>
          </p:nvPr>
        </p:nvSpPr>
        <p:spPr/>
        <p:txBody>
          <a:bodyPr/>
          <a:lstStyle/>
          <a:p>
            <a:fld id="{BF1A068E-8988-40DA-8F2B-2DA180B46978}" type="slidenum">
              <a:rPr lang="en-US" smtClean="0"/>
              <a:t>‹#›</a:t>
            </a:fld>
            <a:endParaRPr lang="en-US"/>
          </a:p>
        </p:txBody>
      </p:sp>
    </p:spTree>
    <p:extLst>
      <p:ext uri="{BB962C8B-B14F-4D97-AF65-F5344CB8AC3E}">
        <p14:creationId xmlns:p14="http://schemas.microsoft.com/office/powerpoint/2010/main" val="37396648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A619659-AD7C-DBF2-1974-A0758D0A789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0F4B5F1-71AA-E9FD-9ED8-E5AB9D0C8B0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F6ED70-2D6A-6A82-6A13-759FF1B708A6}"/>
              </a:ext>
            </a:extLst>
          </p:cNvPr>
          <p:cNvSpPr>
            <a:spLocks noGrp="1"/>
          </p:cNvSpPr>
          <p:nvPr>
            <p:ph type="dt" sz="half" idx="10"/>
          </p:nvPr>
        </p:nvSpPr>
        <p:spPr/>
        <p:txBody>
          <a:bodyPr/>
          <a:lstStyle/>
          <a:p>
            <a:fld id="{F033F403-2597-4F25-A1C2-40D2F7038FCE}" type="datetimeFigureOut">
              <a:rPr lang="en-US" smtClean="0"/>
              <a:t>2/24/2025</a:t>
            </a:fld>
            <a:endParaRPr lang="en-US"/>
          </a:p>
        </p:txBody>
      </p:sp>
      <p:sp>
        <p:nvSpPr>
          <p:cNvPr id="5" name="Footer Placeholder 4">
            <a:extLst>
              <a:ext uri="{FF2B5EF4-FFF2-40B4-BE49-F238E27FC236}">
                <a16:creationId xmlns:a16="http://schemas.microsoft.com/office/drawing/2014/main" id="{79A7EAB4-DCBF-D6E7-519D-4D8AE50381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1C7BCC-AC3C-D613-962A-6CC0696DA020}"/>
              </a:ext>
            </a:extLst>
          </p:cNvPr>
          <p:cNvSpPr>
            <a:spLocks noGrp="1"/>
          </p:cNvSpPr>
          <p:nvPr>
            <p:ph type="sldNum" sz="quarter" idx="12"/>
          </p:nvPr>
        </p:nvSpPr>
        <p:spPr/>
        <p:txBody>
          <a:bodyPr/>
          <a:lstStyle/>
          <a:p>
            <a:fld id="{BF1A068E-8988-40DA-8F2B-2DA180B46978}" type="slidenum">
              <a:rPr lang="en-US" smtClean="0"/>
              <a:t>‹#›</a:t>
            </a:fld>
            <a:endParaRPr lang="en-US"/>
          </a:p>
        </p:txBody>
      </p:sp>
    </p:spTree>
    <p:extLst>
      <p:ext uri="{BB962C8B-B14F-4D97-AF65-F5344CB8AC3E}">
        <p14:creationId xmlns:p14="http://schemas.microsoft.com/office/powerpoint/2010/main" val="4275118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pn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0000"/>
            <a:lum/>
          </a:blip>
          <a:srcRect/>
          <a:stretch>
            <a:fillRect t="-11000" b="-11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6AC7CF6-EAB1-EACD-0210-07C25BF4C27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3BEB42C-36C3-4489-7EC6-B71DD620693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1D850B0-FDED-1D2E-6B72-77EFB94CF8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033F403-2597-4F25-A1C2-40D2F7038FCE}" type="datetimeFigureOut">
              <a:rPr lang="en-US" smtClean="0"/>
              <a:t>2/24/2025</a:t>
            </a:fld>
            <a:endParaRPr lang="en-US"/>
          </a:p>
        </p:txBody>
      </p:sp>
      <p:sp>
        <p:nvSpPr>
          <p:cNvPr id="5" name="Footer Placeholder 4">
            <a:extLst>
              <a:ext uri="{FF2B5EF4-FFF2-40B4-BE49-F238E27FC236}">
                <a16:creationId xmlns:a16="http://schemas.microsoft.com/office/drawing/2014/main" id="{142FBA42-D200-4CD3-A65E-BFF82575E7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0E0475E-EA7D-B538-1E08-B74C59AC840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F1A068E-8988-40DA-8F2B-2DA180B46978}" type="slidenum">
              <a:rPr lang="en-US" smtClean="0"/>
              <a:t>‹#›</a:t>
            </a:fld>
            <a:endParaRPr lang="en-US"/>
          </a:p>
        </p:txBody>
      </p:sp>
    </p:spTree>
    <p:extLst>
      <p:ext uri="{BB962C8B-B14F-4D97-AF65-F5344CB8AC3E}">
        <p14:creationId xmlns:p14="http://schemas.microsoft.com/office/powerpoint/2010/main" val="41783283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953C9B6-0B10-8E27-8D33-6D68061AF178}"/>
              </a:ext>
            </a:extLst>
          </p:cNvPr>
          <p:cNvSpPr txBox="1"/>
          <p:nvPr/>
        </p:nvSpPr>
        <p:spPr>
          <a:xfrm>
            <a:off x="79248" y="2026176"/>
            <a:ext cx="12033504" cy="4577663"/>
          </a:xfrm>
          <a:prstGeom prst="rect">
            <a:avLst/>
          </a:prstGeom>
          <a:noFill/>
        </p:spPr>
        <p:txBody>
          <a:bodyPr wrap="square">
            <a:spAutoFit/>
          </a:bodyPr>
          <a:lstStyle/>
          <a:p>
            <a:pPr marL="0" marR="0" algn="ctr">
              <a:lnSpc>
                <a:spcPct val="200000"/>
              </a:lnSpc>
              <a:spcAft>
                <a:spcPts val="800"/>
              </a:spcAft>
            </a:pPr>
            <a:r>
              <a:rPr lang="en-US" sz="2800" b="1" kern="100" dirty="0">
                <a:effectLst/>
                <a:latin typeface="Times New Roman" panose="02020603050405020304" pitchFamily="18" charset="0"/>
                <a:ea typeface="Calibri" panose="020F0502020204030204" pitchFamily="34" charset="0"/>
                <a:cs typeface="Times New Roman" panose="02020603050405020304" pitchFamily="18" charset="0"/>
              </a:rPr>
              <a:t>Module Name: Contemporary Themes in the Hotel and Hospitality Sector</a:t>
            </a:r>
            <a:endParaRPr lang="en-US" sz="2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200000"/>
              </a:lnSpc>
              <a:spcAft>
                <a:spcPts val="800"/>
              </a:spcAft>
            </a:pPr>
            <a:r>
              <a:rPr lang="en-US" sz="2800" b="1" kern="100" dirty="0">
                <a:effectLst/>
                <a:latin typeface="Times New Roman" panose="02020603050405020304" pitchFamily="18" charset="0"/>
                <a:ea typeface="Calibri" panose="020F0502020204030204" pitchFamily="34" charset="0"/>
                <a:cs typeface="Times New Roman" panose="02020603050405020304" pitchFamily="18" charset="0"/>
              </a:rPr>
              <a:t>Student Name: Marius </a:t>
            </a:r>
            <a:r>
              <a:rPr lang="en-US" sz="2800" b="1" kern="100" dirty="0" err="1">
                <a:effectLst/>
                <a:latin typeface="Times New Roman" panose="02020603050405020304" pitchFamily="18" charset="0"/>
                <a:ea typeface="Calibri" panose="020F0502020204030204" pitchFamily="34" charset="0"/>
                <a:cs typeface="Times New Roman" panose="02020603050405020304" pitchFamily="18" charset="0"/>
              </a:rPr>
              <a:t>Hurmuzache</a:t>
            </a:r>
            <a:endParaRPr lang="en-US" sz="2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200000"/>
              </a:lnSpc>
              <a:spcAft>
                <a:spcPts val="800"/>
              </a:spcAft>
            </a:pPr>
            <a:r>
              <a:rPr lang="en-US" sz="2800" b="1" kern="100" dirty="0">
                <a:effectLst/>
                <a:latin typeface="Times New Roman" panose="02020603050405020304" pitchFamily="18" charset="0"/>
                <a:ea typeface="Calibri" panose="020F0502020204030204" pitchFamily="34" charset="0"/>
                <a:cs typeface="Times New Roman" panose="02020603050405020304" pitchFamily="18" charset="0"/>
              </a:rPr>
              <a:t>Student ID:</a:t>
            </a:r>
            <a:r>
              <a:rPr lang="en-GB" sz="2800" b="1" kern="100" dirty="0">
                <a:effectLst/>
                <a:latin typeface="Times New Roman" panose="02020603050405020304" pitchFamily="18" charset="0"/>
                <a:ea typeface="Calibri" panose="020F0502020204030204" pitchFamily="34" charset="0"/>
                <a:cs typeface="Times New Roman" panose="02020603050405020304" pitchFamily="18" charset="0"/>
              </a:rPr>
              <a:t>2125248</a:t>
            </a:r>
          </a:p>
          <a:p>
            <a:pPr marL="0" marR="0" algn="ctr">
              <a:lnSpc>
                <a:spcPct val="200000"/>
              </a:lnSpc>
              <a:spcAft>
                <a:spcPts val="800"/>
              </a:spcAft>
            </a:pPr>
            <a:r>
              <a:rPr lang="en-GB" sz="2800" b="1" kern="100" dirty="0">
                <a:latin typeface="Times New Roman" panose="02020603050405020304" pitchFamily="18" charset="0"/>
                <a:ea typeface="Calibri" panose="020F0502020204030204" pitchFamily="34" charset="0"/>
                <a:cs typeface="Times New Roman" panose="02020603050405020304" pitchFamily="18" charset="0"/>
              </a:rPr>
              <a:t>Lecturer name: Ernest </a:t>
            </a:r>
            <a:r>
              <a:rPr lang="en-GB" sz="2800" b="1" kern="100" dirty="0" err="1">
                <a:latin typeface="Times New Roman" panose="02020603050405020304" pitchFamily="18" charset="0"/>
                <a:ea typeface="Calibri" panose="020F0502020204030204" pitchFamily="34" charset="0"/>
                <a:cs typeface="Times New Roman" panose="02020603050405020304" pitchFamily="18" charset="0"/>
              </a:rPr>
              <a:t>Wavei</a:t>
            </a:r>
            <a:br>
              <a:rPr lang="en-US" sz="28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US" sz="2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166874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6E2C4-4688-2333-CE2A-D439731CDD4F}"/>
              </a:ext>
            </a:extLst>
          </p:cNvPr>
          <p:cNvSpPr>
            <a:spLocks noGrp="1"/>
          </p:cNvSpPr>
          <p:nvPr>
            <p:ph type="title"/>
          </p:nvPr>
        </p:nvSpPr>
        <p:spPr>
          <a:xfrm>
            <a:off x="490728" y="337693"/>
            <a:ext cx="10515600" cy="1325563"/>
          </a:xfrm>
        </p:spPr>
        <p:txBody>
          <a:bodyPr>
            <a:normAutofit/>
          </a:bodyPr>
          <a:lstStyle/>
          <a:p>
            <a:r>
              <a:rPr lang="en-US" sz="3200" b="1" dirty="0">
                <a:latin typeface="Times New Roman" panose="02020603050405020304" pitchFamily="18" charset="0"/>
                <a:cs typeface="Times New Roman" panose="02020603050405020304" pitchFamily="18" charset="0"/>
              </a:rPr>
              <a:t>Table of Contents</a:t>
            </a:r>
          </a:p>
        </p:txBody>
      </p:sp>
      <p:sp>
        <p:nvSpPr>
          <p:cNvPr id="6" name="TextBox 5">
            <a:extLst>
              <a:ext uri="{FF2B5EF4-FFF2-40B4-BE49-F238E27FC236}">
                <a16:creationId xmlns:a16="http://schemas.microsoft.com/office/drawing/2014/main" id="{D5E586CE-B80A-3207-A561-ACC0F5A47D8B}"/>
              </a:ext>
            </a:extLst>
          </p:cNvPr>
          <p:cNvSpPr txBox="1"/>
          <p:nvPr/>
        </p:nvSpPr>
        <p:spPr>
          <a:xfrm>
            <a:off x="544068" y="1738743"/>
            <a:ext cx="11103864" cy="4550285"/>
          </a:xfrm>
          <a:prstGeom prst="rect">
            <a:avLst/>
          </a:prstGeom>
          <a:noFill/>
        </p:spPr>
        <p:txBody>
          <a:bodyPr wrap="square">
            <a:spAutoFit/>
          </a:bodyPr>
          <a:lstStyle/>
          <a:p>
            <a:pPr algn="just">
              <a:lnSpc>
                <a:spcPct val="250000"/>
              </a:lnSpc>
            </a:pPr>
            <a:r>
              <a:rPr lang="en-US" sz="2400" dirty="0">
                <a:latin typeface="Times New Roman" panose="02020603050405020304" pitchFamily="18" charset="0"/>
                <a:cs typeface="Times New Roman" panose="02020603050405020304" pitchFamily="18" charset="0"/>
              </a:rPr>
              <a:t>Introduction……………………………………………………………………………3</a:t>
            </a:r>
          </a:p>
          <a:p>
            <a:pPr algn="just">
              <a:lnSpc>
                <a:spcPct val="250000"/>
              </a:lnSpc>
            </a:pPr>
            <a:r>
              <a:rPr lang="en-US" sz="2400" dirty="0">
                <a:latin typeface="Times New Roman" panose="02020603050405020304" pitchFamily="18" charset="0"/>
                <a:cs typeface="Times New Roman" panose="02020603050405020304" pitchFamily="18" charset="0"/>
              </a:rPr>
              <a:t>Literature Review………………………………………………………….............4 – 5 </a:t>
            </a:r>
          </a:p>
          <a:p>
            <a:pPr algn="just">
              <a:lnSpc>
                <a:spcPct val="250000"/>
              </a:lnSpc>
            </a:pPr>
            <a:r>
              <a:rPr lang="en-US" sz="2400" dirty="0">
                <a:latin typeface="Times New Roman" panose="02020603050405020304" pitchFamily="18" charset="0"/>
                <a:cs typeface="Times New Roman" panose="02020603050405020304" pitchFamily="18" charset="0"/>
              </a:rPr>
              <a:t>Methods and Theme Impact Analysis	…………………………………..................6 – 7 </a:t>
            </a:r>
          </a:p>
          <a:p>
            <a:pPr algn="just">
              <a:lnSpc>
                <a:spcPct val="250000"/>
              </a:lnSpc>
            </a:pPr>
            <a:r>
              <a:rPr lang="en-US" sz="2400" dirty="0">
                <a:latin typeface="Times New Roman" panose="02020603050405020304" pitchFamily="18" charset="0"/>
                <a:cs typeface="Times New Roman" panose="02020603050405020304" pitchFamily="18" charset="0"/>
              </a:rPr>
              <a:t>Conclusion and Recommendations……………………………………………………8</a:t>
            </a:r>
          </a:p>
          <a:p>
            <a:pPr algn="just">
              <a:lnSpc>
                <a:spcPct val="250000"/>
              </a:lnSpc>
            </a:pPr>
            <a:r>
              <a:rPr lang="en-US" sz="2400" dirty="0">
                <a:latin typeface="Times New Roman" panose="02020603050405020304" pitchFamily="18" charset="0"/>
                <a:cs typeface="Times New Roman" panose="02020603050405020304" pitchFamily="18" charset="0"/>
              </a:rPr>
              <a:t>References……………………………………………………………………………..9</a:t>
            </a:r>
          </a:p>
        </p:txBody>
      </p:sp>
    </p:spTree>
    <p:extLst>
      <p:ext uri="{BB962C8B-B14F-4D97-AF65-F5344CB8AC3E}">
        <p14:creationId xmlns:p14="http://schemas.microsoft.com/office/powerpoint/2010/main" val="19805621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A0D8E-E22A-405E-6459-F927C52F7C93}"/>
              </a:ext>
            </a:extLst>
          </p:cNvPr>
          <p:cNvSpPr>
            <a:spLocks noGrp="1"/>
          </p:cNvSpPr>
          <p:nvPr>
            <p:ph type="title"/>
          </p:nvPr>
        </p:nvSpPr>
        <p:spPr>
          <a:xfrm>
            <a:off x="335280" y="291973"/>
            <a:ext cx="10515600" cy="1325563"/>
          </a:xfrm>
        </p:spPr>
        <p:txBody>
          <a:bodyPr>
            <a:normAutofit/>
          </a:bodyPr>
          <a:lstStyle/>
          <a:p>
            <a:r>
              <a:rPr lang="en-US" sz="3200" b="1" kern="100"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br>
              <a:rPr lang="en-US" sz="3200" b="1" kern="10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sz="3200" dirty="0"/>
          </a:p>
        </p:txBody>
      </p:sp>
      <p:sp>
        <p:nvSpPr>
          <p:cNvPr id="3" name="Content Placeholder 2">
            <a:extLst>
              <a:ext uri="{FF2B5EF4-FFF2-40B4-BE49-F238E27FC236}">
                <a16:creationId xmlns:a16="http://schemas.microsoft.com/office/drawing/2014/main" id="{FCE3AA99-126D-22E8-5511-A5F73DC00942}"/>
              </a:ext>
            </a:extLst>
          </p:cNvPr>
          <p:cNvSpPr>
            <a:spLocks noGrp="1"/>
          </p:cNvSpPr>
          <p:nvPr>
            <p:ph idx="1"/>
          </p:nvPr>
        </p:nvSpPr>
        <p:spPr>
          <a:xfrm>
            <a:off x="335280" y="1176400"/>
            <a:ext cx="8616696" cy="5498720"/>
          </a:xfrm>
        </p:spPr>
        <p:txBody>
          <a:bodyPr>
            <a:normAutofit/>
          </a:bodyPr>
          <a:lstStyle/>
          <a:p>
            <a:pPr algn="just">
              <a:lnSpc>
                <a:spcPct val="150000"/>
              </a:lnSpc>
            </a:pPr>
            <a:r>
              <a:rPr lang="en-US" sz="1800" dirty="0">
                <a:effectLst/>
                <a:latin typeface="Times New Roman" panose="02020603050405020304" pitchFamily="18" charset="0"/>
                <a:ea typeface="Calibri" panose="020F0502020204030204" pitchFamily="34" charset="0"/>
              </a:rPr>
              <a:t>Sustainability in the hospitality and tourism industry indicates an effective operation of tourism businesses in a way that also </a:t>
            </a:r>
            <a:r>
              <a:rPr lang="en-US" sz="1800" dirty="0" err="1">
                <a:effectLst/>
                <a:latin typeface="Times New Roman" panose="02020603050405020304" pitchFamily="18" charset="0"/>
                <a:ea typeface="Calibri" panose="020F0502020204030204" pitchFamily="34" charset="0"/>
              </a:rPr>
              <a:t>minimises</a:t>
            </a:r>
            <a:r>
              <a:rPr lang="en-US" sz="1800" dirty="0">
                <a:effectLst/>
                <a:latin typeface="Times New Roman" panose="02020603050405020304" pitchFamily="18" charset="0"/>
                <a:ea typeface="Calibri" panose="020F0502020204030204" pitchFamily="34" charset="0"/>
              </a:rPr>
              <a:t> negative environmental influences. </a:t>
            </a:r>
          </a:p>
          <a:p>
            <a:pPr algn="just">
              <a:lnSpc>
                <a:spcPct val="150000"/>
              </a:lnSpc>
            </a:pPr>
            <a:endParaRPr lang="en-US" sz="1800" dirty="0">
              <a:effectLst/>
              <a:latin typeface="Times New Roman" panose="02020603050405020304" pitchFamily="18" charset="0"/>
              <a:ea typeface="Calibri" panose="020F0502020204030204" pitchFamily="34" charset="0"/>
            </a:endParaRPr>
          </a:p>
          <a:p>
            <a:pPr algn="just">
              <a:lnSpc>
                <a:spcPct val="150000"/>
              </a:lnSpc>
            </a:pPr>
            <a:r>
              <a:rPr lang="en-US" sz="1800" dirty="0">
                <a:effectLst/>
                <a:latin typeface="Times New Roman" panose="02020603050405020304" pitchFamily="18" charset="0"/>
                <a:ea typeface="Calibri" panose="020F0502020204030204" pitchFamily="34" charset="0"/>
              </a:rPr>
              <a:t>Environmental sustainability procedures involve reducing energy and water usage, </a:t>
            </a:r>
            <a:r>
              <a:rPr lang="en-US" sz="1800" dirty="0" err="1">
                <a:effectLst/>
                <a:latin typeface="Times New Roman" panose="02020603050405020304" pitchFamily="18" charset="0"/>
                <a:ea typeface="Calibri" panose="020F0502020204030204" pitchFamily="34" charset="0"/>
              </a:rPr>
              <a:t>minimising</a:t>
            </a:r>
            <a:r>
              <a:rPr lang="en-US" sz="1800" dirty="0">
                <a:effectLst/>
                <a:latin typeface="Times New Roman" panose="02020603050405020304" pitchFamily="18" charset="0"/>
                <a:ea typeface="Calibri" panose="020F0502020204030204" pitchFamily="34" charset="0"/>
              </a:rPr>
              <a:t> waste generation, implementing renewable energy sources and others. </a:t>
            </a:r>
          </a:p>
          <a:p>
            <a:pPr marL="0" indent="0" algn="just">
              <a:lnSpc>
                <a:spcPct val="150000"/>
              </a:lnSpc>
              <a:buNone/>
            </a:pPr>
            <a:endParaRPr lang="en-US" sz="1800" dirty="0">
              <a:effectLst/>
              <a:latin typeface="Times New Roman" panose="02020603050405020304" pitchFamily="18" charset="0"/>
              <a:ea typeface="Calibri" panose="020F0502020204030204" pitchFamily="34" charset="0"/>
            </a:endParaRPr>
          </a:p>
          <a:p>
            <a:pPr algn="just">
              <a:lnSpc>
                <a:spcPct val="150000"/>
              </a:lnSpc>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report will discuss energy-efficient architecture, sustainable consumption theory and others in the context of sustainability in the hospitality and tourism sector.</a:t>
            </a:r>
          </a:p>
          <a:p>
            <a:pPr marL="0" indent="0" algn="just">
              <a:lnSpc>
                <a:spcPct val="150000"/>
              </a:lnSpc>
              <a:buNone/>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Moreover, the report will also conduct a PESTLE analysis for leveraging the importance of sustainable initiatives in this current business market. </a:t>
            </a:r>
          </a:p>
          <a:p>
            <a:pPr algn="just">
              <a:lnSpc>
                <a:spcPct val="150000"/>
              </a:lnSpc>
            </a:pPr>
            <a:endParaRPr lang="en-US" dirty="0"/>
          </a:p>
        </p:txBody>
      </p:sp>
      <p:pic>
        <p:nvPicPr>
          <p:cNvPr id="5" name="Picture 4">
            <a:extLst>
              <a:ext uri="{FF2B5EF4-FFF2-40B4-BE49-F238E27FC236}">
                <a16:creationId xmlns:a16="http://schemas.microsoft.com/office/drawing/2014/main" id="{071914E9-7689-7F06-5CA7-90490EC20EAD}"/>
              </a:ext>
            </a:extLst>
          </p:cNvPr>
          <p:cNvPicPr>
            <a:picLocks noChangeAspect="1"/>
          </p:cNvPicPr>
          <p:nvPr/>
        </p:nvPicPr>
        <p:blipFill>
          <a:blip r:embed="rId3"/>
          <a:stretch>
            <a:fillRect/>
          </a:stretch>
        </p:blipFill>
        <p:spPr>
          <a:xfrm>
            <a:off x="8951976" y="2407856"/>
            <a:ext cx="3097262" cy="3035808"/>
          </a:xfrm>
          <a:prstGeom prst="rect">
            <a:avLst/>
          </a:prstGeom>
        </p:spPr>
      </p:pic>
    </p:spTree>
    <p:extLst>
      <p:ext uri="{BB962C8B-B14F-4D97-AF65-F5344CB8AC3E}">
        <p14:creationId xmlns:p14="http://schemas.microsoft.com/office/powerpoint/2010/main" val="36405180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F1201-8428-C235-15D0-A537F40CD6D4}"/>
              </a:ext>
            </a:extLst>
          </p:cNvPr>
          <p:cNvSpPr>
            <a:spLocks noGrp="1"/>
          </p:cNvSpPr>
          <p:nvPr>
            <p:ph type="title"/>
          </p:nvPr>
        </p:nvSpPr>
        <p:spPr>
          <a:xfrm>
            <a:off x="390144" y="365125"/>
            <a:ext cx="10515600" cy="1325563"/>
          </a:xfrm>
        </p:spPr>
        <p:txBody>
          <a:bodyPr>
            <a:normAutofit/>
          </a:bodyPr>
          <a:lstStyle/>
          <a:p>
            <a:r>
              <a:rPr lang="en-US" sz="3200" b="1" kern="100" dirty="0">
                <a:effectLst/>
                <a:latin typeface="Times New Roman" panose="02020603050405020304" pitchFamily="18" charset="0"/>
                <a:ea typeface="Times New Roman" panose="02020603050405020304" pitchFamily="18" charset="0"/>
                <a:cs typeface="Times New Roman" panose="02020603050405020304" pitchFamily="18" charset="0"/>
              </a:rPr>
              <a:t>Literature Review </a:t>
            </a:r>
            <a:br>
              <a:rPr lang="en-US" sz="3200" b="1" kern="10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sz="3200" dirty="0"/>
          </a:p>
        </p:txBody>
      </p:sp>
      <p:sp>
        <p:nvSpPr>
          <p:cNvPr id="3" name="Content Placeholder 2">
            <a:extLst>
              <a:ext uri="{FF2B5EF4-FFF2-40B4-BE49-F238E27FC236}">
                <a16:creationId xmlns:a16="http://schemas.microsoft.com/office/drawing/2014/main" id="{CC06D33F-28F1-CDA8-6C1F-ADE7AA9967BF}"/>
              </a:ext>
            </a:extLst>
          </p:cNvPr>
          <p:cNvSpPr>
            <a:spLocks noGrp="1"/>
          </p:cNvSpPr>
          <p:nvPr>
            <p:ph idx="1"/>
          </p:nvPr>
        </p:nvSpPr>
        <p:spPr>
          <a:xfrm>
            <a:off x="3337560" y="1316419"/>
            <a:ext cx="8711184" cy="5368480"/>
          </a:xfrm>
        </p:spPr>
        <p:txBody>
          <a:bodyPr>
            <a:normAutofit/>
          </a:bodyPr>
          <a:lstStyle/>
          <a:p>
            <a:pPr marL="0" marR="0" indent="0" algn="just">
              <a:lnSpc>
                <a:spcPct val="160000"/>
              </a:lnSpc>
              <a:spcAft>
                <a:spcPts val="800"/>
              </a:spcAft>
              <a:buNone/>
            </a:pPr>
            <a:r>
              <a:rPr lang="en-US" sz="1800" b="1" u="sng" kern="100" dirty="0">
                <a:effectLst/>
                <a:latin typeface="Times New Roman" panose="02020603050405020304" pitchFamily="18" charset="0"/>
                <a:ea typeface="Calibri" panose="020F0502020204030204" pitchFamily="34" charset="0"/>
                <a:cs typeface="Times New Roman" panose="02020603050405020304" pitchFamily="18" charset="0"/>
              </a:rPr>
              <a:t>Energy-Efficient Architecture and Adoption of Alternative Energy Sources</a:t>
            </a:r>
            <a:endParaRPr lang="en-US" sz="1800" u="sng"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60000"/>
              </a:lnSpc>
            </a:pPr>
            <a:r>
              <a:rPr lang="en-US" sz="1800" dirty="0">
                <a:effectLst/>
                <a:latin typeface="Times New Roman" panose="02020603050405020304" pitchFamily="18" charset="0"/>
                <a:ea typeface="Calibri" panose="020F0502020204030204" pitchFamily="34" charset="0"/>
              </a:rPr>
              <a:t>Businesses in the hospitality and tourism industry have to take initiatives to drastically cut emission levels of carbon by effectively switching to sources of renewable energy.</a:t>
            </a:r>
          </a:p>
          <a:p>
            <a:pPr algn="just">
              <a:lnSpc>
                <a:spcPct val="160000"/>
              </a:lnSpc>
            </a:pPr>
            <a:r>
              <a:rPr lang="en-US" sz="1800" dirty="0">
                <a:latin typeface="Times New Roman" panose="02020603050405020304" pitchFamily="18" charset="0"/>
                <a:ea typeface="Calibri" panose="020F0502020204030204" pitchFamily="34" charset="0"/>
              </a:rPr>
              <a:t>A</a:t>
            </a:r>
            <a:r>
              <a:rPr lang="en-US" sz="1800" dirty="0">
                <a:effectLst/>
                <a:latin typeface="Times New Roman" panose="02020603050405020304" pitchFamily="18" charset="0"/>
                <a:ea typeface="Calibri" panose="020F0502020204030204" pitchFamily="34" charset="0"/>
              </a:rPr>
              <a:t>n effective implementation related to energy efficient designs might lead to significant cost reductions in utility bills by improving the financial sustainability.</a:t>
            </a:r>
          </a:p>
          <a:p>
            <a:pPr algn="just">
              <a:lnSpc>
                <a:spcPct val="160000"/>
              </a:lnSpc>
            </a:pPr>
            <a:r>
              <a:rPr lang="en-US" sz="1800" b="1" u="sng" kern="100" dirty="0">
                <a:effectLst/>
                <a:latin typeface="Times New Roman" panose="02020603050405020304" pitchFamily="18" charset="0"/>
                <a:ea typeface="Calibri" panose="020F0502020204030204" pitchFamily="34" charset="0"/>
                <a:cs typeface="Times New Roman" panose="02020603050405020304" pitchFamily="18" charset="0"/>
              </a:rPr>
              <a:t>Reduce, Reuse, Recycle</a:t>
            </a:r>
            <a:r>
              <a:rPr lang="en-US" sz="1800" u="sng"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60000"/>
              </a:lnSpc>
            </a:pPr>
            <a:r>
              <a:rPr lang="en-US" sz="1800" dirty="0">
                <a:effectLst/>
                <a:latin typeface="Times New Roman" panose="02020603050405020304" pitchFamily="18" charset="0"/>
                <a:ea typeface="Calibri" panose="020F0502020204030204" pitchFamily="34" charset="0"/>
              </a:rPr>
              <a:t>. Business leaders of hospitality and tourism businesses could significantly lessen their environmental influences and footprint on landfills.</a:t>
            </a:r>
          </a:p>
          <a:p>
            <a:pPr algn="just">
              <a:lnSpc>
                <a:spcPct val="160000"/>
              </a:lnSpc>
            </a:pPr>
            <a:r>
              <a:rPr lang="en-US" sz="1800" dirty="0">
                <a:latin typeface="Times New Roman" panose="02020603050405020304" pitchFamily="18" charset="0"/>
                <a:ea typeface="Calibri" panose="020F0502020204030204" pitchFamily="34" charset="0"/>
              </a:rPr>
              <a:t>T</a:t>
            </a:r>
            <a:r>
              <a:rPr lang="en-US" sz="1800" dirty="0">
                <a:effectLst/>
                <a:latin typeface="Times New Roman" panose="02020603050405020304" pitchFamily="18" charset="0"/>
                <a:ea typeface="Calibri" panose="020F0502020204030204" pitchFamily="34" charset="0"/>
              </a:rPr>
              <a:t>he aspects related to reusing items such as linens and towels in hotels can also save energy consumption. </a:t>
            </a:r>
            <a:endParaRPr lang="en-US" dirty="0"/>
          </a:p>
        </p:txBody>
      </p:sp>
      <p:pic>
        <p:nvPicPr>
          <p:cNvPr id="5" name="Picture 4">
            <a:extLst>
              <a:ext uri="{FF2B5EF4-FFF2-40B4-BE49-F238E27FC236}">
                <a16:creationId xmlns:a16="http://schemas.microsoft.com/office/drawing/2014/main" id="{5048E2BD-ECD3-7126-6C3F-36A49C8FE7BF}"/>
              </a:ext>
            </a:extLst>
          </p:cNvPr>
          <p:cNvPicPr>
            <a:picLocks noChangeAspect="1"/>
          </p:cNvPicPr>
          <p:nvPr/>
        </p:nvPicPr>
        <p:blipFill>
          <a:blip r:embed="rId3"/>
          <a:stretch>
            <a:fillRect/>
          </a:stretch>
        </p:blipFill>
        <p:spPr>
          <a:xfrm>
            <a:off x="143256" y="2270486"/>
            <a:ext cx="3038856" cy="3023890"/>
          </a:xfrm>
          <a:prstGeom prst="rect">
            <a:avLst/>
          </a:prstGeom>
        </p:spPr>
      </p:pic>
      <p:sp>
        <p:nvSpPr>
          <p:cNvPr id="7" name="TextBox 6">
            <a:extLst>
              <a:ext uri="{FF2B5EF4-FFF2-40B4-BE49-F238E27FC236}">
                <a16:creationId xmlns:a16="http://schemas.microsoft.com/office/drawing/2014/main" id="{D0D6F62A-0C4F-5710-E46C-2176B274E8BF}"/>
              </a:ext>
            </a:extLst>
          </p:cNvPr>
          <p:cNvSpPr txBox="1"/>
          <p:nvPr/>
        </p:nvSpPr>
        <p:spPr>
          <a:xfrm>
            <a:off x="802640" y="5387692"/>
            <a:ext cx="6096000" cy="307777"/>
          </a:xfrm>
          <a:prstGeom prst="rect">
            <a:avLst/>
          </a:prstGeom>
          <a:noFill/>
        </p:spPr>
        <p:txBody>
          <a:bodyPr wrap="square">
            <a:spAutoFit/>
          </a:bodyPr>
          <a:lstStyle/>
          <a:p>
            <a:r>
              <a:rPr lang="en-US" sz="1400" dirty="0">
                <a:effectLst/>
                <a:latin typeface="Times New Roman" panose="02020603050405020304" pitchFamily="18" charset="0"/>
                <a:ea typeface="Calibri" panose="020F0502020204030204" pitchFamily="34" charset="0"/>
              </a:rPr>
              <a:t> (Forbes, 2021)</a:t>
            </a:r>
            <a:endParaRPr lang="en-US" sz="1400" dirty="0"/>
          </a:p>
        </p:txBody>
      </p:sp>
    </p:spTree>
    <p:extLst>
      <p:ext uri="{BB962C8B-B14F-4D97-AF65-F5344CB8AC3E}">
        <p14:creationId xmlns:p14="http://schemas.microsoft.com/office/powerpoint/2010/main" val="41216859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48405-4663-7347-AC49-09115511EA65}"/>
              </a:ext>
            </a:extLst>
          </p:cNvPr>
          <p:cNvSpPr>
            <a:spLocks noGrp="1"/>
          </p:cNvSpPr>
          <p:nvPr>
            <p:ph type="title"/>
          </p:nvPr>
        </p:nvSpPr>
        <p:spPr>
          <a:xfrm>
            <a:off x="362712" y="365125"/>
            <a:ext cx="10515600" cy="1325563"/>
          </a:xfrm>
        </p:spPr>
        <p:txBody>
          <a:bodyPr>
            <a:normAutofit/>
          </a:bodyPr>
          <a:lstStyle/>
          <a:p>
            <a:r>
              <a:rPr lang="en-US" sz="3200" b="1" dirty="0" err="1">
                <a:latin typeface="Times New Roman" panose="02020603050405020304" pitchFamily="18" charset="0"/>
                <a:cs typeface="Times New Roman" panose="02020603050405020304" pitchFamily="18" charset="0"/>
              </a:rPr>
              <a:t>Contd</a:t>
            </a:r>
            <a:r>
              <a:rPr lang="en-US" sz="3200" b="1" dirty="0">
                <a:latin typeface="Times New Roman" panose="02020603050405020304" pitchFamily="18" charset="0"/>
                <a:cs typeface="Times New Roman" panose="02020603050405020304" pitchFamily="18" charset="0"/>
              </a:rPr>
              <a:t>…</a:t>
            </a:r>
          </a:p>
        </p:txBody>
      </p:sp>
      <p:sp>
        <p:nvSpPr>
          <p:cNvPr id="3" name="Content Placeholder 2">
            <a:extLst>
              <a:ext uri="{FF2B5EF4-FFF2-40B4-BE49-F238E27FC236}">
                <a16:creationId xmlns:a16="http://schemas.microsoft.com/office/drawing/2014/main" id="{B0CD59BD-7625-EE5C-56EA-7D7A7193E442}"/>
              </a:ext>
            </a:extLst>
          </p:cNvPr>
          <p:cNvSpPr>
            <a:spLocks noGrp="1"/>
          </p:cNvSpPr>
          <p:nvPr>
            <p:ph idx="1"/>
          </p:nvPr>
        </p:nvSpPr>
        <p:spPr>
          <a:xfrm>
            <a:off x="362712" y="1690688"/>
            <a:ext cx="8836152" cy="2469831"/>
          </a:xfrm>
        </p:spPr>
        <p:txBody>
          <a:bodyPr/>
          <a:lstStyle/>
          <a:p>
            <a:pPr marL="0" indent="0" algn="just">
              <a:lnSpc>
                <a:spcPct val="150000"/>
              </a:lnSpc>
              <a:buNone/>
            </a:pPr>
            <a:r>
              <a:rPr lang="en-US" sz="1800" b="1" u="sng" kern="100" dirty="0">
                <a:effectLst/>
                <a:latin typeface="Times New Roman" panose="02020603050405020304" pitchFamily="18" charset="0"/>
                <a:ea typeface="Calibri" panose="020F0502020204030204" pitchFamily="34" charset="0"/>
                <a:cs typeface="Times New Roman" panose="02020603050405020304" pitchFamily="18" charset="0"/>
              </a:rPr>
              <a:t>Governmental Aid and Cultural Acceptance</a:t>
            </a:r>
          </a:p>
          <a:p>
            <a:pPr algn="just">
              <a:lnSpc>
                <a:spcPct val="150000"/>
              </a:lnSpc>
            </a:pPr>
            <a:r>
              <a:rPr lang="en-US" sz="1800" dirty="0">
                <a:effectLst/>
                <a:latin typeface="Times New Roman" panose="02020603050405020304" pitchFamily="18" charset="0"/>
                <a:ea typeface="Calibri" panose="020F0502020204030204" pitchFamily="34" charset="0"/>
              </a:rPr>
              <a:t>Cultural acceptance also allows tourism and hospitality businesses to generate positive economic benefits by causing valuable social disruptions or damaging cultural heritage.</a:t>
            </a:r>
          </a:p>
          <a:p>
            <a:pPr algn="just">
              <a:lnSpc>
                <a:spcPct val="150000"/>
              </a:lnSpc>
            </a:pPr>
            <a:r>
              <a:rPr lang="en-US" sz="1800" dirty="0">
                <a:effectLst/>
                <a:latin typeface="Times New Roman" panose="02020603050405020304" pitchFamily="18" charset="0"/>
                <a:ea typeface="Calibri" panose="020F0502020204030204" pitchFamily="34" charset="0"/>
              </a:rPr>
              <a:t> Governmental aid towards tourism is generally significant for ensuring sustainability by significantly enabling the implementation related to policies and regulations.</a:t>
            </a:r>
            <a:endParaRPr lang="en-US" dirty="0"/>
          </a:p>
        </p:txBody>
      </p:sp>
      <p:sp>
        <p:nvSpPr>
          <p:cNvPr id="5" name="TextBox 4">
            <a:extLst>
              <a:ext uri="{FF2B5EF4-FFF2-40B4-BE49-F238E27FC236}">
                <a16:creationId xmlns:a16="http://schemas.microsoft.com/office/drawing/2014/main" id="{7AC9ABDC-77EA-47C4-77DF-8B9188F300B2}"/>
              </a:ext>
            </a:extLst>
          </p:cNvPr>
          <p:cNvSpPr txBox="1"/>
          <p:nvPr/>
        </p:nvSpPr>
        <p:spPr>
          <a:xfrm>
            <a:off x="362712" y="4160519"/>
            <a:ext cx="8836152" cy="2227982"/>
          </a:xfrm>
          <a:prstGeom prst="rect">
            <a:avLst/>
          </a:prstGeom>
          <a:noFill/>
        </p:spPr>
        <p:txBody>
          <a:bodyPr wrap="square">
            <a:spAutoFit/>
          </a:bodyPr>
          <a:lstStyle/>
          <a:p>
            <a:pPr marR="0" algn="just">
              <a:lnSpc>
                <a:spcPct val="150000"/>
              </a:lnSpc>
              <a:spcAft>
                <a:spcPts val="800"/>
              </a:spcAft>
            </a:pPr>
            <a:r>
              <a:rPr lang="en-US" sz="1800" b="1" u="sng" kern="100" dirty="0">
                <a:effectLst/>
                <a:latin typeface="Times New Roman" panose="02020603050405020304" pitchFamily="18" charset="0"/>
                <a:ea typeface="Calibri" panose="020F0502020204030204" pitchFamily="34" charset="0"/>
                <a:cs typeface="Times New Roman" panose="02020603050405020304" pitchFamily="18" charset="0"/>
              </a:rPr>
              <a:t>Sustainable Consumption Theory</a:t>
            </a:r>
            <a:endParaRPr lang="en-US" sz="1800" u="sng"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rPr>
              <a:t>Sustainable Consumption Theory is identified as the vital thing for tourism businesses as it provides a full-pledge framework to understand as well as implement sustainable practices.</a:t>
            </a:r>
          </a:p>
          <a:p>
            <a:pPr marL="285750" indent="-285750" algn="just">
              <a:lnSpc>
                <a:spcPct val="150000"/>
              </a:lnSpc>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rPr>
              <a:t>It can also help tourism and hospitality businesses to increase the sustainability rate of tourism businesses.  </a:t>
            </a:r>
            <a:endParaRPr lang="en-US" dirty="0"/>
          </a:p>
        </p:txBody>
      </p:sp>
      <p:pic>
        <p:nvPicPr>
          <p:cNvPr id="7" name="Picture 6">
            <a:extLst>
              <a:ext uri="{FF2B5EF4-FFF2-40B4-BE49-F238E27FC236}">
                <a16:creationId xmlns:a16="http://schemas.microsoft.com/office/drawing/2014/main" id="{8B8135C8-7055-6E37-6768-1D83E236C83A}"/>
              </a:ext>
            </a:extLst>
          </p:cNvPr>
          <p:cNvPicPr>
            <a:picLocks noChangeAspect="1"/>
          </p:cNvPicPr>
          <p:nvPr/>
        </p:nvPicPr>
        <p:blipFill>
          <a:blip r:embed="rId3"/>
          <a:stretch>
            <a:fillRect/>
          </a:stretch>
        </p:blipFill>
        <p:spPr>
          <a:xfrm>
            <a:off x="9500616" y="2586165"/>
            <a:ext cx="2526792" cy="2808795"/>
          </a:xfrm>
          <a:prstGeom prst="rect">
            <a:avLst/>
          </a:prstGeom>
        </p:spPr>
      </p:pic>
      <p:sp>
        <p:nvSpPr>
          <p:cNvPr id="9" name="TextBox 8">
            <a:extLst>
              <a:ext uri="{FF2B5EF4-FFF2-40B4-BE49-F238E27FC236}">
                <a16:creationId xmlns:a16="http://schemas.microsoft.com/office/drawing/2014/main" id="{9BCE1A80-D24F-7ED7-054A-C8FDA3AF67BA}"/>
              </a:ext>
            </a:extLst>
          </p:cNvPr>
          <p:cNvSpPr txBox="1"/>
          <p:nvPr/>
        </p:nvSpPr>
        <p:spPr>
          <a:xfrm>
            <a:off x="9954768" y="5479535"/>
            <a:ext cx="2072640" cy="307777"/>
          </a:xfrm>
          <a:prstGeom prst="rect">
            <a:avLst/>
          </a:prstGeom>
          <a:noFill/>
        </p:spPr>
        <p:txBody>
          <a:bodyPr wrap="square">
            <a:spAutoFit/>
          </a:bodyPr>
          <a:lstStyle/>
          <a:p>
            <a:r>
              <a:rPr lang="en-US" sz="1400" dirty="0">
                <a:effectLst/>
                <a:latin typeface="Times New Roman" panose="02020603050405020304" pitchFamily="18" charset="0"/>
                <a:ea typeface="Calibri" panose="020F0502020204030204" pitchFamily="34" charset="0"/>
              </a:rPr>
              <a:t> (Client Earth, 2022)</a:t>
            </a:r>
            <a:endParaRPr lang="en-US" sz="1400" dirty="0"/>
          </a:p>
        </p:txBody>
      </p:sp>
    </p:spTree>
    <p:extLst>
      <p:ext uri="{BB962C8B-B14F-4D97-AF65-F5344CB8AC3E}">
        <p14:creationId xmlns:p14="http://schemas.microsoft.com/office/powerpoint/2010/main" val="28945442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629F0-71B2-B1D6-AEB5-C2B1F7F43D78}"/>
              </a:ext>
            </a:extLst>
          </p:cNvPr>
          <p:cNvSpPr>
            <a:spLocks noGrp="1"/>
          </p:cNvSpPr>
          <p:nvPr>
            <p:ph type="title"/>
          </p:nvPr>
        </p:nvSpPr>
        <p:spPr>
          <a:xfrm>
            <a:off x="203827" y="151627"/>
            <a:ext cx="10515600" cy="1325563"/>
          </a:xfrm>
        </p:spPr>
        <p:txBody>
          <a:bodyPr>
            <a:normAutofit/>
          </a:bodyPr>
          <a:lstStyle/>
          <a:p>
            <a:r>
              <a:rPr lang="en-US" sz="3200" b="1" dirty="0">
                <a:effectLst/>
                <a:latin typeface="Times New Roman" panose="02020603050405020304" pitchFamily="18" charset="0"/>
                <a:ea typeface="Calibri" panose="020F0502020204030204" pitchFamily="34" charset="0"/>
              </a:rPr>
              <a:t>Methods and Theme Impact Analysis </a:t>
            </a:r>
            <a:endParaRPr lang="en-US" sz="3200" dirty="0"/>
          </a:p>
        </p:txBody>
      </p:sp>
      <p:sp>
        <p:nvSpPr>
          <p:cNvPr id="3" name="Content Placeholder 2">
            <a:extLst>
              <a:ext uri="{FF2B5EF4-FFF2-40B4-BE49-F238E27FC236}">
                <a16:creationId xmlns:a16="http://schemas.microsoft.com/office/drawing/2014/main" id="{2B68ECBD-5561-D4D9-FC34-F0F47CDED6BC}"/>
              </a:ext>
            </a:extLst>
          </p:cNvPr>
          <p:cNvSpPr>
            <a:spLocks noGrp="1"/>
          </p:cNvSpPr>
          <p:nvPr>
            <p:ph idx="1"/>
          </p:nvPr>
        </p:nvSpPr>
        <p:spPr>
          <a:xfrm>
            <a:off x="3462528" y="1477190"/>
            <a:ext cx="8525256" cy="2664079"/>
          </a:xfrm>
        </p:spPr>
        <p:txBody>
          <a:bodyPr>
            <a:normAutofit/>
          </a:bodyPr>
          <a:lstStyle/>
          <a:p>
            <a:pPr marL="0" marR="0" indent="0" algn="just">
              <a:lnSpc>
                <a:spcPct val="150000"/>
              </a:lnSpc>
              <a:spcAft>
                <a:spcPts val="800"/>
              </a:spcAft>
              <a:buNone/>
            </a:pPr>
            <a:r>
              <a:rPr lang="en-US" sz="1800" b="1" u="sng" kern="100" dirty="0">
                <a:effectLst/>
                <a:latin typeface="Times New Roman" panose="02020603050405020304" pitchFamily="18" charset="0"/>
                <a:ea typeface="Calibri" panose="020F0502020204030204" pitchFamily="34" charset="0"/>
                <a:cs typeface="Times New Roman" panose="02020603050405020304" pitchFamily="18" charset="0"/>
              </a:rPr>
              <a:t>Research Data Collection Procedure and Analytical Technique </a:t>
            </a:r>
            <a:endParaRPr lang="en-US" sz="1800" u="sng"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rPr>
              <a:t>The researcher has leveraged the logical principles related to the data collection method for this particular research topic. </a:t>
            </a:r>
          </a:p>
          <a:p>
            <a:pPr algn="just">
              <a:lnSpc>
                <a:spcPct val="150000"/>
              </a:lnSpc>
            </a:pPr>
            <a:r>
              <a:rPr lang="en-US" sz="1800" dirty="0">
                <a:effectLst/>
                <a:latin typeface="Times New Roman" panose="02020603050405020304" pitchFamily="18" charset="0"/>
                <a:ea typeface="Calibri" panose="020F0502020204030204" pitchFamily="34" charset="0"/>
              </a:rPr>
              <a:t>All the informative data related to this research are collected from academic journals, hotel and sustainability reports, industry reports and government publications. </a:t>
            </a:r>
            <a:endParaRPr lang="en-US" dirty="0"/>
          </a:p>
        </p:txBody>
      </p:sp>
      <p:sp>
        <p:nvSpPr>
          <p:cNvPr id="5" name="TextBox 4">
            <a:extLst>
              <a:ext uri="{FF2B5EF4-FFF2-40B4-BE49-F238E27FC236}">
                <a16:creationId xmlns:a16="http://schemas.microsoft.com/office/drawing/2014/main" id="{6DA47A65-862B-4CF1-5C3F-E5EAB9D2803D}"/>
              </a:ext>
            </a:extLst>
          </p:cNvPr>
          <p:cNvSpPr txBox="1"/>
          <p:nvPr/>
        </p:nvSpPr>
        <p:spPr>
          <a:xfrm>
            <a:off x="3462528" y="4141269"/>
            <a:ext cx="8525256" cy="2227982"/>
          </a:xfrm>
          <a:prstGeom prst="rect">
            <a:avLst/>
          </a:prstGeom>
          <a:noFill/>
        </p:spPr>
        <p:txBody>
          <a:bodyPr wrap="square">
            <a:spAutoFit/>
          </a:bodyPr>
          <a:lstStyle/>
          <a:p>
            <a:pPr marL="0" marR="0" algn="just">
              <a:lnSpc>
                <a:spcPct val="150000"/>
              </a:lnSpc>
              <a:spcAft>
                <a:spcPts val="800"/>
              </a:spcAft>
            </a:pPr>
            <a:r>
              <a:rPr lang="en-US" sz="1800" b="1" u="sng" kern="100" dirty="0">
                <a:effectLst/>
                <a:latin typeface="Times New Roman" panose="02020603050405020304" pitchFamily="18" charset="0"/>
                <a:ea typeface="Calibri" panose="020F0502020204030204" pitchFamily="34" charset="0"/>
                <a:cs typeface="Times New Roman" panose="02020603050405020304" pitchFamily="18" charset="0"/>
              </a:rPr>
              <a:t>Triple Bottom Line Theory</a:t>
            </a:r>
            <a:r>
              <a:rPr lang="en-US" sz="1800" u="sng"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285750" indent="-285750" algn="just">
              <a:lnSpc>
                <a:spcPct val="150000"/>
              </a:lnSpc>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rPr>
              <a:t>The principles of Triple Bottom Line indicate tourism and hospitality businesses have to evaluate their operations through an extensive lens. </a:t>
            </a:r>
          </a:p>
          <a:p>
            <a:pPr marL="285750" indent="-285750" algn="just">
              <a:lnSpc>
                <a:spcPct val="150000"/>
              </a:lnSpc>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rPr>
              <a:t>They have to consider the impacts on local communities, the natural environment and cultural communities.</a:t>
            </a:r>
            <a:endParaRPr lang="en-US" dirty="0"/>
          </a:p>
        </p:txBody>
      </p:sp>
      <p:pic>
        <p:nvPicPr>
          <p:cNvPr id="7" name="Picture 6">
            <a:extLst>
              <a:ext uri="{FF2B5EF4-FFF2-40B4-BE49-F238E27FC236}">
                <a16:creationId xmlns:a16="http://schemas.microsoft.com/office/drawing/2014/main" id="{66E12829-A9F6-AEB6-DE0C-A87804EBFA7E}"/>
              </a:ext>
            </a:extLst>
          </p:cNvPr>
          <p:cNvPicPr>
            <a:picLocks noChangeAspect="1"/>
          </p:cNvPicPr>
          <p:nvPr/>
        </p:nvPicPr>
        <p:blipFill>
          <a:blip r:embed="rId3"/>
          <a:stretch>
            <a:fillRect/>
          </a:stretch>
        </p:blipFill>
        <p:spPr>
          <a:xfrm>
            <a:off x="203827" y="2255406"/>
            <a:ext cx="3258701" cy="2999854"/>
          </a:xfrm>
          <a:prstGeom prst="rect">
            <a:avLst/>
          </a:prstGeom>
        </p:spPr>
      </p:pic>
      <p:sp>
        <p:nvSpPr>
          <p:cNvPr id="10" name="TextBox 9">
            <a:extLst>
              <a:ext uri="{FF2B5EF4-FFF2-40B4-BE49-F238E27FC236}">
                <a16:creationId xmlns:a16="http://schemas.microsoft.com/office/drawing/2014/main" id="{798475DD-20AC-484D-FD8B-B5F20AA00250}"/>
              </a:ext>
            </a:extLst>
          </p:cNvPr>
          <p:cNvSpPr txBox="1"/>
          <p:nvPr/>
        </p:nvSpPr>
        <p:spPr>
          <a:xfrm>
            <a:off x="1116898" y="5350590"/>
            <a:ext cx="1595120" cy="307777"/>
          </a:xfrm>
          <a:prstGeom prst="rect">
            <a:avLst/>
          </a:prstGeom>
          <a:noFill/>
        </p:spPr>
        <p:txBody>
          <a:bodyPr wrap="square">
            <a:spAutoFit/>
          </a:bodyPr>
          <a:lstStyle/>
          <a:p>
            <a:r>
              <a:rPr lang="en-US" sz="1400" dirty="0">
                <a:effectLst/>
                <a:latin typeface="Times New Roman" panose="02020603050405020304" pitchFamily="18" charset="0"/>
                <a:ea typeface="Calibri" panose="020F0502020204030204" pitchFamily="34" charset="0"/>
              </a:rPr>
              <a:t> (Forbes, 2021)</a:t>
            </a:r>
            <a:endParaRPr lang="en-US" sz="1400" dirty="0"/>
          </a:p>
        </p:txBody>
      </p:sp>
    </p:spTree>
    <p:extLst>
      <p:ext uri="{BB962C8B-B14F-4D97-AF65-F5344CB8AC3E}">
        <p14:creationId xmlns:p14="http://schemas.microsoft.com/office/powerpoint/2010/main" val="17486563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88A43-F760-3392-664B-D30A21FB1977}"/>
              </a:ext>
            </a:extLst>
          </p:cNvPr>
          <p:cNvSpPr>
            <a:spLocks noGrp="1"/>
          </p:cNvSpPr>
          <p:nvPr>
            <p:ph type="title"/>
          </p:nvPr>
        </p:nvSpPr>
        <p:spPr>
          <a:xfrm>
            <a:off x="403860" y="156594"/>
            <a:ext cx="10515600" cy="977262"/>
          </a:xfrm>
        </p:spPr>
        <p:txBody>
          <a:bodyPr>
            <a:normAutofit/>
          </a:bodyPr>
          <a:lstStyle/>
          <a:p>
            <a:r>
              <a:rPr lang="en-US" sz="3200" b="1" dirty="0" err="1">
                <a:latin typeface="Times New Roman" panose="02020603050405020304" pitchFamily="18" charset="0"/>
                <a:cs typeface="Times New Roman" panose="02020603050405020304" pitchFamily="18" charset="0"/>
              </a:rPr>
              <a:t>Contd</a:t>
            </a:r>
            <a:r>
              <a:rPr lang="en-US" sz="3200" b="1" dirty="0">
                <a:latin typeface="Times New Roman" panose="02020603050405020304" pitchFamily="18" charset="0"/>
                <a:cs typeface="Times New Roman" panose="02020603050405020304" pitchFamily="18" charset="0"/>
              </a:rPr>
              <a:t>…</a:t>
            </a:r>
          </a:p>
        </p:txBody>
      </p:sp>
      <p:graphicFrame>
        <p:nvGraphicFramePr>
          <p:cNvPr id="4" name="Table 3">
            <a:extLst>
              <a:ext uri="{FF2B5EF4-FFF2-40B4-BE49-F238E27FC236}">
                <a16:creationId xmlns:a16="http://schemas.microsoft.com/office/drawing/2014/main" id="{50D96108-BA35-30FB-72A0-393C61C46435}"/>
              </a:ext>
            </a:extLst>
          </p:cNvPr>
          <p:cNvGraphicFramePr>
            <a:graphicFrameLocks noGrp="1"/>
          </p:cNvGraphicFramePr>
          <p:nvPr>
            <p:extLst>
              <p:ext uri="{D42A27DB-BD31-4B8C-83A1-F6EECF244321}">
                <p14:modId xmlns:p14="http://schemas.microsoft.com/office/powerpoint/2010/main" val="2193673112"/>
              </p:ext>
            </p:extLst>
          </p:nvPr>
        </p:nvGraphicFramePr>
        <p:xfrm>
          <a:off x="403860" y="1770761"/>
          <a:ext cx="11384280" cy="4930645"/>
        </p:xfrm>
        <a:graphic>
          <a:graphicData uri="http://schemas.openxmlformats.org/drawingml/2006/table">
            <a:tbl>
              <a:tblPr firstRow="1" firstCol="1" bandRow="1">
                <a:tableStyleId>{ED083AE6-46FA-4A59-8FB0-9F97EB10719F}</a:tableStyleId>
              </a:tblPr>
              <a:tblGrid>
                <a:gridCol w="1868259">
                  <a:extLst>
                    <a:ext uri="{9D8B030D-6E8A-4147-A177-3AD203B41FA5}">
                      <a16:colId xmlns:a16="http://schemas.microsoft.com/office/drawing/2014/main" val="3782473488"/>
                    </a:ext>
                  </a:extLst>
                </a:gridCol>
                <a:gridCol w="9516021">
                  <a:extLst>
                    <a:ext uri="{9D8B030D-6E8A-4147-A177-3AD203B41FA5}">
                      <a16:colId xmlns:a16="http://schemas.microsoft.com/office/drawing/2014/main" val="3004234442"/>
                    </a:ext>
                  </a:extLst>
                </a:gridCol>
              </a:tblGrid>
              <a:tr h="742421">
                <a:tc>
                  <a:txBody>
                    <a:bodyPr/>
                    <a:lstStyle/>
                    <a:p>
                      <a:pPr marL="0" marR="0" algn="just">
                        <a:lnSpc>
                          <a:spcPct val="200000"/>
                        </a:lnSpc>
                        <a:spcAft>
                          <a:spcPts val="800"/>
                        </a:spcAft>
                      </a:pPr>
                      <a:r>
                        <a:rPr lang="en-US" sz="900" kern="100">
                          <a:effectLst/>
                          <a:latin typeface="Times New Roman" panose="02020603050405020304" pitchFamily="18" charset="0"/>
                          <a:cs typeface="Times New Roman" panose="02020603050405020304" pitchFamily="18" charset="0"/>
                        </a:rPr>
                        <a:t>Political </a:t>
                      </a:r>
                      <a:endParaRPr lang="en-US" sz="9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7915" marR="17915" marT="17915" marB="17915"/>
                </a:tc>
                <a:tc>
                  <a:txBody>
                    <a:bodyPr/>
                    <a:lstStyle/>
                    <a:p>
                      <a:pPr marL="0" marR="0" algn="just">
                        <a:lnSpc>
                          <a:spcPct val="200000"/>
                        </a:lnSpc>
                        <a:spcAft>
                          <a:spcPts val="800"/>
                        </a:spcAft>
                      </a:pPr>
                      <a:r>
                        <a:rPr lang="en-US" sz="900" b="0" kern="100" dirty="0">
                          <a:effectLst/>
                          <a:latin typeface="Times New Roman" panose="02020603050405020304" pitchFamily="18" charset="0"/>
                          <a:cs typeface="Times New Roman" panose="02020603050405020304" pitchFamily="18" charset="0"/>
                        </a:rPr>
                        <a:t>Governments of different countries have implemented several environmental laws involving carbon footprint limits as well as waste reduction. For example, The UK Government has implemented the Environment Act 2021 which targets to reach zero carbon emission rate (Legislation.Gov.UK, 2025). Therefore, tourism and hospitality businesses in the UK have to maintain sustainable procedures throughout their entire business operations by initiating the use of energy-efficient measures, resisting the waste generation rate and others. </a:t>
                      </a:r>
                      <a:endParaRPr lang="en-US" sz="900" b="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17915" marR="17915" marT="17915" marB="17915"/>
                </a:tc>
                <a:extLst>
                  <a:ext uri="{0D108BD9-81ED-4DB2-BD59-A6C34878D82A}">
                    <a16:rowId xmlns:a16="http://schemas.microsoft.com/office/drawing/2014/main" val="3157549902"/>
                  </a:ext>
                </a:extLst>
              </a:tr>
              <a:tr h="845610">
                <a:tc>
                  <a:txBody>
                    <a:bodyPr/>
                    <a:lstStyle/>
                    <a:p>
                      <a:pPr marL="0" marR="0" algn="just">
                        <a:lnSpc>
                          <a:spcPct val="200000"/>
                        </a:lnSpc>
                        <a:spcAft>
                          <a:spcPts val="800"/>
                        </a:spcAft>
                      </a:pPr>
                      <a:r>
                        <a:rPr lang="en-US" sz="900" kern="100" dirty="0">
                          <a:effectLst/>
                          <a:latin typeface="Times New Roman" panose="02020603050405020304" pitchFamily="18" charset="0"/>
                          <a:cs typeface="Times New Roman" panose="02020603050405020304" pitchFamily="18" charset="0"/>
                        </a:rPr>
                        <a:t>Economic </a:t>
                      </a:r>
                      <a:endParaRPr lang="en-US" sz="9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17915" marR="17915" marT="17915" marB="17915"/>
                </a:tc>
                <a:tc>
                  <a:txBody>
                    <a:bodyPr/>
                    <a:lstStyle/>
                    <a:p>
                      <a:pPr marL="0" marR="0" algn="just">
                        <a:lnSpc>
                          <a:spcPct val="200000"/>
                        </a:lnSpc>
                        <a:spcAft>
                          <a:spcPts val="800"/>
                        </a:spcAft>
                      </a:pPr>
                      <a:r>
                        <a:rPr lang="en-US" sz="900" kern="100" dirty="0">
                          <a:effectLst/>
                          <a:latin typeface="Times New Roman" panose="02020603050405020304" pitchFamily="18" charset="0"/>
                          <a:cs typeface="Times New Roman" panose="02020603050405020304" pitchFamily="18" charset="0"/>
                        </a:rPr>
                        <a:t>The fluctuations in the economic principles can also pose a wide range of challenges for businesses investing in renewable energies. The consumer price index rate in the UK increased by 3.5% in the year 2024 (ONS, 2025). Specifically, the investment in renewable energies leads tourism and hospitality businesses to keep their prices high for their tourism services. Therefore, it can prevent </a:t>
                      </a:r>
                      <a:r>
                        <a:rPr lang="en-US" sz="900" kern="100" dirty="0" err="1">
                          <a:effectLst/>
                          <a:latin typeface="Times New Roman" panose="02020603050405020304" pitchFamily="18" charset="0"/>
                          <a:cs typeface="Times New Roman" panose="02020603050405020304" pitchFamily="18" charset="0"/>
                        </a:rPr>
                        <a:t>travellers</a:t>
                      </a:r>
                      <a:r>
                        <a:rPr lang="en-US" sz="900" kern="100" dirty="0">
                          <a:effectLst/>
                          <a:latin typeface="Times New Roman" panose="02020603050405020304" pitchFamily="18" charset="0"/>
                          <a:cs typeface="Times New Roman" panose="02020603050405020304" pitchFamily="18" charset="0"/>
                        </a:rPr>
                        <a:t> from spending a huge amount of money on their travelling activities. This is the reason; this situation can negatively impact the overall business operations of tourism and hospitality businesses. </a:t>
                      </a:r>
                      <a:endParaRPr lang="en-US" sz="9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17915" marR="17915" marT="17915" marB="17915"/>
                </a:tc>
                <a:extLst>
                  <a:ext uri="{0D108BD9-81ED-4DB2-BD59-A6C34878D82A}">
                    <a16:rowId xmlns:a16="http://schemas.microsoft.com/office/drawing/2014/main" val="3971724109"/>
                  </a:ext>
                </a:extLst>
              </a:tr>
              <a:tr h="742421">
                <a:tc>
                  <a:txBody>
                    <a:bodyPr/>
                    <a:lstStyle/>
                    <a:p>
                      <a:pPr marL="0" marR="0" algn="just">
                        <a:lnSpc>
                          <a:spcPct val="200000"/>
                        </a:lnSpc>
                        <a:spcAft>
                          <a:spcPts val="800"/>
                        </a:spcAft>
                      </a:pPr>
                      <a:r>
                        <a:rPr lang="en-US" sz="900" kern="100">
                          <a:effectLst/>
                          <a:latin typeface="Times New Roman" panose="02020603050405020304" pitchFamily="18" charset="0"/>
                          <a:cs typeface="Times New Roman" panose="02020603050405020304" pitchFamily="18" charset="0"/>
                        </a:rPr>
                        <a:t>Social </a:t>
                      </a:r>
                      <a:endParaRPr lang="en-US" sz="9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7915" marR="17915" marT="17915" marB="17915"/>
                </a:tc>
                <a:tc>
                  <a:txBody>
                    <a:bodyPr/>
                    <a:lstStyle/>
                    <a:p>
                      <a:pPr marL="0" marR="0" algn="just">
                        <a:lnSpc>
                          <a:spcPct val="200000"/>
                        </a:lnSpc>
                        <a:spcAft>
                          <a:spcPts val="800"/>
                        </a:spcAft>
                      </a:pPr>
                      <a:r>
                        <a:rPr lang="en-US" sz="900" kern="100" dirty="0">
                          <a:effectLst/>
                          <a:latin typeface="Times New Roman" panose="02020603050405020304" pitchFamily="18" charset="0"/>
                          <a:cs typeface="Times New Roman" panose="02020603050405020304" pitchFamily="18" charset="0"/>
                        </a:rPr>
                        <a:t>The report </a:t>
                      </a:r>
                      <a:r>
                        <a:rPr lang="en-US" sz="900" kern="100" dirty="0" err="1">
                          <a:effectLst/>
                          <a:latin typeface="Times New Roman" panose="02020603050405020304" pitchFamily="18" charset="0"/>
                          <a:cs typeface="Times New Roman" panose="02020603050405020304" pitchFamily="18" charset="0"/>
                        </a:rPr>
                        <a:t>Staista</a:t>
                      </a:r>
                      <a:r>
                        <a:rPr lang="en-US" sz="900" kern="100" dirty="0">
                          <a:effectLst/>
                          <a:latin typeface="Times New Roman" panose="02020603050405020304" pitchFamily="18" charset="0"/>
                          <a:cs typeface="Times New Roman" panose="02020603050405020304" pitchFamily="18" charset="0"/>
                        </a:rPr>
                        <a:t> shows that people between 16 and 34 years were more interested in taking tourism and hospitality services from those businesses that implement sustainable measures effectively (Statista, 2023). Similarly, across the globe, a wide range of </a:t>
                      </a:r>
                      <a:r>
                        <a:rPr lang="en-US" sz="900" kern="100" dirty="0" err="1">
                          <a:effectLst/>
                          <a:latin typeface="Times New Roman" panose="02020603050405020304" pitchFamily="18" charset="0"/>
                          <a:cs typeface="Times New Roman" panose="02020603050405020304" pitchFamily="18" charset="0"/>
                        </a:rPr>
                        <a:t>travellers</a:t>
                      </a:r>
                      <a:r>
                        <a:rPr lang="en-US" sz="900" kern="100" dirty="0">
                          <a:effectLst/>
                          <a:latin typeface="Times New Roman" panose="02020603050405020304" pitchFamily="18" charset="0"/>
                          <a:cs typeface="Times New Roman" panose="02020603050405020304" pitchFamily="18" charset="0"/>
                        </a:rPr>
                        <a:t> are generally interested in taking sustainable tourism offerings. This is the particular reason, tourism and hotel businesses have to implement sustainable measures such as waste reduction, uses of energy-efficient technologies and others. </a:t>
                      </a:r>
                      <a:endParaRPr lang="en-US" sz="9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17915" marR="17915" marT="17915" marB="17915"/>
                </a:tc>
                <a:extLst>
                  <a:ext uri="{0D108BD9-81ED-4DB2-BD59-A6C34878D82A}">
                    <a16:rowId xmlns:a16="http://schemas.microsoft.com/office/drawing/2014/main" val="2945394160"/>
                  </a:ext>
                </a:extLst>
              </a:tr>
              <a:tr h="742421">
                <a:tc>
                  <a:txBody>
                    <a:bodyPr/>
                    <a:lstStyle/>
                    <a:p>
                      <a:pPr marL="0" marR="0" algn="just">
                        <a:lnSpc>
                          <a:spcPct val="200000"/>
                        </a:lnSpc>
                        <a:spcAft>
                          <a:spcPts val="800"/>
                        </a:spcAft>
                      </a:pPr>
                      <a:r>
                        <a:rPr lang="en-US" sz="900" kern="100">
                          <a:effectLst/>
                          <a:latin typeface="Times New Roman" panose="02020603050405020304" pitchFamily="18" charset="0"/>
                          <a:cs typeface="Times New Roman" panose="02020603050405020304" pitchFamily="18" charset="0"/>
                        </a:rPr>
                        <a:t>Technology</a:t>
                      </a:r>
                      <a:endParaRPr lang="en-US" sz="9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7915" marR="17915" marT="17915" marB="17915"/>
                </a:tc>
                <a:tc>
                  <a:txBody>
                    <a:bodyPr/>
                    <a:lstStyle/>
                    <a:p>
                      <a:pPr marL="0" marR="0" algn="just">
                        <a:lnSpc>
                          <a:spcPct val="200000"/>
                        </a:lnSpc>
                        <a:spcAft>
                          <a:spcPts val="800"/>
                        </a:spcAft>
                      </a:pPr>
                      <a:r>
                        <a:rPr lang="en-US" sz="900" kern="100" dirty="0">
                          <a:effectLst/>
                          <a:latin typeface="Times New Roman" panose="02020603050405020304" pitchFamily="18" charset="0"/>
                          <a:cs typeface="Times New Roman" panose="02020603050405020304" pitchFamily="18" charset="0"/>
                        </a:rPr>
                        <a:t>The tourism and hotel businesses have to invest in green technologies to ensure an effective range of sustainable operations. For example, the renewable energy market in the United Kingdom is predicted to reach around 141.10 billion kWh by the year 2025. The sector is predicted to experience a yearly growth rate related to 2.88% (Statista, 2025). Therefore, it is a very good sign for the UK-based tourism and hospitality businesses to leverage the </a:t>
                      </a:r>
                      <a:r>
                        <a:rPr lang="en-US" sz="900" kern="100" dirty="0" err="1">
                          <a:effectLst/>
                          <a:latin typeface="Times New Roman" panose="02020603050405020304" pitchFamily="18" charset="0"/>
                          <a:cs typeface="Times New Roman" panose="02020603050405020304" pitchFamily="18" charset="0"/>
                        </a:rPr>
                        <a:t>utilisation</a:t>
                      </a:r>
                      <a:r>
                        <a:rPr lang="en-US" sz="900" kern="100" dirty="0">
                          <a:effectLst/>
                          <a:latin typeface="Times New Roman" panose="02020603050405020304" pitchFamily="18" charset="0"/>
                          <a:cs typeface="Times New Roman" panose="02020603050405020304" pitchFamily="18" charset="0"/>
                        </a:rPr>
                        <a:t> of renewable energy in their entire operations. </a:t>
                      </a:r>
                      <a:endParaRPr lang="en-US" sz="9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17915" marR="17915" marT="17915" marB="17915"/>
                </a:tc>
                <a:extLst>
                  <a:ext uri="{0D108BD9-81ED-4DB2-BD59-A6C34878D82A}">
                    <a16:rowId xmlns:a16="http://schemas.microsoft.com/office/drawing/2014/main" val="3160101324"/>
                  </a:ext>
                </a:extLst>
              </a:tr>
              <a:tr h="639232">
                <a:tc>
                  <a:txBody>
                    <a:bodyPr/>
                    <a:lstStyle/>
                    <a:p>
                      <a:pPr marL="0" marR="0" algn="just">
                        <a:lnSpc>
                          <a:spcPct val="200000"/>
                        </a:lnSpc>
                        <a:spcAft>
                          <a:spcPts val="800"/>
                        </a:spcAft>
                      </a:pPr>
                      <a:r>
                        <a:rPr lang="en-US" sz="900" kern="100">
                          <a:effectLst/>
                          <a:latin typeface="Times New Roman" panose="02020603050405020304" pitchFamily="18" charset="0"/>
                          <a:cs typeface="Times New Roman" panose="02020603050405020304" pitchFamily="18" charset="0"/>
                        </a:rPr>
                        <a:t>Legal</a:t>
                      </a:r>
                      <a:endParaRPr lang="en-US" sz="9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7915" marR="17915" marT="17915" marB="17915"/>
                </a:tc>
                <a:tc>
                  <a:txBody>
                    <a:bodyPr/>
                    <a:lstStyle/>
                    <a:p>
                      <a:pPr marL="0" marR="0" algn="just">
                        <a:lnSpc>
                          <a:spcPct val="200000"/>
                        </a:lnSpc>
                        <a:spcAft>
                          <a:spcPts val="800"/>
                        </a:spcAft>
                      </a:pPr>
                      <a:r>
                        <a:rPr lang="en-US" sz="900" kern="100">
                          <a:effectLst/>
                          <a:latin typeface="Times New Roman" panose="02020603050405020304" pitchFamily="18" charset="0"/>
                          <a:cs typeface="Times New Roman" panose="02020603050405020304" pitchFamily="18" charset="0"/>
                        </a:rPr>
                        <a:t>Currently, governments of several countries have implemented environmental laws to reduce the environmental impacts. They also focus on reducing carbon emission impacts, increasing the water conservation rate, decreasing waste generation rate and others. Therefore, businesses have to implement more innovative strategies as they get support from the Government to continue their business by increasing the sustainability rate. </a:t>
                      </a:r>
                      <a:endParaRPr lang="en-US" sz="9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7915" marR="17915" marT="17915" marB="17915"/>
                </a:tc>
                <a:extLst>
                  <a:ext uri="{0D108BD9-81ED-4DB2-BD59-A6C34878D82A}">
                    <a16:rowId xmlns:a16="http://schemas.microsoft.com/office/drawing/2014/main" val="4089324925"/>
                  </a:ext>
                </a:extLst>
              </a:tr>
              <a:tr h="639232">
                <a:tc>
                  <a:txBody>
                    <a:bodyPr/>
                    <a:lstStyle/>
                    <a:p>
                      <a:pPr marL="0" marR="0" algn="just">
                        <a:lnSpc>
                          <a:spcPct val="200000"/>
                        </a:lnSpc>
                        <a:spcAft>
                          <a:spcPts val="800"/>
                        </a:spcAft>
                      </a:pPr>
                      <a:r>
                        <a:rPr lang="en-US" sz="900" kern="100">
                          <a:effectLst/>
                          <a:latin typeface="Times New Roman" panose="02020603050405020304" pitchFamily="18" charset="0"/>
                          <a:cs typeface="Times New Roman" panose="02020603050405020304" pitchFamily="18" charset="0"/>
                        </a:rPr>
                        <a:t>Environmental</a:t>
                      </a:r>
                      <a:endParaRPr lang="en-US" sz="9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17915" marR="17915" marT="17915" marB="17915"/>
                </a:tc>
                <a:tc>
                  <a:txBody>
                    <a:bodyPr/>
                    <a:lstStyle/>
                    <a:p>
                      <a:pPr marL="0" marR="0" algn="just">
                        <a:lnSpc>
                          <a:spcPct val="200000"/>
                        </a:lnSpc>
                        <a:spcAft>
                          <a:spcPts val="800"/>
                        </a:spcAft>
                      </a:pPr>
                      <a:r>
                        <a:rPr lang="en-US" sz="900" kern="100" dirty="0">
                          <a:effectLst/>
                          <a:latin typeface="Times New Roman" panose="02020603050405020304" pitchFamily="18" charset="0"/>
                          <a:cs typeface="Times New Roman" panose="02020603050405020304" pitchFamily="18" charset="0"/>
                        </a:rPr>
                        <a:t>The report of Client Earth shows that the Environment Act allows the United Kingdom to enshrine effective environmental protection towards their entire domestic business market (Client Earth, 2022). Similarly, many countries have also implemented their environmental laws to ensure a zero-carbon business market, Therefore, these initiatives may help tourism businesses to leverage their sustainable business initiatives. </a:t>
                      </a:r>
                      <a:endParaRPr lang="en-US" sz="9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17915" marR="17915" marT="17915" marB="17915"/>
                </a:tc>
                <a:extLst>
                  <a:ext uri="{0D108BD9-81ED-4DB2-BD59-A6C34878D82A}">
                    <a16:rowId xmlns:a16="http://schemas.microsoft.com/office/drawing/2014/main" val="1054273323"/>
                  </a:ext>
                </a:extLst>
              </a:tr>
            </a:tbl>
          </a:graphicData>
        </a:graphic>
      </p:graphicFrame>
      <p:sp>
        <p:nvSpPr>
          <p:cNvPr id="6" name="TextBox 5">
            <a:extLst>
              <a:ext uri="{FF2B5EF4-FFF2-40B4-BE49-F238E27FC236}">
                <a16:creationId xmlns:a16="http://schemas.microsoft.com/office/drawing/2014/main" id="{E838BF8A-F6D0-8EF3-26D6-C1715C1ACB98}"/>
              </a:ext>
            </a:extLst>
          </p:cNvPr>
          <p:cNvSpPr txBox="1"/>
          <p:nvPr/>
        </p:nvSpPr>
        <p:spPr>
          <a:xfrm>
            <a:off x="403860" y="1008330"/>
            <a:ext cx="6094476" cy="561949"/>
          </a:xfrm>
          <a:prstGeom prst="rect">
            <a:avLst/>
          </a:prstGeom>
          <a:noFill/>
        </p:spPr>
        <p:txBody>
          <a:bodyPr wrap="square">
            <a:spAutoFit/>
          </a:bodyPr>
          <a:lstStyle/>
          <a:p>
            <a:pPr marL="0" marR="0" algn="just">
              <a:lnSpc>
                <a:spcPct val="200000"/>
              </a:lnSpc>
              <a:spcAft>
                <a:spcPts val="800"/>
              </a:spcAft>
            </a:pPr>
            <a:r>
              <a:rPr lang="en-US" sz="1800" b="1" u="sng" kern="100" dirty="0">
                <a:effectLst/>
                <a:latin typeface="Times New Roman" panose="02020603050405020304" pitchFamily="18" charset="0"/>
                <a:ea typeface="Calibri" panose="020F0502020204030204" pitchFamily="34" charset="0"/>
                <a:cs typeface="Times New Roman" panose="02020603050405020304" pitchFamily="18" charset="0"/>
              </a:rPr>
              <a:t>PESTLE Analysis</a:t>
            </a:r>
            <a:r>
              <a:rPr lang="en-US" sz="1800" u="sng" kern="100" dirty="0">
                <a:effectLst/>
                <a:latin typeface="Times New Roman" panose="02020603050405020304" pitchFamily="18"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14099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E2FFA-CB3D-50D5-0B6C-F11B8C9D0C3D}"/>
              </a:ext>
            </a:extLst>
          </p:cNvPr>
          <p:cNvSpPr>
            <a:spLocks noGrp="1"/>
          </p:cNvSpPr>
          <p:nvPr>
            <p:ph type="title"/>
          </p:nvPr>
        </p:nvSpPr>
        <p:spPr>
          <a:xfrm>
            <a:off x="353568" y="291973"/>
            <a:ext cx="10515600" cy="1325563"/>
          </a:xfrm>
        </p:spPr>
        <p:txBody>
          <a:bodyPr>
            <a:normAutofit/>
          </a:bodyPr>
          <a:lstStyle/>
          <a:p>
            <a:r>
              <a:rPr lang="en-US" sz="3200" b="1" kern="100" dirty="0">
                <a:effectLst/>
                <a:latin typeface="Times New Roman" panose="02020603050405020304" pitchFamily="18" charset="0"/>
                <a:ea typeface="Times New Roman" panose="02020603050405020304" pitchFamily="18" charset="0"/>
                <a:cs typeface="Times New Roman" panose="02020603050405020304" pitchFamily="18" charset="0"/>
              </a:rPr>
              <a:t>Conclusion and Recommendations</a:t>
            </a:r>
            <a:br>
              <a:rPr lang="en-US" sz="3200" b="1" kern="10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sz="3200" dirty="0"/>
          </a:p>
        </p:txBody>
      </p:sp>
      <p:sp>
        <p:nvSpPr>
          <p:cNvPr id="3" name="Content Placeholder 2">
            <a:extLst>
              <a:ext uri="{FF2B5EF4-FFF2-40B4-BE49-F238E27FC236}">
                <a16:creationId xmlns:a16="http://schemas.microsoft.com/office/drawing/2014/main" id="{6F4B4F3C-5982-A7A6-5081-F66792500880}"/>
              </a:ext>
            </a:extLst>
          </p:cNvPr>
          <p:cNvSpPr>
            <a:spLocks noGrp="1"/>
          </p:cNvSpPr>
          <p:nvPr>
            <p:ph idx="1"/>
          </p:nvPr>
        </p:nvSpPr>
        <p:spPr>
          <a:xfrm>
            <a:off x="353568" y="1203833"/>
            <a:ext cx="7784592" cy="2590927"/>
          </a:xfrm>
        </p:spPr>
        <p:txBody>
          <a:bodyPr/>
          <a:lstStyle/>
          <a:p>
            <a:pPr marL="0" marR="0" indent="0" algn="just">
              <a:lnSpc>
                <a:spcPct val="150000"/>
              </a:lnSpc>
              <a:spcAft>
                <a:spcPts val="800"/>
              </a:spcAft>
              <a:buNone/>
            </a:pPr>
            <a:r>
              <a:rPr lang="en-US" sz="1800" b="1" u="sng" kern="100" dirty="0">
                <a:effectLst/>
                <a:latin typeface="Times New Roman" panose="02020603050405020304" pitchFamily="18" charset="0"/>
                <a:ea typeface="Calibri" panose="020F0502020204030204" pitchFamily="34" charset="0"/>
                <a:cs typeface="Times New Roman" panose="02020603050405020304" pitchFamily="18" charset="0"/>
              </a:rPr>
              <a:t>Conclusion</a:t>
            </a: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rPr>
              <a:t>Therefore, tourism and hospitality businesses have to drastically cut emission levels of carbon by effectively switching to renewable energy sources. </a:t>
            </a:r>
          </a:p>
          <a:p>
            <a:pPr algn="just">
              <a:lnSpc>
                <a:spcPct val="150000"/>
              </a:lnSpc>
            </a:pPr>
            <a:r>
              <a:rPr lang="en-US" sz="1800" dirty="0">
                <a:effectLst/>
                <a:latin typeface="Times New Roman" panose="02020603050405020304" pitchFamily="18" charset="0"/>
                <a:ea typeface="Calibri" panose="020F0502020204030204" pitchFamily="34" charset="0"/>
              </a:rPr>
              <a:t>It could assist them in mitigating climate change as well as preserving sensitive ecosystems. </a:t>
            </a:r>
            <a:endParaRPr lang="en-US" dirty="0"/>
          </a:p>
        </p:txBody>
      </p:sp>
      <p:sp>
        <p:nvSpPr>
          <p:cNvPr id="5" name="TextBox 4">
            <a:extLst>
              <a:ext uri="{FF2B5EF4-FFF2-40B4-BE49-F238E27FC236}">
                <a16:creationId xmlns:a16="http://schemas.microsoft.com/office/drawing/2014/main" id="{96CA8158-3A12-4AF5-7245-C815954EFF5C}"/>
              </a:ext>
            </a:extLst>
          </p:cNvPr>
          <p:cNvSpPr txBox="1"/>
          <p:nvPr/>
        </p:nvSpPr>
        <p:spPr>
          <a:xfrm>
            <a:off x="353568" y="3878655"/>
            <a:ext cx="7784592" cy="2643481"/>
          </a:xfrm>
          <a:prstGeom prst="rect">
            <a:avLst/>
          </a:prstGeom>
          <a:noFill/>
        </p:spPr>
        <p:txBody>
          <a:bodyPr wrap="square">
            <a:spAutoFit/>
          </a:bodyPr>
          <a:lstStyle/>
          <a:p>
            <a:pPr marR="0" algn="just">
              <a:lnSpc>
                <a:spcPct val="150000"/>
              </a:lnSpc>
              <a:spcAft>
                <a:spcPts val="800"/>
              </a:spcAft>
            </a:pPr>
            <a:r>
              <a:rPr lang="en-US" sz="1800" b="1" u="sng" kern="100" dirty="0">
                <a:effectLst/>
                <a:latin typeface="Times New Roman" panose="02020603050405020304" pitchFamily="18" charset="0"/>
                <a:ea typeface="Calibri" panose="020F0502020204030204" pitchFamily="34" charset="0"/>
                <a:cs typeface="Times New Roman" panose="02020603050405020304" pitchFamily="18" charset="0"/>
              </a:rPr>
              <a:t>Recommendations </a:t>
            </a:r>
            <a:endParaRPr lang="en-US" sz="1800" u="sng"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rPr>
              <a:t>Tourism and hospitality businesses can </a:t>
            </a:r>
            <a:r>
              <a:rPr lang="en-US" sz="1800" dirty="0" err="1">
                <a:effectLst/>
                <a:latin typeface="Times New Roman" panose="02020603050405020304" pitchFamily="18" charset="0"/>
                <a:ea typeface="Calibri" panose="020F0502020204030204" pitchFamily="34" charset="0"/>
              </a:rPr>
              <a:t>prioritise</a:t>
            </a:r>
            <a:r>
              <a:rPr lang="en-US" sz="1800" dirty="0">
                <a:effectLst/>
                <a:latin typeface="Times New Roman" panose="02020603050405020304" pitchFamily="18" charset="0"/>
                <a:ea typeface="Calibri" panose="020F0502020204030204" pitchFamily="34" charset="0"/>
              </a:rPr>
              <a:t> a significant range of strategies to ensure sustainable tourism offerings. </a:t>
            </a:r>
          </a:p>
          <a:p>
            <a:pPr marL="285750" indent="-285750" algn="just">
              <a:lnSpc>
                <a:spcPct val="150000"/>
              </a:lnSpc>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rPr>
              <a:t>They can make a strong partnership with local people to develop tourism initiatives. </a:t>
            </a:r>
          </a:p>
          <a:p>
            <a:pPr marL="285750" indent="-285750" algn="just">
              <a:lnSpc>
                <a:spcPct val="150000"/>
              </a:lnSpc>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rPr>
              <a:t>It may also aid them to ensure they benefit effectively from tourism revenue. </a:t>
            </a:r>
            <a:endParaRPr lang="en-US" dirty="0"/>
          </a:p>
        </p:txBody>
      </p:sp>
      <p:pic>
        <p:nvPicPr>
          <p:cNvPr id="7" name="Picture 6">
            <a:extLst>
              <a:ext uri="{FF2B5EF4-FFF2-40B4-BE49-F238E27FC236}">
                <a16:creationId xmlns:a16="http://schemas.microsoft.com/office/drawing/2014/main" id="{F9A6219B-E198-D5E7-7C9E-B40D40A1678C}"/>
              </a:ext>
            </a:extLst>
          </p:cNvPr>
          <p:cNvPicPr>
            <a:picLocks noChangeAspect="1"/>
          </p:cNvPicPr>
          <p:nvPr/>
        </p:nvPicPr>
        <p:blipFill>
          <a:blip r:embed="rId3"/>
          <a:stretch>
            <a:fillRect/>
          </a:stretch>
        </p:blipFill>
        <p:spPr>
          <a:xfrm>
            <a:off x="8612162" y="2583518"/>
            <a:ext cx="3338030" cy="2943521"/>
          </a:xfrm>
          <a:prstGeom prst="rect">
            <a:avLst/>
          </a:prstGeom>
        </p:spPr>
      </p:pic>
    </p:spTree>
    <p:extLst>
      <p:ext uri="{BB962C8B-B14F-4D97-AF65-F5344CB8AC3E}">
        <p14:creationId xmlns:p14="http://schemas.microsoft.com/office/powerpoint/2010/main" val="41732227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86CD3-EBF2-C391-31DC-F9DE8381EEA1}"/>
              </a:ext>
            </a:extLst>
          </p:cNvPr>
          <p:cNvSpPr>
            <a:spLocks noGrp="1"/>
          </p:cNvSpPr>
          <p:nvPr>
            <p:ph type="title"/>
          </p:nvPr>
        </p:nvSpPr>
        <p:spPr>
          <a:xfrm>
            <a:off x="252984" y="118237"/>
            <a:ext cx="10515600" cy="1325563"/>
          </a:xfrm>
        </p:spPr>
        <p:txBody>
          <a:bodyPr>
            <a:normAutofit/>
          </a:bodyPr>
          <a:lstStyle/>
          <a:p>
            <a:r>
              <a:rPr lang="en-US" sz="3200" b="1"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FCCCA6BB-D0CE-4A6D-E9C5-03CA4BFAAFC8}"/>
              </a:ext>
            </a:extLst>
          </p:cNvPr>
          <p:cNvSpPr>
            <a:spLocks noGrp="1"/>
          </p:cNvSpPr>
          <p:nvPr>
            <p:ph idx="1"/>
          </p:nvPr>
        </p:nvSpPr>
        <p:spPr>
          <a:xfrm>
            <a:off x="408432" y="1167256"/>
            <a:ext cx="11530584" cy="5690743"/>
          </a:xfrm>
        </p:spPr>
        <p:txBody>
          <a:bodyPr>
            <a:noAutofit/>
          </a:bodyPr>
          <a:lstStyle/>
          <a:p>
            <a:pPr marL="0" marR="0" algn="just">
              <a:lnSpc>
                <a:spcPct val="100000"/>
              </a:lnSpc>
              <a:spcAft>
                <a:spcPts val="800"/>
              </a:spcAft>
            </a:pP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Agyeiwaah</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E., (2020). Over-tourism and sustainable consumption of resources through sharing: The role of government.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Tourism Cities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6</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(1), pp.99-116.</a:t>
            </a:r>
          </a:p>
          <a:p>
            <a:pPr marL="0" marR="0" algn="just">
              <a:lnSpc>
                <a:spcPct val="100000"/>
              </a:lnSpc>
              <a:spcAft>
                <a:spcPts val="800"/>
              </a:spcAf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Client Earth, (2022).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The UK Environment Act - what's happening now? </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[Online] Available at: https://www.clientearth.org/latest/news/why-the-uk-environment-bill-matters/ [Accessed 09 February 2025].</a:t>
            </a:r>
          </a:p>
          <a:p>
            <a:pPr marL="0" marR="0" algn="just">
              <a:lnSpc>
                <a:spcPct val="100000"/>
              </a:lnSpc>
              <a:spcAft>
                <a:spcPts val="800"/>
              </a:spcAf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Dadzie, J.,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Runeson</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G., Ding, G. and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Bondinuba</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F.K., (2018). Barriers to adoption of sustainable technologies for energy-efficient building upgrade—Semi-structured interviews.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Buildings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8</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(4), p.57.</a:t>
            </a:r>
          </a:p>
          <a:p>
            <a:pPr marL="0" marR="0" algn="just">
              <a:lnSpc>
                <a:spcPct val="100000"/>
              </a:lnSpc>
              <a:spcAft>
                <a:spcPts val="800"/>
              </a:spcAf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Forbes, (2021).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How Industry 4.0 Helps Firms Address The Triple Bottom Line. </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[Online] Available at: https://www.forbes.com/sites/sap/2021/07/06/how-industry-40-helps-firms-address-the-triple-bottom-line/ [Accessed 09 February 2025].</a:t>
            </a:r>
          </a:p>
          <a:p>
            <a:pPr marL="0" marR="0" algn="just">
              <a:lnSpc>
                <a:spcPct val="100000"/>
              </a:lnSpc>
              <a:spcAft>
                <a:spcPts val="800"/>
              </a:spcAf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Indra, C., (2023).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The Art Of Responsible Tourism: Travelers Can Be A Force For Good.</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[Online] Available at: https://www.forbes.com/councils/forbesbusinesscouncil/2023/08/25/the-art-of-responsible-tourism-travelers-can-be-a-force-for-good/ [Accessed 09 February 2025].</a:t>
            </a:r>
          </a:p>
          <a:p>
            <a:pPr marL="0" marR="0" algn="just">
              <a:lnSpc>
                <a:spcPct val="100000"/>
              </a:lnSpc>
              <a:spcAft>
                <a:spcPts val="800"/>
              </a:spcAf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Legislation.Gov.UK, (2025).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Environment Act 2021. [</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Online] Available at: https://www.legislation.gov.uk/ukpga/2021/30/contents [Accessed 09 February 2025].</a:t>
            </a:r>
          </a:p>
          <a:p>
            <a:pPr marL="0" marR="0" algn="just">
              <a:lnSpc>
                <a:spcPct val="100000"/>
              </a:lnSpc>
              <a:spcAft>
                <a:spcPts val="800"/>
              </a:spcAft>
            </a:pP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Obersteiner</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G.,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Gollnow</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S. and Eriksson, M., (2021). Carbon footprint reduction potential of waste management strategies in tourism.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Environmental Development</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39</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p.100617.</a:t>
            </a:r>
          </a:p>
          <a:p>
            <a:pPr marL="0" marR="0" algn="just">
              <a:lnSpc>
                <a:spcPct val="100000"/>
              </a:lnSpc>
              <a:spcAft>
                <a:spcPts val="800"/>
              </a:spcAf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ONS, (2025).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Inflation and price indices.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[Online] Available at: https://www.ons.gov.uk/economy/inflationandpriceindices [Accessed 09 February 2025].</a:t>
            </a:r>
          </a:p>
          <a:p>
            <a:pPr marL="0" marR="0" algn="just">
              <a:lnSpc>
                <a:spcPct val="100000"/>
              </a:lnSpc>
              <a:spcAft>
                <a:spcPts val="800"/>
              </a:spcAf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Statista, (2023).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Tourism sustainability concerns in the United Kingdom (UK) in 2021, by age.</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[Online] Available at: https://www.statista.com/statistics/1135573/tourism-sustainability-concerns-uk-by-age/ [Accessed 09 February 2025].</a:t>
            </a:r>
          </a:p>
          <a:p>
            <a:pPr marL="0" marR="0" algn="just">
              <a:lnSpc>
                <a:spcPct val="100000"/>
              </a:lnSpc>
              <a:spcAft>
                <a:spcPts val="800"/>
              </a:spcAf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Statista, (2025).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Renewable Energy - United Kingdom.</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[Online] Available at: https://www.statista.com/outlook/io/energy/renewable-energy/united-kingdom#:~:text=Renewable%20Energy%20%2D%20United%20Kingdom&amp;text=In%20the%20United%20Kingdom%2C%20electricity,period%20from%202025%20to%202029. [Accessed 09 February 2025].</a:t>
            </a:r>
          </a:p>
        </p:txBody>
      </p:sp>
    </p:spTree>
    <p:extLst>
      <p:ext uri="{BB962C8B-B14F-4D97-AF65-F5344CB8AC3E}">
        <p14:creationId xmlns:p14="http://schemas.microsoft.com/office/powerpoint/2010/main" val="14519190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3748</Words>
  <Application>Microsoft Office PowerPoint</Application>
  <PresentationFormat>Widescreen</PresentationFormat>
  <Paragraphs>133</Paragraphs>
  <Slides>9</Slides>
  <Notes>7</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Table of Contents</vt:lpstr>
      <vt:lpstr>Introduction </vt:lpstr>
      <vt:lpstr>Literature Review  </vt:lpstr>
      <vt:lpstr>Contd…</vt:lpstr>
      <vt:lpstr>Methods and Theme Impact Analysis </vt:lpstr>
      <vt:lpstr>Contd…</vt:lpstr>
      <vt:lpstr>Conclusion and Recommendations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Marius Hurmuzache</cp:lastModifiedBy>
  <cp:revision>2</cp:revision>
  <dcterms:created xsi:type="dcterms:W3CDTF">2025-02-17T16:47:00Z</dcterms:created>
  <dcterms:modified xsi:type="dcterms:W3CDTF">2025-02-24T21:10:01Z</dcterms:modified>
</cp:coreProperties>
</file>