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8" r:id="rId3"/>
    <p:sldId id="259" r:id="rId4"/>
    <p:sldId id="261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2376"/>
    <a:srgbClr val="FE98BF"/>
    <a:srgbClr val="FD5F9B"/>
    <a:srgbClr val="DA14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-1218" y="228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 /><Relationship Id="rId3" Type="http://schemas.openxmlformats.org/officeDocument/2006/relationships/slide" Target="slides/slide2.xml" /><Relationship Id="rId7" Type="http://schemas.openxmlformats.org/officeDocument/2006/relationships/viewProps" Target="view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presProps" Target="presProps.xml" /><Relationship Id="rId5" Type="http://schemas.openxmlformats.org/officeDocument/2006/relationships/slide" Target="slides/slide4.xml" /><Relationship Id="rId4" Type="http://schemas.openxmlformats.org/officeDocument/2006/relationships/slide" Target="slides/slide3.xml" /><Relationship Id="rId9" Type="http://schemas.openxmlformats.org/officeDocument/2006/relationships/tableStyles" Target="tableStyle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285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767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847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068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851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486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21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47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450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397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524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765E0-9432-4A5E-9A3A-BD7051FD9A7B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913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7" Type="http://schemas.openxmlformats.org/officeDocument/2006/relationships/image" Target="../media/image6.jp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5.png" /><Relationship Id="rId5" Type="http://schemas.openxmlformats.org/officeDocument/2006/relationships/image" Target="../media/image4.png" /><Relationship Id="rId4" Type="http://schemas.openxmlformats.org/officeDocument/2006/relationships/image" Target="../media/image3.pn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8.jpeg" /><Relationship Id="rId4" Type="http://schemas.openxmlformats.org/officeDocument/2006/relationships/image" Target="../media/image3.png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E9DEA-95BF-4259-9E01-435606F92BD9}"/>
              </a:ext>
            </a:extLst>
          </p:cNvPr>
          <p:cNvSpPr txBox="1">
            <a:spLocks/>
          </p:cNvSpPr>
          <p:nvPr/>
        </p:nvSpPr>
        <p:spPr>
          <a:xfrm>
            <a:off x="2143786" y="3169364"/>
            <a:ext cx="2685795" cy="74562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75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Menu Engineering</a:t>
            </a:r>
            <a:endParaRPr lang="en-GB" sz="2475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598126-7327-4996-BCD2-EB81F3EDF149}"/>
              </a:ext>
            </a:extLst>
          </p:cNvPr>
          <p:cNvSpPr txBox="1">
            <a:spLocks/>
          </p:cNvSpPr>
          <p:nvPr/>
        </p:nvSpPr>
        <p:spPr>
          <a:xfrm>
            <a:off x="1664769" y="4149741"/>
            <a:ext cx="3923231" cy="12854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1575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Hotel Placement - Food and Beverage Operations (BMIH4002)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575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Lecturers name : </a:t>
            </a:r>
            <a:r>
              <a:rPr lang="en-US" sz="1575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Ffion</a:t>
            </a:r>
            <a:r>
              <a:rPr lang="en-US" sz="1575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 </a:t>
            </a:r>
            <a:r>
              <a:rPr lang="en-US" sz="1575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Cumberpatch</a:t>
            </a:r>
            <a:endParaRPr lang="en-US" sz="1575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1575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Student name:  </a:t>
            </a:r>
            <a:r>
              <a:rPr lang="en-US" sz="1575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Yanka</a:t>
            </a:r>
            <a:r>
              <a:rPr lang="en-US" sz="1575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 </a:t>
            </a:r>
            <a:r>
              <a:rPr lang="en-US" sz="1575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Stancheva</a:t>
            </a:r>
            <a:endParaRPr lang="en-US" sz="1575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1575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Student Number:   2210661</a:t>
            </a:r>
          </a:p>
          <a:p>
            <a:pPr marL="0" indent="0">
              <a:buNone/>
            </a:pPr>
            <a:endParaRPr lang="en-US" sz="1575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051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5679260-AC76-49C4-B9E3-709CAFDC97E4}"/>
              </a:ext>
            </a:extLst>
          </p:cNvPr>
          <p:cNvSpPr/>
          <p:nvPr/>
        </p:nvSpPr>
        <p:spPr>
          <a:xfrm>
            <a:off x="1164325" y="2224681"/>
            <a:ext cx="458403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STARTER</a:t>
            </a:r>
          </a:p>
          <a:p>
            <a:pPr algn="ctr"/>
            <a:r>
              <a:rPr lang="en-GB" sz="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en-US" sz="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MUSHROOMS ON SOURDOUGH </a:t>
            </a:r>
          </a:p>
          <a:p>
            <a:pPr algn="ctr"/>
            <a:r>
              <a:rPr lang="en-US" sz="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Wilted spinach, white wine, garlic, parsley, toasted pine nuts.</a:t>
            </a:r>
          </a:p>
          <a:p>
            <a:pPr algn="ctr"/>
            <a:endParaRPr lang="en-GB" sz="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CHAR GRILLED CHICKEN</a:t>
            </a:r>
          </a:p>
          <a:p>
            <a:pPr algn="ctr"/>
            <a:r>
              <a:rPr lang="en-US" sz="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asparagus, rocket, chicory and pear salad</a:t>
            </a:r>
          </a:p>
          <a:p>
            <a:pPr algn="ctr"/>
            <a:r>
              <a:rPr lang="en-US" sz="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Caramelised walnuts and beetroot vinaigrette,</a:t>
            </a:r>
            <a:endParaRPr lang="en-GB" sz="105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0180BA-9BE1-4EA7-85AA-6311E41AF1A1}"/>
              </a:ext>
            </a:extLst>
          </p:cNvPr>
          <p:cNvSpPr txBox="1"/>
          <p:nvPr/>
        </p:nvSpPr>
        <p:spPr>
          <a:xfrm>
            <a:off x="2858947" y="3434815"/>
            <a:ext cx="105363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MAIN DISH</a:t>
            </a:r>
            <a:endParaRPr lang="en-GB" sz="11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A1F29E-5BDF-4FD3-B5DF-C093405D2BC2}"/>
              </a:ext>
            </a:extLst>
          </p:cNvPr>
          <p:cNvSpPr txBox="1"/>
          <p:nvPr/>
        </p:nvSpPr>
        <p:spPr>
          <a:xfrm>
            <a:off x="1104900" y="3565620"/>
            <a:ext cx="450246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SLOW ROASTED SIRLOIN OF IRISH BEEF,</a:t>
            </a:r>
          </a:p>
          <a:p>
            <a:pPr algn="ctr"/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parsnip puree, baked red onion, thyme jus</a:t>
            </a:r>
          </a:p>
          <a:p>
            <a:pPr algn="ctr"/>
            <a:br>
              <a:rPr lang="en-GB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GB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PAN-ROASTED SALMON PIPERADE</a:t>
            </a:r>
          </a:p>
          <a:p>
            <a:pPr algn="ctr"/>
            <a:r>
              <a:rPr lang="en-GB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Sautéed heritage potatoes, peppers, onions, spinach,</a:t>
            </a:r>
          </a:p>
          <a:p>
            <a:pPr algn="ctr"/>
            <a:r>
              <a:rPr lang="en-GB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beluga lentils, white wine </a:t>
            </a:r>
            <a:r>
              <a:rPr lang="en-GB" sz="1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velouté</a:t>
            </a:r>
            <a:r>
              <a:rPr lang="en-GB" sz="619" dirty="0">
                <a:latin typeface="Times New Roman" pitchFamily="18" charset="0"/>
                <a:cs typeface="Times New Roman" pitchFamily="18" charset="0"/>
              </a:rPr>
              <a:t>·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125F435-F25B-472F-A220-CABEAB573CFB}"/>
              </a:ext>
            </a:extLst>
          </p:cNvPr>
          <p:cNvSpPr/>
          <p:nvPr/>
        </p:nvSpPr>
        <p:spPr>
          <a:xfrm>
            <a:off x="5232400" y="70150"/>
            <a:ext cx="1581182" cy="755351"/>
          </a:xfrm>
          <a:prstGeom prst="ellipse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77000">
                <a:schemeClr val="accent4">
                  <a:lumMod val="75000"/>
                </a:schemeClr>
              </a:gs>
              <a:gs pos="83000">
                <a:schemeClr val="accent4">
                  <a:lumMod val="75000"/>
                </a:schemeClr>
              </a:gs>
              <a:gs pos="89902">
                <a:schemeClr val="accent4">
                  <a:lumMod val="75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LIVE MUSIC on every evening</a:t>
            </a:r>
            <a:endParaRPr lang="en-GB" sz="1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954E1EA-066A-468C-975A-42D7C7C16CE8}"/>
              </a:ext>
            </a:extLst>
          </p:cNvPr>
          <p:cNvSpPr/>
          <p:nvPr/>
        </p:nvSpPr>
        <p:spPr>
          <a:xfrm>
            <a:off x="1968315" y="7327874"/>
            <a:ext cx="3080262" cy="584200"/>
          </a:xfrm>
          <a:prstGeom prst="roundRect">
            <a:avLst/>
          </a:pr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52000">
                <a:schemeClr val="accent2">
                  <a:lumMod val="40000"/>
                  <a:lumOff val="60000"/>
                </a:schemeClr>
              </a:gs>
              <a:gs pos="75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pPr algn="ctr"/>
            <a:r>
              <a:rPr lang="en-US" sz="1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Price:  </a:t>
            </a:r>
            <a:r>
              <a:rPr lang="en-GB" sz="1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£ </a:t>
            </a:r>
            <a:r>
              <a:rPr lang="en-US" sz="1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34.95 per Guest</a:t>
            </a:r>
          </a:p>
          <a:p>
            <a:pPr algn="ctr"/>
            <a:r>
              <a:rPr lang="en-US" sz="1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20% Discount on Group Booking</a:t>
            </a:r>
            <a:endParaRPr lang="en-GB" sz="11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GB" sz="619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CB3582D-3522-43FC-97E4-0940160B89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80" t="18820" r="2917" b="24081"/>
          <a:stretch/>
        </p:blipFill>
        <p:spPr>
          <a:xfrm>
            <a:off x="4578668" y="4896149"/>
            <a:ext cx="163137" cy="17786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2AEB9C3-D7A8-49E3-AB57-0BD35364DB7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95941" y="5504196"/>
            <a:ext cx="182727" cy="18575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A73B135-D122-4C77-89AC-D80E53D5C8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750" y="156681"/>
            <a:ext cx="1338080" cy="6688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1037649-74F7-4BD3-AAA0-B591D3CF57AA}"/>
              </a:ext>
            </a:extLst>
          </p:cNvPr>
          <p:cNvSpPr txBox="1"/>
          <p:nvPr/>
        </p:nvSpPr>
        <p:spPr>
          <a:xfrm>
            <a:off x="1880540" y="4715775"/>
            <a:ext cx="306027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SIDES</a:t>
            </a:r>
            <a:endParaRPr lang="en-GB" sz="9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it-IT"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ROAST SWEET POTATO, CHILLI &amp; LIME</a:t>
            </a:r>
          </a:p>
          <a:p>
            <a:pPr algn="ctr"/>
            <a:r>
              <a:rPr lang="it-IT"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ROAST BEETROOT, FETA &amp; BASIL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ECA0493-CBD8-4682-8127-EA375EB2DD6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80" t="18820" r="2917" b="24081"/>
          <a:stretch/>
        </p:blipFill>
        <p:spPr>
          <a:xfrm flipH="1">
            <a:off x="4257884" y="2520299"/>
            <a:ext cx="182934" cy="16575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F63AAEB-8E8E-4896-8130-FDE4E33FE599}"/>
              </a:ext>
            </a:extLst>
          </p:cNvPr>
          <p:cNvSpPr txBox="1"/>
          <p:nvPr/>
        </p:nvSpPr>
        <p:spPr>
          <a:xfrm>
            <a:off x="1801511" y="5309074"/>
            <a:ext cx="321833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DESSERT</a:t>
            </a:r>
            <a:endParaRPr lang="en-GB" sz="1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STICKY TOFFEE NUT PUDDING </a:t>
            </a:r>
          </a:p>
          <a:p>
            <a:pPr algn="ctr"/>
            <a:r>
              <a:rPr lang="en-GB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Ginger ice cream, salted seed granola, nut, brandy snap tuille.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E3F1BFC-DC03-D9FD-7FD8-369934CFF810}"/>
              </a:ext>
            </a:extLst>
          </p:cNvPr>
          <p:cNvSpPr/>
          <p:nvPr/>
        </p:nvSpPr>
        <p:spPr>
          <a:xfrm>
            <a:off x="1549868" y="6170425"/>
            <a:ext cx="3812950" cy="928130"/>
          </a:xfrm>
          <a:prstGeom prst="roundRect">
            <a:avLst/>
          </a:prstGeom>
          <a:gradFill flip="none" rotWithShape="1">
            <a:gsLst>
              <a:gs pos="0">
                <a:srgbClr val="FE98BF"/>
              </a:gs>
              <a:gs pos="48000">
                <a:srgbClr val="FE98BF"/>
              </a:gs>
              <a:gs pos="100000">
                <a:srgbClr val="DA14BE"/>
              </a:gs>
            </a:gsLst>
            <a:lin ang="16200000" scaled="1"/>
            <a:tileRect/>
          </a:gradFill>
          <a:ln>
            <a:noFill/>
          </a:ln>
          <a:effectLst>
            <a:glow rad="63500">
              <a:srgbClr val="FD2376">
                <a:alpha val="40000"/>
              </a:srgbClr>
            </a:glo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Each guests will be served a glass of</a:t>
            </a:r>
          </a:p>
          <a:p>
            <a:pPr algn="ctr"/>
            <a:r>
              <a:rPr lang="en-US" sz="11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Chandon ‘S’ – handcrafted orange bitters infused sparkling wine, served over ice with an orange zest</a:t>
            </a:r>
          </a:p>
          <a:p>
            <a:pPr algn="ctr"/>
            <a:r>
              <a:rPr lang="en-US" sz="11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For Free</a:t>
            </a:r>
            <a:endParaRPr lang="en-GB" sz="11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491B38F-916F-993D-C040-57D1EC17CA0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8234" y="1564388"/>
            <a:ext cx="1955800" cy="5946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68140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C2ED1E3F-EB27-436C-9855-7E6E1C51B655}"/>
              </a:ext>
            </a:extLst>
          </p:cNvPr>
          <p:cNvSpPr/>
          <p:nvPr/>
        </p:nvSpPr>
        <p:spPr>
          <a:xfrm>
            <a:off x="3392827" y="5208751"/>
            <a:ext cx="2118973" cy="1040980"/>
          </a:xfrm>
          <a:prstGeom prst="ellipse">
            <a:avLst/>
          </a:prstGeom>
          <a:gradFill>
            <a:gsLst>
              <a:gs pos="0">
                <a:srgbClr val="FE98BF"/>
              </a:gs>
              <a:gs pos="52000">
                <a:schemeClr val="accent2">
                  <a:lumMod val="40000"/>
                  <a:lumOff val="60000"/>
                </a:schemeClr>
              </a:gs>
              <a:gs pos="75000">
                <a:srgbClr val="FE98BF"/>
              </a:gs>
              <a:gs pos="100000">
                <a:srgbClr val="FE98BF"/>
              </a:gs>
            </a:gsLst>
            <a:lin ang="5400000" scaled="1"/>
          </a:gradFill>
          <a:ln>
            <a:noFill/>
          </a:ln>
          <a:effectLst>
            <a:glow rad="127000">
              <a:srgbClr val="FD2376"/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002">
            <a:schemeClr val="lt2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Offer Valid</a:t>
            </a:r>
          </a:p>
          <a:p>
            <a:pPr algn="ctr"/>
            <a:r>
              <a:rPr lang="en-US" sz="1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From 11</a:t>
            </a:r>
            <a:r>
              <a:rPr lang="en-US" sz="1100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th</a:t>
            </a:r>
            <a:r>
              <a:rPr lang="en-US" sz="1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February to 17</a:t>
            </a:r>
            <a:r>
              <a:rPr lang="en-US" sz="1100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th</a:t>
            </a:r>
            <a:r>
              <a:rPr lang="en-US" sz="1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February </a:t>
            </a:r>
            <a:endParaRPr lang="en-GB" sz="11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1955DF7-83ED-4803-B163-039F468EFDF0}"/>
              </a:ext>
            </a:extLst>
          </p:cNvPr>
          <p:cNvSpPr/>
          <p:nvPr/>
        </p:nvSpPr>
        <p:spPr>
          <a:xfrm>
            <a:off x="2665500" y="1787214"/>
            <a:ext cx="1510442" cy="684065"/>
          </a:xfrm>
          <a:prstGeom prst="ellipse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48000">
                <a:schemeClr val="accent2">
                  <a:lumMod val="60000"/>
                  <a:lumOff val="40000"/>
                </a:schemeClr>
              </a:gs>
              <a:gs pos="100000">
                <a:schemeClr val="accent2"/>
              </a:gs>
            </a:gsLst>
            <a:lin ang="16200000" scaled="1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Starts @ 5 pm to 11 pm</a:t>
            </a:r>
            <a:endParaRPr lang="en-GB" sz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95F250A-B781-4D39-BB8F-503FB9A1AC09}"/>
              </a:ext>
            </a:extLst>
          </p:cNvPr>
          <p:cNvSpPr txBox="1"/>
          <p:nvPr/>
        </p:nvSpPr>
        <p:spPr>
          <a:xfrm>
            <a:off x="1516218" y="5593982"/>
            <a:ext cx="96937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PAYMENT</a:t>
            </a:r>
            <a:endParaRPr lang="en-GB" sz="11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85279C-E79D-4046-8149-DBE2B45A0B91}"/>
              </a:ext>
            </a:extLst>
          </p:cNvPr>
          <p:cNvSpPr txBox="1"/>
          <p:nvPr/>
        </p:nvSpPr>
        <p:spPr>
          <a:xfrm>
            <a:off x="3625070" y="9212374"/>
            <a:ext cx="18867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C00000"/>
                </a:solidFill>
              </a:rPr>
              <a:t> </a:t>
            </a:r>
            <a:r>
              <a:rPr lang="en-US" sz="105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Vegan            Nut Added</a:t>
            </a:r>
            <a:endParaRPr lang="en-GB" sz="105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1C7D196-1FFC-443F-8176-02A8F911CC4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80" t="18820" r="2917" b="24081"/>
          <a:stretch/>
        </p:blipFill>
        <p:spPr>
          <a:xfrm>
            <a:off x="3532662" y="9312094"/>
            <a:ext cx="184815" cy="20149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E984549-33EC-4060-A115-06BCF894781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79217" y="9322633"/>
            <a:ext cx="198214" cy="201494"/>
          </a:xfrm>
          <a:prstGeom prst="rect">
            <a:avLst/>
          </a:prstGeom>
        </p:spPr>
      </p:pic>
      <p:pic>
        <p:nvPicPr>
          <p:cNvPr id="13" name="Picture 12" descr="Rich and Intense - Styles of Red Wine | Wine-Searcher">
            <a:extLst>
              <a:ext uri="{FF2B5EF4-FFF2-40B4-BE49-F238E27FC236}">
                <a16:creationId xmlns:a16="http://schemas.microsoft.com/office/drawing/2014/main" id="{94C0424A-24AA-497C-B400-2A5437B5DBB5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324" y="2357437"/>
            <a:ext cx="1023238" cy="9420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4BB7A26-3C2F-9AC2-052D-C7F77A12A3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2551548"/>
              </p:ext>
            </p:extLst>
          </p:nvPr>
        </p:nvGraphicFramePr>
        <p:xfrm>
          <a:off x="1143000" y="3215766"/>
          <a:ext cx="4686299" cy="1830792"/>
        </p:xfrm>
        <a:graphic>
          <a:graphicData uri="http://schemas.openxmlformats.org/drawingml/2006/table">
            <a:tbl>
              <a:tblPr firstRow="1" firstCol="1" bandRow="1"/>
              <a:tblGrid>
                <a:gridCol w="2867025">
                  <a:extLst>
                    <a:ext uri="{9D8B030D-6E8A-4147-A177-3AD203B41FA5}">
                      <a16:colId xmlns:a16="http://schemas.microsoft.com/office/drawing/2014/main" val="967656810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2599400231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1096998816"/>
                    </a:ext>
                  </a:extLst>
                </a:gridCol>
                <a:gridCol w="542924">
                  <a:extLst>
                    <a:ext uri="{9D8B030D-6E8A-4147-A177-3AD203B41FA5}">
                      <a16:colId xmlns:a16="http://schemas.microsoft.com/office/drawing/2014/main" val="2773267648"/>
                    </a:ext>
                  </a:extLst>
                </a:gridCol>
              </a:tblGrid>
              <a:tr h="36989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en-GB" sz="1000" b="1" kern="12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</a:br>
                      <a:r>
                        <a:rPr lang="en-US" sz="1000" b="1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Times New Roman" panose="02020603050405020304" pitchFamily="18" charset="0"/>
                          <a:cs typeface="Times New Roman" pitchFamily="18" charset="0"/>
                        </a:rPr>
                        <a:t>Beverage Package</a:t>
                      </a:r>
                      <a:endParaRPr lang="en-US" sz="10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kern="12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 </a:t>
                      </a:r>
                      <a:endParaRPr lang="en-US" sz="10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47478" marR="47478" marT="659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kern="12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175ml</a:t>
                      </a:r>
                      <a:endParaRPr lang="en-US" sz="10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47478" marR="47478" marT="659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kern="120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250ml</a:t>
                      </a:r>
                      <a:endParaRPr lang="en-US" sz="1000" b="1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kern="120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75cl</a:t>
                      </a:r>
                      <a:endParaRPr lang="en-US" sz="1000" b="1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47478" marR="47478" marT="659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9848646"/>
                  </a:ext>
                </a:extLst>
              </a:tr>
              <a:tr h="25735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GAVI DOCG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Elegant, honey, citrus. Italy (12.0% vol.)</a:t>
                      </a:r>
                    </a:p>
                  </a:txBody>
                  <a:tcPr marL="47478" marR="47478" marT="6594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kern="12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£ 7.66</a:t>
                      </a:r>
                      <a:endParaRPr lang="en-US" sz="10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47478" marR="47478" marT="659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kern="12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£ 9.50</a:t>
                      </a:r>
                      <a:endParaRPr lang="en-US" sz="10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kern="12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£ 24.00</a:t>
                      </a:r>
                      <a:endParaRPr lang="en-US" sz="10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47478" marR="47478" marT="659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67400599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12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CRUSH GRAPES NOT DREAMS</a:t>
                      </a:r>
                    </a:p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12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CABERNET SAUVIGNON</a:t>
                      </a:r>
                    </a:p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12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Blackberry, smooth, smoky. South Africa (14.0% vol.)</a:t>
                      </a:r>
                      <a:endParaRPr lang="en-US" sz="10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47478" marR="47478" marT="6594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kern="12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£ 7.75</a:t>
                      </a:r>
                      <a:endParaRPr lang="en-US" sz="10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47478" marR="47478" marT="659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kern="12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£ 9.50</a:t>
                      </a:r>
                      <a:endParaRPr lang="en-US" sz="10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kern="12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£ 25.50</a:t>
                      </a:r>
                      <a:endParaRPr lang="en-US" sz="10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47478" marR="47478" marT="659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6874302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000" b="1" kern="12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CHÂTEAU LÉOUBE ROSÉ DE LÉOUBE</a:t>
                      </a:r>
                    </a:p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000" b="1" kern="1200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Delicate</a:t>
                      </a:r>
                      <a:r>
                        <a:rPr lang="fr-FR" sz="1000" b="1" kern="12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, </a:t>
                      </a:r>
                      <a:r>
                        <a:rPr lang="fr-FR" sz="1000" b="1" kern="1200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honey</a:t>
                      </a:r>
                      <a:r>
                        <a:rPr lang="fr-FR" sz="1000" b="1" kern="12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, soft fruits. France (13.0% vol.)</a:t>
                      </a:r>
                      <a:endParaRPr lang="en-US" sz="10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47478" marR="47478" marT="6594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kern="12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£ 6.90</a:t>
                      </a:r>
                      <a:endParaRPr lang="en-US" sz="10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47478" marR="47478" marT="659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kern="12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£ 9.25</a:t>
                      </a:r>
                      <a:endParaRPr lang="en-US" sz="10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kern="1200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£ 25.50</a:t>
                      </a:r>
                      <a:endParaRPr lang="en-US" sz="10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47478" marR="47478" marT="659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54352486"/>
                  </a:ext>
                </a:extLst>
              </a:tr>
            </a:tbl>
          </a:graphicData>
        </a:graphic>
      </p:graphicFrame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BCE067BB-65E3-369B-0459-6D353B54CA67}"/>
              </a:ext>
            </a:extLst>
          </p:cNvPr>
          <p:cNvSpPr/>
          <p:nvPr/>
        </p:nvSpPr>
        <p:spPr>
          <a:xfrm>
            <a:off x="3152784" y="6545266"/>
            <a:ext cx="2599058" cy="1284284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48000">
                <a:schemeClr val="accent2">
                  <a:lumMod val="60000"/>
                  <a:lumOff val="40000"/>
                </a:schemeClr>
              </a:gs>
              <a:gs pos="100000">
                <a:schemeClr val="accent2"/>
              </a:gs>
            </a:gsLst>
            <a:lin ang="16200000" scaled="1"/>
          </a:gradFill>
          <a:ln>
            <a:noFill/>
          </a:ln>
          <a:effectLst>
            <a:glow rad="127000">
              <a:schemeClr val="accent2">
                <a:lumMod val="60000"/>
                <a:lumOff val="40000"/>
              </a:schemeClr>
            </a:glow>
          </a:effectLst>
        </p:spPr>
        <p:style>
          <a:lnRef idx="2">
            <a:schemeClr val="dk1"/>
          </a:lnRef>
          <a:fillRef idx="1001">
            <a:schemeClr val="lt2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br>
              <a:rPr lang="en-US" sz="105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</a:br>
            <a:r>
              <a:rPr lang="en-US" sz="105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For advance reservation please call</a:t>
            </a:r>
          </a:p>
          <a:p>
            <a:pPr algn="ctr"/>
            <a:r>
              <a:rPr lang="en-US" sz="1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586321458963</a:t>
            </a:r>
            <a:r>
              <a:rPr lang="en-US" sz="105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 or email:</a:t>
            </a:r>
          </a:p>
          <a:p>
            <a:pPr algn="ctr"/>
            <a:r>
              <a:rPr lang="en-US" sz="1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ghjk@gmail.com</a:t>
            </a:r>
            <a:endParaRPr lang="en-US" sz="105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pPr algn="ctr"/>
            <a:r>
              <a:rPr lang="en-US" sz="105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(Credit card details will be required for bookings)</a:t>
            </a:r>
            <a:endParaRPr lang="en-GB" sz="105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pPr algn="ctr"/>
            <a:endParaRPr lang="en-GB" sz="619" dirty="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D176F6D4-16ED-C34A-73B3-C31A0015B0CD}"/>
              </a:ext>
            </a:extLst>
          </p:cNvPr>
          <p:cNvSpPr/>
          <p:nvPr/>
        </p:nvSpPr>
        <p:spPr>
          <a:xfrm>
            <a:off x="1199942" y="6029955"/>
            <a:ext cx="1754328" cy="684065"/>
          </a:xfrm>
          <a:prstGeom prst="round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48000">
                <a:schemeClr val="accent2">
                  <a:lumMod val="60000"/>
                  <a:lumOff val="40000"/>
                </a:schemeClr>
              </a:gs>
              <a:gs pos="100000">
                <a:schemeClr val="accent2"/>
              </a:gs>
            </a:gsLst>
            <a:lin ang="16200000" scaled="1"/>
          </a:gradFill>
          <a:ln>
            <a:noFill/>
          </a:ln>
          <a:effectLst>
            <a:glow rad="127000">
              <a:schemeClr val="accent2">
                <a:lumMod val="60000"/>
                <a:lumOff val="40000"/>
              </a:schemeClr>
            </a:glow>
          </a:effectLst>
        </p:spPr>
        <p:style>
          <a:lnRef idx="2">
            <a:schemeClr val="dk1"/>
          </a:lnRef>
          <a:fillRef idx="1001">
            <a:schemeClr val="lt2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All types of credit cards are accepted</a:t>
            </a:r>
            <a:endParaRPr lang="en-GB" sz="1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pPr algn="ctr"/>
            <a:endParaRPr lang="en-GB" sz="619" dirty="0"/>
          </a:p>
        </p:txBody>
      </p:sp>
      <p:sp>
        <p:nvSpPr>
          <p:cNvPr id="2" name="Rounded Rectangle 1"/>
          <p:cNvSpPr/>
          <p:nvPr/>
        </p:nvSpPr>
        <p:spPr>
          <a:xfrm>
            <a:off x="2562225" y="2724149"/>
            <a:ext cx="1716992" cy="490079"/>
          </a:xfrm>
          <a:prstGeom prst="roundRect">
            <a:avLst/>
          </a:prstGeom>
          <a:gradFill>
            <a:gsLst>
              <a:gs pos="0">
                <a:srgbClr val="FE98BF"/>
              </a:gs>
              <a:gs pos="52000">
                <a:schemeClr val="accent2">
                  <a:lumMod val="40000"/>
                  <a:lumOff val="60000"/>
                </a:schemeClr>
              </a:gs>
              <a:gs pos="75000">
                <a:srgbClr val="FE98BF"/>
              </a:gs>
              <a:gs pos="100000">
                <a:srgbClr val="FE98BF"/>
              </a:gs>
            </a:gsLst>
            <a:lin ang="5400000" scaled="1"/>
          </a:gradFill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C00000"/>
                </a:solidFill>
                <a:latin typeface="Cooper Black" pitchFamily="18" charset="0"/>
              </a:rPr>
              <a:t>Beverage</a:t>
            </a:r>
          </a:p>
        </p:txBody>
      </p:sp>
    </p:spTree>
    <p:extLst>
      <p:ext uri="{BB962C8B-B14F-4D97-AF65-F5344CB8AC3E}">
        <p14:creationId xmlns:p14="http://schemas.microsoft.com/office/powerpoint/2010/main" val="1809044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0F4EE-8225-4ACE-868D-2F5709283C5C}"/>
              </a:ext>
            </a:extLst>
          </p:cNvPr>
          <p:cNvSpPr txBox="1">
            <a:spLocks/>
          </p:cNvSpPr>
          <p:nvPr/>
        </p:nvSpPr>
        <p:spPr>
          <a:xfrm>
            <a:off x="1762802" y="2633983"/>
            <a:ext cx="3685498" cy="103350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buFont typeface="Wingdings" pitchFamily="2" charset="2"/>
              <a:buChar char="q"/>
            </a:pP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Atkinson, H. and Jones, P., 1994. Menu engineering: Managing the </a:t>
            </a:r>
            <a:r>
              <a:rPr lang="en-US" sz="1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foodsemice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micro-marketing mix. </a:t>
            </a:r>
            <a:r>
              <a:rPr lang="en-US" sz="1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Journal of Restaurant &amp; Foodservice Marketing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en-US" sz="1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(1), pp.37-55.</a:t>
            </a:r>
          </a:p>
          <a:p>
            <a:pPr algn="just">
              <a:lnSpc>
                <a:spcPct val="100000"/>
              </a:lnSpc>
              <a:buFont typeface="Wingdings" pitchFamily="2" charset="2"/>
              <a:buChar char="q"/>
            </a:pP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Bergman, C., </a:t>
            </a:r>
            <a:r>
              <a:rPr lang="en-US" sz="1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Tian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Y., </a:t>
            </a:r>
            <a:r>
              <a:rPr lang="en-US" sz="1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Moreo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A. and </a:t>
            </a:r>
            <a:r>
              <a:rPr lang="en-US" sz="1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Raab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C., 2021. Menu engineering and dietary behavior impact on young adults’ kilocalorie choice. </a:t>
            </a:r>
            <a:r>
              <a:rPr lang="en-US" sz="1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Nutrients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en-US" sz="1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(7), p.2329.</a:t>
            </a:r>
          </a:p>
          <a:p>
            <a:pPr algn="just">
              <a:lnSpc>
                <a:spcPct val="100000"/>
              </a:lnSpc>
              <a:buFont typeface="Wingdings" pitchFamily="2" charset="2"/>
              <a:buChar char="q"/>
            </a:pPr>
            <a:r>
              <a:rPr lang="en-US" sz="1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Kwong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L.Y.L., 2005. The application of menu engineering and design in Asian restaurants. </a:t>
            </a:r>
            <a:r>
              <a:rPr lang="en-US" sz="1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International Journal of Hospitality Management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en-US" sz="1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24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(1), pp.91-106.</a:t>
            </a:r>
          </a:p>
          <a:p>
            <a:pPr algn="just">
              <a:lnSpc>
                <a:spcPct val="100000"/>
              </a:lnSpc>
              <a:buFont typeface="Wingdings" pitchFamily="2" charset="2"/>
              <a:buChar char="q"/>
            </a:pPr>
            <a:r>
              <a:rPr lang="en-US" sz="1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LeBruto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S.M., Ashley, R.A. and </a:t>
            </a:r>
            <a:r>
              <a:rPr lang="en-US" sz="1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Quain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W., 1997. Using the contribution margin aspect of menu engineering to enhance financial results. </a:t>
            </a:r>
            <a:r>
              <a:rPr lang="en-US" sz="1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International Journal of Contemporary Hospitality Management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itchFamily="2" charset="2"/>
              <a:buChar char="q"/>
            </a:pPr>
            <a:r>
              <a:rPr lang="en-US" sz="1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LeBruto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S.M., </a:t>
            </a:r>
            <a:r>
              <a:rPr lang="en-US" sz="1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Quain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W.J. and Ashley, R.A., 1995. Menu engineering: a model including labor. </a:t>
            </a:r>
            <a:r>
              <a:rPr lang="en-US" sz="1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Hospitality Review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en-US" sz="1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(1), p.5.</a:t>
            </a:r>
          </a:p>
          <a:p>
            <a:pPr algn="just">
              <a:lnSpc>
                <a:spcPct val="100000"/>
              </a:lnSpc>
              <a:buFont typeface="Wingdings" pitchFamily="2" charset="2"/>
              <a:buChar char="q"/>
            </a:pPr>
            <a:r>
              <a:rPr lang="en-US" sz="1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Linassi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R., </a:t>
            </a:r>
            <a:r>
              <a:rPr lang="en-US" sz="1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Alberton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A. and </a:t>
            </a:r>
            <a:r>
              <a:rPr lang="en-US" sz="1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Marinho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S.V., 2016. Menu engineering and activity-based costing: an improved method of menu planning. </a:t>
            </a:r>
            <a:r>
              <a:rPr lang="en-US" sz="1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International Journal of Contemporary Hospitality Management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itchFamily="2" charset="2"/>
              <a:buChar char="q"/>
            </a:pP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Morrison, P., 1996. Menu engineering in upscale restaurants. </a:t>
            </a:r>
            <a:r>
              <a:rPr lang="en-US" sz="1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International Journal of Contemporary Hospitality Management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itchFamily="2" charset="2"/>
              <a:buChar char="q"/>
            </a:pPr>
            <a:r>
              <a:rPr lang="en-US" sz="1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Raab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C. and Mayer, K., 2007. Menu engineering and activity‐based costing–can they work together in a restaurant?. </a:t>
            </a:r>
            <a:r>
              <a:rPr lang="en-US" sz="1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International Journal of Contemporary Hospitality Management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en-US" sz="1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19</a:t>
            </a:r>
            <a:r>
              <a:rPr lang="en-US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(1), pp.43-52.</a:t>
            </a:r>
          </a:p>
          <a:p>
            <a:pPr>
              <a:buFont typeface="Wingdings" pitchFamily="2" charset="2"/>
              <a:buChar char="q"/>
            </a:pPr>
            <a:endParaRPr lang="en-US" sz="1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1575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C45227D-C233-4087-A7D7-86B0B123940A}"/>
              </a:ext>
            </a:extLst>
          </p:cNvPr>
          <p:cNvSpPr txBox="1">
            <a:spLocks/>
          </p:cNvSpPr>
          <p:nvPr/>
        </p:nvSpPr>
        <p:spPr>
          <a:xfrm>
            <a:off x="2414602" y="2059804"/>
            <a:ext cx="2081198" cy="74562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rgbClr val="C00000"/>
                </a:solidFill>
                <a:latin typeface="Cooper Black" panose="0208090404030B020404" pitchFamily="18" charset="0"/>
              </a:rPr>
              <a:t>REFERENCES</a:t>
            </a:r>
            <a:endParaRPr lang="en-US" sz="2000" dirty="0">
              <a:solidFill>
                <a:srgbClr val="C00000"/>
              </a:solidFill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2392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355</TotalTime>
  <Words>245</Words>
  <Application>Microsoft Office PowerPoint</Application>
  <PresentationFormat>A4 Paper (210x297 mm)</PresentationFormat>
  <Paragraphs>74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yankata1979@gmail.com</cp:lastModifiedBy>
  <cp:revision>30</cp:revision>
  <dcterms:created xsi:type="dcterms:W3CDTF">2022-11-18T19:41:49Z</dcterms:created>
  <dcterms:modified xsi:type="dcterms:W3CDTF">2023-02-17T02:46:51Z</dcterms:modified>
</cp:coreProperties>
</file>