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7" r:id="rId6"/>
    <p:sldId id="266" r:id="rId7"/>
    <p:sldId id="275" r:id="rId8"/>
    <p:sldId id="276" r:id="rId9"/>
    <p:sldId id="271" r:id="rId10"/>
    <p:sldId id="274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dra Arundel (1905286)" userId="ecfadaf2-04d4-4aef-96bb-2f623f9fb525" providerId="ADAL" clId="{CD6666AA-7035-48E1-89E1-88B466677A7E}"/>
    <pc:docChg chg="custSel modSld">
      <pc:chgData name="Audra Arundel (1905286)" userId="ecfadaf2-04d4-4aef-96bb-2f623f9fb525" providerId="ADAL" clId="{CD6666AA-7035-48E1-89E1-88B466677A7E}" dt="2020-10-30T16:30:31.127" v="962" actId="122"/>
      <pc:docMkLst>
        <pc:docMk/>
      </pc:docMkLst>
      <pc:sldChg chg="modSp mod">
        <pc:chgData name="Audra Arundel (1905286)" userId="ecfadaf2-04d4-4aef-96bb-2f623f9fb525" providerId="ADAL" clId="{CD6666AA-7035-48E1-89E1-88B466677A7E}" dt="2020-10-28T17:59:59.235" v="1" actId="14100"/>
        <pc:sldMkLst>
          <pc:docMk/>
          <pc:sldMk cId="212512712" sldId="266"/>
        </pc:sldMkLst>
        <pc:spChg chg="mod">
          <ac:chgData name="Audra Arundel (1905286)" userId="ecfadaf2-04d4-4aef-96bb-2f623f9fb525" providerId="ADAL" clId="{CD6666AA-7035-48E1-89E1-88B466677A7E}" dt="2020-10-28T17:59:59.235" v="1" actId="14100"/>
          <ac:spMkLst>
            <pc:docMk/>
            <pc:sldMk cId="212512712" sldId="266"/>
            <ac:spMk id="4" creationId="{79AEE21C-8F27-4769-8A25-46DBD1B60D46}"/>
          </ac:spMkLst>
        </pc:spChg>
      </pc:sldChg>
      <pc:sldChg chg="modSp mod">
        <pc:chgData name="Audra Arundel (1905286)" userId="ecfadaf2-04d4-4aef-96bb-2f623f9fb525" providerId="ADAL" clId="{CD6666AA-7035-48E1-89E1-88B466677A7E}" dt="2020-10-30T12:44:49.226" v="944" actId="20577"/>
        <pc:sldMkLst>
          <pc:docMk/>
          <pc:sldMk cId="684098249" sldId="269"/>
        </pc:sldMkLst>
        <pc:spChg chg="mod">
          <ac:chgData name="Audra Arundel (1905286)" userId="ecfadaf2-04d4-4aef-96bb-2f623f9fb525" providerId="ADAL" clId="{CD6666AA-7035-48E1-89E1-88B466677A7E}" dt="2020-10-30T12:44:13.149" v="941" actId="20577"/>
          <ac:spMkLst>
            <pc:docMk/>
            <pc:sldMk cId="684098249" sldId="269"/>
            <ac:spMk id="3" creationId="{AE7092FB-ED75-46AC-AFA4-D25563398E67}"/>
          </ac:spMkLst>
        </pc:spChg>
        <pc:spChg chg="mod">
          <ac:chgData name="Audra Arundel (1905286)" userId="ecfadaf2-04d4-4aef-96bb-2f623f9fb525" providerId="ADAL" clId="{CD6666AA-7035-48E1-89E1-88B466677A7E}" dt="2020-10-30T12:44:49.226" v="944" actId="20577"/>
          <ac:spMkLst>
            <pc:docMk/>
            <pc:sldMk cId="684098249" sldId="269"/>
            <ac:spMk id="4" creationId="{EE1A3D10-5583-4685-888A-908BB0679068}"/>
          </ac:spMkLst>
        </pc:spChg>
      </pc:sldChg>
      <pc:sldChg chg="modSp mod">
        <pc:chgData name="Audra Arundel (1905286)" userId="ecfadaf2-04d4-4aef-96bb-2f623f9fb525" providerId="ADAL" clId="{CD6666AA-7035-48E1-89E1-88B466677A7E}" dt="2020-10-30T12:43:56.850" v="940" actId="20577"/>
        <pc:sldMkLst>
          <pc:docMk/>
          <pc:sldMk cId="460921139" sldId="270"/>
        </pc:sldMkLst>
        <pc:spChg chg="mod">
          <ac:chgData name="Audra Arundel (1905286)" userId="ecfadaf2-04d4-4aef-96bb-2f623f9fb525" providerId="ADAL" clId="{CD6666AA-7035-48E1-89E1-88B466677A7E}" dt="2020-10-30T12:43:56.850" v="940" actId="20577"/>
          <ac:spMkLst>
            <pc:docMk/>
            <pc:sldMk cId="460921139" sldId="270"/>
            <ac:spMk id="3" creationId="{652F962D-78A9-4C4F-9BB6-67041015AEA9}"/>
          </ac:spMkLst>
        </pc:spChg>
      </pc:sldChg>
      <pc:sldChg chg="modSp mod">
        <pc:chgData name="Audra Arundel (1905286)" userId="ecfadaf2-04d4-4aef-96bb-2f623f9fb525" providerId="ADAL" clId="{CD6666AA-7035-48E1-89E1-88B466677A7E}" dt="2020-10-30T16:30:31.127" v="962" actId="122"/>
        <pc:sldMkLst>
          <pc:docMk/>
          <pc:sldMk cId="4008338006" sldId="271"/>
        </pc:sldMkLst>
        <pc:spChg chg="mod">
          <ac:chgData name="Audra Arundel (1905286)" userId="ecfadaf2-04d4-4aef-96bb-2f623f9fb525" providerId="ADAL" clId="{CD6666AA-7035-48E1-89E1-88B466677A7E}" dt="2020-10-30T16:30:31.127" v="962" actId="122"/>
          <ac:spMkLst>
            <pc:docMk/>
            <pc:sldMk cId="4008338006" sldId="271"/>
            <ac:spMk id="2" creationId="{979DA947-AA77-48BC-80A6-C329CB3D5C7C}"/>
          </ac:spMkLst>
        </pc:spChg>
        <pc:spChg chg="mod">
          <ac:chgData name="Audra Arundel (1905286)" userId="ecfadaf2-04d4-4aef-96bb-2f623f9fb525" providerId="ADAL" clId="{CD6666AA-7035-48E1-89E1-88B466677A7E}" dt="2020-10-30T12:47:49.124" v="957" actId="20577"/>
          <ac:spMkLst>
            <pc:docMk/>
            <pc:sldMk cId="4008338006" sldId="271"/>
            <ac:spMk id="3" creationId="{84F12231-843A-48CA-B00D-EE8D57DA563C}"/>
          </ac:spMkLst>
        </pc:spChg>
        <pc:picChg chg="mod">
          <ac:chgData name="Audra Arundel (1905286)" userId="ecfadaf2-04d4-4aef-96bb-2f623f9fb525" providerId="ADAL" clId="{CD6666AA-7035-48E1-89E1-88B466677A7E}" dt="2020-10-30T12:47:10.774" v="953" actId="14100"/>
          <ac:picMkLst>
            <pc:docMk/>
            <pc:sldMk cId="4008338006" sldId="271"/>
            <ac:picMk id="7" creationId="{B6180B3D-D458-4100-BCAA-87CCFD5152CB}"/>
          </ac:picMkLst>
        </pc:picChg>
      </pc:sldChg>
      <pc:sldChg chg="modSp mod">
        <pc:chgData name="Audra Arundel (1905286)" userId="ecfadaf2-04d4-4aef-96bb-2f623f9fb525" providerId="ADAL" clId="{CD6666AA-7035-48E1-89E1-88B466677A7E}" dt="2020-10-30T12:48:12.603" v="958" actId="20577"/>
        <pc:sldMkLst>
          <pc:docMk/>
          <pc:sldMk cId="851598716" sldId="274"/>
        </pc:sldMkLst>
        <pc:spChg chg="mod">
          <ac:chgData name="Audra Arundel (1905286)" userId="ecfadaf2-04d4-4aef-96bb-2f623f9fb525" providerId="ADAL" clId="{CD6666AA-7035-48E1-89E1-88B466677A7E}" dt="2020-10-28T18:03:45.815" v="125" actId="20577"/>
          <ac:spMkLst>
            <pc:docMk/>
            <pc:sldMk cId="851598716" sldId="274"/>
            <ac:spMk id="2" creationId="{F8F7FFDB-5DA8-4B45-A0C7-618834EEFCC4}"/>
          </ac:spMkLst>
        </pc:spChg>
        <pc:spChg chg="mod">
          <ac:chgData name="Audra Arundel (1905286)" userId="ecfadaf2-04d4-4aef-96bb-2f623f9fb525" providerId="ADAL" clId="{CD6666AA-7035-48E1-89E1-88B466677A7E}" dt="2020-10-30T12:48:12.603" v="958" actId="20577"/>
          <ac:spMkLst>
            <pc:docMk/>
            <pc:sldMk cId="851598716" sldId="274"/>
            <ac:spMk id="3" creationId="{EBFB5D6F-CC47-46A6-A45F-8256EA6FBB26}"/>
          </ac:spMkLst>
        </pc:spChg>
      </pc:sldChg>
      <pc:sldChg chg="modSp mod">
        <pc:chgData name="Audra Arundel (1905286)" userId="ecfadaf2-04d4-4aef-96bb-2f623f9fb525" providerId="ADAL" clId="{CD6666AA-7035-48E1-89E1-88B466677A7E}" dt="2020-10-30T12:46:20.676" v="950" actId="20577"/>
        <pc:sldMkLst>
          <pc:docMk/>
          <pc:sldMk cId="1329755258" sldId="275"/>
        </pc:sldMkLst>
        <pc:spChg chg="mod">
          <ac:chgData name="Audra Arundel (1905286)" userId="ecfadaf2-04d4-4aef-96bb-2f623f9fb525" providerId="ADAL" clId="{CD6666AA-7035-48E1-89E1-88B466677A7E}" dt="2020-10-30T12:46:20.676" v="950" actId="20577"/>
          <ac:spMkLst>
            <pc:docMk/>
            <pc:sldMk cId="1329755258" sldId="275"/>
            <ac:spMk id="3" creationId="{ECDC25B4-7289-4466-AA1A-C2B1823CDD51}"/>
          </ac:spMkLst>
        </pc:spChg>
      </pc:sldChg>
      <pc:sldChg chg="modSp mod">
        <pc:chgData name="Audra Arundel (1905286)" userId="ecfadaf2-04d4-4aef-96bb-2f623f9fb525" providerId="ADAL" clId="{CD6666AA-7035-48E1-89E1-88B466677A7E}" dt="2020-10-28T18:02:34.870" v="111" actId="122"/>
        <pc:sldMkLst>
          <pc:docMk/>
          <pc:sldMk cId="2675164056" sldId="276"/>
        </pc:sldMkLst>
        <pc:spChg chg="mod">
          <ac:chgData name="Audra Arundel (1905286)" userId="ecfadaf2-04d4-4aef-96bb-2f623f9fb525" providerId="ADAL" clId="{CD6666AA-7035-48E1-89E1-88B466677A7E}" dt="2020-10-28T18:02:34.870" v="111" actId="122"/>
          <ac:spMkLst>
            <pc:docMk/>
            <pc:sldMk cId="2675164056" sldId="276"/>
            <ac:spMk id="2" creationId="{216078AF-A0F6-4B9A-9DA0-27B1EE223508}"/>
          </ac:spMkLst>
        </pc:spChg>
        <pc:spChg chg="mod">
          <ac:chgData name="Audra Arundel (1905286)" userId="ecfadaf2-04d4-4aef-96bb-2f623f9fb525" providerId="ADAL" clId="{CD6666AA-7035-48E1-89E1-88B466677A7E}" dt="2020-10-28T18:01:51.343" v="98" actId="20577"/>
          <ac:spMkLst>
            <pc:docMk/>
            <pc:sldMk cId="2675164056" sldId="276"/>
            <ac:spMk id="3" creationId="{B35F3E50-D3B0-45A1-872B-0422F77A15C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929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590668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850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934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728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47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523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226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886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254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5F0-2B44-47BC-86B3-58E2C70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5B5DA-7628-4AC1-8EAE-5010C2A98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E7C3-7830-49F3-9F45-4B2F2B4C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5E328-AD12-449C-BE6E-76DF005E8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F374F-390D-49D8-A7C8-5BEFA3532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498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0F530-2925-4F98-89EC-95C2EC476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79366-3281-483D-8731-0D01B2B24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D8B2-BE7F-4417-8A8A-A95C8BB7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A0D96-671F-4A85-89C6-946624CB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BA434-2E32-4719-B45C-0490D68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683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13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32637B58-87C1-446D-BDA9-B06F4BCF7782}" type="datetimeFigureOut">
              <a:rPr lang="en-US" smtClean="0"/>
              <a:pPr/>
              <a:t>10/30/2020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328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usiness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strategic-hr/heres-what-worries-india-inc-and-employees-14139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workfront.comhutchins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strengths.com/what-is-goal-setting-theory" TargetMode="External"/><Relationship Id="rId7" Type="http://schemas.openxmlformats.org/officeDocument/2006/relationships/hyperlink" Target="https://www.workfront.com/blog/the-disadvantages-of-poor-performance-management(Accessed" TargetMode="External"/><Relationship Id="rId2" Type="http://schemas.openxmlformats.org/officeDocument/2006/relationships/hyperlink" Target="https://www.business.com/articles/popular-management-theories-decode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accord-equality/the-evolution-of-performance-management-at-lbg-da3a8ebfc53c" TargetMode="External"/><Relationship Id="rId5" Type="http://schemas.openxmlformats.org/officeDocument/2006/relationships/hyperlink" Target="https://performyard.com/article/how-does-amazon-do-performance-management" TargetMode="External"/><Relationship Id="rId4" Type="http://schemas.openxmlformats.org/officeDocument/2006/relationships/hyperlink" Target="https://gostrengths.com/what-is-goal-setting-theory.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9B9C0EA8-1D7C-4958-8088-FCCA7A14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000D6DE-A23B-4C22-B47F-8F693347E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4D14FB4-6458-4E1D-B46C-BBE29EDFC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3CF0F7CE-15DE-4549-B1AD-71D91FB52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182352" cy="6857998"/>
          </a:xfrm>
          <a:custGeom>
            <a:avLst/>
            <a:gdLst>
              <a:gd name="connsiteX0" fmla="*/ 0 w 5182352"/>
              <a:gd name="connsiteY0" fmla="*/ 0 h 6857998"/>
              <a:gd name="connsiteX1" fmla="*/ 2818507 w 5182352"/>
              <a:gd name="connsiteY1" fmla="*/ 0 h 6857998"/>
              <a:gd name="connsiteX2" fmla="*/ 2930927 w 5182352"/>
              <a:gd name="connsiteY2" fmla="*/ 43392 h 6857998"/>
              <a:gd name="connsiteX3" fmla="*/ 5182352 w 5182352"/>
              <a:gd name="connsiteY3" fmla="*/ 3428998 h 6857998"/>
              <a:gd name="connsiteX4" fmla="*/ 2930927 w 5182352"/>
              <a:gd name="connsiteY4" fmla="*/ 6814605 h 6857998"/>
              <a:gd name="connsiteX5" fmla="*/ 2818504 w 5182352"/>
              <a:gd name="connsiteY5" fmla="*/ 6857998 h 6857998"/>
              <a:gd name="connsiteX6" fmla="*/ 0 w 5182352"/>
              <a:gd name="connsiteY6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82352" h="6857998">
                <a:moveTo>
                  <a:pt x="0" y="0"/>
                </a:moveTo>
                <a:lnTo>
                  <a:pt x="2818507" y="0"/>
                </a:lnTo>
                <a:lnTo>
                  <a:pt x="2930927" y="43392"/>
                </a:lnTo>
                <a:cubicBezTo>
                  <a:pt x="4251985" y="590036"/>
                  <a:pt x="5182352" y="1899962"/>
                  <a:pt x="5182352" y="3428998"/>
                </a:cubicBezTo>
                <a:cubicBezTo>
                  <a:pt x="5182352" y="4958035"/>
                  <a:pt x="4251985" y="6267961"/>
                  <a:pt x="2930927" y="6814605"/>
                </a:cubicBezTo>
                <a:lnTo>
                  <a:pt x="2818504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FECC7-1131-45A9-B32E-5A78AB4A04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1" y="2799643"/>
            <a:ext cx="2844800" cy="1997543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Audra Arundel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581A1A-4F98-4601-B44E-B238BA9BD7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399" y="4797188"/>
            <a:ext cx="3466531" cy="120100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1905286</a:t>
            </a:r>
          </a:p>
        </p:txBody>
      </p: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3D651D50-AFE8-4258-90FE-E239C3138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1600" y="2"/>
            <a:ext cx="7010401" cy="6857998"/>
          </a:xfrm>
          <a:custGeom>
            <a:avLst/>
            <a:gdLst>
              <a:gd name="connsiteX0" fmla="*/ 2363848 w 7010401"/>
              <a:gd name="connsiteY0" fmla="*/ 0 h 6857998"/>
              <a:gd name="connsiteX1" fmla="*/ 7010401 w 7010401"/>
              <a:gd name="connsiteY1" fmla="*/ 0 h 6857998"/>
              <a:gd name="connsiteX2" fmla="*/ 7010401 w 7010401"/>
              <a:gd name="connsiteY2" fmla="*/ 6857998 h 6857998"/>
              <a:gd name="connsiteX3" fmla="*/ 2363845 w 7010401"/>
              <a:gd name="connsiteY3" fmla="*/ 6857998 h 6857998"/>
              <a:gd name="connsiteX4" fmla="*/ 2251425 w 7010401"/>
              <a:gd name="connsiteY4" fmla="*/ 6814606 h 6857998"/>
              <a:gd name="connsiteX5" fmla="*/ 0 w 7010401"/>
              <a:gd name="connsiteY5" fmla="*/ 3429000 h 6857998"/>
              <a:gd name="connsiteX6" fmla="*/ 2251425 w 7010401"/>
              <a:gd name="connsiteY6" fmla="*/ 43393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10401" h="6857998">
                <a:moveTo>
                  <a:pt x="2363848" y="0"/>
                </a:moveTo>
                <a:lnTo>
                  <a:pt x="7010401" y="0"/>
                </a:lnTo>
                <a:lnTo>
                  <a:pt x="7010401" y="6857998"/>
                </a:lnTo>
                <a:lnTo>
                  <a:pt x="2363845" y="6857998"/>
                </a:lnTo>
                <a:lnTo>
                  <a:pt x="2251425" y="6814606"/>
                </a:lnTo>
                <a:cubicBezTo>
                  <a:pt x="930367" y="6267962"/>
                  <a:pt x="0" y="4958036"/>
                  <a:pt x="0" y="3429000"/>
                </a:cubicBezTo>
                <a:cubicBezTo>
                  <a:pt x="0" y="1899963"/>
                  <a:pt x="930367" y="590037"/>
                  <a:pt x="2251425" y="43393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BA028B41-3E88-4078-BB1E-1AD3E2465B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5" t="18559" r="20007" b="10580"/>
          <a:stretch/>
        </p:blipFill>
        <p:spPr>
          <a:xfrm>
            <a:off x="6391905" y="685801"/>
            <a:ext cx="5678175" cy="48428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9FD09E-2A33-46A6-9FCD-C0AB60BCB1C3}"/>
              </a:ext>
            </a:extLst>
          </p:cNvPr>
          <p:cNvSpPr txBox="1"/>
          <p:nvPr/>
        </p:nvSpPr>
        <p:spPr>
          <a:xfrm>
            <a:off x="914400" y="1174044"/>
            <a:ext cx="4267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2"/>
                </a:solidFill>
              </a:rPr>
              <a:t>Developing Relationships and Workplace </a:t>
            </a:r>
          </a:p>
          <a:p>
            <a:r>
              <a:rPr lang="en-GB" sz="2400" dirty="0">
                <a:solidFill>
                  <a:schemeClr val="bg2"/>
                </a:solidFill>
              </a:rPr>
              <a:t>Achievement</a:t>
            </a:r>
          </a:p>
          <a:p>
            <a:r>
              <a:rPr lang="en-GB" sz="2400" dirty="0">
                <a:solidFill>
                  <a:schemeClr val="bg2"/>
                </a:solidFill>
              </a:rPr>
              <a:t>(BMSW5102)</a:t>
            </a:r>
          </a:p>
        </p:txBody>
      </p:sp>
    </p:spTree>
    <p:extLst>
      <p:ext uri="{BB962C8B-B14F-4D97-AF65-F5344CB8AC3E}">
        <p14:creationId xmlns:p14="http://schemas.microsoft.com/office/powerpoint/2010/main" val="1321008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4F6DD5F-8937-4B3E-911F-EB7A7D399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A11144A-98D8-4F6D-AEFF-CFBAC7669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2672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A62355F-6041-49B6-9ADE-ADA617C2A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1741" y="3249454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A36BA93-6E64-4A0E-B2C4-34541F175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83790" y="3249455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3B237F-F26C-4257-8289-6E3A6EDF9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685801"/>
            <a:ext cx="3162299" cy="4314824"/>
          </a:xfrm>
        </p:spPr>
        <p:txBody>
          <a:bodyPr anchor="t">
            <a:normAutofit/>
          </a:bodyPr>
          <a:lstStyle/>
          <a:p>
            <a:pPr algn="ctr"/>
            <a:r>
              <a:rPr lang="en-GB" sz="3100" dirty="0">
                <a:solidFill>
                  <a:srgbClr val="FFFFFF"/>
                </a:solidFill>
              </a:rPr>
              <a:t>What is Performance Management?</a:t>
            </a:r>
          </a:p>
        </p:txBody>
      </p: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FA4FA0BB-D3B1-41F5-B275-4603D07E1F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75118" y="308914"/>
            <a:ext cx="2534299" cy="25342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F08A3-A4CC-4E70-98B8-837AB75BF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5490" y="3642663"/>
            <a:ext cx="6385661" cy="25342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“Performance management is a continuous process of identifying, measuring, and developing the performance of individuals and teams and aligning performance with the strategic goals of the organisation.”</a:t>
            </a: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(Aguinis,2009)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690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70FF25AD-0F94-41DA-B0CB-8FDC642B7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D914EEE2-91CA-464B-AC64-5479DB513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6850C165-81F9-4CBC-87CA-3E6EBEA63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860295" y="0"/>
            <a:ext cx="2343647" cy="4385568"/>
          </a:xfrm>
          <a:custGeom>
            <a:avLst/>
            <a:gdLst>
              <a:gd name="connsiteX0" fmla="*/ 0 w 2343647"/>
              <a:gd name="connsiteY0" fmla="*/ 0 h 4385568"/>
              <a:gd name="connsiteX1" fmla="*/ 13818 w 2343647"/>
              <a:gd name="connsiteY1" fmla="*/ 0 h 4385568"/>
              <a:gd name="connsiteX2" fmla="*/ 34560 w 2343647"/>
              <a:gd name="connsiteY2" fmla="*/ 141658 h 4385568"/>
              <a:gd name="connsiteX3" fmla="*/ 2208831 w 2343647"/>
              <a:gd name="connsiteY3" fmla="*/ 2118828 h 4385568"/>
              <a:gd name="connsiteX4" fmla="*/ 2343647 w 2343647"/>
              <a:gd name="connsiteY4" fmla="*/ 2125211 h 4385568"/>
              <a:gd name="connsiteX5" fmla="*/ 2208831 w 2343647"/>
              <a:gd name="connsiteY5" fmla="*/ 2131594 h 4385568"/>
              <a:gd name="connsiteX6" fmla="*/ 3143 w 2343647"/>
              <a:gd name="connsiteY6" fmla="*/ 4323325 h 4385568"/>
              <a:gd name="connsiteX7" fmla="*/ 0 w 2343647"/>
              <a:gd name="connsiteY7" fmla="*/ 4385568 h 438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3647" h="4385568">
                <a:moveTo>
                  <a:pt x="0" y="0"/>
                </a:moveTo>
                <a:lnTo>
                  <a:pt x="13818" y="0"/>
                </a:lnTo>
                <a:lnTo>
                  <a:pt x="34560" y="141658"/>
                </a:lnTo>
                <a:cubicBezTo>
                  <a:pt x="237593" y="1199063"/>
                  <a:pt x="1119361" y="2015131"/>
                  <a:pt x="2208831" y="2118828"/>
                </a:cubicBezTo>
                <a:lnTo>
                  <a:pt x="2343647" y="2125211"/>
                </a:lnTo>
                <a:lnTo>
                  <a:pt x="2208831" y="2131594"/>
                </a:lnTo>
                <a:cubicBezTo>
                  <a:pt x="1046730" y="2242204"/>
                  <a:pt x="120947" y="3163335"/>
                  <a:pt x="3143" y="4323325"/>
                </a:cubicBezTo>
                <a:lnTo>
                  <a:pt x="0" y="43855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C1A212B-431A-4929-AA76-34A688D35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860295" y="0"/>
            <a:ext cx="2343647" cy="4385568"/>
          </a:xfrm>
          <a:custGeom>
            <a:avLst/>
            <a:gdLst>
              <a:gd name="connsiteX0" fmla="*/ 0 w 2343647"/>
              <a:gd name="connsiteY0" fmla="*/ 0 h 4385568"/>
              <a:gd name="connsiteX1" fmla="*/ 13818 w 2343647"/>
              <a:gd name="connsiteY1" fmla="*/ 0 h 4385568"/>
              <a:gd name="connsiteX2" fmla="*/ 34560 w 2343647"/>
              <a:gd name="connsiteY2" fmla="*/ 141658 h 4385568"/>
              <a:gd name="connsiteX3" fmla="*/ 2208831 w 2343647"/>
              <a:gd name="connsiteY3" fmla="*/ 2118828 h 4385568"/>
              <a:gd name="connsiteX4" fmla="*/ 2343647 w 2343647"/>
              <a:gd name="connsiteY4" fmla="*/ 2125211 h 4385568"/>
              <a:gd name="connsiteX5" fmla="*/ 2208831 w 2343647"/>
              <a:gd name="connsiteY5" fmla="*/ 2131594 h 4385568"/>
              <a:gd name="connsiteX6" fmla="*/ 3143 w 2343647"/>
              <a:gd name="connsiteY6" fmla="*/ 4323325 h 4385568"/>
              <a:gd name="connsiteX7" fmla="*/ 0 w 2343647"/>
              <a:gd name="connsiteY7" fmla="*/ 4385568 h 438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3647" h="4385568">
                <a:moveTo>
                  <a:pt x="0" y="0"/>
                </a:moveTo>
                <a:lnTo>
                  <a:pt x="13818" y="0"/>
                </a:lnTo>
                <a:lnTo>
                  <a:pt x="34560" y="141658"/>
                </a:lnTo>
                <a:cubicBezTo>
                  <a:pt x="237593" y="1199063"/>
                  <a:pt x="1119361" y="2015131"/>
                  <a:pt x="2208831" y="2118828"/>
                </a:cubicBezTo>
                <a:lnTo>
                  <a:pt x="2343647" y="2125211"/>
                </a:lnTo>
                <a:lnTo>
                  <a:pt x="2208831" y="2131594"/>
                </a:lnTo>
                <a:cubicBezTo>
                  <a:pt x="1046730" y="2242204"/>
                  <a:pt x="120947" y="3163335"/>
                  <a:pt x="3143" y="4323325"/>
                </a:cubicBezTo>
                <a:lnTo>
                  <a:pt x="0" y="4385568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4F2EC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F22D7-2C8D-4EFA-AC88-E0017633A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30307"/>
            <a:ext cx="9914859" cy="13716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What Performance Management theories are available?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CC708-D4AC-4E9B-9570-D6AC8F21C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645" y="2232214"/>
            <a:ext cx="8376356" cy="3242897"/>
          </a:xfrm>
        </p:spPr>
        <p:txBody>
          <a:bodyPr>
            <a:normAutofit fontScale="92500" lnSpcReduction="10000"/>
          </a:bodyPr>
          <a:lstStyle/>
          <a:p>
            <a:pPr fontAlgn="ctr"/>
            <a:r>
              <a:rPr lang="en-GB" sz="2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Scientific theory by Frederick W. Taylor(1909)</a:t>
            </a:r>
          </a:p>
          <a:p>
            <a:pPr fontAlgn="ctr"/>
            <a:r>
              <a:rPr lang="en-GB" sz="2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Administrative theory by Henri Fayol(1916)</a:t>
            </a:r>
          </a:p>
          <a:p>
            <a:pPr fontAlgn="ctr"/>
            <a:r>
              <a:rPr lang="en-GB" sz="2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Bureaucratic theory by Max Weber(1900’s)</a:t>
            </a:r>
          </a:p>
          <a:p>
            <a:pPr marL="228600" marR="0" lvl="0" indent="-2286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relations theory by Elton Mayo(1920’s)</a:t>
            </a:r>
          </a:p>
          <a:p>
            <a:pPr marL="228600" marR="0" lvl="0" indent="-228600" algn="l" defTabSz="914400" rtl="0" eaLnBrk="1" fontAlgn="ctr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F48E7C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Systematic theory by Ludwig von Bertalanffy(1973)</a:t>
            </a:r>
            <a:endParaRPr lang="en-GB" sz="2200" b="1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ctr"/>
            <a:r>
              <a:rPr lang="en-GB" sz="22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X&amp;Y theory by Douglas McGregor(1950’s)</a:t>
            </a:r>
          </a:p>
          <a:p>
            <a:pPr marL="0" indent="0" fontAlgn="ctr">
              <a:buNone/>
            </a:pPr>
            <a:r>
              <a:rPr lang="en-GB" sz="2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(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2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usiness news daily.com, 2018)</a:t>
            </a:r>
          </a:p>
          <a:p>
            <a:pPr marL="0" indent="0" fontAlgn="ctr">
              <a:buNone/>
            </a:pPr>
            <a:endParaRPr lang="en-GB" sz="2800" b="1" i="0" u="none" strike="noStrike" dirty="0">
              <a:effectLst/>
              <a:latin typeface="Poppins"/>
            </a:endParaRPr>
          </a:p>
          <a:p>
            <a:pPr fontAlgn="ctr"/>
            <a:endParaRPr lang="en-GB" sz="2800" b="1" i="0" u="none" strike="noStrike" dirty="0">
              <a:effectLst/>
              <a:latin typeface="Poppins"/>
            </a:endParaRPr>
          </a:p>
          <a:p>
            <a:pPr marL="0" indent="0" fontAlgn="ctr">
              <a:buNone/>
            </a:pPr>
            <a:endParaRPr lang="en-GB" sz="2800" b="1" i="0" u="none" strike="noStrike" dirty="0">
              <a:effectLst/>
              <a:latin typeface="Poppins"/>
            </a:endParaRPr>
          </a:p>
          <a:p>
            <a:pPr marL="0" indent="0" fontAlgn="ctr">
              <a:buNone/>
            </a:pPr>
            <a:endParaRPr lang="en-GB" b="0" i="0" u="none" strike="noStrike" dirty="0">
              <a:effectLst/>
              <a:latin typeface="Poppins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AEE21C-8F27-4769-8A25-46DBD1B60D46}"/>
              </a:ext>
            </a:extLst>
          </p:cNvPr>
          <p:cNvSpPr txBox="1"/>
          <p:nvPr/>
        </p:nvSpPr>
        <p:spPr>
          <a:xfrm>
            <a:off x="3100552" y="5578361"/>
            <a:ext cx="73887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Most modern-day workplaces employ multiple management theories to ensure optimal employee output.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>
                <a:solidFill>
                  <a:srgbClr val="2D2D2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Business.com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512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54E4A1-6024-4D18-89EA-EB7EF53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84965AF-C953-45C8-BD68-12F8B5881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56" y="0"/>
            <a:ext cx="12186844" cy="2128964"/>
          </a:xfrm>
          <a:custGeom>
            <a:avLst/>
            <a:gdLst>
              <a:gd name="connsiteX0" fmla="*/ 0 w 12186844"/>
              <a:gd name="connsiteY0" fmla="*/ 0 h 2128964"/>
              <a:gd name="connsiteX1" fmla="*/ 12186844 w 12186844"/>
              <a:gd name="connsiteY1" fmla="*/ 0 h 2128964"/>
              <a:gd name="connsiteX2" fmla="*/ 12186844 w 12186844"/>
              <a:gd name="connsiteY2" fmla="*/ 2128964 h 2128964"/>
              <a:gd name="connsiteX3" fmla="*/ 2247277 w 12186844"/>
              <a:gd name="connsiteY3" fmla="*/ 2128964 h 2128964"/>
              <a:gd name="connsiteX4" fmla="*/ 2326545 w 12186844"/>
              <a:gd name="connsiteY4" fmla="*/ 2125211 h 2128964"/>
              <a:gd name="connsiteX5" fmla="*/ 2191729 w 12186844"/>
              <a:gd name="connsiteY5" fmla="*/ 2118828 h 2128964"/>
              <a:gd name="connsiteX6" fmla="*/ 66975 w 12186844"/>
              <a:gd name="connsiteY6" fmla="*/ 349781 h 2128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6844" h="2128964">
                <a:moveTo>
                  <a:pt x="0" y="0"/>
                </a:moveTo>
                <a:lnTo>
                  <a:pt x="12186844" y="0"/>
                </a:lnTo>
                <a:lnTo>
                  <a:pt x="12186844" y="2128964"/>
                </a:lnTo>
                <a:lnTo>
                  <a:pt x="2247277" y="2128964"/>
                </a:lnTo>
                <a:lnTo>
                  <a:pt x="2326545" y="2125211"/>
                </a:lnTo>
                <a:lnTo>
                  <a:pt x="2191729" y="2118828"/>
                </a:lnTo>
                <a:cubicBezTo>
                  <a:pt x="1174891" y="2022044"/>
                  <a:pt x="338983" y="1304706"/>
                  <a:pt x="66975" y="34978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DECE677-C1FD-4829-8D4A-3C19A04A3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3672" y="0"/>
            <a:ext cx="2353172" cy="2431959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D43D73-7CA8-4783-B851-32018AFBF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10988"/>
            <a:ext cx="9344578" cy="115644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Theories used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C25B4-7289-4466-AA1A-C2B1823CD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2431959"/>
            <a:ext cx="11772900" cy="429345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AMO theory of performance(Bailey 1993)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ability, motivation and opportunity model(AMO) model (1993)has become a commonly accepted framework to explain how HR policies might work and impact on performance.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(Hutchinson,2013)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360-degree feedback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process where employees receive feedback from managers and peers.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Identifies how we see ourselves and how others see us &amp; maximises performance.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(Armstrong,2009,p113)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Goal setting theory (Locke,2004 )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Individuals who set specific goals performed better than those who set general, easy goals.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(Go strengths.com,2020)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29755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078AF-A0F6-4B9A-9DA0-27B1EE223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1"/>
            <a:ext cx="10202248" cy="1890069"/>
          </a:xfrm>
        </p:spPr>
        <p:txBody>
          <a:bodyPr/>
          <a:lstStyle/>
          <a:p>
            <a:pPr algn="ctr"/>
            <a:r>
              <a:rPr lang="en-GB" dirty="0"/>
              <a:t>Employee Benefits of 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F3E50-D3B0-45A1-872B-0422F77A15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They know what is expected</a:t>
            </a:r>
          </a:p>
          <a:p>
            <a:r>
              <a:rPr lang="en-GB" dirty="0"/>
              <a:t>They know how they stand</a:t>
            </a:r>
          </a:p>
          <a:p>
            <a:r>
              <a:rPr lang="en-GB" dirty="0"/>
              <a:t>They know what they need to do to reach their objectives</a:t>
            </a:r>
          </a:p>
          <a:p>
            <a:r>
              <a:rPr lang="en-GB" dirty="0"/>
              <a:t>They can discuss with their manager their present job, development and training needs</a:t>
            </a:r>
          </a:p>
        </p:txBody>
      </p:sp>
      <p:pic>
        <p:nvPicPr>
          <p:cNvPr id="7" name="Content Placeholder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FDBBA1F0-44CC-4A22-B475-469E0C6D9E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57925" y="2805460"/>
            <a:ext cx="4852988" cy="272980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2801E2-8B46-4750-B792-0DA5CE9DBBD1}"/>
              </a:ext>
            </a:extLst>
          </p:cNvPr>
          <p:cNvSpPr txBox="1"/>
          <p:nvPr/>
        </p:nvSpPr>
        <p:spPr>
          <a:xfrm>
            <a:off x="1645920" y="6423660"/>
            <a:ext cx="2013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(Armstrong, 2009)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29D24C-AB14-48B2-85E2-078E8DD3E95B}"/>
              </a:ext>
            </a:extLst>
          </p:cNvPr>
          <p:cNvSpPr txBox="1"/>
          <p:nvPr/>
        </p:nvSpPr>
        <p:spPr>
          <a:xfrm>
            <a:off x="6257925" y="5535265"/>
            <a:ext cx="485298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eoplematters.in/article/strategic-hr/heres-what-worries-india-inc-and-employees-1413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675164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A272216-7419-4C87-AB03-82E0DA38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748745D-043E-438C-AC65-55312AE5F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36" y="0"/>
            <a:ext cx="427847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D48C68A-93B6-4E31-900A-256A1FEB1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661" y="0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0D226F9-D15F-49EB-8CD2-0FA2AD4A0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4500" y="3455252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DA947-AA77-48BC-80A6-C329CB3D5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685799"/>
            <a:ext cx="3346823" cy="5486401"/>
          </a:xfrm>
        </p:spPr>
        <p:txBody>
          <a:bodyPr>
            <a:normAutofit/>
          </a:bodyPr>
          <a:lstStyle/>
          <a:p>
            <a:pPr algn="ctr"/>
            <a:r>
              <a:rPr lang="en-GB" sz="3700" dirty="0">
                <a:solidFill>
                  <a:srgbClr val="FFFFFF"/>
                </a:solidFill>
              </a:rPr>
              <a:t>What are </a:t>
            </a:r>
            <a:r>
              <a:rPr lang="en-GB" sz="3700">
                <a:solidFill>
                  <a:srgbClr val="FFFFFF"/>
                </a:solidFill>
              </a:rPr>
              <a:t>the criticisms </a:t>
            </a:r>
            <a:r>
              <a:rPr lang="en-GB" sz="3700" dirty="0">
                <a:solidFill>
                  <a:srgbClr val="FFFFFF"/>
                </a:solidFill>
              </a:rPr>
              <a:t>of  </a:t>
            </a:r>
            <a:r>
              <a:rPr lang="en-GB" sz="3700">
                <a:solidFill>
                  <a:srgbClr val="FFFFFF"/>
                </a:solidFill>
              </a:rPr>
              <a:t>Performance Management?</a:t>
            </a: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12231-843A-48CA-B00D-EE8D57DA5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484" y="0"/>
            <a:ext cx="4762216" cy="9669780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demotivate/increase employee turnover.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Waste of money /resources, 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Preparing for an annual review takes up a great deal of time—Deloitte found that the average manager spends 210 hours on performance review activities.</a:t>
            </a:r>
          </a:p>
          <a:p>
            <a:pPr>
              <a:lnSpc>
                <a:spcPct val="110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there are no standards for performance in employees’ roles, they won’t know what’s expected of them, and may simply not understand what justifies poor v’s excellent performance.</a:t>
            </a:r>
            <a:r>
              <a:rPr lang="en-GB" sz="1600" dirty="0">
                <a:solidFill>
                  <a:srgbClr val="09283F"/>
                </a:solidFill>
                <a:latin typeface="Segoe UI" panose="020B0502040204020203" pitchFamily="34" charset="0"/>
              </a:rPr>
              <a:t>(workfront.com,2019)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Rewarding employees can cause resentment throughout the team and can be looked at as a bribe.</a:t>
            </a:r>
            <a:r>
              <a:rPr lang="en-GB" sz="1600" dirty="0">
                <a:latin typeface="Segoe UI" panose="020B0502040204020203" pitchFamily="34" charset="0"/>
                <a:hlinkClick r:id="rId2"/>
              </a:rPr>
              <a:t>(Hutchinson</a:t>
            </a:r>
            <a:r>
              <a:rPr lang="en-GB" sz="1600" dirty="0">
                <a:latin typeface="Segoe UI" panose="020B0502040204020203" pitchFamily="34" charset="0"/>
              </a:rPr>
              <a:t>,2013)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 dirty="0">
              <a:latin typeface="Segoe UI" panose="020B0502040204020203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 dirty="0">
              <a:latin typeface="Segoe UI" panose="020B0502040204020203" pitchFamily="34" charset="0"/>
            </a:endParaRPr>
          </a:p>
          <a:p>
            <a:pPr>
              <a:lnSpc>
                <a:spcPct val="110000"/>
              </a:lnSpc>
            </a:pPr>
            <a:endParaRPr lang="en-GB" sz="1600" dirty="0">
              <a:latin typeface="Segoe UI" panose="020B0502040204020203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B6180B3D-D458-4100-BCAA-87CCFD5152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29700" y="1303021"/>
            <a:ext cx="2552700" cy="373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3380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2FA585-017C-40CA-9D8D-27478008F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13ADD6-4A4A-4609-9D89-D0BD8E7FE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275" y="0"/>
            <a:ext cx="5192874" cy="6858000"/>
          </a:xfrm>
          <a:prstGeom prst="rect">
            <a:avLst/>
          </a:prstGeom>
          <a:solidFill>
            <a:schemeClr val="accent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3F615A-4EEB-4296-92B1-1041C55DA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38600" cy="6172200"/>
          </a:xfrm>
          <a:custGeom>
            <a:avLst/>
            <a:gdLst>
              <a:gd name="connsiteX0" fmla="*/ 0 w 4038600"/>
              <a:gd name="connsiteY0" fmla="*/ 0 h 6172200"/>
              <a:gd name="connsiteX1" fmla="*/ 4038600 w 4038600"/>
              <a:gd name="connsiteY1" fmla="*/ 0 h 6172200"/>
              <a:gd name="connsiteX2" fmla="*/ 4038600 w 4038600"/>
              <a:gd name="connsiteY2" fmla="*/ 2741245 h 6172200"/>
              <a:gd name="connsiteX3" fmla="*/ 4038600 w 4038600"/>
              <a:gd name="connsiteY3" fmla="*/ 2765067 h 6172200"/>
              <a:gd name="connsiteX4" fmla="*/ 4037397 w 4038600"/>
              <a:gd name="connsiteY4" fmla="*/ 2765067 h 6172200"/>
              <a:gd name="connsiteX5" fmla="*/ 4020887 w 4038600"/>
              <a:gd name="connsiteY5" fmla="*/ 3092040 h 6172200"/>
              <a:gd name="connsiteX6" fmla="*/ 607645 w 4038600"/>
              <a:gd name="connsiteY6" fmla="*/ 6172200 h 6172200"/>
              <a:gd name="connsiteX7" fmla="*/ 453014 w 4038600"/>
              <a:gd name="connsiteY7" fmla="*/ 6168290 h 6172200"/>
              <a:gd name="connsiteX8" fmla="*/ 0 w 4038600"/>
              <a:gd name="connsiteY8" fmla="*/ 616829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38600" h="6172200">
                <a:moveTo>
                  <a:pt x="0" y="0"/>
                </a:moveTo>
                <a:lnTo>
                  <a:pt x="4038600" y="0"/>
                </a:lnTo>
                <a:lnTo>
                  <a:pt x="4038600" y="2741245"/>
                </a:lnTo>
                <a:lnTo>
                  <a:pt x="4038600" y="2765067"/>
                </a:lnTo>
                <a:lnTo>
                  <a:pt x="4037397" y="2765067"/>
                </a:lnTo>
                <a:lnTo>
                  <a:pt x="4020887" y="3092040"/>
                </a:lnTo>
                <a:cubicBezTo>
                  <a:pt x="3845187" y="4822120"/>
                  <a:pt x="2384080" y="6172200"/>
                  <a:pt x="607645" y="6172200"/>
                </a:cubicBezTo>
                <a:lnTo>
                  <a:pt x="453014" y="6168290"/>
                </a:lnTo>
                <a:lnTo>
                  <a:pt x="0" y="616829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A5FB2A7-04D8-4377-A3D3-A5DCCC48B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07828" y="2084230"/>
            <a:ext cx="4354666" cy="5192873"/>
          </a:xfrm>
          <a:custGeom>
            <a:avLst/>
            <a:gdLst>
              <a:gd name="connsiteX0" fmla="*/ 4354666 w 4354666"/>
              <a:gd name="connsiteY0" fmla="*/ 3430955 h 5192873"/>
              <a:gd name="connsiteX1" fmla="*/ 1274506 w 4354666"/>
              <a:gd name="connsiteY1" fmla="*/ 17713 h 5192873"/>
              <a:gd name="connsiteX2" fmla="*/ 947533 w 4354666"/>
              <a:gd name="connsiteY2" fmla="*/ 1203 h 5192873"/>
              <a:gd name="connsiteX3" fmla="*/ 947533 w 4354666"/>
              <a:gd name="connsiteY3" fmla="*/ 0 h 5192873"/>
              <a:gd name="connsiteX4" fmla="*/ 923711 w 4354666"/>
              <a:gd name="connsiteY4" fmla="*/ 0 h 5192873"/>
              <a:gd name="connsiteX5" fmla="*/ 0 w 4354666"/>
              <a:gd name="connsiteY5" fmla="*/ 0 h 5192873"/>
              <a:gd name="connsiteX6" fmla="*/ 0 w 4354666"/>
              <a:gd name="connsiteY6" fmla="*/ 5192873 h 5192873"/>
              <a:gd name="connsiteX7" fmla="*/ 4350756 w 4354666"/>
              <a:gd name="connsiteY7" fmla="*/ 5192873 h 5192873"/>
              <a:gd name="connsiteX8" fmla="*/ 4350756 w 4354666"/>
              <a:gd name="connsiteY8" fmla="*/ 3585586 h 5192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54666" h="5192873">
                <a:moveTo>
                  <a:pt x="4354666" y="3430955"/>
                </a:moveTo>
                <a:cubicBezTo>
                  <a:pt x="4354666" y="1654520"/>
                  <a:pt x="3004586" y="193413"/>
                  <a:pt x="1274506" y="17713"/>
                </a:cubicBezTo>
                <a:lnTo>
                  <a:pt x="947533" y="1203"/>
                </a:lnTo>
                <a:lnTo>
                  <a:pt x="947533" y="0"/>
                </a:lnTo>
                <a:lnTo>
                  <a:pt x="923711" y="0"/>
                </a:lnTo>
                <a:lnTo>
                  <a:pt x="0" y="0"/>
                </a:lnTo>
                <a:lnTo>
                  <a:pt x="0" y="5192873"/>
                </a:lnTo>
                <a:lnTo>
                  <a:pt x="4350756" y="5192873"/>
                </a:lnTo>
                <a:lnTo>
                  <a:pt x="4350756" y="358558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7FFDB-5DA8-4B45-A0C7-618834EEF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685799"/>
            <a:ext cx="4038600" cy="4834719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Organisation use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B5D6F-CC47-46A6-A45F-8256EA6FB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85800"/>
            <a:ext cx="5192874" cy="584358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Tesco uses a corporate  steering wheel framework to outline key strategic objectives of the company.   (Bernardmarr.com,2020)</a:t>
            </a:r>
          </a:p>
          <a:p>
            <a:pPr>
              <a:lnSpc>
                <a:spcPct val="110000"/>
              </a:lnSpc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Facebook conducts bi annual 360-degree feedback known as a performance summary cycle. A continuous stream of real time feedback is 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also used.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(Performyard.com,2019)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Lloyds bank adapted a new approach in 2019  with a simple, collaborative approach which uses regular open and honest conversations with line managers to get the right development opportunities. (Rimell,2018)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851598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0FF25AD-0F94-41DA-B0CB-8FDC642B7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914EEE2-91CA-464B-AC64-5479DB513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850C165-81F9-4CBC-87CA-3E6EBEA63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860295" y="0"/>
            <a:ext cx="2343647" cy="4385568"/>
          </a:xfrm>
          <a:custGeom>
            <a:avLst/>
            <a:gdLst>
              <a:gd name="connsiteX0" fmla="*/ 0 w 2343647"/>
              <a:gd name="connsiteY0" fmla="*/ 0 h 4385568"/>
              <a:gd name="connsiteX1" fmla="*/ 13818 w 2343647"/>
              <a:gd name="connsiteY1" fmla="*/ 0 h 4385568"/>
              <a:gd name="connsiteX2" fmla="*/ 34560 w 2343647"/>
              <a:gd name="connsiteY2" fmla="*/ 141658 h 4385568"/>
              <a:gd name="connsiteX3" fmla="*/ 2208831 w 2343647"/>
              <a:gd name="connsiteY3" fmla="*/ 2118828 h 4385568"/>
              <a:gd name="connsiteX4" fmla="*/ 2343647 w 2343647"/>
              <a:gd name="connsiteY4" fmla="*/ 2125211 h 4385568"/>
              <a:gd name="connsiteX5" fmla="*/ 2208831 w 2343647"/>
              <a:gd name="connsiteY5" fmla="*/ 2131594 h 4385568"/>
              <a:gd name="connsiteX6" fmla="*/ 3143 w 2343647"/>
              <a:gd name="connsiteY6" fmla="*/ 4323325 h 4385568"/>
              <a:gd name="connsiteX7" fmla="*/ 0 w 2343647"/>
              <a:gd name="connsiteY7" fmla="*/ 4385568 h 438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3647" h="4385568">
                <a:moveTo>
                  <a:pt x="0" y="0"/>
                </a:moveTo>
                <a:lnTo>
                  <a:pt x="13818" y="0"/>
                </a:lnTo>
                <a:lnTo>
                  <a:pt x="34560" y="141658"/>
                </a:lnTo>
                <a:cubicBezTo>
                  <a:pt x="237593" y="1199063"/>
                  <a:pt x="1119361" y="2015131"/>
                  <a:pt x="2208831" y="2118828"/>
                </a:cubicBezTo>
                <a:lnTo>
                  <a:pt x="2343647" y="2125211"/>
                </a:lnTo>
                <a:lnTo>
                  <a:pt x="2208831" y="2131594"/>
                </a:lnTo>
                <a:cubicBezTo>
                  <a:pt x="1046730" y="2242204"/>
                  <a:pt x="120947" y="3163335"/>
                  <a:pt x="3143" y="4323325"/>
                </a:cubicBezTo>
                <a:lnTo>
                  <a:pt x="0" y="43855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C1A212B-431A-4929-AA76-34A688D35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860295" y="0"/>
            <a:ext cx="2343647" cy="4385568"/>
          </a:xfrm>
          <a:custGeom>
            <a:avLst/>
            <a:gdLst>
              <a:gd name="connsiteX0" fmla="*/ 0 w 2343647"/>
              <a:gd name="connsiteY0" fmla="*/ 0 h 4385568"/>
              <a:gd name="connsiteX1" fmla="*/ 13818 w 2343647"/>
              <a:gd name="connsiteY1" fmla="*/ 0 h 4385568"/>
              <a:gd name="connsiteX2" fmla="*/ 34560 w 2343647"/>
              <a:gd name="connsiteY2" fmla="*/ 141658 h 4385568"/>
              <a:gd name="connsiteX3" fmla="*/ 2208831 w 2343647"/>
              <a:gd name="connsiteY3" fmla="*/ 2118828 h 4385568"/>
              <a:gd name="connsiteX4" fmla="*/ 2343647 w 2343647"/>
              <a:gd name="connsiteY4" fmla="*/ 2125211 h 4385568"/>
              <a:gd name="connsiteX5" fmla="*/ 2208831 w 2343647"/>
              <a:gd name="connsiteY5" fmla="*/ 2131594 h 4385568"/>
              <a:gd name="connsiteX6" fmla="*/ 3143 w 2343647"/>
              <a:gd name="connsiteY6" fmla="*/ 4323325 h 4385568"/>
              <a:gd name="connsiteX7" fmla="*/ 0 w 2343647"/>
              <a:gd name="connsiteY7" fmla="*/ 4385568 h 438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3647" h="4385568">
                <a:moveTo>
                  <a:pt x="0" y="0"/>
                </a:moveTo>
                <a:lnTo>
                  <a:pt x="13818" y="0"/>
                </a:lnTo>
                <a:lnTo>
                  <a:pt x="34560" y="141658"/>
                </a:lnTo>
                <a:cubicBezTo>
                  <a:pt x="237593" y="1199063"/>
                  <a:pt x="1119361" y="2015131"/>
                  <a:pt x="2208831" y="2118828"/>
                </a:cubicBezTo>
                <a:lnTo>
                  <a:pt x="2343647" y="2125211"/>
                </a:lnTo>
                <a:lnTo>
                  <a:pt x="2208831" y="2131594"/>
                </a:lnTo>
                <a:cubicBezTo>
                  <a:pt x="1046730" y="2242204"/>
                  <a:pt x="120947" y="3163335"/>
                  <a:pt x="3143" y="4323325"/>
                </a:cubicBezTo>
                <a:lnTo>
                  <a:pt x="0" y="4385568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B1100-02F0-497C-A165-37DB39B04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30307"/>
            <a:ext cx="9914859" cy="1371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Future of 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092FB-ED75-46AC-AFA4-D25563398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3726" y="4736853"/>
            <a:ext cx="9166860" cy="1130709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needs to continuously evolve as organisations are rapidly changing and requires employees to adapt and change so it makes no sense to use a system that holds people accountable for things in the past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(Harvard business review.org,2016).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1A3D10-5583-4685-888A-908BB0679068}"/>
              </a:ext>
            </a:extLst>
          </p:cNvPr>
          <p:cNvSpPr txBox="1"/>
          <p:nvPr/>
        </p:nvSpPr>
        <p:spPr>
          <a:xfrm>
            <a:off x="1371600" y="2559271"/>
            <a:ext cx="9982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has been one of the most praised, most criticised and most debated management practices for decades and remains the same today.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(S. Hutchinson,2013)</a:t>
            </a:r>
          </a:p>
        </p:txBody>
      </p:sp>
    </p:spTree>
    <p:extLst>
      <p:ext uri="{BB962C8B-B14F-4D97-AF65-F5344CB8AC3E}">
        <p14:creationId xmlns:p14="http://schemas.microsoft.com/office/powerpoint/2010/main" val="684098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73ED-F2AB-4403-B355-56B4AD2EA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F962D-78A9-4C4F-9BB6-67041015AE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554480"/>
            <a:ext cx="9914860" cy="4488511"/>
          </a:xfrm>
        </p:spPr>
        <p:txBody>
          <a:bodyPr>
            <a:normAutofit fontScale="55000" lnSpcReduction="20000"/>
          </a:bodyPr>
          <a:lstStyle/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None/>
              <a:tabLst/>
              <a:defRPr/>
            </a:pPr>
            <a:endParaRPr lang="en-GB" sz="2000" dirty="0">
              <a:solidFill>
                <a:srgbClr val="09283F"/>
              </a:solidFill>
              <a:latin typeface="Arial Nova" panose="020B0504020202020204" pitchFamily="34" charset="0"/>
            </a:endParaRPr>
          </a:p>
          <a:p>
            <a:pPr marL="457200" lvl="1" indent="0">
              <a:buClr>
                <a:srgbClr val="F48E7C"/>
              </a:buClr>
              <a:buNone/>
              <a:defRPr/>
            </a:pPr>
            <a:endParaRPr lang="en-GB" sz="2000" i="1" dirty="0">
              <a:solidFill>
                <a:srgbClr val="09283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Clr>
                <a:srgbClr val="F48E7C"/>
              </a:buClr>
              <a:buFont typeface="Wingdings" panose="05000000000000000000" pitchFamily="2" charset="2"/>
              <a:buChar char="v"/>
              <a:defRPr/>
            </a:pP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Aguinis .H, (2009) </a:t>
            </a:r>
            <a:r>
              <a:rPr lang="en-GB" sz="2000" i="1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 2</a:t>
            </a:r>
            <a:r>
              <a:rPr lang="en-GB" sz="2000" i="1" baseline="30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2000" i="1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edition .London Pearson Education LTD.:</a:t>
            </a:r>
          </a:p>
          <a:p>
            <a:pPr lvl="1">
              <a:buClr>
                <a:srgbClr val="F48E7C"/>
              </a:buClr>
              <a:buFont typeface="Wingdings" panose="05000000000000000000" pitchFamily="2" charset="2"/>
              <a:buChar char="v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Armstrong. M ,(2009)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Armstrong’s Handbook of performance management 4th </a:t>
            </a: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edn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London: Koganpage.com</a:t>
            </a:r>
            <a:endParaRPr lang="en-GB" sz="2000" dirty="0">
              <a:solidFill>
                <a:srgbClr val="09283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Bernardmarr,(2020)</a:t>
            </a:r>
            <a:r>
              <a:rPr lang="en-GB" sz="2000" i="1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Tesco: creating a corporate steering wheel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https://bernardmarr.com/default.asp?contentID=105299(Accessed 23 October 2020).</a:t>
            </a:r>
            <a:endParaRPr lang="en-GB" sz="2000" dirty="0">
              <a:solidFill>
                <a:srgbClr val="09283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Business.com,(2019)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Popular management theories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decoded. Available at: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https://www.business.com/articles/popular-management-theories-decoded/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D2D2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(Accessed 23 October 2020).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news daily, (2018)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Management theories every small business owner should know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https:www.businessnewsdaily.com10626-management-theories-for-smbs(Accessed 23 October 20202).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9283F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Go strengths ,What is goal set </a:t>
            </a:r>
            <a:r>
              <a:rPr lang="en-GB" sz="2000" dirty="0" err="1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theory.Available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 at  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https://gostrengths.com/what-is-goal-setting-theory.(Accessed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 October 2020).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business review,(2016)</a:t>
            </a:r>
            <a:r>
              <a:rPr lang="en-GB" sz="2000" i="1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performance management revolution. Available at: https//hbr.org/2016/10/thee-performance –management revolution.(Accessed 23 October 2020).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Hutchinson. S, (2013)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Performance Management theory and practice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London: Chartered Institute of Personnel and Development</a:t>
            </a:r>
            <a:endParaRPr lang="en-GB" sz="2000" dirty="0">
              <a:solidFill>
                <a:srgbClr val="09283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2000" dirty="0" err="1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Performyard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(2019) </a:t>
            </a:r>
            <a:r>
              <a:rPr lang="en-GB" sz="2000" i="1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how does Facebook do performance management .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Available </a:t>
            </a:r>
            <a:r>
              <a:rPr lang="en-GB" sz="2000" dirty="0" err="1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at:https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://performyard.com/article/how-does-</a:t>
            </a:r>
            <a:r>
              <a:rPr lang="en-GB" sz="2000" dirty="0" err="1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facebook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-do-performance-management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30 October2020).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Rimel, C (2018) </a:t>
            </a:r>
            <a:r>
              <a:rPr lang="en-GB" sz="2000" i="1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evolution of performance management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https://medium.com/accord-equality/the-evolution-of-performance-management-at-lbg-da3a8ebfc53c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9283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(Accessed 23 October 2020).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Workfront, (2019)</a:t>
            </a:r>
            <a:r>
              <a:rPr lang="en-GB" sz="2000" i="1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disadvantages of poor performance management.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https://www.workfront.com/blog/the-disadvantages-of-poor-performance-management(Accessed</a:t>
            </a:r>
            <a:r>
              <a:rPr lang="en-GB" sz="2000" dirty="0">
                <a:solidFill>
                  <a:srgbClr val="09283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 October 2020).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srgbClr val="09283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lang="en-GB" sz="2000" dirty="0">
              <a:solidFill>
                <a:srgbClr val="09283F"/>
              </a:solidFill>
              <a:latin typeface="Arial Nova" panose="020B0504020202020204" pitchFamily="34" charset="0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lang="en-GB" dirty="0">
              <a:solidFill>
                <a:srgbClr val="09283F"/>
              </a:solidFill>
              <a:latin typeface="Arial Nova Light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9283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2D2D2D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2D2D2D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lang="en-GB" dirty="0">
              <a:solidFill>
                <a:srgbClr val="09283F"/>
              </a:solidFill>
              <a:latin typeface="Arial Nova Light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F48E7C"/>
              </a:buClr>
              <a:buSzTx/>
              <a:buFont typeface="Wingdings" panose="05000000000000000000" pitchFamily="2" charset="2"/>
              <a:buChar char="v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9283F"/>
              </a:solidFill>
              <a:effectLst/>
              <a:uLnTx/>
              <a:uFillTx/>
              <a:latin typeface="Arial Nova Light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921139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7" ma:contentTypeDescription="Create a new document." ma:contentTypeScope="" ma:versionID="9a2fb44583040e860af6429ff2fc5811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a2a87743db9da1c455fdce9337ed876b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BC433A-FF1A-401D-B455-B037C0255E68}">
  <ds:schemaRefs>
    <ds:schemaRef ds:uri="http://schemas.microsoft.com/office/2006/documentManagement/types"/>
    <ds:schemaRef ds:uri="http://purl.org/dc/terms/"/>
    <ds:schemaRef ds:uri="9d0d5cce-d4dc-4043-8325-c992d2f588c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9a888ec-cc75-402e-856f-ff68cc5460ab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DA770DA-DBAE-4036-9F71-0B15AEFB5B7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84CAB9-2F51-402A-9664-9BD8D167D3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1436</TotalTime>
  <Words>892</Words>
  <Application>Microsoft Office PowerPoint</Application>
  <PresentationFormat>Widescreen</PresentationFormat>
  <Paragraphs>84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 Nova</vt:lpstr>
      <vt:lpstr>Arial Nova Light</vt:lpstr>
      <vt:lpstr>Elephant</vt:lpstr>
      <vt:lpstr>Poppins</vt:lpstr>
      <vt:lpstr>Segoe UI</vt:lpstr>
      <vt:lpstr>Wingdings</vt:lpstr>
      <vt:lpstr>ModOverlayVTI</vt:lpstr>
      <vt:lpstr>Audra Arundel</vt:lpstr>
      <vt:lpstr>What is Performance Management?</vt:lpstr>
      <vt:lpstr>What Performance Management theories are available?</vt:lpstr>
      <vt:lpstr>Theories used today</vt:lpstr>
      <vt:lpstr>Employee Benefits of Performance Management</vt:lpstr>
      <vt:lpstr>What are the criticisms of  Performance Management?</vt:lpstr>
      <vt:lpstr>Organisation use Examples</vt:lpstr>
      <vt:lpstr>Future of Performance Management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Audra Arundel</dc:title>
  <dc:creator>Audra Arundel (1905286)</dc:creator>
  <cp:lastModifiedBy>Audra Arundel (1905286)</cp:lastModifiedBy>
  <cp:revision>2</cp:revision>
  <dcterms:created xsi:type="dcterms:W3CDTF">2020-10-23T15:18:36Z</dcterms:created>
  <dcterms:modified xsi:type="dcterms:W3CDTF">2020-10-30T16:30:31Z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