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84" d="100"/>
          <a:sy n="84" d="100"/>
        </p:scale>
        <p:origin x="548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9T12:33:55.646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4 4 24575,'-3'-3'0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9T12:35:42.290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72640" y="-2047557"/>
            <a:ext cx="8092440" cy="2580577"/>
          </a:xfrm>
        </p:spPr>
        <p:txBody>
          <a:bodyPr>
            <a:normAutofit/>
          </a:bodyPr>
          <a:lstStyle/>
          <a:p>
            <a:br>
              <a:rPr lang="en-GB" sz="1800" dirty="0">
                <a:solidFill>
                  <a:schemeClr val="tx1"/>
                </a:solidFill>
                <a:latin typeface="A"/>
              </a:rPr>
            </a:br>
            <a:endParaRPr lang="en-GB" sz="1800" dirty="0">
              <a:solidFill>
                <a:schemeClr val="tx1"/>
              </a:solidFill>
              <a:latin typeface="A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8B2762A4-FC0D-FFE7-853D-0E1057780634}"/>
                  </a:ext>
                </a:extLst>
              </p14:cNvPr>
              <p14:cNvContentPartPr/>
              <p14:nvPr/>
            </p14:nvContentPartPr>
            <p14:xfrm>
              <a:off x="3084540" y="2383320"/>
              <a:ext cx="1800" cy="144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8B2762A4-FC0D-FFE7-853D-0E1057780634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078420" y="2377200"/>
                <a:ext cx="14040" cy="13680"/>
              </a:xfrm>
              <a:prstGeom prst="rect">
                <a:avLst/>
              </a:prstGeom>
            </p:spPr>
          </p:pic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00815774-D2DD-CBCF-3051-E3D3106DC4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93519" y="830580"/>
            <a:ext cx="4860419" cy="237744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3DED0C9-774D-3B28-8056-842000E4254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93519" y="533020"/>
            <a:ext cx="6848964" cy="564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7889" y="618738"/>
            <a:ext cx="8534401" cy="868680"/>
          </a:xfrm>
        </p:spPr>
        <p:txBody>
          <a:bodyPr>
            <a:normAutofit/>
          </a:bodyPr>
          <a:lstStyle/>
          <a:p>
            <a:pPr marL="285750" indent="-285750"/>
            <a:r>
              <a:rPr lang="en-GB" sz="2000" b="1" dirty="0">
                <a:solidFill>
                  <a:schemeClr val="tx1"/>
                </a:solidFill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07889" y="1874269"/>
            <a:ext cx="7604044" cy="4092448"/>
          </a:xfrm>
        </p:spPr>
        <p:txBody>
          <a:bodyPr>
            <a:normAutofit/>
          </a:bodyPr>
          <a:lstStyle/>
          <a:p>
            <a:endParaRPr lang="en-GB" sz="2400" b="1" dirty="0"/>
          </a:p>
          <a:p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4BA8C1-7D1B-D509-9EC7-8408F1F04E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7889" y="1540758"/>
            <a:ext cx="5547841" cy="2895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2599" y="793244"/>
            <a:ext cx="8915399" cy="557784"/>
          </a:xfrm>
        </p:spPr>
        <p:txBody>
          <a:bodyPr>
            <a:noAutofit/>
          </a:bodyPr>
          <a:lstStyle/>
          <a:p>
            <a:r>
              <a:rPr lang="en-GB" sz="2000" b="1" dirty="0">
                <a:solidFill>
                  <a:schemeClr val="tx1"/>
                </a:solidFill>
              </a:rPr>
              <a:t>INTRODUCTION</a:t>
            </a:r>
            <a:endParaRPr lang="en-GB" sz="2000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Basil's Bakery has experienced declining sales.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Problem solving identifies business challenges 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(CIPD, 2023).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Decision-making supports effective business improvement.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PESTLE evaluates external business influences 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(Johnson, Scholes and Whittington, 2023).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Fishbone identifies root causes.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These tools support structured analysis.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This presentation evaluates the factors affecting Basil`s Bakery`s sales.</a:t>
            </a:r>
            <a:endParaRPr lang="en-GB" b="1" dirty="0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  <p:pic>
        <p:nvPicPr>
          <p:cNvPr id="5" name="Picture 4" descr="Mastering How to Bake Artisan Bread at Home: A Step-by-Step Guide for ...">
            <a:extLst>
              <a:ext uri="{FF2B5EF4-FFF2-40B4-BE49-F238E27FC236}">
                <a16:creationId xmlns:a16="http://schemas.microsoft.com/office/drawing/2014/main" id="{3E851DE9-42E7-8D34-9F3B-E80AC9D4A6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4990" y="4466686"/>
            <a:ext cx="1592141" cy="1592141"/>
          </a:xfrm>
          <a:prstGeom prst="rect">
            <a:avLst/>
          </a:prstGeom>
        </p:spPr>
      </p:pic>
      <p:pic>
        <p:nvPicPr>
          <p:cNvPr id="7" name="Picture 6" descr="Chart of business data graph diagram and growth financial graphic ...">
            <a:extLst>
              <a:ext uri="{FF2B5EF4-FFF2-40B4-BE49-F238E27FC236}">
                <a16:creationId xmlns:a16="http://schemas.microsoft.com/office/drawing/2014/main" id="{E710C8E5-E6C9-B798-B11C-3DD0A244E9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7160" y="4466686"/>
            <a:ext cx="1982102" cy="1598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0702" y="557469"/>
            <a:ext cx="8915399" cy="756339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chemeClr val="tx1"/>
                </a:solidFill>
              </a:rPr>
              <a:t>COMPANY BACKGROUND</a:t>
            </a:r>
            <a:endParaRPr lang="en-GB" sz="2000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0702" y="1465968"/>
            <a:ext cx="9090595" cy="4078224"/>
          </a:xfrm>
        </p:spPr>
        <p:txBody>
          <a:bodyPr/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Basil's Bakery is an independent artisan bakery.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Located in Coventry retail park.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Established in 2015.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Produces organic breads, cakes and pastries.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Sales increased before 2020 </a:t>
            </a:r>
            <a:r>
              <a:rPr lang="en-GB" b="1" dirty="0"/>
              <a:t>(Basil's Bakery Case Study, 2026).</a:t>
            </a:r>
            <a:r>
              <a:rPr lang="en-GB" dirty="0"/>
              <a:t>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Sales remain around 25% below 2019 levels.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Rising operating costs threaten sustainability </a:t>
            </a:r>
            <a:r>
              <a:rPr lang="en-GB" b="1" dirty="0"/>
              <a:t>(ONS, 2024).</a:t>
            </a:r>
            <a:r>
              <a:rPr lang="en-GB" dirty="0"/>
              <a:t> </a:t>
            </a:r>
          </a:p>
          <a:p>
            <a:endParaRPr lang="en-GB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2A0009F2-34DF-C94C-729E-FCCA27B2DCF6}"/>
                  </a:ext>
                </a:extLst>
              </p14:cNvPr>
              <p14:cNvContentPartPr/>
              <p14:nvPr/>
            </p14:nvContentPartPr>
            <p14:xfrm>
              <a:off x="3680340" y="3505080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2A0009F2-34DF-C94C-729E-FCCA27B2DCF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674220" y="3498960"/>
                <a:ext cx="12600" cy="12600"/>
              </a:xfrm>
              <a:prstGeom prst="rect">
                <a:avLst/>
              </a:prstGeom>
            </p:spPr>
          </p:pic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C24AD804-D31E-1D8F-DC65-EC83B1ACA5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3346" y="4623027"/>
            <a:ext cx="1827493" cy="136902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718F846-0E51-CF68-9DD2-76911882CF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2526" y="4677895"/>
            <a:ext cx="2492645" cy="1310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0659" y="491848"/>
            <a:ext cx="8915399" cy="713232"/>
          </a:xfrm>
        </p:spPr>
        <p:txBody>
          <a:bodyPr>
            <a:normAutofit/>
          </a:bodyPr>
          <a:lstStyle/>
          <a:p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PROBLEM: NATURE AND SCOPE</a:t>
            </a:r>
            <a:endParaRPr lang="en-GB" sz="2000" b="1" dirty="0">
              <a:solidFill>
                <a:schemeClr val="tx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F70425A-3C73-7F3C-6483-404FD33395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0659" y="1401954"/>
            <a:ext cx="8730229" cy="2895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PESTLE ANALYSIS: BASIL`S BAKERY</a:t>
            </a:r>
            <a:br>
              <a:rPr lang="en-GB" sz="7200" dirty="0"/>
            </a:br>
            <a:endParaRPr lang="en-GB" sz="72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7CDA86-6657-DBB7-66C2-B5B43E3982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9314" y="1843914"/>
            <a:ext cx="6791533" cy="2895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7899" y="1157510"/>
            <a:ext cx="9921394" cy="1280890"/>
          </a:xfrm>
        </p:spPr>
        <p:txBody>
          <a:bodyPr/>
          <a:lstStyle/>
          <a:p>
            <a:r>
              <a:rPr lang="en-GB" sz="2000" b="1" dirty="0">
                <a:solidFill>
                  <a:schemeClr val="tx1"/>
                </a:solidFill>
              </a:rPr>
              <a:t>PESTLE ANALYSIS: BASIL`S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D553A1C-6739-C1D5-491C-BFF095A9D9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6104" y="1691358"/>
            <a:ext cx="5145470" cy="32616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1162288-E0F5-FACB-16BA-A40071509528}"/>
              </a:ext>
            </a:extLst>
          </p:cNvPr>
          <p:cNvSpPr txBox="1"/>
          <p:nvPr/>
        </p:nvSpPr>
        <p:spPr>
          <a:xfrm>
            <a:off x="6200427" y="2367678"/>
            <a:ext cx="609981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800" dirty="0"/>
              <a:t>No online ordering service.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800" dirty="0"/>
              <a:t>Limited digital marketing activities.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800" dirty="0"/>
              <a:t>Food hygiene laws require compliance </a:t>
            </a:r>
            <a:r>
              <a:rPr lang="en-GB" sz="1800" b="1" dirty="0"/>
              <a:t>(Food Standards Agency, 2024).</a:t>
            </a:r>
            <a:r>
              <a:rPr lang="en-GB" sz="1800" dirty="0"/>
              <a:t>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800" dirty="0"/>
              <a:t>Employment regulations affect staffing.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800" dirty="0"/>
              <a:t>Organic ingredients face supply uncertainty.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800" dirty="0"/>
              <a:t>Sustainable sourcing increases costs.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800" dirty="0"/>
              <a:t>Technology investment improves competitiveness </a:t>
            </a:r>
            <a:r>
              <a:rPr lang="en-GB" sz="1800" b="1" dirty="0"/>
              <a:t>(Chaffey and Ellis-Chadwick, 2022).</a:t>
            </a:r>
            <a:r>
              <a:rPr lang="en-GB" sz="1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70121887-C43A-7512-F022-65D0EB057F8F}"/>
              </a:ext>
            </a:extLst>
          </p:cNvPr>
          <p:cNvSpPr txBox="1"/>
          <p:nvPr/>
        </p:nvSpPr>
        <p:spPr>
          <a:xfrm>
            <a:off x="1403985" y="693212"/>
            <a:ext cx="609981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chemeClr val="tx1"/>
                </a:solidFill>
              </a:rPr>
              <a:t>CAUSE </a:t>
            </a:r>
            <a:r>
              <a:rPr lang="en-GB" sz="2000" b="1" dirty="0"/>
              <a:t>AND EFFECT</a:t>
            </a:r>
            <a:r>
              <a:rPr lang="en-GB" sz="2000" b="1" dirty="0">
                <a:solidFill>
                  <a:schemeClr val="tx1"/>
                </a:solidFill>
              </a:rPr>
              <a:t> ANALYSIS (Fishbon</a:t>
            </a:r>
            <a:r>
              <a:rPr lang="en-GB" sz="2000" b="1" dirty="0"/>
              <a:t>e </a:t>
            </a:r>
            <a:r>
              <a:rPr lang="en-GB" sz="2000" b="1" dirty="0">
                <a:solidFill>
                  <a:schemeClr val="tx1"/>
                </a:solidFill>
              </a:rPr>
              <a:t>diagram</a:t>
            </a:r>
            <a:r>
              <a:rPr lang="en-GB" sz="2000" b="1" dirty="0"/>
              <a:t>)</a:t>
            </a:r>
            <a:endParaRPr lang="en-GB" sz="20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F59F9B4-0ED4-70FA-EF15-265057B430E4}"/>
              </a:ext>
            </a:extLst>
          </p:cNvPr>
          <p:cNvSpPr txBox="1"/>
          <p:nvPr/>
        </p:nvSpPr>
        <p:spPr>
          <a:xfrm>
            <a:off x="1252538" y="1846273"/>
            <a:ext cx="6099810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People:</a:t>
            </a:r>
            <a:r>
              <a:rPr lang="en-GB" sz="2000" dirty="0"/>
              <a:t> Fewer retail customers.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Process:</a:t>
            </a:r>
            <a:r>
              <a:rPr lang="en-GB" sz="2000" dirty="0"/>
              <a:t> No delivery service.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Technology:</a:t>
            </a:r>
            <a:r>
              <a:rPr lang="en-GB" sz="2000" dirty="0"/>
              <a:t> Weak online presence.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Finance:</a:t>
            </a:r>
            <a:r>
              <a:rPr lang="en-GB" sz="2000" dirty="0"/>
              <a:t> Rising operating costs </a:t>
            </a:r>
            <a:r>
              <a:rPr lang="en-GB" sz="2000" b="1" dirty="0"/>
              <a:t>(Basil's Bakery Case Study, 2026).</a:t>
            </a:r>
            <a:r>
              <a:rPr lang="en-GB" sz="2000" dirty="0"/>
              <a:t>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Materials:</a:t>
            </a:r>
            <a:r>
              <a:rPr lang="en-GB" sz="2000" dirty="0"/>
              <a:t> Expensive organic ingredients.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Environment:</a:t>
            </a:r>
            <a:r>
              <a:rPr lang="en-GB" sz="2000" dirty="0"/>
              <a:t> Lower retail footfall.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Root causes explain sales decline </a:t>
            </a:r>
            <a:r>
              <a:rPr lang="en-GB" sz="2000" b="1" dirty="0"/>
              <a:t>(Bamford and Forrester, 2022).</a:t>
            </a:r>
            <a:r>
              <a:rPr lang="en-GB" sz="2000" dirty="0"/>
              <a:t> </a:t>
            </a:r>
          </a:p>
          <a:p>
            <a:br>
              <a:rPr lang="en-GB" sz="2000" dirty="0"/>
            </a:br>
            <a:endParaRPr lang="en-GB" sz="200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7E979548-CB35-6E6B-6709-D893CD6EED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8500" y="1846273"/>
            <a:ext cx="51435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530226"/>
            <a:ext cx="8915399" cy="932688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chemeClr val="tx1"/>
                </a:solidFill>
              </a:rPr>
              <a:t>CONCLUSION  </a:t>
            </a:r>
            <a:endParaRPr lang="en-GB" sz="2000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764792"/>
            <a:ext cx="8915399" cy="4160520"/>
          </a:xfrm>
        </p:spPr>
        <p:txBody>
          <a:bodyPr/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Sales decline has multiple causes.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External factors reduce business performance.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Digital services should be introduced.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Delivery could improve customer convenience.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Process improvements reduce waiting times.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Strategic analysis supports decision-making 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(Johnson, Scholes and Whittington, 2023).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Business adaptation strengthens competitiveness 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(CIPD, 2023).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706" y="605028"/>
            <a:ext cx="8915399" cy="860400"/>
          </a:xfrm>
        </p:spPr>
        <p:txBody>
          <a:bodyPr/>
          <a:lstStyle/>
          <a:p>
            <a:r>
              <a:rPr lang="en-GB" b="1" dirty="0"/>
              <a:t>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REFERENCES</a:t>
            </a:r>
            <a:endParaRPr lang="en-GB" sz="2000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 fontScale="85000" lnSpcReduction="10000"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Bamford, D. and Forrester, P. (2022) </a:t>
            </a:r>
            <a:r>
              <a:rPr kumimoji="0" lang="en-GB" sz="19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Essential Guide to Operations Management</a:t>
            </a: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. Routledge.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Bank of England (2024) </a:t>
            </a:r>
            <a:r>
              <a:rPr kumimoji="0" lang="en-GB" sz="19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Monetary Policy Report</a:t>
            </a: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CIPD (2023) </a:t>
            </a:r>
            <a:r>
              <a:rPr kumimoji="0" lang="en-GB" sz="19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Problem Solving and Decision Making Factsheet</a:t>
            </a: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Chaffey, D. and Ellis-Chadwick, F. (2022) </a:t>
            </a:r>
            <a:r>
              <a:rPr kumimoji="0" lang="en-GB" sz="19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Digital Marketing</a:t>
            </a: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. 8th ed. Pearson.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Food Standards Agency (2024) </a:t>
            </a:r>
            <a:r>
              <a:rPr kumimoji="0" lang="en-GB" sz="19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Food Hygiene Guidance</a:t>
            </a: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Johnson, G., Scholes, K. and Whittington, R. (2023) </a:t>
            </a:r>
            <a:r>
              <a:rPr kumimoji="0" lang="en-GB" sz="19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Exploring Strategy</a:t>
            </a: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. 13th ed. Pearson.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Office for National Statistics (2024) </a:t>
            </a:r>
            <a:r>
              <a:rPr kumimoji="0" lang="en-GB" sz="19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Retail Sales Index</a:t>
            </a: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Slack, N. and Brandon-Jones, A. (2023) </a:t>
            </a:r>
            <a:r>
              <a:rPr kumimoji="0" lang="en-GB" sz="19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Operations and Process Management</a:t>
            </a: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. 7th ed. Pearson. 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9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Basil's Bakery Case Study (2026).</a:t>
            </a: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LCLM4004 Problem Solving and Decision Making Assignment Brief.</a:t>
            </a:r>
          </a:p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603</TotalTime>
  <Words>465</Words>
  <Application>Microsoft Office PowerPoint</Application>
  <PresentationFormat>Widescreen</PresentationFormat>
  <Paragraphs>59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 </vt:lpstr>
      <vt:lpstr>OVERVIEW</vt:lpstr>
      <vt:lpstr>INTRODUCTION</vt:lpstr>
      <vt:lpstr>COMPANY BACKGROUND</vt:lpstr>
      <vt:lpstr>PROBLEM: NATURE AND SCOPE</vt:lpstr>
      <vt:lpstr> </vt:lpstr>
      <vt:lpstr>PESTLE ANALYSIS: BASIL`S BAKERY </vt:lpstr>
      <vt:lpstr>PowerPoint Presentation</vt:lpstr>
      <vt:lpstr>CONCLUSION  </vt:lpstr>
      <vt:lpstr> REFERENCES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Yasemin Karaman (2530979)</cp:lastModifiedBy>
  <cp:revision>92</cp:revision>
  <dcterms:created xsi:type="dcterms:W3CDTF">2024-10-08T15:58:04Z</dcterms:created>
  <dcterms:modified xsi:type="dcterms:W3CDTF">2026-07-13T02:22:12Z</dcterms:modified>
</cp:coreProperties>
</file>