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87" r:id="rId2"/>
    <p:sldId id="388" r:id="rId3"/>
    <p:sldId id="331" r:id="rId4"/>
    <p:sldId id="367" r:id="rId5"/>
    <p:sldId id="426" r:id="rId6"/>
    <p:sldId id="427" r:id="rId7"/>
    <p:sldId id="383" r:id="rId8"/>
    <p:sldId id="370" r:id="rId9"/>
    <p:sldId id="382" r:id="rId10"/>
    <p:sldId id="368" r:id="rId11"/>
    <p:sldId id="371" r:id="rId12"/>
    <p:sldId id="372" r:id="rId13"/>
    <p:sldId id="374" r:id="rId14"/>
    <p:sldId id="385" r:id="rId15"/>
    <p:sldId id="386" r:id="rId16"/>
    <p:sldId id="377" r:id="rId17"/>
    <p:sldId id="376" r:id="rId18"/>
    <p:sldId id="379" r:id="rId19"/>
    <p:sldId id="380" r:id="rId20"/>
    <p:sldId id="384" r:id="rId21"/>
    <p:sldId id="428" r:id="rId22"/>
    <p:sldId id="381" r:id="rId23"/>
    <p:sldId id="366" r:id="rId24"/>
    <p:sldId id="276" r:id="rId25"/>
    <p:sldId id="42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7" autoAdjust="0"/>
    <p:restoredTop sz="93372" autoAdjust="0"/>
  </p:normalViewPr>
  <p:slideViewPr>
    <p:cSldViewPr>
      <p:cViewPr varScale="1">
        <p:scale>
          <a:sx n="77" d="100"/>
          <a:sy n="77" d="100"/>
        </p:scale>
        <p:origin x="1421"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27/11/2024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27/11/2024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27/11/2024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27/11/2024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27/11/2024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27/11/2024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27/11/2024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27/11/2024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27/11/2024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27/11/2024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27/11/2024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27/11/2024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196752"/>
            <a:ext cx="9144000" cy="4680520"/>
          </a:xfrm>
        </p:spPr>
        <p:txBody>
          <a:bodyPr/>
          <a:lstStyle/>
          <a:p>
            <a:pPr eaLnBrk="1" fontAlgn="auto" hangingPunct="1">
              <a:spcAft>
                <a:spcPts val="0"/>
              </a:spcAft>
              <a:defRPr/>
            </a:pPr>
            <a:r>
              <a:rPr lang="en-GB" altLang="en-US" sz="4000" b="1" dirty="0">
                <a:latin typeface="Calibri" panose="020F0502020204030204" pitchFamily="34" charset="0"/>
                <a:ea typeface="Calibri" panose="020F0502020204030204" pitchFamily="34" charset="0"/>
                <a:cs typeface="Calibri" panose="020F0502020204030204" pitchFamily="34" charset="0"/>
              </a:rPr>
              <a:t>LCBB40013: Stakeholders Engagement</a:t>
            </a:r>
            <a:br>
              <a:rPr lang="en-GB" sz="4000" b="1" dirty="0"/>
            </a:br>
            <a:br>
              <a:rPr lang="en-GB" sz="4000" dirty="0"/>
            </a:br>
            <a:r>
              <a:rPr lang="en-GB" sz="3200" dirty="0"/>
              <a:t>Monitoring and Evaluating Stakeholders Engagement</a:t>
            </a:r>
            <a:br>
              <a:rPr lang="en-GB" dirty="0"/>
            </a:br>
            <a:br>
              <a:rPr lang="en-GB" dirty="0"/>
            </a:br>
            <a:r>
              <a:rPr lang="en-GB" sz="3600" b="1" dirty="0"/>
              <a:t>Week 8: Session 1</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4067944" y="1052737"/>
            <a:ext cx="4799383" cy="3450358"/>
          </a:xfrm>
        </p:spPr>
        <p:txBody>
          <a:bodyPr wrap="square" anchor="t">
            <a:noAutofit/>
          </a:bodyPr>
          <a:lstStyle/>
          <a:p>
            <a:pPr marL="0" indent="0">
              <a:buNone/>
            </a:pPr>
            <a:r>
              <a:rPr lang="en-GB" sz="2000" dirty="0"/>
              <a:t>Last week, we looked at:</a:t>
            </a:r>
          </a:p>
          <a:p>
            <a:pPr marL="0" indent="0">
              <a:buNone/>
            </a:pPr>
            <a:endParaRPr lang="en-GB" sz="2000" dirty="0"/>
          </a:p>
          <a:p>
            <a:r>
              <a:rPr lang="en-GB" sz="2000" dirty="0"/>
              <a:t>The ethical considerations in Stakeholder Engagement.</a:t>
            </a:r>
          </a:p>
          <a:p>
            <a:r>
              <a:rPr lang="en-GB" sz="2000" dirty="0"/>
              <a:t>How to apply ethical principles in stakeholder management.</a:t>
            </a:r>
          </a:p>
          <a:p>
            <a:r>
              <a:rPr lang="en-GB" sz="2000" dirty="0"/>
              <a:t>Explore ethical dilemmas in stakeholder engagement.</a:t>
            </a:r>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27/11/2024</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169098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charRg st="26" end="80"/>
                                            </p:txEl>
                                          </p:spTgt>
                                        </p:tgtEl>
                                        <p:attrNameLst>
                                          <p:attrName>style.visibility</p:attrName>
                                        </p:attrNameLst>
                                      </p:cBhvr>
                                      <p:to>
                                        <p:strVal val="visible"/>
                                      </p:to>
                                    </p:set>
                                    <p:anim calcmode="lin" valueType="num">
                                      <p:cBhvr additive="base">
                                        <p:cTn id="19" dur="500" fill="hold"/>
                                        <p:tgtEl>
                                          <p:spTgt spid="3">
                                            <p:txEl>
                                              <p:charRg st="26" end="8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charRg st="26" end="8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charRg st="80" end="139"/>
                                            </p:txEl>
                                          </p:spTgt>
                                        </p:tgtEl>
                                        <p:attrNameLst>
                                          <p:attrName>style.visibility</p:attrName>
                                        </p:attrNameLst>
                                      </p:cBhvr>
                                      <p:to>
                                        <p:strVal val="visible"/>
                                      </p:to>
                                    </p:set>
                                    <p:anim calcmode="lin" valueType="num">
                                      <p:cBhvr additive="base">
                                        <p:cTn id="25" dur="500" fill="hold"/>
                                        <p:tgtEl>
                                          <p:spTgt spid="3">
                                            <p:txEl>
                                              <p:charRg st="80" end="13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charRg st="80" end="13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charRg st="139" end="191"/>
                                            </p:txEl>
                                          </p:spTgt>
                                        </p:tgtEl>
                                        <p:attrNameLst>
                                          <p:attrName>style.visibility</p:attrName>
                                        </p:attrNameLst>
                                      </p:cBhvr>
                                      <p:to>
                                        <p:strVal val="visible"/>
                                      </p:to>
                                    </p:set>
                                    <p:anim calcmode="lin" valueType="num">
                                      <p:cBhvr additive="base">
                                        <p:cTn id="31" dur="500" fill="hold"/>
                                        <p:tgtEl>
                                          <p:spTgt spid="3">
                                            <p:txEl>
                                              <p:charRg st="139" end="19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charRg st="139" end="19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2947864"/>
          </a:xfrm>
        </p:spPr>
        <p:txBody>
          <a:bodyPr/>
          <a:lstStyle/>
          <a:p>
            <a:pPr marL="0" indent="0">
              <a:buNone/>
            </a:pPr>
            <a:r>
              <a:rPr lang="en-GB" sz="2000" dirty="0"/>
              <a:t>At the end of the session, you will understand:</a:t>
            </a:r>
          </a:p>
          <a:p>
            <a:r>
              <a:rPr lang="en-GB" sz="2000" dirty="0"/>
              <a:t>What Stakeholder engagement evaluation is and why it is important.</a:t>
            </a:r>
          </a:p>
          <a:p>
            <a:r>
              <a:rPr lang="en-GB" sz="2000" dirty="0"/>
              <a:t>Identify some useful approaches to adopt in undertaking an evaluation.</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0" y="1052525"/>
            <a:ext cx="9144000" cy="4536504"/>
          </a:xfrm>
        </p:spPr>
        <p:txBody>
          <a:bodyPr/>
          <a:lstStyle/>
          <a:p>
            <a:r>
              <a:rPr lang="en-GB" sz="2000" dirty="0"/>
              <a:t>Evaluation is an objective assessment and a critical aspect of stakeholder engagement.</a:t>
            </a:r>
          </a:p>
          <a:p>
            <a:r>
              <a:rPr lang="en-GB" sz="2000" dirty="0"/>
              <a:t>Without evaluation, it would be difficult to know if the processes were successful or not.</a:t>
            </a:r>
          </a:p>
          <a:p>
            <a:r>
              <a:rPr lang="en-GB" sz="2000" dirty="0"/>
              <a:t>Evaluation is retrospective in nature;  it is the systematic collection of information about stakeholders’ activities and outcomes.</a:t>
            </a:r>
          </a:p>
          <a:p>
            <a:r>
              <a:rPr lang="en-GB" sz="2000" dirty="0"/>
              <a:t>In community engagement, evaluation takes a bespoke approach that is centric on asking questions.</a:t>
            </a:r>
          </a:p>
          <a:p>
            <a:r>
              <a:rPr lang="en-GB" sz="2000" dirty="0"/>
              <a:t>The evaluation process covers the scope of the stakeholders’ engagement plan and assesses progress (goal, time, cost, and stages).</a:t>
            </a:r>
          </a:p>
          <a:p>
            <a:r>
              <a:rPr lang="en-GB" sz="2000" dirty="0"/>
              <a:t>It is important to determine the appropriate evaluation design, approaches and tools carefully.</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3D0D1-94B2-1C99-AD93-5DE8056FB1E4}"/>
              </a:ext>
            </a:extLst>
          </p:cNvPr>
          <p:cNvSpPr>
            <a:spLocks noGrp="1"/>
          </p:cNvSpPr>
          <p:nvPr>
            <p:ph type="title"/>
          </p:nvPr>
        </p:nvSpPr>
        <p:spPr>
          <a:xfrm>
            <a:off x="250825" y="274638"/>
            <a:ext cx="8785671" cy="994122"/>
          </a:xfrm>
        </p:spPr>
        <p:txBody>
          <a:bodyPr/>
          <a:lstStyle/>
          <a:p>
            <a:r>
              <a:rPr lang="en-GB" sz="3200" b="1" dirty="0">
                <a:latin typeface="Calibri" panose="020F0502020204030204" pitchFamily="34" charset="0"/>
                <a:ea typeface="Calibri" panose="020F0502020204030204" pitchFamily="34" charset="0"/>
                <a:cs typeface="Calibri" panose="020F0502020204030204" pitchFamily="34" charset="0"/>
              </a:rPr>
              <a:t>Why Monitor Stakeholder Engagement </a:t>
            </a:r>
          </a:p>
        </p:txBody>
      </p:sp>
      <p:sp>
        <p:nvSpPr>
          <p:cNvPr id="3" name="Content Placeholder 2">
            <a:extLst>
              <a:ext uri="{FF2B5EF4-FFF2-40B4-BE49-F238E27FC236}">
                <a16:creationId xmlns:a16="http://schemas.microsoft.com/office/drawing/2014/main" id="{60D9EEE5-73AD-9764-049C-9D76A6433FF9}"/>
              </a:ext>
            </a:extLst>
          </p:cNvPr>
          <p:cNvSpPr>
            <a:spLocks noGrp="1"/>
          </p:cNvSpPr>
          <p:nvPr>
            <p:ph sz="half" idx="1"/>
          </p:nvPr>
        </p:nvSpPr>
        <p:spPr>
          <a:xfrm>
            <a:off x="287176" y="1268760"/>
            <a:ext cx="8569647" cy="319695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Monitoring and evaluations are conducted to ensure stakeholders’ needs are met and that their expectations are realistic and properly managed.</a:t>
            </a:r>
          </a:p>
          <a:p>
            <a:r>
              <a:rPr lang="en-GB" dirty="0">
                <a:latin typeface="Calibri" panose="020F0502020204030204" pitchFamily="34" charset="0"/>
                <a:ea typeface="Calibri" panose="020F0502020204030204" pitchFamily="34" charset="0"/>
                <a:cs typeface="Calibri" panose="020F0502020204030204" pitchFamily="34" charset="0"/>
              </a:rPr>
              <a:t>Potential risks are identified early and mitigated.</a:t>
            </a:r>
          </a:p>
          <a:p>
            <a:r>
              <a:rPr lang="en-GB" dirty="0">
                <a:latin typeface="Calibri" panose="020F0502020204030204" pitchFamily="34" charset="0"/>
                <a:ea typeface="Calibri" panose="020F0502020204030204" pitchFamily="34" charset="0"/>
                <a:cs typeface="Calibri" panose="020F0502020204030204" pitchFamily="34" charset="0"/>
              </a:rPr>
              <a:t>Also to improve transparency in the engagement process.</a:t>
            </a:r>
          </a:p>
          <a:p>
            <a:endParaRPr lang="en-GB" dirty="0"/>
          </a:p>
        </p:txBody>
      </p:sp>
      <p:sp>
        <p:nvSpPr>
          <p:cNvPr id="5" name="Date Placeholder 4">
            <a:extLst>
              <a:ext uri="{FF2B5EF4-FFF2-40B4-BE49-F238E27FC236}">
                <a16:creationId xmlns:a16="http://schemas.microsoft.com/office/drawing/2014/main" id="{6EC44837-829B-DAA0-E397-7EAC5131BC89}"/>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B03B18B5-48FD-479C-51AB-9083E53EEBC6}"/>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230635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BF92F6-DF34-D041-8C53-67BB09324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50E59-E005-BC34-6FC2-580515723287}"/>
              </a:ext>
            </a:extLst>
          </p:cNvPr>
          <p:cNvSpPr>
            <a:spLocks noGrp="1"/>
          </p:cNvSpPr>
          <p:nvPr>
            <p:ph type="title"/>
          </p:nvPr>
        </p:nvSpPr>
        <p:spPr>
          <a:xfrm>
            <a:off x="250825" y="274638"/>
            <a:ext cx="8785671" cy="994122"/>
          </a:xfrm>
        </p:spPr>
        <p:txBody>
          <a:bodyPr/>
          <a:lstStyle/>
          <a:p>
            <a:r>
              <a:rPr lang="en-GB" sz="3200" b="1" dirty="0">
                <a:latin typeface="Calibri" panose="020F0502020204030204" pitchFamily="34" charset="0"/>
                <a:ea typeface="Calibri" panose="020F0502020204030204" pitchFamily="34" charset="0"/>
                <a:cs typeface="Calibri" panose="020F0502020204030204" pitchFamily="34" charset="0"/>
              </a:rPr>
              <a:t>Key Performance Indicators (KPIs)</a:t>
            </a:r>
          </a:p>
        </p:txBody>
      </p:sp>
      <p:sp>
        <p:nvSpPr>
          <p:cNvPr id="3" name="Content Placeholder 2">
            <a:extLst>
              <a:ext uri="{FF2B5EF4-FFF2-40B4-BE49-F238E27FC236}">
                <a16:creationId xmlns:a16="http://schemas.microsoft.com/office/drawing/2014/main" id="{2719F6D2-DEB0-EF44-F2A1-CD91D9462054}"/>
              </a:ext>
            </a:extLst>
          </p:cNvPr>
          <p:cNvSpPr>
            <a:spLocks noGrp="1"/>
          </p:cNvSpPr>
          <p:nvPr>
            <p:ph sz="half" idx="1"/>
          </p:nvPr>
        </p:nvSpPr>
        <p:spPr>
          <a:xfrm>
            <a:off x="263400" y="1412776"/>
            <a:ext cx="8219951" cy="3384376"/>
          </a:xfrm>
        </p:spPr>
        <p:txBody>
          <a:bodyPr/>
          <a:lstStyle/>
          <a:p>
            <a:r>
              <a:rPr lang="en-GB" dirty="0"/>
              <a:t>Monitoring and evaluation are conducted to identify stakeholder participation rates.</a:t>
            </a:r>
          </a:p>
          <a:p>
            <a:r>
              <a:rPr lang="en-GB" dirty="0"/>
              <a:t>To ensure effective communication.</a:t>
            </a:r>
          </a:p>
          <a:p>
            <a:r>
              <a:rPr lang="en-GB" dirty="0"/>
              <a:t>To get feedback on the responsiveness of the engagement process.</a:t>
            </a:r>
          </a:p>
          <a:p>
            <a:r>
              <a:rPr lang="en-GB" dirty="0"/>
              <a:t>Measure the level of stakeholder satisfaction.</a:t>
            </a:r>
          </a:p>
          <a:p>
            <a:pPr marL="0" indent="0">
              <a:buNone/>
            </a:pPr>
            <a:endParaRPr lang="en-GB" dirty="0"/>
          </a:p>
        </p:txBody>
      </p:sp>
      <p:sp>
        <p:nvSpPr>
          <p:cNvPr id="5" name="Date Placeholder 4">
            <a:extLst>
              <a:ext uri="{FF2B5EF4-FFF2-40B4-BE49-F238E27FC236}">
                <a16:creationId xmlns:a16="http://schemas.microsoft.com/office/drawing/2014/main" id="{47D86384-E7F3-5A9D-6B5D-175EEF77359C}"/>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42B555A0-F43E-4EE6-D851-B31AF5EA5122}"/>
              </a:ext>
            </a:extLst>
          </p:cNvPr>
          <p:cNvSpPr>
            <a:spLocks noGrp="1"/>
          </p:cNvSpPr>
          <p:nvPr>
            <p:ph type="sldNum" sz="quarter" idx="11"/>
          </p:nvPr>
        </p:nvSpPr>
        <p:spPr/>
        <p:txBody>
          <a:bodyPr/>
          <a:lstStyle/>
          <a:p>
            <a:pPr>
              <a:defRPr/>
            </a:pPr>
            <a:fld id="{386495F9-B3F5-4DDF-9323-6CEC80C52C17}" type="slidenum">
              <a:rPr lang="en-GB" altLang="en-US" smtClean="0"/>
              <a:pPr>
                <a:defRPr/>
              </a:pPr>
              <a:t>6</a:t>
            </a:fld>
            <a:endParaRPr lang="en-GB" altLang="en-US" dirty="0"/>
          </a:p>
        </p:txBody>
      </p:sp>
    </p:spTree>
    <p:extLst>
      <p:ext uri="{BB962C8B-B14F-4D97-AF65-F5344CB8AC3E}">
        <p14:creationId xmlns:p14="http://schemas.microsoft.com/office/powerpoint/2010/main" val="165217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5004048" y="1600201"/>
            <a:ext cx="3682752" cy="3412975"/>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the </a:t>
            </a:r>
            <a:r>
              <a:rPr lang="en-GB" sz="2000" b="1" dirty="0"/>
              <a:t>Value</a:t>
            </a:r>
            <a:r>
              <a:rPr lang="en-GB" sz="2000" dirty="0"/>
              <a:t> of what is seen as important; </a:t>
            </a:r>
          </a:p>
          <a:p>
            <a:r>
              <a:rPr lang="en-GB" sz="2000" dirty="0"/>
              <a:t>To whom?</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7</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in relation to available resources (on a need-to-know bases).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 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 Process, Outcome and Impact.</a:t>
            </a:r>
          </a:p>
          <a:p>
            <a:r>
              <a:rPr lang="en-GB" sz="2000" dirty="0"/>
              <a:t>Each element offers an opportunity for stakeholders to ask questions, make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in order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stakeholder engagement?</a:t>
            </a:r>
          </a:p>
          <a:p>
            <a:r>
              <a:rPr lang="en-GB" sz="2000" dirty="0"/>
              <a:t>Is the impact applicable to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570384" y="980728"/>
            <a:ext cx="8003231"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logically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it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clearly indicative.</a:t>
            </a:r>
          </a:p>
          <a:p>
            <a:r>
              <a:rPr lang="en-GB" sz="2000" dirty="0"/>
              <a:t>Building relationships could have a greater impact that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 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268760"/>
            <a:ext cx="8569647" cy="4248472"/>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is to be involved in the evaluation (internal and external stakeholders)?</a:t>
            </a:r>
          </a:p>
          <a:p>
            <a:r>
              <a:rPr lang="en-GB" sz="2000" dirty="0"/>
              <a:t>How to communicate through the evaluation (Structure and medium).</a:t>
            </a:r>
          </a:p>
          <a:p>
            <a:r>
              <a:rPr lang="en-GB" sz="2000" dirty="0"/>
              <a:t>How to document lessons learnt (impact statement, newsletters,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5DC1-0CAA-6982-648D-95366CB54BE5}"/>
              </a:ext>
            </a:extLst>
          </p:cNvPr>
          <p:cNvSpPr>
            <a:spLocks noGrp="1"/>
          </p:cNvSpPr>
          <p:nvPr>
            <p:ph type="title"/>
          </p:nvPr>
        </p:nvSpPr>
        <p:spPr>
          <a:xfrm>
            <a:off x="457200" y="274638"/>
            <a:ext cx="8229600" cy="634082"/>
          </a:xfrm>
        </p:spPr>
        <p:txBody>
          <a:bodyPr/>
          <a:lstStyle/>
          <a:p>
            <a:r>
              <a:rPr lang="en-GB" sz="3200" b="1" dirty="0">
                <a:latin typeface="Calibri" panose="020F0502020204030204" pitchFamily="34" charset="0"/>
                <a:ea typeface="Calibri" panose="020F0502020204030204" pitchFamily="34" charset="0"/>
                <a:cs typeface="Calibri" panose="020F0502020204030204" pitchFamily="34" charset="0"/>
              </a:rPr>
              <a:t>Understanding Stakeholder Resistance</a:t>
            </a:r>
          </a:p>
        </p:txBody>
      </p:sp>
      <p:sp>
        <p:nvSpPr>
          <p:cNvPr id="3" name="Content Placeholder 2">
            <a:extLst>
              <a:ext uri="{FF2B5EF4-FFF2-40B4-BE49-F238E27FC236}">
                <a16:creationId xmlns:a16="http://schemas.microsoft.com/office/drawing/2014/main" id="{599DA9DD-0348-D525-54E7-B5F60952FB84}"/>
              </a:ext>
            </a:extLst>
          </p:cNvPr>
          <p:cNvSpPr>
            <a:spLocks noGrp="1"/>
          </p:cNvSpPr>
          <p:nvPr>
            <p:ph sz="half" idx="1"/>
          </p:nvPr>
        </p:nvSpPr>
        <p:spPr>
          <a:xfrm>
            <a:off x="445638" y="966118"/>
            <a:ext cx="8229600" cy="4695129"/>
          </a:xfrm>
        </p:spPr>
        <p:txBody>
          <a:bodyPr/>
          <a:lstStyle/>
          <a:p>
            <a:r>
              <a:rPr lang="en-GB" dirty="0"/>
              <a:t>Resistance often arises from uncertainty, such as perceived risks or miscommunication.</a:t>
            </a:r>
          </a:p>
          <a:p>
            <a:r>
              <a:rPr lang="en-GB" dirty="0"/>
              <a:t>There are different types of resistance:</a:t>
            </a:r>
          </a:p>
          <a:p>
            <a:pPr lvl="1"/>
            <a:r>
              <a:rPr lang="en-GB" dirty="0"/>
              <a:t>	Active resistance from open opposition.</a:t>
            </a:r>
          </a:p>
          <a:p>
            <a:pPr lvl="1"/>
            <a:r>
              <a:rPr lang="en-GB" dirty="0"/>
              <a:t>Passive resistance from lack of participation.</a:t>
            </a:r>
          </a:p>
          <a:p>
            <a:pPr lvl="1"/>
            <a:r>
              <a:rPr lang="en-GB" dirty="0"/>
              <a:t>Organisational resistance from systematic inertia.</a:t>
            </a:r>
          </a:p>
          <a:p>
            <a:r>
              <a:rPr lang="en-GB" dirty="0"/>
              <a:t>Their root causes stem from a lack of information and transparency and conflicting priorities and interests.</a:t>
            </a:r>
          </a:p>
        </p:txBody>
      </p:sp>
      <p:sp>
        <p:nvSpPr>
          <p:cNvPr id="5" name="Date Placeholder 4">
            <a:extLst>
              <a:ext uri="{FF2B5EF4-FFF2-40B4-BE49-F238E27FC236}">
                <a16:creationId xmlns:a16="http://schemas.microsoft.com/office/drawing/2014/main" id="{D0674813-6555-1DB9-AF51-CC7AFAF123C7}"/>
              </a:ext>
            </a:extLst>
          </p:cNvPr>
          <p:cNvSpPr>
            <a:spLocks noGrp="1"/>
          </p:cNvSpPr>
          <p:nvPr>
            <p:ph type="dt" sz="half" idx="10"/>
          </p:nvPr>
        </p:nvSpPr>
        <p:spPr/>
        <p:txBody>
          <a:bodyPr/>
          <a:lstStyle/>
          <a:p>
            <a:pPr>
              <a:defRPr/>
            </a:pPr>
            <a:fld id="{F7614AD2-EBEE-4B9C-B8EB-7B45076136C4}" type="datetime1">
              <a:rPr lang="en-GB" altLang="en-US" smtClean="0"/>
              <a:pPr>
                <a:defRPr/>
              </a:pPr>
              <a:t>27/11/2024</a:t>
            </a:fld>
            <a:endParaRPr lang="en-GB" altLang="en-US" dirty="0"/>
          </a:p>
        </p:txBody>
      </p:sp>
      <p:sp>
        <p:nvSpPr>
          <p:cNvPr id="6" name="Slide Number Placeholder 5">
            <a:extLst>
              <a:ext uri="{FF2B5EF4-FFF2-40B4-BE49-F238E27FC236}">
                <a16:creationId xmlns:a16="http://schemas.microsoft.com/office/drawing/2014/main" id="{EFDFB947-95E5-D6C2-61B7-FAE53FCB1AE2}"/>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dirty="0"/>
          </a:p>
        </p:txBody>
      </p:sp>
    </p:spTree>
    <p:extLst>
      <p:ext uri="{BB962C8B-B14F-4D97-AF65-F5344CB8AC3E}">
        <p14:creationId xmlns:p14="http://schemas.microsoft.com/office/powerpoint/2010/main" val="179059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2"/>
            <a:ext cx="8112596" cy="3178053"/>
          </a:xfrm>
        </p:spPr>
        <p:txBody>
          <a:bodyPr wrap="square" anchor="t">
            <a:normAutofit/>
          </a:bodyPr>
          <a:lstStyle/>
          <a:p>
            <a:pPr marL="0" indent="0">
              <a:lnSpc>
                <a:spcPct val="90000"/>
              </a:lnSpc>
              <a:buNone/>
            </a:pPr>
            <a:r>
              <a:rPr lang="en-GB" sz="2000" dirty="0"/>
              <a:t>Evaluation is a self-improvement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stakeholder engagement activities.</a:t>
            </a:r>
          </a:p>
          <a:p>
            <a:pPr marL="0" indent="0">
              <a:lnSpc>
                <a:spcPct val="90000"/>
              </a:lnSpc>
              <a:buNone/>
            </a:pPr>
            <a:r>
              <a:rPr lang="en-GB" sz="2000" dirty="0"/>
              <a:t>Defines how outcomes will be improved and included in the decision-making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27/11/2024</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64489-8913-D5CB-57BC-CFB3857B09B9}"/>
              </a:ext>
            </a:extLst>
          </p:cNvPr>
          <p:cNvSpPr>
            <a:spLocks noGrp="1"/>
          </p:cNvSpPr>
          <p:nvPr>
            <p:ph type="title"/>
          </p:nvPr>
        </p:nvSpPr>
        <p:spPr/>
        <p:txBody>
          <a:bodyPr/>
          <a:lstStyle/>
          <a:p>
            <a:r>
              <a:rPr lang="en-GB" dirty="0"/>
              <a:t>Reference</a:t>
            </a:r>
          </a:p>
        </p:txBody>
      </p:sp>
      <p:sp>
        <p:nvSpPr>
          <p:cNvPr id="4" name="Date Placeholder 3">
            <a:extLst>
              <a:ext uri="{FF2B5EF4-FFF2-40B4-BE49-F238E27FC236}">
                <a16:creationId xmlns:a16="http://schemas.microsoft.com/office/drawing/2014/main" id="{D0C0A067-7971-FE1E-6592-9F0F29B1EB35}"/>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dirty="0"/>
          </a:p>
        </p:txBody>
      </p:sp>
      <p:sp>
        <p:nvSpPr>
          <p:cNvPr id="5" name="Slide Number Placeholder 4">
            <a:extLst>
              <a:ext uri="{FF2B5EF4-FFF2-40B4-BE49-F238E27FC236}">
                <a16:creationId xmlns:a16="http://schemas.microsoft.com/office/drawing/2014/main" id="{04C6781D-E87D-882B-1AC1-5C9B85E9BC2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dirty="0"/>
          </a:p>
        </p:txBody>
      </p:sp>
      <p:sp>
        <p:nvSpPr>
          <p:cNvPr id="6" name="Rectangle 1">
            <a:extLst>
              <a:ext uri="{FF2B5EF4-FFF2-40B4-BE49-F238E27FC236}">
                <a16:creationId xmlns:a16="http://schemas.microsoft.com/office/drawing/2014/main" id="{34E63935-BDA1-9DBD-F1D8-81DA624E84E5}"/>
              </a:ext>
            </a:extLst>
          </p:cNvPr>
          <p:cNvSpPr>
            <a:spLocks noGrp="1" noChangeArrowheads="1"/>
          </p:cNvSpPr>
          <p:nvPr>
            <p:ph idx="1"/>
          </p:nvPr>
        </p:nvSpPr>
        <p:spPr bwMode="auto">
          <a:xfrm>
            <a:off x="0" y="1417638"/>
            <a:ext cx="8964488" cy="338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Bourne</a:t>
            </a:r>
            <a:r>
              <a:rPr kumimoji="0" lang="en-US" altLang="en-US" sz="2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L. (2016).</a:t>
            </a:r>
            <a:r>
              <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Stakeholder Relationship Management: A Maturity Model for Organisational Implementation.</a:t>
            </a:r>
            <a:r>
              <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Routledge.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PMI (Project Management Institute). (2021).</a:t>
            </a:r>
            <a:r>
              <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 Guide to the Project Management Body of Knowledge (PMBOK Guide), 7th Edition.</a:t>
            </a:r>
            <a:r>
              <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Project Management Institute.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384765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TotalTime>
  <Words>1356</Words>
  <Application>Microsoft Office PowerPoint</Application>
  <PresentationFormat>On-screen Show (4:3)</PresentationFormat>
  <Paragraphs>195</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Verdana</vt:lpstr>
      <vt:lpstr>20140311PresentationUWTSDTemplate</vt:lpstr>
      <vt:lpstr>LCBB40013: Stakeholders Engagement  Monitoring and Evaluating Stakeholders Engagement  Week 8: Session 1</vt:lpstr>
      <vt:lpstr>PowerPoint Presentation</vt:lpstr>
      <vt:lpstr>PowerPoint Presentation</vt:lpstr>
      <vt:lpstr>Introduction</vt:lpstr>
      <vt:lpstr>Why Monitor Stakeholder Engagement </vt:lpstr>
      <vt:lpstr>Key Performance Indicators (KPIs)</vt:lpstr>
      <vt:lpstr>Concept Evaluation</vt:lpstr>
      <vt:lpstr>Principles guiding Evaluation</vt:lpstr>
      <vt:lpstr>Why Monitor and Evaluate?</vt:lpstr>
      <vt:lpstr>Selecting the Right Evaluation</vt:lpstr>
      <vt:lpstr>Process Evaluation and Questions</vt:lpstr>
      <vt:lpstr>Impact Evaluation and Questions</vt:lpstr>
      <vt:lpstr>Outcome Evaluation and Questions</vt:lpstr>
      <vt:lpstr>Developing an Evaluation Framework</vt:lpstr>
      <vt:lpstr>PowerPoint Presentation</vt:lpstr>
      <vt:lpstr>Perception of Evaluation</vt:lpstr>
      <vt:lpstr>Balancing Accountability and Learning </vt:lpstr>
      <vt:lpstr>Challenges of Complexity </vt:lpstr>
      <vt:lpstr>Resources for Evaluation of Engagement</vt:lpstr>
      <vt:lpstr>Practical Challenges </vt:lpstr>
      <vt:lpstr>Understanding Stakeholder Resistance</vt:lpstr>
      <vt:lpstr>Characterises of Successful Evaluation</vt:lpstr>
      <vt:lpstr>Conclusion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Evaluating and Accepting Change</dc:title>
  <dc:creator>Molly</dc:creator>
  <cp:lastModifiedBy>Molly Jack</cp:lastModifiedBy>
  <cp:revision>38</cp:revision>
  <dcterms:created xsi:type="dcterms:W3CDTF">2020-11-24T11:06:12Z</dcterms:created>
  <dcterms:modified xsi:type="dcterms:W3CDTF">2024-11-27T19:27:19Z</dcterms:modified>
</cp:coreProperties>
</file>