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AA80-B16D-EFBB-5186-FAE438DBBA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D965CB-C26A-227D-6033-DC9821D4CD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C9A5DA-17CB-523B-11EA-4F9580BD69DF}"/>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1E208B7E-1C2C-47FB-ABE0-699B2C574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C713D3-7C36-C441-28CE-A269BCC06B81}"/>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938287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C832-4CC7-162A-4B42-F539A76C34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4B8CF7-56CC-1856-9F8D-A281173F71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29F5E5-D209-E8BA-8A4B-2CBCB05E6B28}"/>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305AF184-D35C-E86D-1166-D6EBA78C5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328821-0D5D-E668-F4C0-8863D843436A}"/>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1219857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52AE1-FB29-30DB-33D9-815DF802D4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C54181-A245-9E83-5777-AAC6564A10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3BEC76-03F6-0B91-6EBF-32392724C56C}"/>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DF1F3AF2-D182-5240-32E5-230683A66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B90459-BD5E-0FAF-9A9C-642CFAD32263}"/>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177725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ABCFD-A106-DDCE-2E76-A54BF5E4AC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3A8D26-ADE2-4DD0-1B0A-C1B534BDE9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052525-D542-F3FF-5EC1-F751F20C48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3F5351-D268-4A9D-7012-3DBA20E9A91F}"/>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6" name="Footer Placeholder 5">
            <a:extLst>
              <a:ext uri="{FF2B5EF4-FFF2-40B4-BE49-F238E27FC236}">
                <a16:creationId xmlns:a16="http://schemas.microsoft.com/office/drawing/2014/main" id="{8055E095-0B03-6697-6938-9638A315BE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94C8AE-18FC-F5B2-AB9E-6FB4BB1F4BAE}"/>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193854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4CE53-0021-FF51-DC50-52E8519479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03ED4F-6DFC-25BF-CB62-66A3BB2B5D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044811-EFF4-016C-15FD-D5938511AF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A11377-0020-FA3A-C3B8-096F78FA5D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2F324C-F4CE-D588-C729-7DAE51DF16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46B702-2CFD-EEC2-0145-54C11430A064}"/>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8" name="Footer Placeholder 7">
            <a:extLst>
              <a:ext uri="{FF2B5EF4-FFF2-40B4-BE49-F238E27FC236}">
                <a16:creationId xmlns:a16="http://schemas.microsoft.com/office/drawing/2014/main" id="{203AF9A3-2FBE-09B7-8F86-C41CB5D5F6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111BB5-EC78-01E8-5E98-8521F30B0DEB}"/>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046345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E2541-0E26-5F86-A9FA-F57A45C9F1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DBED3E-7C64-5967-9672-62E61EA11694}"/>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4" name="Footer Placeholder 3">
            <a:extLst>
              <a:ext uri="{FF2B5EF4-FFF2-40B4-BE49-F238E27FC236}">
                <a16:creationId xmlns:a16="http://schemas.microsoft.com/office/drawing/2014/main" id="{2EF730A8-2B98-AB6B-1E18-4F1087D469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74CB68-AF4E-9556-5E3C-9185BF527716}"/>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4102361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AF118C-5A0C-3E7F-62BC-6F531E938E90}"/>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3" name="Footer Placeholder 2">
            <a:extLst>
              <a:ext uri="{FF2B5EF4-FFF2-40B4-BE49-F238E27FC236}">
                <a16:creationId xmlns:a16="http://schemas.microsoft.com/office/drawing/2014/main" id="{F5FBDC95-0C2F-42AD-FFF3-849F17C42E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583196-D09B-FB69-DD66-A0D306529106}"/>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3610887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B302-39C2-731E-9674-E49CABF54F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A332AB-1205-BF84-2A0A-FE9B19FD77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45256C-EFA1-6186-28DF-62F5F3C75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1DCF4-55C6-8A0B-B071-F42CAF15C652}"/>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6" name="Footer Placeholder 5">
            <a:extLst>
              <a:ext uri="{FF2B5EF4-FFF2-40B4-BE49-F238E27FC236}">
                <a16:creationId xmlns:a16="http://schemas.microsoft.com/office/drawing/2014/main" id="{FD684A91-CCDA-48D4-E2B4-592523FF7F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8C2557-D887-AAD4-DE6D-033AF931875F}"/>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285672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FE62D-9074-2127-3704-3F34CA8A25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380840-1D4C-DB85-F07F-BE43C98D92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05E354-3C2B-3B49-1E79-C8B5D34FC2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A26454-7F78-8E65-5108-24BA92A851A8}"/>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6" name="Footer Placeholder 5">
            <a:extLst>
              <a:ext uri="{FF2B5EF4-FFF2-40B4-BE49-F238E27FC236}">
                <a16:creationId xmlns:a16="http://schemas.microsoft.com/office/drawing/2014/main" id="{1DCEA3C6-3F89-5AD0-9A07-768ECB93C7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E5A8FB-3F42-1824-6352-3282ED2FA603}"/>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583375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F396-9660-ACD3-93E9-E4EE5A1546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60FB01-49DA-914F-3868-234DC8EE86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6D535-287D-E03B-8E52-39F036F48682}"/>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90C9E52C-B62F-82FD-CCD2-735E0FE9F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939395-0550-52C9-CFA6-4A23AB68DE01}"/>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2322403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2A02DA-09F6-973C-0076-BD12ACBEC4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999C0D-81FF-288B-D6BF-BAEDA4E01B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FEED3B-2847-9761-CC7F-B0D7A21271D9}"/>
              </a:ext>
            </a:extLst>
          </p:cNvPr>
          <p:cNvSpPr>
            <a:spLocks noGrp="1"/>
          </p:cNvSpPr>
          <p:nvPr>
            <p:ph type="dt" sz="half" idx="10"/>
          </p:nvPr>
        </p:nvSpPr>
        <p:spPr/>
        <p:txBody>
          <a:body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12376CCB-D873-CB1D-61F6-B41B3B2A74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DFD21-84BA-7850-77B6-FC0252902FE6}"/>
              </a:ext>
            </a:extLst>
          </p:cNvPr>
          <p:cNvSpPr>
            <a:spLocks noGrp="1"/>
          </p:cNvSpPr>
          <p:nvPr>
            <p:ph type="sldNum" sz="quarter" idx="12"/>
          </p:nvPr>
        </p:nvSpPr>
        <p:spPr/>
        <p:txBody>
          <a:bodyPr/>
          <a:lstStyle/>
          <a:p>
            <a:fld id="{96CD20B4-765A-4543-884D-A410BBE130B5}" type="slidenum">
              <a:rPr lang="en-GB" smtClean="0"/>
              <a:t>‹#›</a:t>
            </a:fld>
            <a:endParaRPr lang="en-GB"/>
          </a:p>
        </p:txBody>
      </p:sp>
    </p:spTree>
    <p:extLst>
      <p:ext uri="{BB962C8B-B14F-4D97-AF65-F5344CB8AC3E}">
        <p14:creationId xmlns:p14="http://schemas.microsoft.com/office/powerpoint/2010/main" val="154216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40DF76-4A0D-9D20-17EF-F673E4DDF1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1EF954-2BF4-7787-1D5B-DCD788CEEF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A2E70-2221-2696-6502-EACB2F6286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CB16D3-659E-4152-AF13-3B3C2233A5C2}" type="datetimeFigureOut">
              <a:rPr lang="en-GB" smtClean="0"/>
              <a:t>11/09/2023</a:t>
            </a:fld>
            <a:endParaRPr lang="en-GB"/>
          </a:p>
        </p:txBody>
      </p:sp>
      <p:sp>
        <p:nvSpPr>
          <p:cNvPr id="5" name="Footer Placeholder 4">
            <a:extLst>
              <a:ext uri="{FF2B5EF4-FFF2-40B4-BE49-F238E27FC236}">
                <a16:creationId xmlns:a16="http://schemas.microsoft.com/office/drawing/2014/main" id="{44C9C210-0D40-C57B-F7CB-1BAD533368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245E4A-CD13-DC38-E10D-26649A1979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CD20B4-765A-4543-884D-A410BBE130B5}" type="slidenum">
              <a:rPr lang="en-GB" smtClean="0"/>
              <a:t>‹#›</a:t>
            </a:fld>
            <a:endParaRPr lang="en-GB"/>
          </a:p>
        </p:txBody>
      </p:sp>
    </p:spTree>
    <p:extLst>
      <p:ext uri="{BB962C8B-B14F-4D97-AF65-F5344CB8AC3E}">
        <p14:creationId xmlns:p14="http://schemas.microsoft.com/office/powerpoint/2010/main" val="13769196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AC482-CBD7-F31C-ED2E-1F4674CFC234}"/>
              </a:ext>
            </a:extLst>
          </p:cNvPr>
          <p:cNvSpPr>
            <a:spLocks noGrp="1"/>
          </p:cNvSpPr>
          <p:nvPr>
            <p:ph type="ctrTitle"/>
          </p:nvPr>
        </p:nvSpPr>
        <p:spPr/>
        <p:txBody>
          <a:bodyPr/>
          <a:lstStyle/>
          <a:p>
            <a:endParaRPr lang="en-GB"/>
          </a:p>
        </p:txBody>
      </p:sp>
      <p:sp>
        <p:nvSpPr>
          <p:cNvPr id="4" name="Rectangle 1">
            <a:extLst>
              <a:ext uri="{FF2B5EF4-FFF2-40B4-BE49-F238E27FC236}">
                <a16:creationId xmlns:a16="http://schemas.microsoft.com/office/drawing/2014/main" id="{7F1AE2A8-4D43-4CFA-1DAE-B2F7718D142A}"/>
              </a:ext>
            </a:extLst>
          </p:cNvPr>
          <p:cNvSpPr>
            <a:spLocks noGrp="1" noChangeArrowheads="1"/>
          </p:cNvSpPr>
          <p:nvPr>
            <p:ph type="subTitle" idx="1"/>
          </p:nvPr>
        </p:nvSpPr>
        <p:spPr bwMode="auto">
          <a:xfrm>
            <a:off x="1346142" y="4137532"/>
            <a:ext cx="949971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Moore, H. 1986 </a:t>
            </a:r>
            <a:r>
              <a:rPr kumimoji="0" lang="en-GB" altLang="en-US" sz="16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Space, Text and Gender: an anthropological study of the Marakwet of Kenya</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Cambridge: Cambridge University Press</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9257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Rectangle 1">
            <a:extLst>
              <a:ext uri="{FF2B5EF4-FFF2-40B4-BE49-F238E27FC236}">
                <a16:creationId xmlns:a16="http://schemas.microsoft.com/office/drawing/2014/main" id="{B165714E-6DCE-8BAA-3C77-56C63FE3DB78}"/>
              </a:ext>
            </a:extLst>
          </p:cNvPr>
          <p:cNvSpPr>
            <a:spLocks noChangeArrowheads="1"/>
          </p:cNvSpPr>
          <p:nvPr/>
        </p:nvSpPr>
        <p:spPr bwMode="auto">
          <a:xfrm>
            <a:off x="838201" y="1087121"/>
            <a:ext cx="5322366" cy="508984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rPr>
              <a:t>This section is about space, architecture. It might be thought that space and architecture are physical things only. But they mean a little bit more than that.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rPr>
              <a:t>For example,</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1" u="none" strike="noStrike" cap="none" normalizeH="0" baseline="0" dirty="0">
                <a:ln>
                  <a:noFill/>
                </a:ln>
                <a:effectLst/>
              </a:rPr>
              <a:t>Space can direct human </a:t>
            </a:r>
            <a:r>
              <a:rPr kumimoji="0" lang="en-US" altLang="en-US" sz="1200" b="0" i="1" u="none" strike="noStrike" cap="none" normalizeH="0" baseline="0" dirty="0" err="1">
                <a:ln>
                  <a:noFill/>
                </a:ln>
                <a:effectLst/>
              </a:rPr>
              <a:t>behaviour</a:t>
            </a:r>
            <a:r>
              <a:rPr kumimoji="0" lang="en-US" altLang="en-US" sz="1200" b="0" i="1" u="none" strike="noStrike" cap="none" normalizeH="0" baseline="0" dirty="0">
                <a:ln>
                  <a:noFill/>
                </a:ln>
                <a:effectLst/>
              </a:rPr>
              <a:t>:</a:t>
            </a:r>
            <a:r>
              <a:rPr kumimoji="0" lang="en-US" altLang="en-US" sz="1200" b="0" i="0" u="none" strike="noStrike" cap="none" normalizeH="0" baseline="0" dirty="0">
                <a:ln>
                  <a:noFill/>
                </a:ln>
                <a:effectLst/>
              </a:rPr>
              <a:t> For example in a lecture theatre people do not generally drink or smoke whereas in a bar they might. Well, not smoke anymore!</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1" u="none" strike="noStrike" cap="none" normalizeH="0" baseline="0" dirty="0">
                <a:ln>
                  <a:noFill/>
                </a:ln>
                <a:effectLst/>
              </a:rPr>
              <a:t>Architecture directs the way that people move around space:</a:t>
            </a:r>
            <a:r>
              <a:rPr kumimoji="0" lang="en-US" altLang="en-US" sz="1200" b="0" i="0" u="none" strike="noStrike" cap="none" normalizeH="0" baseline="0" dirty="0">
                <a:ln>
                  <a:noFill/>
                </a:ln>
                <a:effectLst/>
              </a:rPr>
              <a:t> For example in a lecture theatre the lecturer stands at the front and students sit in the seats. If the lecturer were to go to the back of the lecture theatre and continue speaking from there it would immediately feel wrong.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1" u="none" strike="noStrike" cap="none" normalizeH="0" baseline="0" dirty="0">
                <a:ln>
                  <a:noFill/>
                </a:ln>
                <a:effectLst/>
              </a:rPr>
              <a:t>The </a:t>
            </a:r>
            <a:r>
              <a:rPr kumimoji="0" lang="en-US" altLang="en-US" sz="1200" b="0" i="1" u="none" strike="noStrike" cap="none" normalizeH="0" baseline="0" dirty="0" err="1">
                <a:ln>
                  <a:noFill/>
                </a:ln>
                <a:effectLst/>
              </a:rPr>
              <a:t>organisation</a:t>
            </a:r>
            <a:r>
              <a:rPr kumimoji="0" lang="en-US" altLang="en-US" sz="1200" b="0" i="1" u="none" strike="noStrike" cap="none" normalizeH="0" baseline="0" dirty="0">
                <a:ln>
                  <a:noFill/>
                </a:ln>
                <a:effectLst/>
              </a:rPr>
              <a:t> of space has social connotations:</a:t>
            </a:r>
            <a:r>
              <a:rPr kumimoji="0" lang="en-US" altLang="en-US" sz="1200" b="0" i="0" u="none" strike="noStrike" cap="none" normalizeH="0" baseline="0" dirty="0">
                <a:ln>
                  <a:noFill/>
                </a:ln>
                <a:effectLst/>
              </a:rPr>
              <a:t> For example in a lecture theatre the lecturer stands at the front and the students sit down. If the lecture theatre was buried in volcanic ash and preserved as an “instant” of action an archaeologist of the future might surmise that there was an imbalance of power being enacted by the various peoples’ spatial locations – the lecturer was talking and the students were listening.</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1" u="none" strike="noStrike" cap="none" normalizeH="0" baseline="0" dirty="0">
                <a:ln>
                  <a:noFill/>
                </a:ln>
                <a:effectLst/>
              </a:rPr>
              <a:t>Space has meaning in terms of gender:</a:t>
            </a:r>
            <a:r>
              <a:rPr kumimoji="0" lang="en-US" altLang="en-US" sz="1200" b="0" i="0" u="none" strike="noStrike" cap="none" normalizeH="0" baseline="0" dirty="0">
                <a:ln>
                  <a:noFill/>
                </a:ln>
                <a:effectLst/>
              </a:rPr>
              <a:t> For example in modern western society male toilets are segregated spatially from female toilets. The social potency of this cultural, spatial rule is highlighted by the depth of embarrassment one experiences on inadvertently walking into the wrong toilet.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1" u="none" strike="noStrike" cap="none" normalizeH="0" baseline="0" dirty="0">
                <a:ln>
                  <a:noFill/>
                </a:ln>
                <a:effectLst/>
              </a:rPr>
              <a:t>Space, meaning and time are all related:</a:t>
            </a:r>
            <a:r>
              <a:rPr kumimoji="0" lang="en-US" altLang="en-US" sz="1200" b="0" i="0" u="none" strike="noStrike" cap="none" normalizeH="0" baseline="0" dirty="0">
                <a:ln>
                  <a:noFill/>
                </a:ln>
                <a:effectLst/>
              </a:rPr>
              <a:t> For example by day the context provided by a lecture theatre would induce </a:t>
            </a:r>
            <a:r>
              <a:rPr kumimoji="0" lang="en-US" altLang="en-US" sz="1200" b="0" i="0" u="none" strike="noStrike" cap="none" normalizeH="0" baseline="0" dirty="0" err="1">
                <a:ln>
                  <a:noFill/>
                </a:ln>
                <a:effectLst/>
              </a:rPr>
              <a:t>behaviour</a:t>
            </a:r>
            <a:r>
              <a:rPr kumimoji="0" lang="en-US" altLang="en-US" sz="1200" b="0" i="0" u="none" strike="noStrike" cap="none" normalizeH="0" baseline="0" dirty="0">
                <a:ln>
                  <a:noFill/>
                </a:ln>
                <a:effectLst/>
              </a:rPr>
              <a:t> such as note-taking. By night, should the lecture theatre double as a student cinema, different </a:t>
            </a:r>
            <a:r>
              <a:rPr kumimoji="0" lang="en-US" altLang="en-US" sz="1200" b="0" i="0" u="none" strike="noStrike" cap="none" normalizeH="0" baseline="0" dirty="0" err="1">
                <a:ln>
                  <a:noFill/>
                </a:ln>
                <a:effectLst/>
              </a:rPr>
              <a:t>behaviour</a:t>
            </a:r>
            <a:r>
              <a:rPr kumimoji="0" lang="en-US" altLang="en-US" sz="1200" b="0" i="0" u="none" strike="noStrike" cap="none" normalizeH="0" baseline="0" dirty="0">
                <a:ln>
                  <a:noFill/>
                </a:ln>
                <a:effectLst/>
              </a:rPr>
              <a:t> is induced, notes are not taken, people talk, eat. The same physical architecture, the same room invites, even directs, different </a:t>
            </a:r>
            <a:r>
              <a:rPr kumimoji="0" lang="en-US" altLang="en-US" sz="1200" b="0" i="0" u="none" strike="noStrike" cap="none" normalizeH="0" baseline="0" dirty="0" err="1">
                <a:ln>
                  <a:noFill/>
                </a:ln>
                <a:effectLst/>
              </a:rPr>
              <a:t>behaviours</a:t>
            </a:r>
            <a:r>
              <a:rPr kumimoji="0" lang="en-US" altLang="en-US" sz="1200" b="0" i="0" u="none" strike="noStrike" cap="none" normalizeH="0" baseline="0" dirty="0">
                <a:ln>
                  <a:noFill/>
                </a:ln>
                <a:effectLst/>
              </a:rPr>
              <a:t> according to time. So architecture and space are not passive backdrops to human action, they are created by human beings but they also guide human action once created.</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800" b="0" i="0" u="none" strike="noStrike" cap="none" normalizeH="0" baseline="0" dirty="0">
              <a:ln>
                <a:noFill/>
              </a:ln>
              <a:effectLst/>
            </a:endParaRPr>
          </a:p>
        </p:txBody>
      </p:sp>
      <p:graphicFrame>
        <p:nvGraphicFramePr>
          <p:cNvPr id="2" name="Table 1">
            <a:extLst>
              <a:ext uri="{FF2B5EF4-FFF2-40B4-BE49-F238E27FC236}">
                <a16:creationId xmlns:a16="http://schemas.microsoft.com/office/drawing/2014/main" id="{AF10F76F-740A-4D14-983D-2D9455FA3726}"/>
              </a:ext>
            </a:extLst>
          </p:cNvPr>
          <p:cNvGraphicFramePr>
            <a:graphicFrameLocks noGrp="1"/>
          </p:cNvGraphicFramePr>
          <p:nvPr>
            <p:extLst>
              <p:ext uri="{D42A27DB-BD31-4B8C-83A1-F6EECF244321}">
                <p14:modId xmlns:p14="http://schemas.microsoft.com/office/powerpoint/2010/main" val="4153989333"/>
              </p:ext>
            </p:extLst>
          </p:nvPr>
        </p:nvGraphicFramePr>
        <p:xfrm>
          <a:off x="6800986" y="1749625"/>
          <a:ext cx="4747547" cy="3387094"/>
        </p:xfrm>
        <a:graphic>
          <a:graphicData uri="http://schemas.openxmlformats.org/drawingml/2006/table">
            <a:tbl>
              <a:tblPr>
                <a:noFill/>
                <a:tableStyleId>{5C22544A-7EE6-4342-B048-85BDC9FD1C3A}</a:tableStyleId>
              </a:tblPr>
              <a:tblGrid>
                <a:gridCol w="4747547">
                  <a:extLst>
                    <a:ext uri="{9D8B030D-6E8A-4147-A177-3AD203B41FA5}">
                      <a16:colId xmlns:a16="http://schemas.microsoft.com/office/drawing/2014/main" val="1308215970"/>
                    </a:ext>
                  </a:extLst>
                </a:gridCol>
              </a:tblGrid>
              <a:tr h="861704">
                <a:tc>
                  <a:txBody>
                    <a:bodyPr/>
                    <a:lstStyle/>
                    <a:p>
                      <a:pPr algn="just"/>
                      <a:r>
                        <a:rPr lang="en-GB" sz="1800">
                          <a:solidFill>
                            <a:schemeClr val="tx1">
                              <a:lumMod val="75000"/>
                              <a:lumOff val="25000"/>
                            </a:schemeClr>
                          </a:solidFill>
                          <a:effectLst/>
                        </a:rPr>
                        <a:t>Think about the building you are in right now. How does the architecture…</a:t>
                      </a:r>
                      <a:endParaRPr lang="en-GB" sz="1800">
                        <a:solidFill>
                          <a:schemeClr val="tx1">
                            <a:lumMod val="75000"/>
                            <a:lumOff val="25000"/>
                          </a:schemeClr>
                        </a:solidFill>
                        <a:effectLst/>
                        <a:latin typeface="Times New Roman" panose="02020603050405020304" pitchFamily="18" charset="0"/>
                        <a:ea typeface="Times New Roman" panose="02020603050405020304" pitchFamily="18" charset="0"/>
                      </a:endParaRPr>
                    </a:p>
                  </a:txBody>
                  <a:tcPr marL="255952" marR="191964" marT="127976" marB="127976">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03389031"/>
                  </a:ext>
                </a:extLst>
              </a:tr>
              <a:tr h="2525390">
                <a:tc>
                  <a:txBody>
                    <a:bodyPr/>
                    <a:lstStyle/>
                    <a:p>
                      <a:pPr algn="just"/>
                      <a:r>
                        <a:rPr lang="en-GB" sz="1800">
                          <a:solidFill>
                            <a:schemeClr val="tx1">
                              <a:lumMod val="75000"/>
                              <a:lumOff val="25000"/>
                            </a:schemeClr>
                          </a:solidFill>
                          <a:effectLst/>
                        </a:rPr>
                        <a:t>Direct your behaviour?</a:t>
                      </a:r>
                    </a:p>
                    <a:p>
                      <a:pPr algn="just"/>
                      <a:r>
                        <a:rPr lang="en-GB" sz="1800">
                          <a:solidFill>
                            <a:schemeClr val="tx1">
                              <a:lumMod val="75000"/>
                              <a:lumOff val="25000"/>
                            </a:schemeClr>
                          </a:solidFill>
                          <a:effectLst/>
                        </a:rPr>
                        <a:t>Direct the way that you move around it?</a:t>
                      </a:r>
                    </a:p>
                    <a:p>
                      <a:pPr algn="just"/>
                      <a:r>
                        <a:rPr lang="en-GB" sz="1800">
                          <a:solidFill>
                            <a:schemeClr val="tx1">
                              <a:lumMod val="75000"/>
                              <a:lumOff val="25000"/>
                            </a:schemeClr>
                          </a:solidFill>
                          <a:effectLst/>
                        </a:rPr>
                        <a:t>Reinforce the social relationships of the users?</a:t>
                      </a:r>
                    </a:p>
                    <a:p>
                      <a:pPr algn="just"/>
                      <a:r>
                        <a:rPr lang="en-GB" sz="1800">
                          <a:solidFill>
                            <a:schemeClr val="tx1">
                              <a:lumMod val="75000"/>
                              <a:lumOff val="25000"/>
                            </a:schemeClr>
                          </a:solidFill>
                          <a:effectLst/>
                        </a:rPr>
                        <a:t>Define the gender relationships of the users?</a:t>
                      </a:r>
                    </a:p>
                    <a:p>
                      <a:pPr algn="just"/>
                      <a:r>
                        <a:rPr lang="en-GB" sz="1800">
                          <a:solidFill>
                            <a:schemeClr val="tx1">
                              <a:lumMod val="75000"/>
                              <a:lumOff val="25000"/>
                            </a:schemeClr>
                          </a:solidFill>
                          <a:effectLst/>
                        </a:rPr>
                        <a:t>Change its effect on human behaviour according to time?</a:t>
                      </a:r>
                      <a:endParaRPr lang="en-GB" sz="1800">
                        <a:solidFill>
                          <a:schemeClr val="tx1">
                            <a:lumMod val="75000"/>
                            <a:lumOff val="25000"/>
                          </a:schemeClr>
                        </a:solidFill>
                        <a:effectLst/>
                        <a:latin typeface="Times New Roman" panose="02020603050405020304" pitchFamily="18" charset="0"/>
                        <a:ea typeface="Times New Roman" panose="02020603050405020304" pitchFamily="18" charset="0"/>
                      </a:endParaRPr>
                    </a:p>
                  </a:txBody>
                  <a:tcPr marL="255952" marR="191964" marT="127976" marB="127976">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43531530"/>
                  </a:ext>
                </a:extLst>
              </a:tr>
            </a:tbl>
          </a:graphicData>
        </a:graphic>
      </p:graphicFrame>
    </p:spTree>
    <p:extLst>
      <p:ext uri="{BB962C8B-B14F-4D97-AF65-F5344CB8AC3E}">
        <p14:creationId xmlns:p14="http://schemas.microsoft.com/office/powerpoint/2010/main" val="1318574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FAC6E-F3EB-2E90-6005-5AB20F673411}"/>
              </a:ext>
            </a:extLst>
          </p:cNvPr>
          <p:cNvSpPr txBox="1"/>
          <p:nvPr/>
        </p:nvSpPr>
        <p:spPr>
          <a:xfrm>
            <a:off x="4180114" y="600891"/>
            <a:ext cx="4371703" cy="5078313"/>
          </a:xfrm>
          <a:prstGeom prst="rect">
            <a:avLst/>
          </a:prstGeom>
          <a:noFill/>
        </p:spPr>
        <p:txBody>
          <a:bodyPr wrap="square">
            <a:spAutoFit/>
          </a:bodyPr>
          <a:lstStyle/>
          <a:p>
            <a:pPr algn="just"/>
            <a:r>
              <a:rPr lang="en-GB" sz="1800" dirty="0">
                <a:effectLst/>
                <a:latin typeface="Comic Sans MS" panose="030F0702030302020204" pitchFamily="66" charset="0"/>
                <a:ea typeface="Times New Roman" panose="02020603050405020304" pitchFamily="18" charset="0"/>
              </a:rPr>
              <a:t>Generally speaking, post-</a:t>
            </a:r>
            <a:r>
              <a:rPr lang="en-GB" sz="1800" dirty="0" err="1">
                <a:effectLst/>
                <a:latin typeface="Comic Sans MS" panose="030F0702030302020204" pitchFamily="66" charset="0"/>
                <a:ea typeface="Times New Roman" panose="02020603050405020304" pitchFamily="18" charset="0"/>
              </a:rPr>
              <a:t>processualists</a:t>
            </a:r>
            <a:r>
              <a:rPr lang="en-GB" sz="1800" dirty="0">
                <a:effectLst/>
                <a:latin typeface="Comic Sans MS" panose="030F0702030302020204" pitchFamily="66" charset="0"/>
                <a:ea typeface="Times New Roman" panose="02020603050405020304" pitchFamily="18" charset="0"/>
              </a:rPr>
              <a:t> were very much influenced by linguistic theory, structuralism and semiotics in particular. Coming from a completely different set of theoretical influence to the </a:t>
            </a:r>
            <a:r>
              <a:rPr lang="en-GB" sz="1800" dirty="0" err="1">
                <a:effectLst/>
                <a:latin typeface="Comic Sans MS" panose="030F0702030302020204" pitchFamily="66" charset="0"/>
                <a:ea typeface="Times New Roman" panose="02020603050405020304" pitchFamily="18" charset="0"/>
              </a:rPr>
              <a:t>processualists</a:t>
            </a:r>
            <a:r>
              <a:rPr lang="en-GB" sz="1800" dirty="0">
                <a:effectLst/>
                <a:latin typeface="Comic Sans MS" panose="030F0702030302020204" pitchFamily="66" charset="0"/>
                <a:ea typeface="Times New Roman" panose="02020603050405020304" pitchFamily="18" charset="0"/>
              </a:rPr>
              <a:t>, post-</a:t>
            </a:r>
            <a:r>
              <a:rPr lang="en-GB" sz="1800" dirty="0" err="1">
                <a:effectLst/>
                <a:latin typeface="Comic Sans MS" panose="030F0702030302020204" pitchFamily="66" charset="0"/>
                <a:ea typeface="Times New Roman" panose="02020603050405020304" pitchFamily="18" charset="0"/>
              </a:rPr>
              <a:t>processualists</a:t>
            </a:r>
            <a:r>
              <a:rPr lang="en-GB" sz="1800" dirty="0">
                <a:effectLst/>
                <a:latin typeface="Comic Sans MS" panose="030F0702030302020204" pitchFamily="66" charset="0"/>
                <a:ea typeface="Times New Roman" panose="02020603050405020304" pitchFamily="18" charset="0"/>
              </a:rPr>
              <a:t> saw material culture and human behaviour as meaningfully constituted. They were therefore interested in how architecture and space was experienced by those who created it, and how space, in turn, created meaning in society. They were interested in social relations, particularly in relations of power, as in gender for example. They were interested in the symbolism inherent in material culture.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0315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481354-E952-47C2-3579-C151A9571E74}"/>
              </a:ext>
            </a:extLst>
          </p:cNvPr>
          <p:cNvSpPr txBox="1"/>
          <p:nvPr/>
        </p:nvSpPr>
        <p:spPr>
          <a:xfrm>
            <a:off x="235131" y="-1462471"/>
            <a:ext cx="8908869" cy="4247317"/>
          </a:xfrm>
          <a:prstGeom prst="rect">
            <a:avLst/>
          </a:prstGeom>
          <a:noFill/>
        </p:spPr>
        <p:txBody>
          <a:bodyPr wrap="square">
            <a:spAutoFit/>
          </a:bodyPr>
          <a:lstStyle/>
          <a:p>
            <a:pPr algn="just"/>
            <a:r>
              <a:rPr lang="en-GB" sz="1800" dirty="0">
                <a:effectLst/>
                <a:latin typeface="Comic Sans MS" panose="030F0702030302020204" pitchFamily="66" charset="0"/>
                <a:ea typeface="Times New Roman" panose="02020603050405020304" pitchFamily="18" charset="0"/>
              </a:rPr>
              <a:t>Returning to the general example of the lecture theatre, the emphasis would not be on viewing the </a:t>
            </a:r>
            <a:r>
              <a:rPr lang="en-GB" sz="1800" dirty="0" err="1">
                <a:effectLst/>
                <a:latin typeface="Comic Sans MS" panose="030F0702030302020204" pitchFamily="66" charset="0"/>
                <a:ea typeface="Times New Roman" panose="02020603050405020304" pitchFamily="18" charset="0"/>
              </a:rPr>
              <a:t>lecturn</a:t>
            </a:r>
            <a:r>
              <a:rPr lang="en-GB" sz="1800" dirty="0">
                <a:effectLst/>
                <a:latin typeface="Comic Sans MS" panose="030F0702030302020204" pitchFamily="66" charset="0"/>
                <a:ea typeface="Times New Roman" panose="02020603050405020304" pitchFamily="18" charset="0"/>
              </a:rPr>
              <a:t> as a functional feature designed only to hold the lecturer’s notes, but rather  as a symbol of power, both reflecting the relations of dominance in the “society” made up by the people in a lecture theatre and reinforcing the lecturer’s dominant role in the context of the lecture. Finally, because they were influenced by structuralism, post-</a:t>
            </a:r>
            <a:r>
              <a:rPr lang="en-GB" sz="1800" dirty="0" err="1">
                <a:effectLst/>
                <a:latin typeface="Comic Sans MS" panose="030F0702030302020204" pitchFamily="66" charset="0"/>
                <a:ea typeface="Times New Roman" panose="02020603050405020304" pitchFamily="18" charset="0"/>
              </a:rPr>
              <a:t>processualists</a:t>
            </a:r>
            <a:r>
              <a:rPr lang="en-GB" sz="1800" dirty="0">
                <a:effectLst/>
                <a:latin typeface="Comic Sans MS" panose="030F0702030302020204" pitchFamily="66" charset="0"/>
                <a:ea typeface="Times New Roman" panose="02020603050405020304" pitchFamily="18" charset="0"/>
              </a:rPr>
              <a:t> were quite interested in identifying binary oppositions in material culture, a concept derived from the French Structuralist Levi-Strauss’ ideas that human culture consisted of binary oppositions (light/dark, woman/man, east/west etc.). Levi Strauss argued that these cultural oppositions were generated from the physiological make-up of the human brain – a neuron can either fire or not fire – and could be identified in the structural similarities of myth from all over the world. Post </a:t>
            </a:r>
            <a:r>
              <a:rPr lang="en-GB" sz="1800" dirty="0" err="1">
                <a:effectLst/>
                <a:latin typeface="Comic Sans MS" panose="030F0702030302020204" pitchFamily="66" charset="0"/>
                <a:ea typeface="Times New Roman" panose="02020603050405020304" pitchFamily="18" charset="0"/>
              </a:rPr>
              <a:t>processualists</a:t>
            </a:r>
            <a:r>
              <a:rPr lang="en-GB" sz="1800" dirty="0">
                <a:effectLst/>
                <a:latin typeface="Comic Sans MS" panose="030F0702030302020204" pitchFamily="66" charset="0"/>
                <a:ea typeface="Times New Roman" panose="02020603050405020304" pitchFamily="18" charset="0"/>
              </a:rPr>
              <a:t> started to look for these oppositions in material culture, in both present and past societies. They hoped to be able to “read” material culture as though it were text, using linguistic theory to make sense of it.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20696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738</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Fewster</dc:creator>
  <cp:lastModifiedBy>Kathryn Fewster</cp:lastModifiedBy>
  <cp:revision>2</cp:revision>
  <dcterms:created xsi:type="dcterms:W3CDTF">2023-09-11T14:12:38Z</dcterms:created>
  <dcterms:modified xsi:type="dcterms:W3CDTF">2023-09-11T14:25:18Z</dcterms:modified>
</cp:coreProperties>
</file>