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26"/>
  </p:notesMasterIdLst>
  <p:handoutMasterIdLst>
    <p:handoutMasterId r:id="rId27"/>
  </p:handoutMasterIdLst>
  <p:sldIdLst>
    <p:sldId id="281" r:id="rId5"/>
    <p:sldId id="327" r:id="rId6"/>
    <p:sldId id="316" r:id="rId7"/>
    <p:sldId id="305" r:id="rId8"/>
    <p:sldId id="326" r:id="rId9"/>
    <p:sldId id="328" r:id="rId10"/>
    <p:sldId id="294" r:id="rId11"/>
    <p:sldId id="296" r:id="rId12"/>
    <p:sldId id="320" r:id="rId13"/>
    <p:sldId id="329" r:id="rId14"/>
    <p:sldId id="322" r:id="rId15"/>
    <p:sldId id="323" r:id="rId16"/>
    <p:sldId id="324" r:id="rId17"/>
    <p:sldId id="325" r:id="rId18"/>
    <p:sldId id="2448" r:id="rId19"/>
    <p:sldId id="2465" r:id="rId20"/>
    <p:sldId id="301" r:id="rId21"/>
    <p:sldId id="311" r:id="rId22"/>
    <p:sldId id="318" r:id="rId23"/>
    <p:sldId id="2466" r:id="rId24"/>
    <p:sldId id="312" r:id="rId2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548" autoAdjust="0"/>
    <p:restoredTop sz="94598" autoAdjust="0"/>
  </p:normalViewPr>
  <p:slideViewPr>
    <p:cSldViewPr snapToGrid="0">
      <p:cViewPr varScale="1">
        <p:scale>
          <a:sx n="94" d="100"/>
          <a:sy n="94" d="100"/>
        </p:scale>
        <p:origin x="110" y="120"/>
      </p:cViewPr>
      <p:guideLst/>
    </p:cSldViewPr>
  </p:slideViewPr>
  <p:outlineViewPr>
    <p:cViewPr>
      <p:scale>
        <a:sx n="33" d="100"/>
        <a:sy n="33" d="100"/>
      </p:scale>
      <p:origin x="0" y="-132"/>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68" d="100"/>
          <a:sy n="68" d="100"/>
        </p:scale>
        <p:origin x="2592" y="3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8CB5AC-941C-451B-9D1A-C6375C40488F}" type="doc">
      <dgm:prSet loTypeId="urn:microsoft.com/office/officeart/2018/5/layout/CenteredIconLabelDescriptionList" loCatId="icon" qsTypeId="urn:microsoft.com/office/officeart/2005/8/quickstyle/simple1" qsCatId="simple" csTypeId="urn:microsoft.com/office/officeart/2005/8/colors/accent2_2" csCatId="accent2" phldr="1"/>
      <dgm:spPr/>
      <dgm:t>
        <a:bodyPr/>
        <a:lstStyle/>
        <a:p>
          <a:endParaRPr lang="en-GB"/>
        </a:p>
      </dgm:t>
    </dgm:pt>
    <dgm:pt modelId="{3E4FCA06-1174-4117-911F-B9AE184274AB}">
      <dgm:prSet phldrT="[Text]" custT="1"/>
      <dgm:spPr/>
      <dgm:t>
        <a:bodyPr/>
        <a:lstStyle/>
        <a:p>
          <a:pPr>
            <a:lnSpc>
              <a:spcPct val="100000"/>
            </a:lnSpc>
            <a:defRPr b="1"/>
          </a:pPr>
          <a:r>
            <a:rPr lang="en-GB" sz="2000" b="1" dirty="0">
              <a:solidFill>
                <a:srgbClr val="FF0000"/>
              </a:solidFill>
              <a:effectLst>
                <a:outerShdw blurRad="38100" dist="38100" dir="2700000" algn="tl">
                  <a:srgbClr val="000000">
                    <a:alpha val="43137"/>
                  </a:srgbClr>
                </a:outerShdw>
              </a:effectLst>
            </a:rPr>
            <a:t>About Vodafone Group PLC</a:t>
          </a:r>
          <a:endParaRPr lang="en-GB" sz="2000" dirty="0">
            <a:solidFill>
              <a:srgbClr val="FF0000"/>
            </a:solidFill>
          </a:endParaRPr>
        </a:p>
      </dgm:t>
    </dgm:pt>
    <dgm:pt modelId="{D30D7F03-86F8-4320-AF13-2B0AB153FBDF}" type="parTrans" cxnId="{41E20C6E-9A57-43F5-9949-D367C055819C}">
      <dgm:prSet/>
      <dgm:spPr/>
      <dgm:t>
        <a:bodyPr/>
        <a:lstStyle/>
        <a:p>
          <a:endParaRPr lang="en-GB"/>
        </a:p>
      </dgm:t>
    </dgm:pt>
    <dgm:pt modelId="{C291C2F0-29A5-4D02-92C3-9042CCCB0777}" type="sibTrans" cxnId="{41E20C6E-9A57-43F5-9949-D367C055819C}">
      <dgm:prSet/>
      <dgm:spPr/>
      <dgm:t>
        <a:bodyPr/>
        <a:lstStyle/>
        <a:p>
          <a:endParaRPr lang="en-GB"/>
        </a:p>
      </dgm:t>
    </dgm:pt>
    <dgm:pt modelId="{6F1E1C53-84EA-4619-B33A-DCD2B842C8A3}">
      <dgm:prSet phldrT="[Text]" custT="1"/>
      <dgm:spPr/>
      <dgm:t>
        <a:bodyPr/>
        <a:lstStyle/>
        <a:p>
          <a:pPr>
            <a:lnSpc>
              <a:spcPct val="100000"/>
            </a:lnSpc>
            <a:defRPr b="1"/>
          </a:pPr>
          <a:r>
            <a:rPr lang="en-GB" sz="1600" b="1" dirty="0">
              <a:solidFill>
                <a:srgbClr val="FF0000"/>
              </a:solidFill>
              <a:effectLst>
                <a:outerShdw blurRad="38100" dist="38100" dir="2700000" algn="tl">
                  <a:srgbClr val="000000">
                    <a:alpha val="43137"/>
                  </a:srgbClr>
                </a:outerShdw>
              </a:effectLst>
            </a:rPr>
            <a:t>INTERNAL OPERATIONS</a:t>
          </a:r>
        </a:p>
        <a:p>
          <a:pPr>
            <a:lnSpc>
              <a:spcPct val="100000"/>
            </a:lnSpc>
            <a:defRPr b="1"/>
          </a:pPr>
          <a:r>
            <a:rPr lang="en-GB" sz="1600" b="1" dirty="0">
              <a:solidFill>
                <a:srgbClr val="FF0000"/>
              </a:solidFill>
              <a:effectLst>
                <a:outerShdw blurRad="38100" dist="38100" dir="2700000" algn="tl">
                  <a:srgbClr val="000000">
                    <a:alpha val="43137"/>
                  </a:srgbClr>
                </a:outerShdw>
              </a:effectLst>
            </a:rPr>
            <a:t>&amp;</a:t>
          </a:r>
        </a:p>
        <a:p>
          <a:pPr>
            <a:lnSpc>
              <a:spcPct val="100000"/>
            </a:lnSpc>
            <a:defRPr b="1"/>
          </a:pPr>
          <a:r>
            <a:rPr lang="en-GB" sz="1600" b="1" dirty="0">
              <a:solidFill>
                <a:srgbClr val="FF0000"/>
              </a:solidFill>
              <a:effectLst>
                <a:outerShdw blurRad="38100" dist="38100" dir="2700000" algn="tl">
                  <a:srgbClr val="000000">
                    <a:alpha val="43137"/>
                  </a:srgbClr>
                </a:outerShdw>
              </a:effectLst>
            </a:rPr>
            <a:t>EXTERNAL ENVIORMENT</a:t>
          </a:r>
        </a:p>
      </dgm:t>
    </dgm:pt>
    <dgm:pt modelId="{409FFCE5-52FB-4D92-BE6A-EF4B7DC08EE0}" type="parTrans" cxnId="{F518C0C9-A46B-4637-B08E-A79B6C208FDC}">
      <dgm:prSet/>
      <dgm:spPr/>
      <dgm:t>
        <a:bodyPr/>
        <a:lstStyle/>
        <a:p>
          <a:endParaRPr lang="en-GB"/>
        </a:p>
      </dgm:t>
    </dgm:pt>
    <dgm:pt modelId="{109FC991-7A79-4205-8C4C-E92E54E4BF01}" type="sibTrans" cxnId="{F518C0C9-A46B-4637-B08E-A79B6C208FDC}">
      <dgm:prSet/>
      <dgm:spPr/>
      <dgm:t>
        <a:bodyPr/>
        <a:lstStyle/>
        <a:p>
          <a:endParaRPr lang="en-GB"/>
        </a:p>
      </dgm:t>
    </dgm:pt>
    <dgm:pt modelId="{F7E812F1-C2E5-42BD-9E97-DFBD8BA1D51D}">
      <dgm:prSet phldrT="[Text]"/>
      <dgm:spPr/>
      <dgm:t>
        <a:bodyPr/>
        <a:lstStyle/>
        <a:p>
          <a:pPr>
            <a:lnSpc>
              <a:spcPct val="100000"/>
            </a:lnSpc>
          </a:pPr>
          <a:r>
            <a:rPr lang="en-GB" b="1" dirty="0">
              <a:solidFill>
                <a:schemeClr val="accent2"/>
              </a:solidFill>
              <a:effectLst>
                <a:outerShdw blurRad="38100" dist="38100" dir="2700000" algn="tl">
                  <a:srgbClr val="000000">
                    <a:alpha val="43137"/>
                  </a:srgbClr>
                </a:outerShdw>
              </a:effectLst>
            </a:rPr>
            <a:t>SWOT Analysis</a:t>
          </a:r>
        </a:p>
      </dgm:t>
    </dgm:pt>
    <dgm:pt modelId="{C5B5DB80-3973-4CC4-B80D-B6D8B9A13AFD}" type="parTrans" cxnId="{EB2FBA31-FDD9-4D1C-8F03-14EC388E0D77}">
      <dgm:prSet/>
      <dgm:spPr/>
      <dgm:t>
        <a:bodyPr/>
        <a:lstStyle/>
        <a:p>
          <a:endParaRPr lang="en-GB"/>
        </a:p>
      </dgm:t>
    </dgm:pt>
    <dgm:pt modelId="{093A9ADF-454B-45DD-AAAC-5FC5539AFE76}" type="sibTrans" cxnId="{EB2FBA31-FDD9-4D1C-8F03-14EC388E0D77}">
      <dgm:prSet/>
      <dgm:spPr/>
      <dgm:t>
        <a:bodyPr/>
        <a:lstStyle/>
        <a:p>
          <a:endParaRPr lang="en-GB"/>
        </a:p>
      </dgm:t>
    </dgm:pt>
    <dgm:pt modelId="{3B22F629-1063-4A50-B918-A252B49D8311}">
      <dgm:prSet phldrT="[Text]"/>
      <dgm:spPr/>
      <dgm:t>
        <a:bodyPr/>
        <a:lstStyle/>
        <a:p>
          <a:pPr>
            <a:lnSpc>
              <a:spcPct val="100000"/>
            </a:lnSpc>
          </a:pPr>
          <a:r>
            <a:rPr lang="en-GB" b="1" dirty="0">
              <a:solidFill>
                <a:schemeClr val="accent2"/>
              </a:solidFill>
              <a:effectLst>
                <a:outerShdw blurRad="38100" dist="38100" dir="2700000" algn="tl">
                  <a:srgbClr val="000000">
                    <a:alpha val="43137"/>
                  </a:srgbClr>
                </a:outerShdw>
              </a:effectLst>
            </a:rPr>
            <a:t>PESTEL Analysis</a:t>
          </a:r>
        </a:p>
      </dgm:t>
    </dgm:pt>
    <dgm:pt modelId="{A65055BE-AD89-4B77-BB39-C75AB0DB3852}" type="parTrans" cxnId="{162BF396-D1D2-41D5-BC98-BC2F8C457B4D}">
      <dgm:prSet/>
      <dgm:spPr/>
      <dgm:t>
        <a:bodyPr/>
        <a:lstStyle/>
        <a:p>
          <a:endParaRPr lang="en-GB"/>
        </a:p>
      </dgm:t>
    </dgm:pt>
    <dgm:pt modelId="{74665C83-23E1-4ADB-A8B7-A51736167A92}" type="sibTrans" cxnId="{162BF396-D1D2-41D5-BC98-BC2F8C457B4D}">
      <dgm:prSet/>
      <dgm:spPr/>
      <dgm:t>
        <a:bodyPr/>
        <a:lstStyle/>
        <a:p>
          <a:endParaRPr lang="en-GB"/>
        </a:p>
      </dgm:t>
    </dgm:pt>
    <dgm:pt modelId="{143225FC-A8EC-4F75-BE69-7208F0C598C1}">
      <dgm:prSet phldrT="[Text]"/>
      <dgm:spPr/>
      <dgm:t>
        <a:bodyPr/>
        <a:lstStyle/>
        <a:p>
          <a:pPr>
            <a:lnSpc>
              <a:spcPct val="100000"/>
            </a:lnSpc>
            <a:defRPr b="1"/>
          </a:pPr>
          <a:r>
            <a:rPr lang="en-GB" b="1" dirty="0">
              <a:solidFill>
                <a:srgbClr val="FF0000"/>
              </a:solidFill>
              <a:effectLst>
                <a:outerShdw blurRad="38100" dist="38100" dir="2700000" algn="tl">
                  <a:srgbClr val="000000">
                    <a:alpha val="43137"/>
                  </a:srgbClr>
                </a:outerShdw>
              </a:effectLst>
            </a:rPr>
            <a:t>STAKEHOLDERS</a:t>
          </a:r>
        </a:p>
      </dgm:t>
    </dgm:pt>
    <dgm:pt modelId="{70134F48-6D0C-47A2-B7A8-1C21CD438C1E}" type="parTrans" cxnId="{03E0B850-A945-4073-908C-C6ECA77330F8}">
      <dgm:prSet/>
      <dgm:spPr/>
      <dgm:t>
        <a:bodyPr/>
        <a:lstStyle/>
        <a:p>
          <a:endParaRPr lang="en-GB"/>
        </a:p>
      </dgm:t>
    </dgm:pt>
    <dgm:pt modelId="{5692A12B-18C6-407D-BE92-18E359FA15AC}" type="sibTrans" cxnId="{03E0B850-A945-4073-908C-C6ECA77330F8}">
      <dgm:prSet/>
      <dgm:spPr/>
      <dgm:t>
        <a:bodyPr/>
        <a:lstStyle/>
        <a:p>
          <a:endParaRPr lang="en-GB"/>
        </a:p>
      </dgm:t>
    </dgm:pt>
    <dgm:pt modelId="{A2BF86D8-6ED7-480B-BA80-25D074045FDC}">
      <dgm:prSet phldrT="[Text]"/>
      <dgm:spPr/>
      <dgm:t>
        <a:bodyPr/>
        <a:lstStyle/>
        <a:p>
          <a:pPr>
            <a:lnSpc>
              <a:spcPct val="100000"/>
            </a:lnSpc>
          </a:pPr>
          <a:r>
            <a:rPr lang="en-GB" b="1" dirty="0">
              <a:solidFill>
                <a:schemeClr val="accent2"/>
              </a:solidFill>
              <a:effectLst>
                <a:outerShdw blurRad="38100" dist="38100" dir="2700000" algn="tl">
                  <a:srgbClr val="000000">
                    <a:alpha val="43137"/>
                  </a:srgbClr>
                </a:outerShdw>
              </a:effectLst>
            </a:rPr>
            <a:t>Primary</a:t>
          </a:r>
        </a:p>
        <a:p>
          <a:pPr>
            <a:lnSpc>
              <a:spcPct val="100000"/>
            </a:lnSpc>
          </a:pPr>
          <a:r>
            <a:rPr lang="en-GB" b="1" dirty="0">
              <a:solidFill>
                <a:schemeClr val="accent2"/>
              </a:solidFill>
              <a:effectLst>
                <a:outerShdw blurRad="38100" dist="38100" dir="2700000" algn="tl">
                  <a:srgbClr val="000000">
                    <a:alpha val="43137"/>
                  </a:srgbClr>
                </a:outerShdw>
              </a:effectLst>
            </a:rPr>
            <a:t>Secondary</a:t>
          </a:r>
        </a:p>
        <a:p>
          <a:pPr>
            <a:lnSpc>
              <a:spcPct val="100000"/>
            </a:lnSpc>
          </a:pPr>
          <a:endParaRPr lang="en-GB" b="1" dirty="0">
            <a:solidFill>
              <a:schemeClr val="accent2"/>
            </a:solidFill>
            <a:effectLst>
              <a:outerShdw blurRad="38100" dist="38100" dir="2700000" algn="tl">
                <a:srgbClr val="000000">
                  <a:alpha val="43137"/>
                </a:srgbClr>
              </a:outerShdw>
            </a:effectLst>
          </a:endParaRPr>
        </a:p>
        <a:p>
          <a:pPr>
            <a:lnSpc>
              <a:spcPct val="100000"/>
            </a:lnSpc>
          </a:pPr>
          <a:r>
            <a:rPr lang="en-GB" b="1" dirty="0">
              <a:solidFill>
                <a:schemeClr val="accent2"/>
              </a:solidFill>
              <a:effectLst>
                <a:outerShdw blurRad="38100" dist="38100" dir="2700000" algn="tl">
                  <a:srgbClr val="000000">
                    <a:alpha val="43137"/>
                  </a:srgbClr>
                </a:outerShdw>
              </a:effectLst>
            </a:rPr>
            <a:t>COMCLUSION</a:t>
          </a:r>
        </a:p>
      </dgm:t>
    </dgm:pt>
    <dgm:pt modelId="{8CD4AA98-D2D7-4EFC-B633-D34D09423779}" type="parTrans" cxnId="{FB202300-E267-4EDB-B514-7C2742A5BFC3}">
      <dgm:prSet/>
      <dgm:spPr/>
      <dgm:t>
        <a:bodyPr/>
        <a:lstStyle/>
        <a:p>
          <a:endParaRPr lang="en-GB"/>
        </a:p>
      </dgm:t>
    </dgm:pt>
    <dgm:pt modelId="{9A2A4BC8-DCD0-4227-AC62-BBAB49A1DA4B}" type="sibTrans" cxnId="{FB202300-E267-4EDB-B514-7C2742A5BFC3}">
      <dgm:prSet/>
      <dgm:spPr/>
      <dgm:t>
        <a:bodyPr/>
        <a:lstStyle/>
        <a:p>
          <a:endParaRPr lang="en-GB"/>
        </a:p>
      </dgm:t>
    </dgm:pt>
    <dgm:pt modelId="{799014F3-9E0C-4A91-A114-24A11F37F8FE}">
      <dgm:prSet phldrT="[Text]" custT="1"/>
      <dgm:spPr/>
      <dgm:t>
        <a:bodyPr/>
        <a:lstStyle/>
        <a:p>
          <a:pPr>
            <a:lnSpc>
              <a:spcPct val="100000"/>
            </a:lnSpc>
          </a:pPr>
          <a:r>
            <a:rPr lang="en-GB" sz="1800" dirty="0">
              <a:solidFill>
                <a:schemeClr val="accent2"/>
              </a:solidFill>
              <a:effectLst>
                <a:outerShdw blurRad="38100" dist="38100" dir="2700000" algn="tl">
                  <a:srgbClr val="000000">
                    <a:alpha val="43137"/>
                  </a:srgbClr>
                </a:outerShdw>
              </a:effectLst>
            </a:rPr>
            <a:t>Structure</a:t>
          </a:r>
        </a:p>
        <a:p>
          <a:pPr>
            <a:lnSpc>
              <a:spcPct val="100000"/>
            </a:lnSpc>
          </a:pPr>
          <a:r>
            <a:rPr lang="en-GB" sz="1800" dirty="0">
              <a:solidFill>
                <a:schemeClr val="accent2"/>
              </a:solidFill>
              <a:effectLst>
                <a:outerShdw blurRad="38100" dist="38100" dir="2700000" algn="tl">
                  <a:srgbClr val="000000">
                    <a:alpha val="43137"/>
                  </a:srgbClr>
                </a:outerShdw>
              </a:effectLst>
            </a:rPr>
            <a:t>Size</a:t>
          </a:r>
        </a:p>
        <a:p>
          <a:pPr>
            <a:lnSpc>
              <a:spcPct val="100000"/>
            </a:lnSpc>
          </a:pPr>
          <a:r>
            <a:rPr lang="en-GB" sz="1800" dirty="0">
              <a:solidFill>
                <a:schemeClr val="accent2"/>
              </a:solidFill>
              <a:effectLst>
                <a:outerShdw blurRad="38100" dist="38100" dir="2700000" algn="tl">
                  <a:srgbClr val="000000">
                    <a:alpha val="43137"/>
                  </a:srgbClr>
                </a:outerShdw>
              </a:effectLst>
            </a:rPr>
            <a:t>Activities</a:t>
          </a:r>
          <a:endParaRPr lang="en-GB" sz="2000" b="1" dirty="0">
            <a:solidFill>
              <a:schemeClr val="accent2"/>
            </a:solidFill>
            <a:effectLst>
              <a:outerShdw blurRad="38100" dist="38100" dir="2700000" algn="tl">
                <a:srgbClr val="000000">
                  <a:alpha val="43137"/>
                </a:srgbClr>
              </a:outerShdw>
            </a:effectLst>
          </a:endParaRPr>
        </a:p>
      </dgm:t>
    </dgm:pt>
    <dgm:pt modelId="{21E182A6-B7FD-42E3-BE57-DD0F8FB1EA95}" type="sibTrans" cxnId="{B73BB9FD-75BC-42F3-94EE-4F790960EBB2}">
      <dgm:prSet/>
      <dgm:spPr/>
      <dgm:t>
        <a:bodyPr/>
        <a:lstStyle/>
        <a:p>
          <a:endParaRPr lang="en-GB"/>
        </a:p>
      </dgm:t>
    </dgm:pt>
    <dgm:pt modelId="{C8AEC8E7-05F5-41D3-BA56-0AADA56052D4}" type="parTrans" cxnId="{B73BB9FD-75BC-42F3-94EE-4F790960EBB2}">
      <dgm:prSet/>
      <dgm:spPr/>
      <dgm:t>
        <a:bodyPr/>
        <a:lstStyle/>
        <a:p>
          <a:endParaRPr lang="en-GB"/>
        </a:p>
      </dgm:t>
    </dgm:pt>
    <dgm:pt modelId="{24297A7E-8CF5-4F40-857F-7F1A1AC64653}" type="pres">
      <dgm:prSet presAssocID="{FB8CB5AC-941C-451B-9D1A-C6375C40488F}" presName="root" presStyleCnt="0">
        <dgm:presLayoutVars>
          <dgm:dir/>
          <dgm:resizeHandles val="exact"/>
        </dgm:presLayoutVars>
      </dgm:prSet>
      <dgm:spPr/>
    </dgm:pt>
    <dgm:pt modelId="{6AA628FB-C038-4C25-A481-78C76CEC2742}" type="pres">
      <dgm:prSet presAssocID="{3E4FCA06-1174-4117-911F-B9AE184274AB}" presName="compNode" presStyleCnt="0"/>
      <dgm:spPr/>
    </dgm:pt>
    <dgm:pt modelId="{55480413-852A-4D2F-8650-900801E51090}" type="pres">
      <dgm:prSet presAssocID="{3E4FCA06-1174-4117-911F-B9AE184274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41AFC69D-79EE-4474-B862-CB4C91D2A141}" type="pres">
      <dgm:prSet presAssocID="{3E4FCA06-1174-4117-911F-B9AE184274AB}" presName="iconSpace" presStyleCnt="0"/>
      <dgm:spPr/>
    </dgm:pt>
    <dgm:pt modelId="{B13B70DB-0ED2-4E05-A906-AB72EFA1F617}" type="pres">
      <dgm:prSet presAssocID="{3E4FCA06-1174-4117-911F-B9AE184274AB}" presName="parTx" presStyleLbl="revTx" presStyleIdx="0" presStyleCnt="6" custScaleX="95345" custScaleY="210243" custLinFactNeighborX="1229" custLinFactNeighborY="59952">
        <dgm:presLayoutVars>
          <dgm:chMax val="0"/>
          <dgm:chPref val="0"/>
        </dgm:presLayoutVars>
      </dgm:prSet>
      <dgm:spPr/>
    </dgm:pt>
    <dgm:pt modelId="{E64B7C85-70B5-48DC-A388-25ECF4AB4BAE}" type="pres">
      <dgm:prSet presAssocID="{3E4FCA06-1174-4117-911F-B9AE184274AB}" presName="txSpace" presStyleCnt="0"/>
      <dgm:spPr/>
    </dgm:pt>
    <dgm:pt modelId="{ABC84841-3E8C-4E8A-BA3D-59AC9974C7E1}" type="pres">
      <dgm:prSet presAssocID="{3E4FCA06-1174-4117-911F-B9AE184274AB}" presName="desTx" presStyleLbl="revTx" presStyleIdx="1" presStyleCnt="6" custScaleX="121115" custScaleY="62618" custLinFactNeighborX="-2627" custLinFactNeighborY="9806">
        <dgm:presLayoutVars/>
      </dgm:prSet>
      <dgm:spPr/>
    </dgm:pt>
    <dgm:pt modelId="{7B0DEAAE-4AC9-47D9-A5CC-EAEEAD17E686}" type="pres">
      <dgm:prSet presAssocID="{C291C2F0-29A5-4D02-92C3-9042CCCB0777}" presName="sibTrans" presStyleCnt="0"/>
      <dgm:spPr/>
    </dgm:pt>
    <dgm:pt modelId="{6607D314-F200-47FB-824B-EA0A082B8A16}" type="pres">
      <dgm:prSet presAssocID="{6F1E1C53-84EA-4619-B33A-DCD2B842C8A3}" presName="compNode" presStyleCnt="0"/>
      <dgm:spPr/>
    </dgm:pt>
    <dgm:pt modelId="{41CE3683-D45E-4671-8C86-7ED68A6473A0}" type="pres">
      <dgm:prSet presAssocID="{6F1E1C53-84EA-4619-B33A-DCD2B842C8A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023ED795-DD4A-42D5-BDB8-601A9767EBEA}" type="pres">
      <dgm:prSet presAssocID="{6F1E1C53-84EA-4619-B33A-DCD2B842C8A3}" presName="iconSpace" presStyleCnt="0"/>
      <dgm:spPr/>
    </dgm:pt>
    <dgm:pt modelId="{46F17C4D-7E9C-4D32-BD86-B117B36D30D0}" type="pres">
      <dgm:prSet presAssocID="{6F1E1C53-84EA-4619-B33A-DCD2B842C8A3}" presName="parTx" presStyleLbl="revTx" presStyleIdx="2" presStyleCnt="6" custScaleY="169625" custLinFactNeighborX="-1297" custLinFactNeighborY="52110">
        <dgm:presLayoutVars>
          <dgm:chMax val="0"/>
          <dgm:chPref val="0"/>
        </dgm:presLayoutVars>
      </dgm:prSet>
      <dgm:spPr/>
    </dgm:pt>
    <dgm:pt modelId="{BC104202-D076-4DBA-A3A0-84880560F50A}" type="pres">
      <dgm:prSet presAssocID="{6F1E1C53-84EA-4619-B33A-DCD2B842C8A3}" presName="txSpace" presStyleCnt="0"/>
      <dgm:spPr/>
    </dgm:pt>
    <dgm:pt modelId="{FB663630-5EFD-4303-BA25-635876988708}" type="pres">
      <dgm:prSet presAssocID="{6F1E1C53-84EA-4619-B33A-DCD2B842C8A3}" presName="desTx" presStyleLbl="revTx" presStyleIdx="3" presStyleCnt="6" custScaleX="70100" custScaleY="81856" custLinFactY="92724" custLinFactNeighborX="17713" custLinFactNeighborY="100000">
        <dgm:presLayoutVars/>
      </dgm:prSet>
      <dgm:spPr/>
    </dgm:pt>
    <dgm:pt modelId="{BC0E556D-6EDB-489F-AD89-42DAB684F6E4}" type="pres">
      <dgm:prSet presAssocID="{109FC991-7A79-4205-8C4C-E92E54E4BF01}" presName="sibTrans" presStyleCnt="0"/>
      <dgm:spPr/>
    </dgm:pt>
    <dgm:pt modelId="{14D6139C-8A3E-45CF-8138-C4598FC87445}" type="pres">
      <dgm:prSet presAssocID="{143225FC-A8EC-4F75-BE69-7208F0C598C1}" presName="compNode" presStyleCnt="0"/>
      <dgm:spPr/>
    </dgm:pt>
    <dgm:pt modelId="{2F5A40FF-15BA-4074-A851-C1132DAB87FB}" type="pres">
      <dgm:prSet presAssocID="{143225FC-A8EC-4F75-BE69-7208F0C598C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A0230D80-FFF8-4ED7-B171-57F4087A95CF}" type="pres">
      <dgm:prSet presAssocID="{143225FC-A8EC-4F75-BE69-7208F0C598C1}" presName="iconSpace" presStyleCnt="0"/>
      <dgm:spPr/>
    </dgm:pt>
    <dgm:pt modelId="{E581F492-30EB-4769-8A6A-DF9BC53C1D07}" type="pres">
      <dgm:prSet presAssocID="{143225FC-A8EC-4F75-BE69-7208F0C598C1}" presName="parTx" presStyleLbl="revTx" presStyleIdx="4" presStyleCnt="6" custScaleX="80757" custScaleY="60989" custLinFactNeighborX="11231" custLinFactNeighborY="-17480">
        <dgm:presLayoutVars>
          <dgm:chMax val="0"/>
          <dgm:chPref val="0"/>
        </dgm:presLayoutVars>
      </dgm:prSet>
      <dgm:spPr/>
    </dgm:pt>
    <dgm:pt modelId="{990D1AD1-C9EB-4EA6-8F13-EB76CD105CF8}" type="pres">
      <dgm:prSet presAssocID="{143225FC-A8EC-4F75-BE69-7208F0C598C1}" presName="txSpace" presStyleCnt="0"/>
      <dgm:spPr/>
    </dgm:pt>
    <dgm:pt modelId="{5C1465C6-BA67-4E37-9589-83E735050EE1}" type="pres">
      <dgm:prSet presAssocID="{143225FC-A8EC-4F75-BE69-7208F0C598C1}" presName="desTx" presStyleLbl="revTx" presStyleIdx="5" presStyleCnt="6" custScaleX="79160" custScaleY="55277" custLinFactNeighborX="13724" custLinFactNeighborY="-35964">
        <dgm:presLayoutVars/>
      </dgm:prSet>
      <dgm:spPr/>
    </dgm:pt>
  </dgm:ptLst>
  <dgm:cxnLst>
    <dgm:cxn modelId="{FB202300-E267-4EDB-B514-7C2742A5BFC3}" srcId="{143225FC-A8EC-4F75-BE69-7208F0C598C1}" destId="{A2BF86D8-6ED7-480B-BA80-25D074045FDC}" srcOrd="0" destOrd="0" parTransId="{8CD4AA98-D2D7-4EFC-B633-D34D09423779}" sibTransId="{9A2A4BC8-DCD0-4227-AC62-BBAB49A1DA4B}"/>
    <dgm:cxn modelId="{EB2FBA31-FDD9-4D1C-8F03-14EC388E0D77}" srcId="{6F1E1C53-84EA-4619-B33A-DCD2B842C8A3}" destId="{F7E812F1-C2E5-42BD-9E97-DFBD8BA1D51D}" srcOrd="0" destOrd="0" parTransId="{C5B5DB80-3973-4CC4-B80D-B6D8B9A13AFD}" sibTransId="{093A9ADF-454B-45DD-AAAC-5FC5539AFE76}"/>
    <dgm:cxn modelId="{85B8D43C-CBDB-4D73-B3AE-58E2EDE09351}" type="presOf" srcId="{799014F3-9E0C-4A91-A114-24A11F37F8FE}" destId="{ABC84841-3E8C-4E8A-BA3D-59AC9974C7E1}" srcOrd="0" destOrd="0" presId="urn:microsoft.com/office/officeart/2018/5/layout/CenteredIconLabelDescriptionList"/>
    <dgm:cxn modelId="{B2567761-38DD-44EA-8B3F-475C79573CC7}" type="presOf" srcId="{F7E812F1-C2E5-42BD-9E97-DFBD8BA1D51D}" destId="{FB663630-5EFD-4303-BA25-635876988708}" srcOrd="0" destOrd="0" presId="urn:microsoft.com/office/officeart/2018/5/layout/CenteredIconLabelDescriptionList"/>
    <dgm:cxn modelId="{41E20C6E-9A57-43F5-9949-D367C055819C}" srcId="{FB8CB5AC-941C-451B-9D1A-C6375C40488F}" destId="{3E4FCA06-1174-4117-911F-B9AE184274AB}" srcOrd="0" destOrd="0" parTransId="{D30D7F03-86F8-4320-AF13-2B0AB153FBDF}" sibTransId="{C291C2F0-29A5-4D02-92C3-9042CCCB0777}"/>
    <dgm:cxn modelId="{03E0B850-A945-4073-908C-C6ECA77330F8}" srcId="{FB8CB5AC-941C-451B-9D1A-C6375C40488F}" destId="{143225FC-A8EC-4F75-BE69-7208F0C598C1}" srcOrd="2" destOrd="0" parTransId="{70134F48-6D0C-47A2-B7A8-1C21CD438C1E}" sibTransId="{5692A12B-18C6-407D-BE92-18E359FA15AC}"/>
    <dgm:cxn modelId="{FB8B2954-F5EF-404B-9E61-E6BE8642ACFE}" type="presOf" srcId="{A2BF86D8-6ED7-480B-BA80-25D074045FDC}" destId="{5C1465C6-BA67-4E37-9589-83E735050EE1}" srcOrd="0" destOrd="0" presId="urn:microsoft.com/office/officeart/2018/5/layout/CenteredIconLabelDescriptionList"/>
    <dgm:cxn modelId="{162BF396-D1D2-41D5-BC98-BC2F8C457B4D}" srcId="{6F1E1C53-84EA-4619-B33A-DCD2B842C8A3}" destId="{3B22F629-1063-4A50-B918-A252B49D8311}" srcOrd="1" destOrd="0" parTransId="{A65055BE-AD89-4B77-BB39-C75AB0DB3852}" sibTransId="{74665C83-23E1-4ADB-A8B7-A51736167A92}"/>
    <dgm:cxn modelId="{A11654B4-8D76-41C0-8FA2-82F078C2C715}" type="presOf" srcId="{6F1E1C53-84EA-4619-B33A-DCD2B842C8A3}" destId="{46F17C4D-7E9C-4D32-BD86-B117B36D30D0}" srcOrd="0" destOrd="0" presId="urn:microsoft.com/office/officeart/2018/5/layout/CenteredIconLabelDescriptionList"/>
    <dgm:cxn modelId="{F72E8EB7-D09F-4508-B824-81DF249FDB0A}" type="presOf" srcId="{FB8CB5AC-941C-451B-9D1A-C6375C40488F}" destId="{24297A7E-8CF5-4F40-857F-7F1A1AC64653}" srcOrd="0" destOrd="0" presId="urn:microsoft.com/office/officeart/2018/5/layout/CenteredIconLabelDescriptionList"/>
    <dgm:cxn modelId="{77C120BB-A173-4FC6-89F7-B589CBD0D212}" type="presOf" srcId="{3E4FCA06-1174-4117-911F-B9AE184274AB}" destId="{B13B70DB-0ED2-4E05-A906-AB72EFA1F617}" srcOrd="0" destOrd="0" presId="urn:microsoft.com/office/officeart/2018/5/layout/CenteredIconLabelDescriptionList"/>
    <dgm:cxn modelId="{F8DEACC5-04CF-459F-B8CD-ABF354CC151B}" type="presOf" srcId="{143225FC-A8EC-4F75-BE69-7208F0C598C1}" destId="{E581F492-30EB-4769-8A6A-DF9BC53C1D07}" srcOrd="0" destOrd="0" presId="urn:microsoft.com/office/officeart/2018/5/layout/CenteredIconLabelDescriptionList"/>
    <dgm:cxn modelId="{F518C0C9-A46B-4637-B08E-A79B6C208FDC}" srcId="{FB8CB5AC-941C-451B-9D1A-C6375C40488F}" destId="{6F1E1C53-84EA-4619-B33A-DCD2B842C8A3}" srcOrd="1" destOrd="0" parTransId="{409FFCE5-52FB-4D92-BE6A-EF4B7DC08EE0}" sibTransId="{109FC991-7A79-4205-8C4C-E92E54E4BF01}"/>
    <dgm:cxn modelId="{48A3FDF3-DB44-4A44-9F5A-001C6889144D}" type="presOf" srcId="{3B22F629-1063-4A50-B918-A252B49D8311}" destId="{FB663630-5EFD-4303-BA25-635876988708}" srcOrd="0" destOrd="1" presId="urn:microsoft.com/office/officeart/2018/5/layout/CenteredIconLabelDescriptionList"/>
    <dgm:cxn modelId="{B73BB9FD-75BC-42F3-94EE-4F790960EBB2}" srcId="{3E4FCA06-1174-4117-911F-B9AE184274AB}" destId="{799014F3-9E0C-4A91-A114-24A11F37F8FE}" srcOrd="0" destOrd="0" parTransId="{C8AEC8E7-05F5-41D3-BA56-0AADA56052D4}" sibTransId="{21E182A6-B7FD-42E3-BE57-DD0F8FB1EA95}"/>
    <dgm:cxn modelId="{2E84E05A-58DC-48A9-9F76-B8843D51C74B}" type="presParOf" srcId="{24297A7E-8CF5-4F40-857F-7F1A1AC64653}" destId="{6AA628FB-C038-4C25-A481-78C76CEC2742}" srcOrd="0" destOrd="0" presId="urn:microsoft.com/office/officeart/2018/5/layout/CenteredIconLabelDescriptionList"/>
    <dgm:cxn modelId="{15DAE5C2-94A4-4B28-92C9-7AE4F4A9D1DF}" type="presParOf" srcId="{6AA628FB-C038-4C25-A481-78C76CEC2742}" destId="{55480413-852A-4D2F-8650-900801E51090}" srcOrd="0" destOrd="0" presId="urn:microsoft.com/office/officeart/2018/5/layout/CenteredIconLabelDescriptionList"/>
    <dgm:cxn modelId="{86136A53-E6D3-4151-A1AA-D910BEEBB7A1}" type="presParOf" srcId="{6AA628FB-C038-4C25-A481-78C76CEC2742}" destId="{41AFC69D-79EE-4474-B862-CB4C91D2A141}" srcOrd="1" destOrd="0" presId="urn:microsoft.com/office/officeart/2018/5/layout/CenteredIconLabelDescriptionList"/>
    <dgm:cxn modelId="{2B46C1AC-8D80-436F-ACB8-4EF188A9419A}" type="presParOf" srcId="{6AA628FB-C038-4C25-A481-78C76CEC2742}" destId="{B13B70DB-0ED2-4E05-A906-AB72EFA1F617}" srcOrd="2" destOrd="0" presId="urn:microsoft.com/office/officeart/2018/5/layout/CenteredIconLabelDescriptionList"/>
    <dgm:cxn modelId="{7A179891-68AD-42AF-B6E4-3970B914CF1D}" type="presParOf" srcId="{6AA628FB-C038-4C25-A481-78C76CEC2742}" destId="{E64B7C85-70B5-48DC-A388-25ECF4AB4BAE}" srcOrd="3" destOrd="0" presId="urn:microsoft.com/office/officeart/2018/5/layout/CenteredIconLabelDescriptionList"/>
    <dgm:cxn modelId="{BE54FDFF-8594-4558-B18C-836C9A5C19FC}" type="presParOf" srcId="{6AA628FB-C038-4C25-A481-78C76CEC2742}" destId="{ABC84841-3E8C-4E8A-BA3D-59AC9974C7E1}" srcOrd="4" destOrd="0" presId="urn:microsoft.com/office/officeart/2018/5/layout/CenteredIconLabelDescriptionList"/>
    <dgm:cxn modelId="{31CDF86B-8F01-47CD-8650-4AD4FBB7DD8B}" type="presParOf" srcId="{24297A7E-8CF5-4F40-857F-7F1A1AC64653}" destId="{7B0DEAAE-4AC9-47D9-A5CC-EAEEAD17E686}" srcOrd="1" destOrd="0" presId="urn:microsoft.com/office/officeart/2018/5/layout/CenteredIconLabelDescriptionList"/>
    <dgm:cxn modelId="{FC31E2DB-E17E-4CE8-A007-253A78C45281}" type="presParOf" srcId="{24297A7E-8CF5-4F40-857F-7F1A1AC64653}" destId="{6607D314-F200-47FB-824B-EA0A082B8A16}" srcOrd="2" destOrd="0" presId="urn:microsoft.com/office/officeart/2018/5/layout/CenteredIconLabelDescriptionList"/>
    <dgm:cxn modelId="{4AAB4A0F-F389-4AD0-B1B1-486A38ADB813}" type="presParOf" srcId="{6607D314-F200-47FB-824B-EA0A082B8A16}" destId="{41CE3683-D45E-4671-8C86-7ED68A6473A0}" srcOrd="0" destOrd="0" presId="urn:microsoft.com/office/officeart/2018/5/layout/CenteredIconLabelDescriptionList"/>
    <dgm:cxn modelId="{247C243F-9470-4F2F-BBFC-FD6B1599B243}" type="presParOf" srcId="{6607D314-F200-47FB-824B-EA0A082B8A16}" destId="{023ED795-DD4A-42D5-BDB8-601A9767EBEA}" srcOrd="1" destOrd="0" presId="urn:microsoft.com/office/officeart/2018/5/layout/CenteredIconLabelDescriptionList"/>
    <dgm:cxn modelId="{709375EB-DA0B-4417-B013-B1FE3A88298E}" type="presParOf" srcId="{6607D314-F200-47FB-824B-EA0A082B8A16}" destId="{46F17C4D-7E9C-4D32-BD86-B117B36D30D0}" srcOrd="2" destOrd="0" presId="urn:microsoft.com/office/officeart/2018/5/layout/CenteredIconLabelDescriptionList"/>
    <dgm:cxn modelId="{09FBBCFD-5358-4DDD-8426-4363D188CF78}" type="presParOf" srcId="{6607D314-F200-47FB-824B-EA0A082B8A16}" destId="{BC104202-D076-4DBA-A3A0-84880560F50A}" srcOrd="3" destOrd="0" presId="urn:microsoft.com/office/officeart/2018/5/layout/CenteredIconLabelDescriptionList"/>
    <dgm:cxn modelId="{5D6D5644-242C-4372-81EB-4F9B09FC4A8F}" type="presParOf" srcId="{6607D314-F200-47FB-824B-EA0A082B8A16}" destId="{FB663630-5EFD-4303-BA25-635876988708}" srcOrd="4" destOrd="0" presId="urn:microsoft.com/office/officeart/2018/5/layout/CenteredIconLabelDescriptionList"/>
    <dgm:cxn modelId="{A613C300-FDFC-4AEF-8ADE-F47FC2AC98E8}" type="presParOf" srcId="{24297A7E-8CF5-4F40-857F-7F1A1AC64653}" destId="{BC0E556D-6EDB-489F-AD89-42DAB684F6E4}" srcOrd="3" destOrd="0" presId="urn:microsoft.com/office/officeart/2018/5/layout/CenteredIconLabelDescriptionList"/>
    <dgm:cxn modelId="{0A7DCD63-968E-4A70-8F15-988D37BD7BAB}" type="presParOf" srcId="{24297A7E-8CF5-4F40-857F-7F1A1AC64653}" destId="{14D6139C-8A3E-45CF-8138-C4598FC87445}" srcOrd="4" destOrd="0" presId="urn:microsoft.com/office/officeart/2018/5/layout/CenteredIconLabelDescriptionList"/>
    <dgm:cxn modelId="{8928082E-AADB-4C2A-A8B7-71D66DB57535}" type="presParOf" srcId="{14D6139C-8A3E-45CF-8138-C4598FC87445}" destId="{2F5A40FF-15BA-4074-A851-C1132DAB87FB}" srcOrd="0" destOrd="0" presId="urn:microsoft.com/office/officeart/2018/5/layout/CenteredIconLabelDescriptionList"/>
    <dgm:cxn modelId="{5214D403-47AD-46AE-856F-19AFB4A9F39B}" type="presParOf" srcId="{14D6139C-8A3E-45CF-8138-C4598FC87445}" destId="{A0230D80-FFF8-4ED7-B171-57F4087A95CF}" srcOrd="1" destOrd="0" presId="urn:microsoft.com/office/officeart/2018/5/layout/CenteredIconLabelDescriptionList"/>
    <dgm:cxn modelId="{B2143A8A-75FA-485B-9B95-155E959BEE4C}" type="presParOf" srcId="{14D6139C-8A3E-45CF-8138-C4598FC87445}" destId="{E581F492-30EB-4769-8A6A-DF9BC53C1D07}" srcOrd="2" destOrd="0" presId="urn:microsoft.com/office/officeart/2018/5/layout/CenteredIconLabelDescriptionList"/>
    <dgm:cxn modelId="{13C5F82B-841D-4105-930A-260F0F624EBB}" type="presParOf" srcId="{14D6139C-8A3E-45CF-8138-C4598FC87445}" destId="{990D1AD1-C9EB-4EA6-8F13-EB76CD105CF8}" srcOrd="3" destOrd="0" presId="urn:microsoft.com/office/officeart/2018/5/layout/CenteredIconLabelDescriptionList"/>
    <dgm:cxn modelId="{04B27FBB-F400-4621-A172-96640A5E3078}" type="presParOf" srcId="{14D6139C-8A3E-45CF-8138-C4598FC87445}" destId="{5C1465C6-BA67-4E37-9589-83E735050EE1}"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160C5714-0868-4287-90D8-28FB7BF6BD2C}" type="doc">
      <dgm:prSet loTypeId="urn:microsoft.com/office/officeart/2017/3/layout/DropPinTimeline#2" loCatId="other" qsTypeId="urn:microsoft.com/office/officeart/2005/8/quickstyle/simple1" qsCatId="simple" csTypeId="urn:microsoft.com/office/officeart/2005/8/colors/accent2_1" csCatId="accent2" phldr="1"/>
      <dgm:spPr/>
      <dgm:t>
        <a:bodyPr rtlCol="0"/>
        <a:lstStyle/>
        <a:p>
          <a:pPr rtl="0"/>
          <a:endParaRPr lang="en-GB"/>
        </a:p>
      </dgm:t>
    </dgm:pt>
    <dgm:pt modelId="{E40F4386-8831-418F-B705-2EF711FB0638}">
      <dgm:prSet phldrT="[Text]"/>
      <dgm:spPr/>
      <dgm:t>
        <a:bodyPr rtlCol="0"/>
        <a:lstStyle/>
        <a:p>
          <a:pPr rtl="0"/>
          <a:r>
            <a:rPr lang="en-GB" b="1" dirty="0">
              <a:solidFill>
                <a:srgbClr val="FF0000"/>
              </a:solidFill>
            </a:rPr>
            <a:t>1981</a:t>
          </a:r>
        </a:p>
      </dgm:t>
    </dgm:pt>
    <dgm:pt modelId="{BA5DB78F-0BD1-45CF-9B96-46A70AB3D9A2}" type="parTrans" cxnId="{6DB8FFBA-487B-4E87-9D41-FD7AF2F69CF4}">
      <dgm:prSet/>
      <dgm:spPr/>
      <dgm:t>
        <a:bodyPr rtlCol="0"/>
        <a:lstStyle/>
        <a:p>
          <a:pPr rtl="0"/>
          <a:endParaRPr lang="en-GB"/>
        </a:p>
      </dgm:t>
    </dgm:pt>
    <dgm:pt modelId="{D0CAE994-5783-41EC-9711-4E1D519F3834}" type="sibTrans" cxnId="{6DB8FFBA-487B-4E87-9D41-FD7AF2F69CF4}">
      <dgm:prSet/>
      <dgm:spPr/>
      <dgm:t>
        <a:bodyPr rtlCol="0"/>
        <a:lstStyle/>
        <a:p>
          <a:pPr rtl="0"/>
          <a:endParaRPr lang="en-GB"/>
        </a:p>
      </dgm:t>
    </dgm:pt>
    <dgm:pt modelId="{9D775CEA-FB87-47C4-9A33-B679A4F91D5A}">
      <dgm:prSet phldrT="[Text]" custT="1"/>
      <dgm:spPr/>
      <dgm:t>
        <a:bodyPr rtlCol="0"/>
        <a:lstStyle/>
        <a:p>
          <a:pPr rtl="0"/>
          <a:r>
            <a:rPr lang="en-GB" sz="1800" b="1" i="0" u="none" dirty="0">
              <a:solidFill>
                <a:srgbClr val="FF0000"/>
              </a:solidFill>
            </a:rPr>
            <a:t>Racal Strategic Radio Ltd</a:t>
          </a:r>
          <a:endParaRPr lang="en-GB" sz="1400" b="0" i="0" u="none" dirty="0"/>
        </a:p>
        <a:p>
          <a:pPr rtl="0"/>
          <a:r>
            <a:rPr lang="en-GB" sz="1800" b="0" i="0" u="none" dirty="0"/>
            <a:t>UK’s larger company offering military radio technology.</a:t>
          </a:r>
          <a:endParaRPr lang="en-GB" sz="1800" dirty="0"/>
        </a:p>
      </dgm:t>
    </dgm:pt>
    <dgm:pt modelId="{C3B4CFE3-1417-4427-AA54-FBDCAAFFE651}" type="parTrans" cxnId="{7FD8009C-0CEB-41DE-B0CC-709282B25D15}">
      <dgm:prSet/>
      <dgm:spPr/>
      <dgm:t>
        <a:bodyPr rtlCol="0"/>
        <a:lstStyle/>
        <a:p>
          <a:pPr rtl="0"/>
          <a:endParaRPr lang="en-GB"/>
        </a:p>
      </dgm:t>
    </dgm:pt>
    <dgm:pt modelId="{DCB568C9-3C02-42D5-BA11-189A5C3024AA}" type="sibTrans" cxnId="{7FD8009C-0CEB-41DE-B0CC-709282B25D15}">
      <dgm:prSet/>
      <dgm:spPr/>
      <dgm:t>
        <a:bodyPr rtlCol="0"/>
        <a:lstStyle/>
        <a:p>
          <a:pPr rtl="0"/>
          <a:endParaRPr lang="en-GB"/>
        </a:p>
      </dgm:t>
    </dgm:pt>
    <dgm:pt modelId="{216BC4CD-18EE-4F27-8680-F1299126CE77}">
      <dgm:prSet phldrT="[Text]"/>
      <dgm:spPr/>
      <dgm:t>
        <a:bodyPr rtlCol="0"/>
        <a:lstStyle/>
        <a:p>
          <a:pPr rtl="0"/>
          <a:r>
            <a:rPr lang="en-GB" b="1" dirty="0">
              <a:solidFill>
                <a:srgbClr val="FF0000"/>
              </a:solidFill>
            </a:rPr>
            <a:t>1985</a:t>
          </a:r>
        </a:p>
      </dgm:t>
    </dgm:pt>
    <dgm:pt modelId="{9035202F-34B7-4FD2-ABEC-FBF9181D08E7}" type="parTrans" cxnId="{0A3B7C5F-7735-4608-8242-E6F73844D071}">
      <dgm:prSet/>
      <dgm:spPr/>
      <dgm:t>
        <a:bodyPr rtlCol="0"/>
        <a:lstStyle/>
        <a:p>
          <a:pPr rtl="0"/>
          <a:endParaRPr lang="en-GB"/>
        </a:p>
      </dgm:t>
    </dgm:pt>
    <dgm:pt modelId="{53BD166D-91E5-487C-BD55-AC4B1FA9AFAB}" type="sibTrans" cxnId="{0A3B7C5F-7735-4608-8242-E6F73844D071}">
      <dgm:prSet/>
      <dgm:spPr/>
      <dgm:t>
        <a:bodyPr rtlCol="0"/>
        <a:lstStyle/>
        <a:p>
          <a:pPr rtl="0"/>
          <a:endParaRPr lang="en-GB"/>
        </a:p>
      </dgm:t>
    </dgm:pt>
    <dgm:pt modelId="{C9D54AD6-2B46-4A5C-8B15-6EB605017506}">
      <dgm:prSet phldrT="[Text]" custT="1"/>
      <dgm:spPr/>
      <dgm:t>
        <a:bodyPr rtlCol="0"/>
        <a:lstStyle/>
        <a:p>
          <a:pPr rtl="0"/>
          <a:r>
            <a:rPr lang="en-GB" sz="1800" dirty="0">
              <a:solidFill>
                <a:schemeClr val="tx1"/>
              </a:solidFill>
            </a:rPr>
            <a:t>Racal Electronics became</a:t>
          </a:r>
        </a:p>
        <a:p>
          <a:pPr rtl="0"/>
          <a:r>
            <a:rPr lang="en-GB" sz="1800" b="1" dirty="0">
              <a:solidFill>
                <a:srgbClr val="FF0000"/>
              </a:solidFill>
            </a:rPr>
            <a:t>Racal Vodafone</a:t>
          </a:r>
        </a:p>
      </dgm:t>
    </dgm:pt>
    <dgm:pt modelId="{F129E4C2-7904-46D3-A1B6-3961A818C015}" type="parTrans" cxnId="{792B05C2-5166-497A-B522-DD33ED15AE00}">
      <dgm:prSet/>
      <dgm:spPr/>
      <dgm:t>
        <a:bodyPr rtlCol="0"/>
        <a:lstStyle/>
        <a:p>
          <a:pPr rtl="0"/>
          <a:endParaRPr lang="en-GB"/>
        </a:p>
      </dgm:t>
    </dgm:pt>
    <dgm:pt modelId="{BF7E5694-37A7-4053-9E35-03119E673100}" type="sibTrans" cxnId="{792B05C2-5166-497A-B522-DD33ED15AE00}">
      <dgm:prSet/>
      <dgm:spPr/>
      <dgm:t>
        <a:bodyPr rtlCol="0"/>
        <a:lstStyle/>
        <a:p>
          <a:pPr rtl="0"/>
          <a:endParaRPr lang="en-GB"/>
        </a:p>
      </dgm:t>
    </dgm:pt>
    <dgm:pt modelId="{93FF5F9D-AAFA-4950-8546-6AECA4470D48}">
      <dgm:prSet phldrT="[Text]"/>
      <dgm:spPr/>
      <dgm:t>
        <a:bodyPr rtlCol="0"/>
        <a:lstStyle/>
        <a:p>
          <a:pPr rtl="0"/>
          <a:r>
            <a:rPr lang="en-GB" b="1" dirty="0">
              <a:solidFill>
                <a:srgbClr val="FF0000"/>
              </a:solidFill>
            </a:rPr>
            <a:t>1986</a:t>
          </a:r>
        </a:p>
      </dgm:t>
    </dgm:pt>
    <dgm:pt modelId="{3D298734-E7B7-4677-BE81-F586C8D97438}" type="parTrans" cxnId="{06A2C4EF-834F-43FD-B45A-1554E6A68EBB}">
      <dgm:prSet/>
      <dgm:spPr/>
      <dgm:t>
        <a:bodyPr rtlCol="0"/>
        <a:lstStyle/>
        <a:p>
          <a:pPr rtl="0"/>
          <a:endParaRPr lang="en-GB"/>
        </a:p>
      </dgm:t>
    </dgm:pt>
    <dgm:pt modelId="{38F0A00F-2CCF-46E9-AA53-7C6F7D500B84}" type="sibTrans" cxnId="{06A2C4EF-834F-43FD-B45A-1554E6A68EBB}">
      <dgm:prSet/>
      <dgm:spPr/>
      <dgm:t>
        <a:bodyPr rtlCol="0"/>
        <a:lstStyle/>
        <a:p>
          <a:pPr rtl="0"/>
          <a:endParaRPr lang="en-GB"/>
        </a:p>
      </dgm:t>
    </dgm:pt>
    <dgm:pt modelId="{7C246739-132B-41AD-8DFA-A108B89D138D}">
      <dgm:prSet phldrT="[Text]" custT="1"/>
      <dgm:spPr/>
      <dgm:t>
        <a:bodyPr/>
        <a:lstStyle/>
        <a:p>
          <a:r>
            <a:rPr lang="en-GB" sz="1800" b="1" i="0" dirty="0">
              <a:solidFill>
                <a:srgbClr val="FF0000"/>
              </a:solidFill>
            </a:rPr>
            <a:t>Vodafone became a brand </a:t>
          </a:r>
        </a:p>
        <a:p>
          <a:r>
            <a:rPr lang="en-GB" sz="1800" b="0" i="0" dirty="0"/>
            <a:t>under the ownership of Racal.</a:t>
          </a:r>
          <a:endParaRPr lang="en-GB" sz="1800" dirty="0"/>
        </a:p>
      </dgm:t>
    </dgm:pt>
    <dgm:pt modelId="{6DC6AB27-331E-4C02-81E1-D2DC0951F94A}" type="parTrans" cxnId="{21F68C21-0932-40ED-B3AD-15446DF383C2}">
      <dgm:prSet/>
      <dgm:spPr/>
      <dgm:t>
        <a:bodyPr rtlCol="0"/>
        <a:lstStyle/>
        <a:p>
          <a:pPr rtl="0"/>
          <a:endParaRPr lang="en-GB"/>
        </a:p>
      </dgm:t>
    </dgm:pt>
    <dgm:pt modelId="{ABE6CE27-78DF-4DFE-AE98-C519395C0138}" type="sibTrans" cxnId="{21F68C21-0932-40ED-B3AD-15446DF383C2}">
      <dgm:prSet/>
      <dgm:spPr/>
      <dgm:t>
        <a:bodyPr rtlCol="0"/>
        <a:lstStyle/>
        <a:p>
          <a:pPr rtl="0"/>
          <a:endParaRPr lang="en-GB"/>
        </a:p>
      </dgm:t>
    </dgm:pt>
    <dgm:pt modelId="{57D926EE-FF1C-4F8E-BE58-791552003389}">
      <dgm:prSet phldrT="[Text]"/>
      <dgm:spPr/>
      <dgm:t>
        <a:bodyPr rtlCol="0"/>
        <a:lstStyle/>
        <a:p>
          <a:pPr rtl="0"/>
          <a:r>
            <a:rPr lang="en-GB" b="1" dirty="0">
              <a:solidFill>
                <a:srgbClr val="FF0000"/>
              </a:solidFill>
            </a:rPr>
            <a:t>1991</a:t>
          </a:r>
        </a:p>
      </dgm:t>
    </dgm:pt>
    <dgm:pt modelId="{73E44EEA-ED9D-47FC-9428-986D0A1FC4C0}" type="parTrans" cxnId="{369994A5-D668-4BAA-BAE5-4659A47CAE31}">
      <dgm:prSet/>
      <dgm:spPr/>
      <dgm:t>
        <a:bodyPr rtlCol="0"/>
        <a:lstStyle/>
        <a:p>
          <a:pPr rtl="0"/>
          <a:endParaRPr lang="en-GB"/>
        </a:p>
      </dgm:t>
    </dgm:pt>
    <dgm:pt modelId="{A8CFE573-C424-4A7A-A6DC-2CAFAF6BE4BE}" type="sibTrans" cxnId="{369994A5-D668-4BAA-BAE5-4659A47CAE31}">
      <dgm:prSet/>
      <dgm:spPr/>
      <dgm:t>
        <a:bodyPr rtlCol="0"/>
        <a:lstStyle/>
        <a:p>
          <a:pPr rtl="0"/>
          <a:endParaRPr lang="en-GB"/>
        </a:p>
      </dgm:t>
    </dgm:pt>
    <dgm:pt modelId="{C29A2877-D327-472A-B8DE-A9582740D1C4}">
      <dgm:prSet phldrT="[Text]"/>
      <dgm:spPr/>
      <dgm:t>
        <a:bodyPr rtlCol="0"/>
        <a:lstStyle/>
        <a:p>
          <a:pPr rtl="0"/>
          <a:r>
            <a:rPr lang="en-GB" b="1" dirty="0">
              <a:solidFill>
                <a:srgbClr val="FF0000"/>
              </a:solidFill>
            </a:rPr>
            <a:t>1997</a:t>
          </a:r>
        </a:p>
      </dgm:t>
    </dgm:pt>
    <dgm:pt modelId="{ACB8F89D-E3F0-46D6-9FE2-0E08ED03F108}" type="parTrans" cxnId="{E06C2FA0-97C9-4115-8036-5641738523F0}">
      <dgm:prSet/>
      <dgm:spPr/>
      <dgm:t>
        <a:bodyPr rtlCol="0"/>
        <a:lstStyle/>
        <a:p>
          <a:pPr rtl="0"/>
          <a:endParaRPr lang="en-GB"/>
        </a:p>
      </dgm:t>
    </dgm:pt>
    <dgm:pt modelId="{4C9B2A60-E155-4BBB-A3EE-15AEEAA6D5C7}" type="sibTrans" cxnId="{E06C2FA0-97C9-4115-8036-5641738523F0}">
      <dgm:prSet/>
      <dgm:spPr/>
      <dgm:t>
        <a:bodyPr rtlCol="0"/>
        <a:lstStyle/>
        <a:p>
          <a:pPr rtl="0"/>
          <a:endParaRPr lang="en-GB"/>
        </a:p>
      </dgm:t>
    </dgm:pt>
    <dgm:pt modelId="{04956CC5-BC9D-4B6B-9065-8589629A4900}">
      <dgm:prSet phldrT="[Text]" custT="1"/>
      <dgm:spPr/>
      <dgm:t>
        <a:bodyPr/>
        <a:lstStyle/>
        <a:p>
          <a:r>
            <a:rPr lang="en-GB" sz="1800" b="0" i="0" dirty="0"/>
            <a:t>Racal Telecom was demerged from Racal Electronics as</a:t>
          </a:r>
        </a:p>
        <a:p>
          <a:r>
            <a:rPr lang="en-GB" sz="1800" b="1" i="0" dirty="0">
              <a:solidFill>
                <a:srgbClr val="FF0000"/>
              </a:solidFill>
            </a:rPr>
            <a:t>Vodafone Group</a:t>
          </a:r>
          <a:endParaRPr lang="en-GB" sz="1800" b="1" dirty="0">
            <a:solidFill>
              <a:srgbClr val="FF0000"/>
            </a:solidFill>
          </a:endParaRPr>
        </a:p>
      </dgm:t>
    </dgm:pt>
    <dgm:pt modelId="{EF3CCB5D-2D2B-414F-9C3E-2A98641DE75C}" type="parTrans" cxnId="{BE51D2B2-029C-4554-8705-90B588CC81C4}">
      <dgm:prSet/>
      <dgm:spPr/>
      <dgm:t>
        <a:bodyPr rtlCol="0"/>
        <a:lstStyle/>
        <a:p>
          <a:pPr rtl="0"/>
          <a:endParaRPr lang="en-GB"/>
        </a:p>
      </dgm:t>
    </dgm:pt>
    <dgm:pt modelId="{4A8BA95F-C155-4C29-BC73-64B882D2BD09}" type="sibTrans" cxnId="{BE51D2B2-029C-4554-8705-90B588CC81C4}">
      <dgm:prSet/>
      <dgm:spPr/>
      <dgm:t>
        <a:bodyPr rtlCol="0"/>
        <a:lstStyle/>
        <a:p>
          <a:pPr rtl="0"/>
          <a:endParaRPr lang="en-GB"/>
        </a:p>
      </dgm:t>
    </dgm:pt>
    <dgm:pt modelId="{25D1910D-4E8B-4393-8125-38DEB2A68B1E}">
      <dgm:prSet phldrT="[Text]" custT="1"/>
      <dgm:spPr/>
      <dgm:t>
        <a:bodyPr rtlCol="0"/>
        <a:lstStyle/>
        <a:p>
          <a:pPr rtl="0"/>
          <a:r>
            <a:rPr lang="en-GB" sz="1800" b="1" dirty="0">
              <a:solidFill>
                <a:srgbClr val="FF0000"/>
              </a:solidFill>
            </a:rPr>
            <a:t>Vodafone Logo </a:t>
          </a:r>
        </a:p>
        <a:p>
          <a:pPr rtl="0"/>
          <a:r>
            <a:rPr lang="en-GB" sz="1800" b="0" i="0" dirty="0"/>
            <a:t>Famous Speech mark Logo was launched for the 1</a:t>
          </a:r>
          <a:r>
            <a:rPr lang="en-GB" sz="1800" b="0" i="0" baseline="30000" dirty="0"/>
            <a:t>st</a:t>
          </a:r>
          <a:r>
            <a:rPr lang="en-GB" sz="1800" b="0" i="0" dirty="0"/>
            <a:t> time.</a:t>
          </a:r>
        </a:p>
        <a:p>
          <a:pPr rtl="0"/>
          <a:r>
            <a:rPr lang="en-GB" sz="1800" b="0" i="0" dirty="0">
              <a:solidFill>
                <a:srgbClr val="FF0000"/>
              </a:solidFill>
            </a:rPr>
            <a:t>Bought its first 191 stores</a:t>
          </a:r>
          <a:endParaRPr lang="en-GB" sz="1800" b="1" dirty="0">
            <a:solidFill>
              <a:srgbClr val="FF0000"/>
            </a:solidFill>
          </a:endParaRPr>
        </a:p>
      </dgm:t>
    </dgm:pt>
    <dgm:pt modelId="{71FC1CD1-8933-446D-A410-F2E5ECFCDCD4}" type="parTrans" cxnId="{D76B7430-3357-4174-8439-41EDA872EF5F}">
      <dgm:prSet/>
      <dgm:spPr/>
      <dgm:t>
        <a:bodyPr rtlCol="0"/>
        <a:lstStyle/>
        <a:p>
          <a:pPr rtl="0"/>
          <a:endParaRPr lang="en-GB"/>
        </a:p>
      </dgm:t>
    </dgm:pt>
    <dgm:pt modelId="{FD38C820-2D77-442C-81A5-3C5E08D280FF}" type="sibTrans" cxnId="{D76B7430-3357-4174-8439-41EDA872EF5F}">
      <dgm:prSet/>
      <dgm:spPr/>
      <dgm:t>
        <a:bodyPr rtlCol="0"/>
        <a:lstStyle/>
        <a:p>
          <a:pPr rtl="0"/>
          <a:endParaRPr lang="en-GB"/>
        </a:p>
      </dgm:t>
    </dgm:pt>
    <dgm:pt modelId="{407671DE-689A-4402-8922-08873E63480D}" type="pres">
      <dgm:prSet presAssocID="{160C5714-0868-4287-90D8-28FB7BF6BD2C}" presName="root" presStyleCnt="0">
        <dgm:presLayoutVars>
          <dgm:chMax/>
          <dgm:chPref/>
          <dgm:dir/>
          <dgm:animLvl val="lvl"/>
        </dgm:presLayoutVars>
      </dgm:prSet>
      <dgm:spPr/>
    </dgm:pt>
    <dgm:pt modelId="{1E8C53CE-312B-400D-8E6A-4635CB4CE270}" type="pres">
      <dgm:prSet presAssocID="{160C5714-0868-4287-90D8-28FB7BF6BD2C}" presName="divider" presStyleLbl="fgAcc1" presStyleIdx="0" presStyleCnt="6"/>
      <dgm:spPr>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tailEnd type="triangle" w="lg" len="lg"/>
        </a:ln>
        <a:effectLst/>
      </dgm:spPr>
    </dgm:pt>
    <dgm:pt modelId="{46D0A0B6-99C1-4C93-9D07-D394FCD06FBC}" type="pres">
      <dgm:prSet presAssocID="{160C5714-0868-4287-90D8-28FB7BF6BD2C}" presName="nodes" presStyleCnt="0">
        <dgm:presLayoutVars>
          <dgm:chMax/>
          <dgm:chPref/>
          <dgm:animLvl val="lvl"/>
        </dgm:presLayoutVars>
      </dgm:prSet>
      <dgm:spPr/>
    </dgm:pt>
    <dgm:pt modelId="{54FA9F05-68DF-4858-B50D-DCEC408D98A0}" type="pres">
      <dgm:prSet presAssocID="{E40F4386-8831-418F-B705-2EF711FB0638}" presName="composite" presStyleCnt="0"/>
      <dgm:spPr/>
    </dgm:pt>
    <dgm:pt modelId="{CDDE1E5C-76D1-411D-97D4-8F1977E9842D}" type="pres">
      <dgm:prSet presAssocID="{E40F4386-8831-418F-B705-2EF711FB0638}" presName="ConnectorPoint" presStyleLbl="lnNode1" presStyleIdx="0" presStyleCnt="5"/>
      <dgm:spPr/>
    </dgm:pt>
    <dgm:pt modelId="{A3C084F2-0093-4679-BE5F-A72847C99793}" type="pres">
      <dgm:prSet presAssocID="{E40F4386-8831-418F-B705-2EF711FB0638}" presName="DropPinPlaceHolder" presStyleCnt="0"/>
      <dgm:spPr/>
    </dgm:pt>
    <dgm:pt modelId="{0A69E26B-610A-460B-8DC9-F49A37B64039}" type="pres">
      <dgm:prSet presAssocID="{E40F4386-8831-418F-B705-2EF711FB0638}" presName="DropPin" presStyleLbl="alignNode1" presStyleIdx="0" presStyleCnt="5" custLinFactNeighborY="-3516"/>
      <dgm:spPr/>
    </dgm:pt>
    <dgm:pt modelId="{0D47F3AA-634C-409F-BD69-E4BACD9CCCFA}" type="pres">
      <dgm:prSet presAssocID="{E40F4386-8831-418F-B705-2EF711FB0638}" presName="Ellipse" presStyleLbl="fgAcc1" presStyleIdx="1"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A292B0A5-8BE5-4E84-8618-26EA28CFF4A3}" type="pres">
      <dgm:prSet presAssocID="{E40F4386-8831-418F-B705-2EF711FB0638}" presName="L2TextContainer" presStyleLbl="revTx" presStyleIdx="0" presStyleCnt="10">
        <dgm:presLayoutVars>
          <dgm:bulletEnabled val="1"/>
        </dgm:presLayoutVars>
      </dgm:prSet>
      <dgm:spPr/>
    </dgm:pt>
    <dgm:pt modelId="{AA393DB5-4DAB-4AB9-875A-4BE9E87DA2BF}" type="pres">
      <dgm:prSet presAssocID="{E40F4386-8831-418F-B705-2EF711FB0638}" presName="L1TextContainer" presStyleLbl="revTx" presStyleIdx="1" presStyleCnt="10">
        <dgm:presLayoutVars>
          <dgm:chMax val="1"/>
          <dgm:chPref val="1"/>
          <dgm:bulletEnabled val="1"/>
        </dgm:presLayoutVars>
      </dgm:prSet>
      <dgm:spPr/>
    </dgm:pt>
    <dgm:pt modelId="{D10F2BCE-B77B-4F05-95FD-A65109E5DEA0}" type="pres">
      <dgm:prSet presAssocID="{E40F4386-8831-418F-B705-2EF711FB0638}" presName="ConnectLine" presStyleLbl="sibTrans1D1" presStyleIdx="0" presStyleCnt="5"/>
      <dgm:spPr>
        <a:noFill/>
        <a:ln w="9525" cap="flat" cmpd="sng" algn="ctr">
          <a:solidFill>
            <a:schemeClr val="accent2">
              <a:lumMod val="50000"/>
            </a:schemeClr>
          </a:solidFill>
          <a:prstDash val="dash"/>
          <a:miter lim="800000"/>
        </a:ln>
        <a:effectLst/>
      </dgm:spPr>
    </dgm:pt>
    <dgm:pt modelId="{7842451D-72E5-4EF0-B35E-DA20F99FD31B}" type="pres">
      <dgm:prSet presAssocID="{E40F4386-8831-418F-B705-2EF711FB0638}" presName="EmptyPlaceHolder" presStyleCnt="0"/>
      <dgm:spPr/>
    </dgm:pt>
    <dgm:pt modelId="{B17D2C92-48C0-4F3D-88BD-E2B451D76F57}" type="pres">
      <dgm:prSet presAssocID="{D0CAE994-5783-41EC-9711-4E1D519F3834}" presName="spaceBetweenRectangles" presStyleCnt="0"/>
      <dgm:spPr/>
    </dgm:pt>
    <dgm:pt modelId="{FBE92DF5-B8E0-497C-B190-87AC73E45970}" type="pres">
      <dgm:prSet presAssocID="{216BC4CD-18EE-4F27-8680-F1299126CE77}" presName="composite" presStyleCnt="0"/>
      <dgm:spPr/>
    </dgm:pt>
    <dgm:pt modelId="{94B71067-EBEC-4112-A9D1-8B8A7A437FC8}" type="pres">
      <dgm:prSet presAssocID="{216BC4CD-18EE-4F27-8680-F1299126CE77}" presName="ConnectorPoint" presStyleLbl="lnNode1" presStyleIdx="1" presStyleCnt="5"/>
      <dgm:spPr/>
    </dgm:pt>
    <dgm:pt modelId="{7514FAA3-F485-4827-B6A2-FC89911A0BB4}" type="pres">
      <dgm:prSet presAssocID="{216BC4CD-18EE-4F27-8680-F1299126CE77}" presName="DropPinPlaceHolder" presStyleCnt="0"/>
      <dgm:spPr/>
    </dgm:pt>
    <dgm:pt modelId="{11AAD205-8152-4363-B661-3C3A26A103FF}" type="pres">
      <dgm:prSet presAssocID="{216BC4CD-18EE-4F27-8680-F1299126CE77}" presName="DropPin" presStyleLbl="alignNode1" presStyleIdx="1" presStyleCnt="5" custLinFactNeighborY="3516"/>
      <dgm:spPr/>
    </dgm:pt>
    <dgm:pt modelId="{2E4364CD-3B8A-4A42-AB11-744F4277900A}" type="pres">
      <dgm:prSet presAssocID="{216BC4CD-18EE-4F27-8680-F1299126CE77}" presName="Ellipse" presStyleLbl="fgAcc1" presStyleIdx="2"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07310A89-F151-435B-963F-FD9908E8C694}" type="pres">
      <dgm:prSet presAssocID="{216BC4CD-18EE-4F27-8680-F1299126CE77}" presName="L2TextContainer" presStyleLbl="revTx" presStyleIdx="2" presStyleCnt="10">
        <dgm:presLayoutVars>
          <dgm:bulletEnabled val="1"/>
        </dgm:presLayoutVars>
      </dgm:prSet>
      <dgm:spPr/>
    </dgm:pt>
    <dgm:pt modelId="{6386BA6E-453A-41E1-ADAD-7626B92BD1BF}" type="pres">
      <dgm:prSet presAssocID="{216BC4CD-18EE-4F27-8680-F1299126CE77}" presName="L1TextContainer" presStyleLbl="revTx" presStyleIdx="3" presStyleCnt="10">
        <dgm:presLayoutVars>
          <dgm:chMax val="1"/>
          <dgm:chPref val="1"/>
          <dgm:bulletEnabled val="1"/>
        </dgm:presLayoutVars>
      </dgm:prSet>
      <dgm:spPr/>
    </dgm:pt>
    <dgm:pt modelId="{DB95D829-80DF-4ADA-B04C-CE92ADFB6606}" type="pres">
      <dgm:prSet presAssocID="{216BC4CD-18EE-4F27-8680-F1299126CE77}" presName="ConnectLine" presStyleLbl="sibTrans1D1" presStyleIdx="1" presStyleCnt="5"/>
      <dgm:spPr>
        <a:noFill/>
        <a:ln w="9525" cap="flat" cmpd="sng" algn="ctr">
          <a:solidFill>
            <a:schemeClr val="accent2">
              <a:lumMod val="50000"/>
            </a:schemeClr>
          </a:solidFill>
          <a:prstDash val="dash"/>
          <a:miter lim="800000"/>
        </a:ln>
        <a:effectLst/>
      </dgm:spPr>
    </dgm:pt>
    <dgm:pt modelId="{CDFB6879-D0D6-43FC-BC0B-D27687D992EB}" type="pres">
      <dgm:prSet presAssocID="{216BC4CD-18EE-4F27-8680-F1299126CE77}" presName="EmptyPlaceHolder" presStyleCnt="0"/>
      <dgm:spPr/>
    </dgm:pt>
    <dgm:pt modelId="{73F94D99-690C-4CBF-869A-EF5DD70CF6B4}" type="pres">
      <dgm:prSet presAssocID="{53BD166D-91E5-487C-BD55-AC4B1FA9AFAB}" presName="spaceBetweenRectangles" presStyleCnt="0"/>
      <dgm:spPr/>
    </dgm:pt>
    <dgm:pt modelId="{CEDC3BDA-322C-4005-A3A5-77E148865242}" type="pres">
      <dgm:prSet presAssocID="{93FF5F9D-AAFA-4950-8546-6AECA4470D48}" presName="composite" presStyleCnt="0"/>
      <dgm:spPr/>
    </dgm:pt>
    <dgm:pt modelId="{83D4573F-3CB1-4541-8BEE-E8224A8ED015}" type="pres">
      <dgm:prSet presAssocID="{93FF5F9D-AAFA-4950-8546-6AECA4470D48}" presName="ConnectorPoint" presStyleLbl="lnNode1" presStyleIdx="2" presStyleCnt="5"/>
      <dgm:spPr/>
    </dgm:pt>
    <dgm:pt modelId="{192BBF61-2B64-4E18-92EE-EF8B6030201C}" type="pres">
      <dgm:prSet presAssocID="{93FF5F9D-AAFA-4950-8546-6AECA4470D48}" presName="DropPinPlaceHolder" presStyleCnt="0"/>
      <dgm:spPr/>
    </dgm:pt>
    <dgm:pt modelId="{63CCDBCC-C40A-41AF-BB40-B20A9AB919D8}" type="pres">
      <dgm:prSet presAssocID="{93FF5F9D-AAFA-4950-8546-6AECA4470D48}" presName="DropPin" presStyleLbl="alignNode1" presStyleIdx="2" presStyleCnt="5" custLinFactNeighborY="-3516"/>
      <dgm:spPr/>
    </dgm:pt>
    <dgm:pt modelId="{C25D9000-2762-4B6C-BFD6-7B6C2D0122B9}" type="pres">
      <dgm:prSet presAssocID="{93FF5F9D-AAFA-4950-8546-6AECA4470D48}" presName="Ellipse" presStyleLbl="fgAcc1" presStyleIdx="3"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C08C98A3-4322-425C-8260-4319044AFBF1}" type="pres">
      <dgm:prSet presAssocID="{93FF5F9D-AAFA-4950-8546-6AECA4470D48}" presName="L2TextContainer" presStyleLbl="revTx" presStyleIdx="4" presStyleCnt="10">
        <dgm:presLayoutVars>
          <dgm:bulletEnabled val="1"/>
        </dgm:presLayoutVars>
      </dgm:prSet>
      <dgm:spPr/>
    </dgm:pt>
    <dgm:pt modelId="{52F3B4A2-8EDD-4B40-B5F3-A1CECB56D29F}" type="pres">
      <dgm:prSet presAssocID="{93FF5F9D-AAFA-4950-8546-6AECA4470D48}" presName="L1TextContainer" presStyleLbl="revTx" presStyleIdx="5" presStyleCnt="10">
        <dgm:presLayoutVars>
          <dgm:chMax val="1"/>
          <dgm:chPref val="1"/>
          <dgm:bulletEnabled val="1"/>
        </dgm:presLayoutVars>
      </dgm:prSet>
      <dgm:spPr/>
    </dgm:pt>
    <dgm:pt modelId="{4A2B3FB7-F9B6-43D5-A931-C70A3750EA87}" type="pres">
      <dgm:prSet presAssocID="{93FF5F9D-AAFA-4950-8546-6AECA4470D48}" presName="ConnectLine" presStyleLbl="sibTrans1D1" presStyleIdx="2" presStyleCnt="5"/>
      <dgm:spPr>
        <a:noFill/>
        <a:ln w="9525" cap="flat" cmpd="sng" algn="ctr">
          <a:solidFill>
            <a:schemeClr val="accent2">
              <a:lumMod val="50000"/>
            </a:schemeClr>
          </a:solidFill>
          <a:prstDash val="dash"/>
          <a:miter lim="800000"/>
        </a:ln>
        <a:effectLst/>
      </dgm:spPr>
    </dgm:pt>
    <dgm:pt modelId="{BA1A1A8C-A776-4D01-B097-263B42C05CD4}" type="pres">
      <dgm:prSet presAssocID="{93FF5F9D-AAFA-4950-8546-6AECA4470D48}" presName="EmptyPlaceHolder" presStyleCnt="0"/>
      <dgm:spPr/>
    </dgm:pt>
    <dgm:pt modelId="{06E0E481-BB98-4161-9BDE-A1547F63DD20}" type="pres">
      <dgm:prSet presAssocID="{38F0A00F-2CCF-46E9-AA53-7C6F7D500B84}" presName="spaceBetweenRectangles" presStyleCnt="0"/>
      <dgm:spPr/>
    </dgm:pt>
    <dgm:pt modelId="{FB2E9D8E-3404-4E79-B215-9DBE16583FBD}" type="pres">
      <dgm:prSet presAssocID="{57D926EE-FF1C-4F8E-BE58-791552003389}" presName="composite" presStyleCnt="0"/>
      <dgm:spPr/>
    </dgm:pt>
    <dgm:pt modelId="{A4A288FA-2972-4660-B846-F0F60F21A8F3}" type="pres">
      <dgm:prSet presAssocID="{57D926EE-FF1C-4F8E-BE58-791552003389}" presName="ConnectorPoint" presStyleLbl="lnNode1" presStyleIdx="3" presStyleCnt="5"/>
      <dgm:spPr/>
    </dgm:pt>
    <dgm:pt modelId="{B00C1F6C-3838-4D06-B744-0D84C6431A13}" type="pres">
      <dgm:prSet presAssocID="{57D926EE-FF1C-4F8E-BE58-791552003389}" presName="DropPinPlaceHolder" presStyleCnt="0"/>
      <dgm:spPr/>
    </dgm:pt>
    <dgm:pt modelId="{4C5813BC-956A-4F8C-B1AA-086730732ACF}" type="pres">
      <dgm:prSet presAssocID="{57D926EE-FF1C-4F8E-BE58-791552003389}" presName="DropPin" presStyleLbl="alignNode1" presStyleIdx="3" presStyleCnt="5" custLinFactNeighborY="3516"/>
      <dgm:spPr/>
    </dgm:pt>
    <dgm:pt modelId="{30745FD9-45E6-4F2F-952E-B76E1E38EA48}" type="pres">
      <dgm:prSet presAssocID="{57D926EE-FF1C-4F8E-BE58-791552003389}" presName="Ellipse" presStyleLbl="fgAcc1" presStyleIdx="4"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FA75F9D6-BA19-40B6-8EBB-F8B5A1A5DB04}" type="pres">
      <dgm:prSet presAssocID="{57D926EE-FF1C-4F8E-BE58-791552003389}" presName="L2TextContainer" presStyleLbl="revTx" presStyleIdx="6" presStyleCnt="10">
        <dgm:presLayoutVars>
          <dgm:bulletEnabled val="1"/>
        </dgm:presLayoutVars>
      </dgm:prSet>
      <dgm:spPr/>
    </dgm:pt>
    <dgm:pt modelId="{7759EFD6-8D9B-407B-BFD2-E887C01621A3}" type="pres">
      <dgm:prSet presAssocID="{57D926EE-FF1C-4F8E-BE58-791552003389}" presName="L1TextContainer" presStyleLbl="revTx" presStyleIdx="7" presStyleCnt="10">
        <dgm:presLayoutVars>
          <dgm:chMax val="1"/>
          <dgm:chPref val="1"/>
          <dgm:bulletEnabled val="1"/>
        </dgm:presLayoutVars>
      </dgm:prSet>
      <dgm:spPr/>
    </dgm:pt>
    <dgm:pt modelId="{87D01122-9189-4BBF-B5EB-8A13E8CADCB7}" type="pres">
      <dgm:prSet presAssocID="{57D926EE-FF1C-4F8E-BE58-791552003389}" presName="ConnectLine" presStyleLbl="sibTrans1D1" presStyleIdx="3" presStyleCnt="5"/>
      <dgm:spPr>
        <a:noFill/>
        <a:ln w="9525" cap="flat" cmpd="sng" algn="ctr">
          <a:solidFill>
            <a:schemeClr val="accent2">
              <a:lumMod val="50000"/>
            </a:schemeClr>
          </a:solidFill>
          <a:prstDash val="dash"/>
          <a:miter lim="800000"/>
        </a:ln>
        <a:effectLst/>
      </dgm:spPr>
    </dgm:pt>
    <dgm:pt modelId="{F2083E7F-8909-4F43-97E9-9BDF4D0B9596}" type="pres">
      <dgm:prSet presAssocID="{57D926EE-FF1C-4F8E-BE58-791552003389}" presName="EmptyPlaceHolder" presStyleCnt="0"/>
      <dgm:spPr/>
    </dgm:pt>
    <dgm:pt modelId="{6A29383C-57EA-4549-AEB6-87AA2F47DB91}" type="pres">
      <dgm:prSet presAssocID="{A8CFE573-C424-4A7A-A6DC-2CAFAF6BE4BE}" presName="spaceBetweenRectangles" presStyleCnt="0"/>
      <dgm:spPr/>
    </dgm:pt>
    <dgm:pt modelId="{07E7D5C7-192C-4FD4-8FDB-8367E75296B2}" type="pres">
      <dgm:prSet presAssocID="{C29A2877-D327-472A-B8DE-A9582740D1C4}" presName="composite" presStyleCnt="0"/>
      <dgm:spPr/>
    </dgm:pt>
    <dgm:pt modelId="{E5A60AEB-AC99-48F9-A630-D706383CE830}" type="pres">
      <dgm:prSet presAssocID="{C29A2877-D327-472A-B8DE-A9582740D1C4}" presName="ConnectorPoint" presStyleLbl="lnNode1" presStyleIdx="4" presStyleCnt="5"/>
      <dgm:spPr/>
    </dgm:pt>
    <dgm:pt modelId="{DAA99B08-B3AE-4897-936E-6B401AF838B8}" type="pres">
      <dgm:prSet presAssocID="{C29A2877-D327-472A-B8DE-A9582740D1C4}" presName="DropPinPlaceHolder" presStyleCnt="0"/>
      <dgm:spPr/>
    </dgm:pt>
    <dgm:pt modelId="{53AB3C40-A8F3-42AD-ACAA-EFFE0F58231C}" type="pres">
      <dgm:prSet presAssocID="{C29A2877-D327-472A-B8DE-A9582740D1C4}" presName="DropPin" presStyleLbl="alignNode1" presStyleIdx="4" presStyleCnt="5" custLinFactNeighborY="-3516"/>
      <dgm:spPr/>
    </dgm:pt>
    <dgm:pt modelId="{D2FD05BB-C8D3-4629-A36D-3F0D8E17237D}" type="pres">
      <dgm:prSet presAssocID="{C29A2877-D327-472A-B8DE-A9582740D1C4}" presName="Ellipse" presStyleLbl="fgAcc1" presStyleIdx="5"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A27C66FE-A882-45CB-AA8B-D41CAAC87FCE}" type="pres">
      <dgm:prSet presAssocID="{C29A2877-D327-472A-B8DE-A9582740D1C4}" presName="L2TextContainer" presStyleLbl="revTx" presStyleIdx="8" presStyleCnt="10">
        <dgm:presLayoutVars>
          <dgm:bulletEnabled val="1"/>
        </dgm:presLayoutVars>
      </dgm:prSet>
      <dgm:spPr/>
    </dgm:pt>
    <dgm:pt modelId="{A3AC5A82-45CF-44A1-B41F-635DAC5A92BB}" type="pres">
      <dgm:prSet presAssocID="{C29A2877-D327-472A-B8DE-A9582740D1C4}" presName="L1TextContainer" presStyleLbl="revTx" presStyleIdx="9" presStyleCnt="10">
        <dgm:presLayoutVars>
          <dgm:chMax val="1"/>
          <dgm:chPref val="1"/>
          <dgm:bulletEnabled val="1"/>
        </dgm:presLayoutVars>
      </dgm:prSet>
      <dgm:spPr/>
    </dgm:pt>
    <dgm:pt modelId="{1513F0EC-F72E-4447-AE42-46AD1B95828E}" type="pres">
      <dgm:prSet presAssocID="{C29A2877-D327-472A-B8DE-A9582740D1C4}" presName="ConnectLine" presStyleLbl="sibTrans1D1" presStyleIdx="4" presStyleCnt="5"/>
      <dgm:spPr>
        <a:noFill/>
        <a:ln w="9525" cap="flat" cmpd="sng" algn="ctr">
          <a:solidFill>
            <a:schemeClr val="accent2">
              <a:lumMod val="50000"/>
            </a:schemeClr>
          </a:solidFill>
          <a:prstDash val="dash"/>
          <a:miter lim="800000"/>
        </a:ln>
        <a:effectLst/>
      </dgm:spPr>
    </dgm:pt>
    <dgm:pt modelId="{AEE1B82C-0846-4933-84C5-2CE9F6ABE6B4}" type="pres">
      <dgm:prSet presAssocID="{C29A2877-D327-472A-B8DE-A9582740D1C4}" presName="EmptyPlaceHolder" presStyleCnt="0"/>
      <dgm:spPr/>
    </dgm:pt>
  </dgm:ptLst>
  <dgm:cxnLst>
    <dgm:cxn modelId="{2F8D9110-DEE1-4530-A787-7B1F955B8D11}" type="presOf" srcId="{E40F4386-8831-418F-B705-2EF711FB0638}" destId="{AA393DB5-4DAB-4AB9-875A-4BE9E87DA2BF}" srcOrd="0" destOrd="0" presId="urn:microsoft.com/office/officeart/2017/3/layout/DropPinTimeline#2"/>
    <dgm:cxn modelId="{21F68C21-0932-40ED-B3AD-15446DF383C2}" srcId="{93FF5F9D-AAFA-4950-8546-6AECA4470D48}" destId="{7C246739-132B-41AD-8DFA-A108B89D138D}" srcOrd="0" destOrd="0" parTransId="{6DC6AB27-331E-4C02-81E1-D2DC0951F94A}" sibTransId="{ABE6CE27-78DF-4DFE-AE98-C519395C0138}"/>
    <dgm:cxn modelId="{D76B7430-3357-4174-8439-41EDA872EF5F}" srcId="{C29A2877-D327-472A-B8DE-A9582740D1C4}" destId="{25D1910D-4E8B-4393-8125-38DEB2A68B1E}" srcOrd="0" destOrd="0" parTransId="{71FC1CD1-8933-446D-A410-F2E5ECFCDCD4}" sibTransId="{FD38C820-2D77-442C-81A5-3C5E08D280FF}"/>
    <dgm:cxn modelId="{10C14F34-D61A-4E98-B25B-3E085A103CE3}" type="presOf" srcId="{160C5714-0868-4287-90D8-28FB7BF6BD2C}" destId="{407671DE-689A-4402-8922-08873E63480D}" srcOrd="0" destOrd="0" presId="urn:microsoft.com/office/officeart/2017/3/layout/DropPinTimeline#2"/>
    <dgm:cxn modelId="{0A3B7C5F-7735-4608-8242-E6F73844D071}" srcId="{160C5714-0868-4287-90D8-28FB7BF6BD2C}" destId="{216BC4CD-18EE-4F27-8680-F1299126CE77}" srcOrd="1" destOrd="0" parTransId="{9035202F-34B7-4FD2-ABEC-FBF9181D08E7}" sibTransId="{53BD166D-91E5-487C-BD55-AC4B1FA9AFAB}"/>
    <dgm:cxn modelId="{676C0349-F2D6-4D2C-9FCF-F305471D4E59}" type="presOf" srcId="{216BC4CD-18EE-4F27-8680-F1299126CE77}" destId="{6386BA6E-453A-41E1-ADAD-7626B92BD1BF}" srcOrd="0" destOrd="0" presId="urn:microsoft.com/office/officeart/2017/3/layout/DropPinTimeline#2"/>
    <dgm:cxn modelId="{5014994C-918A-42D4-A167-074D88DB0B7A}" type="presOf" srcId="{7C246739-132B-41AD-8DFA-A108B89D138D}" destId="{C08C98A3-4322-425C-8260-4319044AFBF1}" srcOrd="0" destOrd="0" presId="urn:microsoft.com/office/officeart/2017/3/layout/DropPinTimeline#2"/>
    <dgm:cxn modelId="{6EE63C79-C3BB-40FB-8A21-3E84A0431EC1}" type="presOf" srcId="{04956CC5-BC9D-4B6B-9065-8589629A4900}" destId="{FA75F9D6-BA19-40B6-8EBB-F8B5A1A5DB04}" srcOrd="0" destOrd="0" presId="urn:microsoft.com/office/officeart/2017/3/layout/DropPinTimeline#2"/>
    <dgm:cxn modelId="{D8458B8B-6A4A-41F6-A4AC-6449A963A532}" type="presOf" srcId="{57D926EE-FF1C-4F8E-BE58-791552003389}" destId="{7759EFD6-8D9B-407B-BFD2-E887C01621A3}" srcOrd="0" destOrd="0" presId="urn:microsoft.com/office/officeart/2017/3/layout/DropPinTimeline#2"/>
    <dgm:cxn modelId="{7FD8009C-0CEB-41DE-B0CC-709282B25D15}" srcId="{E40F4386-8831-418F-B705-2EF711FB0638}" destId="{9D775CEA-FB87-47C4-9A33-B679A4F91D5A}" srcOrd="0" destOrd="0" parTransId="{C3B4CFE3-1417-4427-AA54-FBDCAAFFE651}" sibTransId="{DCB568C9-3C02-42D5-BA11-189A5C3024AA}"/>
    <dgm:cxn modelId="{E06C2FA0-97C9-4115-8036-5641738523F0}" srcId="{160C5714-0868-4287-90D8-28FB7BF6BD2C}" destId="{C29A2877-D327-472A-B8DE-A9582740D1C4}" srcOrd="4" destOrd="0" parTransId="{ACB8F89D-E3F0-46D6-9FE2-0E08ED03F108}" sibTransId="{4C9B2A60-E155-4BBB-A3EE-15AEEAA6D5C7}"/>
    <dgm:cxn modelId="{369994A5-D668-4BAA-BAE5-4659A47CAE31}" srcId="{160C5714-0868-4287-90D8-28FB7BF6BD2C}" destId="{57D926EE-FF1C-4F8E-BE58-791552003389}" srcOrd="3" destOrd="0" parTransId="{73E44EEA-ED9D-47FC-9428-986D0A1FC4C0}" sibTransId="{A8CFE573-C424-4A7A-A6DC-2CAFAF6BE4BE}"/>
    <dgm:cxn modelId="{BE51D2B2-029C-4554-8705-90B588CC81C4}" srcId="{57D926EE-FF1C-4F8E-BE58-791552003389}" destId="{04956CC5-BC9D-4B6B-9065-8589629A4900}" srcOrd="0" destOrd="0" parTransId="{EF3CCB5D-2D2B-414F-9C3E-2A98641DE75C}" sibTransId="{4A8BA95F-C155-4C29-BC73-64B882D2BD09}"/>
    <dgm:cxn modelId="{A3C550B7-D35D-4082-8B0A-7D10ADFE124B}" type="presOf" srcId="{25D1910D-4E8B-4393-8125-38DEB2A68B1E}" destId="{A27C66FE-A882-45CB-AA8B-D41CAAC87FCE}" srcOrd="0" destOrd="0" presId="urn:microsoft.com/office/officeart/2017/3/layout/DropPinTimeline#2"/>
    <dgm:cxn modelId="{6DB8FFBA-487B-4E87-9D41-FD7AF2F69CF4}" srcId="{160C5714-0868-4287-90D8-28FB7BF6BD2C}" destId="{E40F4386-8831-418F-B705-2EF711FB0638}" srcOrd="0" destOrd="0" parTransId="{BA5DB78F-0BD1-45CF-9B96-46A70AB3D9A2}" sibTransId="{D0CAE994-5783-41EC-9711-4E1D519F3834}"/>
    <dgm:cxn modelId="{792B05C2-5166-497A-B522-DD33ED15AE00}" srcId="{216BC4CD-18EE-4F27-8680-F1299126CE77}" destId="{C9D54AD6-2B46-4A5C-8B15-6EB605017506}" srcOrd="0" destOrd="0" parTransId="{F129E4C2-7904-46D3-A1B6-3961A818C015}" sibTransId="{BF7E5694-37A7-4053-9E35-03119E673100}"/>
    <dgm:cxn modelId="{71FE39CF-70A2-4C21-8FB1-F54587B63FA9}" type="presOf" srcId="{9D775CEA-FB87-47C4-9A33-B679A4F91D5A}" destId="{A292B0A5-8BE5-4E84-8618-26EA28CFF4A3}" srcOrd="0" destOrd="0" presId="urn:microsoft.com/office/officeart/2017/3/layout/DropPinTimeline#2"/>
    <dgm:cxn modelId="{300126DA-65CE-4820-8449-FCF3ECC004FE}" type="presOf" srcId="{93FF5F9D-AAFA-4950-8546-6AECA4470D48}" destId="{52F3B4A2-8EDD-4B40-B5F3-A1CECB56D29F}" srcOrd="0" destOrd="0" presId="urn:microsoft.com/office/officeart/2017/3/layout/DropPinTimeline#2"/>
    <dgm:cxn modelId="{382E8FED-2C26-4F51-BA70-9056716C7596}" type="presOf" srcId="{C9D54AD6-2B46-4A5C-8B15-6EB605017506}" destId="{07310A89-F151-435B-963F-FD9908E8C694}" srcOrd="0" destOrd="0" presId="urn:microsoft.com/office/officeart/2017/3/layout/DropPinTimeline#2"/>
    <dgm:cxn modelId="{06A2C4EF-834F-43FD-B45A-1554E6A68EBB}" srcId="{160C5714-0868-4287-90D8-28FB7BF6BD2C}" destId="{93FF5F9D-AAFA-4950-8546-6AECA4470D48}" srcOrd="2" destOrd="0" parTransId="{3D298734-E7B7-4677-BE81-F586C8D97438}" sibTransId="{38F0A00F-2CCF-46E9-AA53-7C6F7D500B84}"/>
    <dgm:cxn modelId="{08E607FE-15AE-432C-8214-161F17E777E2}" type="presOf" srcId="{C29A2877-D327-472A-B8DE-A9582740D1C4}" destId="{A3AC5A82-45CF-44A1-B41F-635DAC5A92BB}" srcOrd="0" destOrd="0" presId="urn:microsoft.com/office/officeart/2017/3/layout/DropPinTimeline#2"/>
    <dgm:cxn modelId="{6C89CD35-86C2-488C-B1B6-B8E91AB121B7}" type="presParOf" srcId="{407671DE-689A-4402-8922-08873E63480D}" destId="{1E8C53CE-312B-400D-8E6A-4635CB4CE270}" srcOrd="0" destOrd="0" presId="urn:microsoft.com/office/officeart/2017/3/layout/DropPinTimeline#2"/>
    <dgm:cxn modelId="{F459E339-6CF5-4935-83C6-C36F4BD218C0}" type="presParOf" srcId="{407671DE-689A-4402-8922-08873E63480D}" destId="{46D0A0B6-99C1-4C93-9D07-D394FCD06FBC}" srcOrd="1" destOrd="0" presId="urn:microsoft.com/office/officeart/2017/3/layout/DropPinTimeline#2"/>
    <dgm:cxn modelId="{6F671416-8896-48F7-9C8D-78A9E6200C9E}" type="presParOf" srcId="{46D0A0B6-99C1-4C93-9D07-D394FCD06FBC}" destId="{54FA9F05-68DF-4858-B50D-DCEC408D98A0}" srcOrd="0" destOrd="0" presId="urn:microsoft.com/office/officeart/2017/3/layout/DropPinTimeline#2"/>
    <dgm:cxn modelId="{3C9C78E0-7D90-4559-B028-76D9854C715A}" type="presParOf" srcId="{54FA9F05-68DF-4858-B50D-DCEC408D98A0}" destId="{CDDE1E5C-76D1-411D-97D4-8F1977E9842D}" srcOrd="0" destOrd="0" presId="urn:microsoft.com/office/officeart/2017/3/layout/DropPinTimeline#2"/>
    <dgm:cxn modelId="{F124A0A7-8845-4FD1-970D-3228C7936FA5}" type="presParOf" srcId="{54FA9F05-68DF-4858-B50D-DCEC408D98A0}" destId="{A3C084F2-0093-4679-BE5F-A72847C99793}" srcOrd="1" destOrd="0" presId="urn:microsoft.com/office/officeart/2017/3/layout/DropPinTimeline#2"/>
    <dgm:cxn modelId="{30B266FB-6D91-48A0-8521-4B28317839A2}" type="presParOf" srcId="{A3C084F2-0093-4679-BE5F-A72847C99793}" destId="{0A69E26B-610A-460B-8DC9-F49A37B64039}" srcOrd="0" destOrd="0" presId="urn:microsoft.com/office/officeart/2017/3/layout/DropPinTimeline#2"/>
    <dgm:cxn modelId="{8EA730A7-9BDD-4EC8-BFE3-AECA1A87608E}" type="presParOf" srcId="{A3C084F2-0093-4679-BE5F-A72847C99793}" destId="{0D47F3AA-634C-409F-BD69-E4BACD9CCCFA}" srcOrd="1" destOrd="0" presId="urn:microsoft.com/office/officeart/2017/3/layout/DropPinTimeline#2"/>
    <dgm:cxn modelId="{AB889069-66C0-4C20-8871-9CD6DB4AAEDF}" type="presParOf" srcId="{54FA9F05-68DF-4858-B50D-DCEC408D98A0}" destId="{A292B0A5-8BE5-4E84-8618-26EA28CFF4A3}" srcOrd="2" destOrd="0" presId="urn:microsoft.com/office/officeart/2017/3/layout/DropPinTimeline#2"/>
    <dgm:cxn modelId="{8EE28F01-EC56-49AE-AA2A-6BED9349E934}" type="presParOf" srcId="{54FA9F05-68DF-4858-B50D-DCEC408D98A0}" destId="{AA393DB5-4DAB-4AB9-875A-4BE9E87DA2BF}" srcOrd="3" destOrd="0" presId="urn:microsoft.com/office/officeart/2017/3/layout/DropPinTimeline#2"/>
    <dgm:cxn modelId="{AD2F8BAC-CA83-42B5-B2B5-BE243F3B4F28}" type="presParOf" srcId="{54FA9F05-68DF-4858-B50D-DCEC408D98A0}" destId="{D10F2BCE-B77B-4F05-95FD-A65109E5DEA0}" srcOrd="4" destOrd="0" presId="urn:microsoft.com/office/officeart/2017/3/layout/DropPinTimeline#2"/>
    <dgm:cxn modelId="{974311E6-8FCD-474C-869D-9C58AA2AB2CF}" type="presParOf" srcId="{54FA9F05-68DF-4858-B50D-DCEC408D98A0}" destId="{7842451D-72E5-4EF0-B35E-DA20F99FD31B}" srcOrd="5" destOrd="0" presId="urn:microsoft.com/office/officeart/2017/3/layout/DropPinTimeline#2"/>
    <dgm:cxn modelId="{B93D1322-F8DE-4529-B816-60B23439AEB9}" type="presParOf" srcId="{46D0A0B6-99C1-4C93-9D07-D394FCD06FBC}" destId="{B17D2C92-48C0-4F3D-88BD-E2B451D76F57}" srcOrd="1" destOrd="0" presId="urn:microsoft.com/office/officeart/2017/3/layout/DropPinTimeline#2"/>
    <dgm:cxn modelId="{595F7212-8F79-4AF4-B1FF-0AC83B4AE9B1}" type="presParOf" srcId="{46D0A0B6-99C1-4C93-9D07-D394FCD06FBC}" destId="{FBE92DF5-B8E0-497C-B190-87AC73E45970}" srcOrd="2" destOrd="0" presId="urn:microsoft.com/office/officeart/2017/3/layout/DropPinTimeline#2"/>
    <dgm:cxn modelId="{434F4C38-C0FC-417D-9B39-5099EDEEE6AF}" type="presParOf" srcId="{FBE92DF5-B8E0-497C-B190-87AC73E45970}" destId="{94B71067-EBEC-4112-A9D1-8B8A7A437FC8}" srcOrd="0" destOrd="0" presId="urn:microsoft.com/office/officeart/2017/3/layout/DropPinTimeline#2"/>
    <dgm:cxn modelId="{02D4C1E5-049A-416A-B437-DBE3A8F2ECB9}" type="presParOf" srcId="{FBE92DF5-B8E0-497C-B190-87AC73E45970}" destId="{7514FAA3-F485-4827-B6A2-FC89911A0BB4}" srcOrd="1" destOrd="0" presId="urn:microsoft.com/office/officeart/2017/3/layout/DropPinTimeline#2"/>
    <dgm:cxn modelId="{7253F39D-0DDC-4FD9-AFC0-83404612483E}" type="presParOf" srcId="{7514FAA3-F485-4827-B6A2-FC89911A0BB4}" destId="{11AAD205-8152-4363-B661-3C3A26A103FF}" srcOrd="0" destOrd="0" presId="urn:microsoft.com/office/officeart/2017/3/layout/DropPinTimeline#2"/>
    <dgm:cxn modelId="{D0BF01F7-A241-4AFA-B343-C9675FA7C34B}" type="presParOf" srcId="{7514FAA3-F485-4827-B6A2-FC89911A0BB4}" destId="{2E4364CD-3B8A-4A42-AB11-744F4277900A}" srcOrd="1" destOrd="0" presId="urn:microsoft.com/office/officeart/2017/3/layout/DropPinTimeline#2"/>
    <dgm:cxn modelId="{5C867F54-5644-46E9-BC8E-EA7641189546}" type="presParOf" srcId="{FBE92DF5-B8E0-497C-B190-87AC73E45970}" destId="{07310A89-F151-435B-963F-FD9908E8C694}" srcOrd="2" destOrd="0" presId="urn:microsoft.com/office/officeart/2017/3/layout/DropPinTimeline#2"/>
    <dgm:cxn modelId="{F1511C53-DEAF-428E-BBAD-152AEB55E9D3}" type="presParOf" srcId="{FBE92DF5-B8E0-497C-B190-87AC73E45970}" destId="{6386BA6E-453A-41E1-ADAD-7626B92BD1BF}" srcOrd="3" destOrd="0" presId="urn:microsoft.com/office/officeart/2017/3/layout/DropPinTimeline#2"/>
    <dgm:cxn modelId="{1B62D03D-1AE0-4F33-89E7-3D0A353803F6}" type="presParOf" srcId="{FBE92DF5-B8E0-497C-B190-87AC73E45970}" destId="{DB95D829-80DF-4ADA-B04C-CE92ADFB6606}" srcOrd="4" destOrd="0" presId="urn:microsoft.com/office/officeart/2017/3/layout/DropPinTimeline#2"/>
    <dgm:cxn modelId="{48A92201-C498-4CC2-8D33-EA76DB90ACB5}" type="presParOf" srcId="{FBE92DF5-B8E0-497C-B190-87AC73E45970}" destId="{CDFB6879-D0D6-43FC-BC0B-D27687D992EB}" srcOrd="5" destOrd="0" presId="urn:microsoft.com/office/officeart/2017/3/layout/DropPinTimeline#2"/>
    <dgm:cxn modelId="{D5D63A18-1518-429A-AB02-5016F347C211}" type="presParOf" srcId="{46D0A0B6-99C1-4C93-9D07-D394FCD06FBC}" destId="{73F94D99-690C-4CBF-869A-EF5DD70CF6B4}" srcOrd="3" destOrd="0" presId="urn:microsoft.com/office/officeart/2017/3/layout/DropPinTimeline#2"/>
    <dgm:cxn modelId="{142AC4D7-5C4C-4E46-BF7E-0B965E0F52C1}" type="presParOf" srcId="{46D0A0B6-99C1-4C93-9D07-D394FCD06FBC}" destId="{CEDC3BDA-322C-4005-A3A5-77E148865242}" srcOrd="4" destOrd="0" presId="urn:microsoft.com/office/officeart/2017/3/layout/DropPinTimeline#2"/>
    <dgm:cxn modelId="{7A85A911-4730-450E-BBAF-1819B73DC3C7}" type="presParOf" srcId="{CEDC3BDA-322C-4005-A3A5-77E148865242}" destId="{83D4573F-3CB1-4541-8BEE-E8224A8ED015}" srcOrd="0" destOrd="0" presId="urn:microsoft.com/office/officeart/2017/3/layout/DropPinTimeline#2"/>
    <dgm:cxn modelId="{185C458B-2BC9-4C68-BFC3-CAD51CD716F1}" type="presParOf" srcId="{CEDC3BDA-322C-4005-A3A5-77E148865242}" destId="{192BBF61-2B64-4E18-92EE-EF8B6030201C}" srcOrd="1" destOrd="0" presId="urn:microsoft.com/office/officeart/2017/3/layout/DropPinTimeline#2"/>
    <dgm:cxn modelId="{F317F21D-B461-4C78-9610-E3909525DD39}" type="presParOf" srcId="{192BBF61-2B64-4E18-92EE-EF8B6030201C}" destId="{63CCDBCC-C40A-41AF-BB40-B20A9AB919D8}" srcOrd="0" destOrd="0" presId="urn:microsoft.com/office/officeart/2017/3/layout/DropPinTimeline#2"/>
    <dgm:cxn modelId="{A53C25CC-754C-4C2C-AC2B-FA5244A4187C}" type="presParOf" srcId="{192BBF61-2B64-4E18-92EE-EF8B6030201C}" destId="{C25D9000-2762-4B6C-BFD6-7B6C2D0122B9}" srcOrd="1" destOrd="0" presId="urn:microsoft.com/office/officeart/2017/3/layout/DropPinTimeline#2"/>
    <dgm:cxn modelId="{14F9ABB0-B0E9-4CC3-8676-EC0DE9EF0D9A}" type="presParOf" srcId="{CEDC3BDA-322C-4005-A3A5-77E148865242}" destId="{C08C98A3-4322-425C-8260-4319044AFBF1}" srcOrd="2" destOrd="0" presId="urn:microsoft.com/office/officeart/2017/3/layout/DropPinTimeline#2"/>
    <dgm:cxn modelId="{6664A547-22FC-4194-9E56-BD20A082C8B5}" type="presParOf" srcId="{CEDC3BDA-322C-4005-A3A5-77E148865242}" destId="{52F3B4A2-8EDD-4B40-B5F3-A1CECB56D29F}" srcOrd="3" destOrd="0" presId="urn:microsoft.com/office/officeart/2017/3/layout/DropPinTimeline#2"/>
    <dgm:cxn modelId="{4EDC28BC-D823-4911-9A32-7CEA0779224F}" type="presParOf" srcId="{CEDC3BDA-322C-4005-A3A5-77E148865242}" destId="{4A2B3FB7-F9B6-43D5-A931-C70A3750EA87}" srcOrd="4" destOrd="0" presId="urn:microsoft.com/office/officeart/2017/3/layout/DropPinTimeline#2"/>
    <dgm:cxn modelId="{4FF873D1-57F2-4835-BC51-E337A4EA4241}" type="presParOf" srcId="{CEDC3BDA-322C-4005-A3A5-77E148865242}" destId="{BA1A1A8C-A776-4D01-B097-263B42C05CD4}" srcOrd="5" destOrd="0" presId="urn:microsoft.com/office/officeart/2017/3/layout/DropPinTimeline#2"/>
    <dgm:cxn modelId="{3B6D012D-455F-4006-A536-A6C4353C2052}" type="presParOf" srcId="{46D0A0B6-99C1-4C93-9D07-D394FCD06FBC}" destId="{06E0E481-BB98-4161-9BDE-A1547F63DD20}" srcOrd="5" destOrd="0" presId="urn:microsoft.com/office/officeart/2017/3/layout/DropPinTimeline#2"/>
    <dgm:cxn modelId="{C6A89C30-6AD3-4D93-A6B6-89620029568F}" type="presParOf" srcId="{46D0A0B6-99C1-4C93-9D07-D394FCD06FBC}" destId="{FB2E9D8E-3404-4E79-B215-9DBE16583FBD}" srcOrd="6" destOrd="0" presId="urn:microsoft.com/office/officeart/2017/3/layout/DropPinTimeline#2"/>
    <dgm:cxn modelId="{0BA6FAD4-C82F-4CF2-B050-BC6402D72317}" type="presParOf" srcId="{FB2E9D8E-3404-4E79-B215-9DBE16583FBD}" destId="{A4A288FA-2972-4660-B846-F0F60F21A8F3}" srcOrd="0" destOrd="0" presId="urn:microsoft.com/office/officeart/2017/3/layout/DropPinTimeline#2"/>
    <dgm:cxn modelId="{D827CF64-DAAB-46B4-AAE8-CAC4EDF45D65}" type="presParOf" srcId="{FB2E9D8E-3404-4E79-B215-9DBE16583FBD}" destId="{B00C1F6C-3838-4D06-B744-0D84C6431A13}" srcOrd="1" destOrd="0" presId="urn:microsoft.com/office/officeart/2017/3/layout/DropPinTimeline#2"/>
    <dgm:cxn modelId="{B6F441BE-7CC5-4BA2-AD5C-E397940C8C56}" type="presParOf" srcId="{B00C1F6C-3838-4D06-B744-0D84C6431A13}" destId="{4C5813BC-956A-4F8C-B1AA-086730732ACF}" srcOrd="0" destOrd="0" presId="urn:microsoft.com/office/officeart/2017/3/layout/DropPinTimeline#2"/>
    <dgm:cxn modelId="{942C4F31-20BC-4420-856C-1100353964F4}" type="presParOf" srcId="{B00C1F6C-3838-4D06-B744-0D84C6431A13}" destId="{30745FD9-45E6-4F2F-952E-B76E1E38EA48}" srcOrd="1" destOrd="0" presId="urn:microsoft.com/office/officeart/2017/3/layout/DropPinTimeline#2"/>
    <dgm:cxn modelId="{D0CD9DFA-2FB2-44B9-8DE3-5F6532133847}" type="presParOf" srcId="{FB2E9D8E-3404-4E79-B215-9DBE16583FBD}" destId="{FA75F9D6-BA19-40B6-8EBB-F8B5A1A5DB04}" srcOrd="2" destOrd="0" presId="urn:microsoft.com/office/officeart/2017/3/layout/DropPinTimeline#2"/>
    <dgm:cxn modelId="{D679C82D-63E2-463C-9A92-3904D69176C2}" type="presParOf" srcId="{FB2E9D8E-3404-4E79-B215-9DBE16583FBD}" destId="{7759EFD6-8D9B-407B-BFD2-E887C01621A3}" srcOrd="3" destOrd="0" presId="urn:microsoft.com/office/officeart/2017/3/layout/DropPinTimeline#2"/>
    <dgm:cxn modelId="{EC658906-BA2C-4173-BD0D-D9C187057EC8}" type="presParOf" srcId="{FB2E9D8E-3404-4E79-B215-9DBE16583FBD}" destId="{87D01122-9189-4BBF-B5EB-8A13E8CADCB7}" srcOrd="4" destOrd="0" presId="urn:microsoft.com/office/officeart/2017/3/layout/DropPinTimeline#2"/>
    <dgm:cxn modelId="{C5AA415B-AF76-4B6A-AE9F-5AF709639D9B}" type="presParOf" srcId="{FB2E9D8E-3404-4E79-B215-9DBE16583FBD}" destId="{F2083E7F-8909-4F43-97E9-9BDF4D0B9596}" srcOrd="5" destOrd="0" presId="urn:microsoft.com/office/officeart/2017/3/layout/DropPinTimeline#2"/>
    <dgm:cxn modelId="{E1E1593E-C8C5-4C96-A007-7871FDFD795F}" type="presParOf" srcId="{46D0A0B6-99C1-4C93-9D07-D394FCD06FBC}" destId="{6A29383C-57EA-4549-AEB6-87AA2F47DB91}" srcOrd="7" destOrd="0" presId="urn:microsoft.com/office/officeart/2017/3/layout/DropPinTimeline#2"/>
    <dgm:cxn modelId="{5E6C8F40-D55B-4CFE-845F-72F885373850}" type="presParOf" srcId="{46D0A0B6-99C1-4C93-9D07-D394FCD06FBC}" destId="{07E7D5C7-192C-4FD4-8FDB-8367E75296B2}" srcOrd="8" destOrd="0" presId="urn:microsoft.com/office/officeart/2017/3/layout/DropPinTimeline#2"/>
    <dgm:cxn modelId="{A0B36C88-2CD6-4929-A7AC-59DF384FF4AE}" type="presParOf" srcId="{07E7D5C7-192C-4FD4-8FDB-8367E75296B2}" destId="{E5A60AEB-AC99-48F9-A630-D706383CE830}" srcOrd="0" destOrd="0" presId="urn:microsoft.com/office/officeart/2017/3/layout/DropPinTimeline#2"/>
    <dgm:cxn modelId="{FD306634-A80C-4523-BBE1-D7866903FDDF}" type="presParOf" srcId="{07E7D5C7-192C-4FD4-8FDB-8367E75296B2}" destId="{DAA99B08-B3AE-4897-936E-6B401AF838B8}" srcOrd="1" destOrd="0" presId="urn:microsoft.com/office/officeart/2017/3/layout/DropPinTimeline#2"/>
    <dgm:cxn modelId="{F28D313F-CFB9-48AB-8BB0-83AE20F069ED}" type="presParOf" srcId="{DAA99B08-B3AE-4897-936E-6B401AF838B8}" destId="{53AB3C40-A8F3-42AD-ACAA-EFFE0F58231C}" srcOrd="0" destOrd="0" presId="urn:microsoft.com/office/officeart/2017/3/layout/DropPinTimeline#2"/>
    <dgm:cxn modelId="{3068948A-D087-458D-BC9B-5989E89D823C}" type="presParOf" srcId="{DAA99B08-B3AE-4897-936E-6B401AF838B8}" destId="{D2FD05BB-C8D3-4629-A36D-3F0D8E17237D}" srcOrd="1" destOrd="0" presId="urn:microsoft.com/office/officeart/2017/3/layout/DropPinTimeline#2"/>
    <dgm:cxn modelId="{CC2FFC25-F039-45DE-9081-1A23B9F0EE07}" type="presParOf" srcId="{07E7D5C7-192C-4FD4-8FDB-8367E75296B2}" destId="{A27C66FE-A882-45CB-AA8B-D41CAAC87FCE}" srcOrd="2" destOrd="0" presId="urn:microsoft.com/office/officeart/2017/3/layout/DropPinTimeline#2"/>
    <dgm:cxn modelId="{55086221-BF52-4988-BFDC-9AFFA91F7ADC}" type="presParOf" srcId="{07E7D5C7-192C-4FD4-8FDB-8367E75296B2}" destId="{A3AC5A82-45CF-44A1-B41F-635DAC5A92BB}" srcOrd="3" destOrd="0" presId="urn:microsoft.com/office/officeart/2017/3/layout/DropPinTimeline#2"/>
    <dgm:cxn modelId="{E35186B6-D3D9-4D2D-A30A-5D6398D7DCAF}" type="presParOf" srcId="{07E7D5C7-192C-4FD4-8FDB-8367E75296B2}" destId="{1513F0EC-F72E-4447-AE42-46AD1B95828E}" srcOrd="4" destOrd="0" presId="urn:microsoft.com/office/officeart/2017/3/layout/DropPinTimeline#2"/>
    <dgm:cxn modelId="{5246CFDA-A2E7-400D-984B-A14DF13E2A13}" type="presParOf" srcId="{07E7D5C7-192C-4FD4-8FDB-8367E75296B2}" destId="{AEE1B82C-0846-4933-84C5-2CE9F6ABE6B4}" srcOrd="5" destOrd="0" presId="urn:microsoft.com/office/officeart/2017/3/layout/DropPinTimelin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80413-852A-4D2F-8650-900801E51090}">
      <dsp:nvSpPr>
        <dsp:cNvPr id="0" name=""/>
        <dsp:cNvSpPr/>
      </dsp:nvSpPr>
      <dsp:spPr>
        <a:xfrm>
          <a:off x="1486118" y="1662064"/>
          <a:ext cx="1195154" cy="11951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3B70DB-0ED2-4E05-A906-AB72EFA1F617}">
      <dsp:nvSpPr>
        <dsp:cNvPr id="0" name=""/>
        <dsp:cNvSpPr/>
      </dsp:nvSpPr>
      <dsp:spPr>
        <a:xfrm>
          <a:off x="492236" y="2991224"/>
          <a:ext cx="3107249" cy="119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b="1"/>
          </a:pPr>
          <a:r>
            <a:rPr lang="en-GB" sz="2000" b="1" kern="1200" dirty="0">
              <a:solidFill>
                <a:srgbClr val="FF0000"/>
              </a:solidFill>
              <a:effectLst>
                <a:outerShdw blurRad="38100" dist="38100" dir="2700000" algn="tl">
                  <a:srgbClr val="000000">
                    <a:alpha val="43137"/>
                  </a:srgbClr>
                </a:outerShdw>
              </a:effectLst>
            </a:rPr>
            <a:t>About Vodafone Group PLC</a:t>
          </a:r>
          <a:endParaRPr lang="en-GB" sz="2000" kern="1200" dirty="0">
            <a:solidFill>
              <a:srgbClr val="FF0000"/>
            </a:solidFill>
          </a:endParaRPr>
        </a:p>
      </dsp:txBody>
      <dsp:txXfrm>
        <a:off x="492236" y="2991224"/>
        <a:ext cx="3107249" cy="1194416"/>
      </dsp:txXfrm>
    </dsp:sp>
    <dsp:sp modelId="{ABC84841-3E8C-4E8A-BA3D-59AC9974C7E1}">
      <dsp:nvSpPr>
        <dsp:cNvPr id="0" name=""/>
        <dsp:cNvSpPr/>
      </dsp:nvSpPr>
      <dsp:spPr>
        <a:xfrm>
          <a:off x="0" y="3650498"/>
          <a:ext cx="4135746" cy="151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solidFill>
                <a:schemeClr val="accent2"/>
              </a:solidFill>
              <a:effectLst>
                <a:outerShdw blurRad="38100" dist="38100" dir="2700000" algn="tl">
                  <a:srgbClr val="000000">
                    <a:alpha val="43137"/>
                  </a:srgbClr>
                </a:outerShdw>
              </a:effectLst>
            </a:rPr>
            <a:t>Structure</a:t>
          </a:r>
        </a:p>
        <a:p>
          <a:pPr marL="0" lvl="0" indent="0" algn="ctr" defTabSz="800100">
            <a:lnSpc>
              <a:spcPct val="100000"/>
            </a:lnSpc>
            <a:spcBef>
              <a:spcPct val="0"/>
            </a:spcBef>
            <a:spcAft>
              <a:spcPct val="35000"/>
            </a:spcAft>
            <a:buNone/>
          </a:pPr>
          <a:r>
            <a:rPr lang="en-GB" sz="1800" kern="1200" dirty="0">
              <a:solidFill>
                <a:schemeClr val="accent2"/>
              </a:solidFill>
              <a:effectLst>
                <a:outerShdw blurRad="38100" dist="38100" dir="2700000" algn="tl">
                  <a:srgbClr val="000000">
                    <a:alpha val="43137"/>
                  </a:srgbClr>
                </a:outerShdw>
              </a:effectLst>
            </a:rPr>
            <a:t>Size</a:t>
          </a:r>
        </a:p>
        <a:p>
          <a:pPr marL="0" lvl="0" indent="0" algn="ctr" defTabSz="800100">
            <a:lnSpc>
              <a:spcPct val="100000"/>
            </a:lnSpc>
            <a:spcBef>
              <a:spcPct val="0"/>
            </a:spcBef>
            <a:spcAft>
              <a:spcPct val="35000"/>
            </a:spcAft>
            <a:buNone/>
          </a:pPr>
          <a:r>
            <a:rPr lang="en-GB" sz="1800" kern="1200" dirty="0">
              <a:solidFill>
                <a:schemeClr val="accent2"/>
              </a:solidFill>
              <a:effectLst>
                <a:outerShdw blurRad="38100" dist="38100" dir="2700000" algn="tl">
                  <a:srgbClr val="000000">
                    <a:alpha val="43137"/>
                  </a:srgbClr>
                </a:outerShdw>
              </a:effectLst>
            </a:rPr>
            <a:t>Activities</a:t>
          </a:r>
          <a:endParaRPr lang="en-GB" sz="2000" b="1" kern="1200" dirty="0">
            <a:solidFill>
              <a:schemeClr val="accent2"/>
            </a:solidFill>
            <a:effectLst>
              <a:outerShdw blurRad="38100" dist="38100" dir="2700000" algn="tl">
                <a:srgbClr val="000000">
                  <a:alpha val="43137"/>
                </a:srgbClr>
              </a:outerShdw>
            </a:effectLst>
          </a:endParaRPr>
        </a:p>
      </dsp:txBody>
      <dsp:txXfrm>
        <a:off x="0" y="3650498"/>
        <a:ext cx="4135746" cy="151705"/>
      </dsp:txXfrm>
    </dsp:sp>
    <dsp:sp modelId="{41CE3683-D45E-4671-8C86-7ED68A6473A0}">
      <dsp:nvSpPr>
        <dsp:cNvPr id="0" name=""/>
        <dsp:cNvSpPr/>
      </dsp:nvSpPr>
      <dsp:spPr>
        <a:xfrm>
          <a:off x="5858932" y="1649872"/>
          <a:ext cx="1195154" cy="11951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F17C4D-7E9C-4D32-BD86-B117B36D30D0}">
      <dsp:nvSpPr>
        <dsp:cNvPr id="0" name=""/>
        <dsp:cNvSpPr/>
      </dsp:nvSpPr>
      <dsp:spPr>
        <a:xfrm>
          <a:off x="4704857" y="3049858"/>
          <a:ext cx="3414727" cy="963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b="1"/>
          </a:pPr>
          <a:r>
            <a:rPr lang="en-GB" sz="1600" b="1" kern="1200" dirty="0">
              <a:solidFill>
                <a:srgbClr val="FF0000"/>
              </a:solidFill>
              <a:effectLst>
                <a:outerShdw blurRad="38100" dist="38100" dir="2700000" algn="tl">
                  <a:srgbClr val="000000">
                    <a:alpha val="43137"/>
                  </a:srgbClr>
                </a:outerShdw>
              </a:effectLst>
            </a:rPr>
            <a:t>INTERNAL OPERATIONS</a:t>
          </a:r>
        </a:p>
        <a:p>
          <a:pPr marL="0" lvl="0" indent="0" algn="ctr" defTabSz="711200">
            <a:lnSpc>
              <a:spcPct val="100000"/>
            </a:lnSpc>
            <a:spcBef>
              <a:spcPct val="0"/>
            </a:spcBef>
            <a:spcAft>
              <a:spcPct val="35000"/>
            </a:spcAft>
            <a:buNone/>
            <a:defRPr b="1"/>
          </a:pPr>
          <a:r>
            <a:rPr lang="en-GB" sz="1600" b="1" kern="1200" dirty="0">
              <a:solidFill>
                <a:srgbClr val="FF0000"/>
              </a:solidFill>
              <a:effectLst>
                <a:outerShdw blurRad="38100" dist="38100" dir="2700000" algn="tl">
                  <a:srgbClr val="000000">
                    <a:alpha val="43137"/>
                  </a:srgbClr>
                </a:outerShdw>
              </a:effectLst>
            </a:rPr>
            <a:t>&amp;</a:t>
          </a:r>
        </a:p>
        <a:p>
          <a:pPr marL="0" lvl="0" indent="0" algn="ctr" defTabSz="711200">
            <a:lnSpc>
              <a:spcPct val="100000"/>
            </a:lnSpc>
            <a:spcBef>
              <a:spcPct val="0"/>
            </a:spcBef>
            <a:spcAft>
              <a:spcPct val="35000"/>
            </a:spcAft>
            <a:buNone/>
            <a:defRPr b="1"/>
          </a:pPr>
          <a:r>
            <a:rPr lang="en-GB" sz="1600" b="1" kern="1200" dirty="0">
              <a:solidFill>
                <a:srgbClr val="FF0000"/>
              </a:solidFill>
              <a:effectLst>
                <a:outerShdw blurRad="38100" dist="38100" dir="2700000" algn="tl">
                  <a:srgbClr val="000000">
                    <a:alpha val="43137"/>
                  </a:srgbClr>
                </a:outerShdw>
              </a:effectLst>
            </a:rPr>
            <a:t>EXTERNAL ENVIORMENT</a:t>
          </a:r>
        </a:p>
      </dsp:txBody>
      <dsp:txXfrm>
        <a:off x="4704857" y="3049858"/>
        <a:ext cx="3414727" cy="963660"/>
      </dsp:txXfrm>
    </dsp:sp>
    <dsp:sp modelId="{FB663630-5EFD-4303-BA25-635876988708}">
      <dsp:nvSpPr>
        <dsp:cNvPr id="0" name=""/>
        <dsp:cNvSpPr/>
      </dsp:nvSpPr>
      <dsp:spPr>
        <a:xfrm>
          <a:off x="5531772" y="4208361"/>
          <a:ext cx="1679640" cy="259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dirty="0">
              <a:solidFill>
                <a:schemeClr val="accent2"/>
              </a:solidFill>
              <a:effectLst>
                <a:outerShdw blurRad="38100" dist="38100" dir="2700000" algn="tl">
                  <a:srgbClr val="000000">
                    <a:alpha val="43137"/>
                  </a:srgbClr>
                </a:outerShdw>
              </a:effectLst>
            </a:rPr>
            <a:t>SWOT Analysis</a:t>
          </a:r>
        </a:p>
        <a:p>
          <a:pPr marL="0" lvl="0" indent="0" algn="ctr" defTabSz="755650">
            <a:lnSpc>
              <a:spcPct val="100000"/>
            </a:lnSpc>
            <a:spcBef>
              <a:spcPct val="0"/>
            </a:spcBef>
            <a:spcAft>
              <a:spcPct val="35000"/>
            </a:spcAft>
            <a:buNone/>
          </a:pPr>
          <a:r>
            <a:rPr lang="en-GB" sz="1700" b="1" kern="1200" dirty="0">
              <a:solidFill>
                <a:schemeClr val="accent2"/>
              </a:solidFill>
              <a:effectLst>
                <a:outerShdw blurRad="38100" dist="38100" dir="2700000" algn="tl">
                  <a:srgbClr val="000000">
                    <a:alpha val="43137"/>
                  </a:srgbClr>
                </a:outerShdw>
              </a:effectLst>
            </a:rPr>
            <a:t>PESTEL Analysis</a:t>
          </a:r>
        </a:p>
      </dsp:txBody>
      <dsp:txXfrm>
        <a:off x="5531772" y="4208361"/>
        <a:ext cx="1679640" cy="259240"/>
      </dsp:txXfrm>
    </dsp:sp>
    <dsp:sp modelId="{2F5A40FF-15BA-4074-A851-C1132DAB87FB}">
      <dsp:nvSpPr>
        <dsp:cNvPr id="0" name=""/>
        <dsp:cNvSpPr/>
      </dsp:nvSpPr>
      <dsp:spPr>
        <a:xfrm>
          <a:off x="9871236" y="1710836"/>
          <a:ext cx="1195154" cy="11951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81F492-30EB-4769-8A6A-DF9BC53C1D07}">
      <dsp:nvSpPr>
        <dsp:cNvPr id="0" name=""/>
        <dsp:cNvSpPr/>
      </dsp:nvSpPr>
      <dsp:spPr>
        <a:xfrm>
          <a:off x="9337047" y="3024060"/>
          <a:ext cx="2229157" cy="346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b="1"/>
          </a:pPr>
          <a:r>
            <a:rPr lang="en-GB" sz="2200" b="1" kern="1200" dirty="0">
              <a:solidFill>
                <a:srgbClr val="FF0000"/>
              </a:solidFill>
              <a:effectLst>
                <a:outerShdw blurRad="38100" dist="38100" dir="2700000" algn="tl">
                  <a:srgbClr val="000000">
                    <a:alpha val="43137"/>
                  </a:srgbClr>
                </a:outerShdw>
              </a:effectLst>
            </a:rPr>
            <a:t>STAKEHOLDERS</a:t>
          </a:r>
        </a:p>
      </dsp:txBody>
      <dsp:txXfrm>
        <a:off x="9337047" y="3024060"/>
        <a:ext cx="2229157" cy="346486"/>
      </dsp:txXfrm>
    </dsp:sp>
    <dsp:sp modelId="{5C1465C6-BA67-4E37-9589-83E735050EE1}">
      <dsp:nvSpPr>
        <dsp:cNvPr id="0" name=""/>
        <dsp:cNvSpPr/>
      </dsp:nvSpPr>
      <dsp:spPr>
        <a:xfrm>
          <a:off x="9414724" y="3601138"/>
          <a:ext cx="2141864" cy="118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dirty="0">
              <a:solidFill>
                <a:schemeClr val="accent2"/>
              </a:solidFill>
              <a:effectLst>
                <a:outerShdw blurRad="38100" dist="38100" dir="2700000" algn="tl">
                  <a:srgbClr val="000000">
                    <a:alpha val="43137"/>
                  </a:srgbClr>
                </a:outerShdw>
              </a:effectLst>
            </a:rPr>
            <a:t>Primary</a:t>
          </a:r>
        </a:p>
        <a:p>
          <a:pPr marL="0" lvl="0" indent="0" algn="ctr" defTabSz="755650">
            <a:lnSpc>
              <a:spcPct val="100000"/>
            </a:lnSpc>
            <a:spcBef>
              <a:spcPct val="0"/>
            </a:spcBef>
            <a:spcAft>
              <a:spcPct val="35000"/>
            </a:spcAft>
            <a:buNone/>
          </a:pPr>
          <a:r>
            <a:rPr lang="en-GB" sz="1700" b="1" kern="1200" dirty="0">
              <a:solidFill>
                <a:schemeClr val="accent2"/>
              </a:solidFill>
              <a:effectLst>
                <a:outerShdw blurRad="38100" dist="38100" dir="2700000" algn="tl">
                  <a:srgbClr val="000000">
                    <a:alpha val="43137"/>
                  </a:srgbClr>
                </a:outerShdw>
              </a:effectLst>
            </a:rPr>
            <a:t>Secondary</a:t>
          </a:r>
        </a:p>
        <a:p>
          <a:pPr marL="0" lvl="0" indent="0" algn="ctr" defTabSz="755650">
            <a:lnSpc>
              <a:spcPct val="100000"/>
            </a:lnSpc>
            <a:spcBef>
              <a:spcPct val="0"/>
            </a:spcBef>
            <a:spcAft>
              <a:spcPct val="35000"/>
            </a:spcAft>
            <a:buNone/>
          </a:pPr>
          <a:endParaRPr lang="en-GB" sz="1700" b="1" kern="1200" dirty="0">
            <a:solidFill>
              <a:schemeClr val="accent2"/>
            </a:solidFill>
            <a:effectLst>
              <a:outerShdw blurRad="38100" dist="38100" dir="2700000" algn="tl">
                <a:srgbClr val="000000">
                  <a:alpha val="43137"/>
                </a:srgbClr>
              </a:outerShdw>
            </a:effectLst>
          </a:endParaRPr>
        </a:p>
        <a:p>
          <a:pPr marL="0" lvl="0" indent="0" algn="ctr" defTabSz="755650">
            <a:lnSpc>
              <a:spcPct val="100000"/>
            </a:lnSpc>
            <a:spcBef>
              <a:spcPct val="0"/>
            </a:spcBef>
            <a:spcAft>
              <a:spcPct val="35000"/>
            </a:spcAft>
            <a:buNone/>
          </a:pPr>
          <a:r>
            <a:rPr lang="en-GB" sz="1700" b="1" kern="1200" dirty="0">
              <a:solidFill>
                <a:schemeClr val="accent2"/>
              </a:solidFill>
              <a:effectLst>
                <a:outerShdw blurRad="38100" dist="38100" dir="2700000" algn="tl">
                  <a:srgbClr val="000000">
                    <a:alpha val="43137"/>
                  </a:srgbClr>
                </a:outerShdw>
              </a:effectLst>
            </a:rPr>
            <a:t>COMCLUSION</a:t>
          </a:r>
        </a:p>
      </dsp:txBody>
      <dsp:txXfrm>
        <a:off x="9414724" y="3601138"/>
        <a:ext cx="2141864" cy="1182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8C53CE-312B-400D-8E6A-4635CB4CE270}">
      <dsp:nvSpPr>
        <dsp:cNvPr id="0" name=""/>
        <dsp:cNvSpPr/>
      </dsp:nvSpPr>
      <dsp:spPr>
        <a:xfrm>
          <a:off x="0" y="2175669"/>
          <a:ext cx="10693400" cy="0"/>
        </a:xfrm>
        <a:prstGeom prst="line">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0A69E26B-610A-460B-8DC9-F49A37B64039}">
      <dsp:nvSpPr>
        <dsp:cNvPr id="0" name=""/>
        <dsp:cNvSpPr/>
      </dsp:nvSpPr>
      <dsp:spPr>
        <a:xfrm rot="8100000">
          <a:off x="166287" y="487298"/>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47F3AA-634C-409F-BD69-E4BACD9CCCFA}">
      <dsp:nvSpPr>
        <dsp:cNvPr id="0" name=""/>
        <dsp:cNvSpPr/>
      </dsp:nvSpPr>
      <dsp:spPr>
        <a:xfrm>
          <a:off x="201435" y="522446"/>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292B0A5-8BE5-4E84-8618-26EA28CFF4A3}">
      <dsp:nvSpPr>
        <dsp:cNvPr id="0" name=""/>
        <dsp:cNvSpPr/>
      </dsp:nvSpPr>
      <dsp:spPr>
        <a:xfrm>
          <a:off x="548200" y="887672"/>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rtlCol="0" anchor="t" anchorCtr="0">
          <a:noAutofit/>
        </a:bodyPr>
        <a:lstStyle/>
        <a:p>
          <a:pPr marL="0" lvl="0" indent="0" algn="l" defTabSz="800100" rtl="0">
            <a:lnSpc>
              <a:spcPct val="90000"/>
            </a:lnSpc>
            <a:spcBef>
              <a:spcPct val="0"/>
            </a:spcBef>
            <a:spcAft>
              <a:spcPct val="35000"/>
            </a:spcAft>
            <a:buNone/>
          </a:pPr>
          <a:r>
            <a:rPr lang="en-GB" sz="1800" b="1" i="0" u="none" kern="1200" dirty="0">
              <a:solidFill>
                <a:srgbClr val="FF0000"/>
              </a:solidFill>
            </a:rPr>
            <a:t>Racal Strategic Radio Ltd</a:t>
          </a:r>
          <a:endParaRPr lang="en-GB" sz="1400" b="0" i="0" u="none" kern="1200" dirty="0"/>
        </a:p>
        <a:p>
          <a:pPr marL="0" lvl="0" indent="0" algn="l" defTabSz="800100" rtl="0">
            <a:lnSpc>
              <a:spcPct val="90000"/>
            </a:lnSpc>
            <a:spcBef>
              <a:spcPct val="0"/>
            </a:spcBef>
            <a:spcAft>
              <a:spcPct val="35000"/>
            </a:spcAft>
            <a:buNone/>
          </a:pPr>
          <a:r>
            <a:rPr lang="en-GB" sz="1800" b="0" i="0" u="none" kern="1200" dirty="0"/>
            <a:t>UK’s larger company offering military radio technology.</a:t>
          </a:r>
          <a:endParaRPr lang="en-GB" sz="1800" kern="1200" dirty="0"/>
        </a:p>
      </dsp:txBody>
      <dsp:txXfrm>
        <a:off x="548200" y="887672"/>
        <a:ext cx="2932566" cy="1287996"/>
      </dsp:txXfrm>
    </dsp:sp>
    <dsp:sp modelId="{AA393DB5-4DAB-4AB9-875A-4BE9E87DA2BF}">
      <dsp:nvSpPr>
        <dsp:cNvPr id="0" name=""/>
        <dsp:cNvSpPr/>
      </dsp:nvSpPr>
      <dsp:spPr>
        <a:xfrm>
          <a:off x="548200" y="435133"/>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b="1" kern="1200" dirty="0">
              <a:solidFill>
                <a:srgbClr val="FF0000"/>
              </a:solidFill>
            </a:rPr>
            <a:t>1981</a:t>
          </a:r>
        </a:p>
      </dsp:txBody>
      <dsp:txXfrm>
        <a:off x="548200" y="435133"/>
        <a:ext cx="2932566" cy="452539"/>
      </dsp:txXfrm>
    </dsp:sp>
    <dsp:sp modelId="{D10F2BCE-B77B-4F05-95FD-A65109E5DEA0}">
      <dsp:nvSpPr>
        <dsp:cNvPr id="0" name=""/>
        <dsp:cNvSpPr/>
      </dsp:nvSpPr>
      <dsp:spPr>
        <a:xfrm>
          <a:off x="324480" y="887672"/>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CDDE1E5C-76D1-411D-97D4-8F1977E9842D}">
      <dsp:nvSpPr>
        <dsp:cNvPr id="0" name=""/>
        <dsp:cNvSpPr/>
      </dsp:nvSpPr>
      <dsp:spPr>
        <a:xfrm>
          <a:off x="286761"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AAD205-8152-4363-B661-3C3A26A103FF}">
      <dsp:nvSpPr>
        <dsp:cNvPr id="0" name=""/>
        <dsp:cNvSpPr/>
      </dsp:nvSpPr>
      <dsp:spPr>
        <a:xfrm rot="18900000">
          <a:off x="1905953" y="3547652"/>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4364CD-3B8A-4A42-AB11-744F4277900A}">
      <dsp:nvSpPr>
        <dsp:cNvPr id="0" name=""/>
        <dsp:cNvSpPr/>
      </dsp:nvSpPr>
      <dsp:spPr>
        <a:xfrm>
          <a:off x="1941101" y="3582800"/>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7310A89-F151-435B-963F-FD9908E8C694}">
      <dsp:nvSpPr>
        <dsp:cNvPr id="0" name=""/>
        <dsp:cNvSpPr/>
      </dsp:nvSpPr>
      <dsp:spPr>
        <a:xfrm>
          <a:off x="2287866" y="2175669"/>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rtlCol="0" anchor="b" anchorCtr="0">
          <a:noAutofit/>
        </a:bodyPr>
        <a:lstStyle/>
        <a:p>
          <a:pPr marL="0" lvl="0" indent="0" algn="l" defTabSz="800100" rtl="0">
            <a:lnSpc>
              <a:spcPct val="90000"/>
            </a:lnSpc>
            <a:spcBef>
              <a:spcPct val="0"/>
            </a:spcBef>
            <a:spcAft>
              <a:spcPct val="35000"/>
            </a:spcAft>
            <a:buNone/>
          </a:pPr>
          <a:r>
            <a:rPr lang="en-GB" sz="1800" kern="1200" dirty="0">
              <a:solidFill>
                <a:schemeClr val="tx1"/>
              </a:solidFill>
            </a:rPr>
            <a:t>Racal Electronics became</a:t>
          </a:r>
        </a:p>
        <a:p>
          <a:pPr marL="0" lvl="0" indent="0" algn="l" defTabSz="800100" rtl="0">
            <a:lnSpc>
              <a:spcPct val="90000"/>
            </a:lnSpc>
            <a:spcBef>
              <a:spcPct val="0"/>
            </a:spcBef>
            <a:spcAft>
              <a:spcPct val="35000"/>
            </a:spcAft>
            <a:buNone/>
          </a:pPr>
          <a:r>
            <a:rPr lang="en-GB" sz="1800" b="1" kern="1200" dirty="0">
              <a:solidFill>
                <a:srgbClr val="FF0000"/>
              </a:solidFill>
            </a:rPr>
            <a:t>Racal Vodafone</a:t>
          </a:r>
        </a:p>
      </dsp:txBody>
      <dsp:txXfrm>
        <a:off x="2287866" y="2175669"/>
        <a:ext cx="2932566" cy="1287996"/>
      </dsp:txXfrm>
    </dsp:sp>
    <dsp:sp modelId="{6386BA6E-453A-41E1-ADAD-7626B92BD1BF}">
      <dsp:nvSpPr>
        <dsp:cNvPr id="0" name=""/>
        <dsp:cNvSpPr/>
      </dsp:nvSpPr>
      <dsp:spPr>
        <a:xfrm>
          <a:off x="2287866" y="3463665"/>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b="1" kern="1200" dirty="0">
              <a:solidFill>
                <a:srgbClr val="FF0000"/>
              </a:solidFill>
            </a:rPr>
            <a:t>1985</a:t>
          </a:r>
        </a:p>
      </dsp:txBody>
      <dsp:txXfrm>
        <a:off x="2287866" y="3463665"/>
        <a:ext cx="2932566" cy="452539"/>
      </dsp:txXfrm>
    </dsp:sp>
    <dsp:sp modelId="{DB95D829-80DF-4ADA-B04C-CE92ADFB6606}">
      <dsp:nvSpPr>
        <dsp:cNvPr id="0" name=""/>
        <dsp:cNvSpPr/>
      </dsp:nvSpPr>
      <dsp:spPr>
        <a:xfrm>
          <a:off x="2064147" y="2175669"/>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94B71067-EBEC-4112-A9D1-8B8A7A437FC8}">
      <dsp:nvSpPr>
        <dsp:cNvPr id="0" name=""/>
        <dsp:cNvSpPr/>
      </dsp:nvSpPr>
      <dsp:spPr>
        <a:xfrm>
          <a:off x="2026427"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CCDBCC-C40A-41AF-BB40-B20A9AB919D8}">
      <dsp:nvSpPr>
        <dsp:cNvPr id="0" name=""/>
        <dsp:cNvSpPr/>
      </dsp:nvSpPr>
      <dsp:spPr>
        <a:xfrm rot="8100000">
          <a:off x="3645619" y="487298"/>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5D9000-2762-4B6C-BFD6-7B6C2D0122B9}">
      <dsp:nvSpPr>
        <dsp:cNvPr id="0" name=""/>
        <dsp:cNvSpPr/>
      </dsp:nvSpPr>
      <dsp:spPr>
        <a:xfrm>
          <a:off x="3680767" y="522446"/>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C08C98A3-4322-425C-8260-4319044AFBF1}">
      <dsp:nvSpPr>
        <dsp:cNvPr id="0" name=""/>
        <dsp:cNvSpPr/>
      </dsp:nvSpPr>
      <dsp:spPr>
        <a:xfrm>
          <a:off x="4027533" y="887672"/>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anchor="t" anchorCtr="0">
          <a:noAutofit/>
        </a:bodyPr>
        <a:lstStyle/>
        <a:p>
          <a:pPr marL="0" lvl="0" indent="0" algn="l" defTabSz="800100">
            <a:lnSpc>
              <a:spcPct val="90000"/>
            </a:lnSpc>
            <a:spcBef>
              <a:spcPct val="0"/>
            </a:spcBef>
            <a:spcAft>
              <a:spcPct val="35000"/>
            </a:spcAft>
            <a:buNone/>
          </a:pPr>
          <a:r>
            <a:rPr lang="en-GB" sz="1800" b="1" i="0" kern="1200" dirty="0">
              <a:solidFill>
                <a:srgbClr val="FF0000"/>
              </a:solidFill>
            </a:rPr>
            <a:t>Vodafone became a brand </a:t>
          </a:r>
        </a:p>
        <a:p>
          <a:pPr marL="0" lvl="0" indent="0" algn="l" defTabSz="800100">
            <a:lnSpc>
              <a:spcPct val="90000"/>
            </a:lnSpc>
            <a:spcBef>
              <a:spcPct val="0"/>
            </a:spcBef>
            <a:spcAft>
              <a:spcPct val="35000"/>
            </a:spcAft>
            <a:buNone/>
          </a:pPr>
          <a:r>
            <a:rPr lang="en-GB" sz="1800" b="0" i="0" kern="1200" dirty="0"/>
            <a:t>under the ownership of Racal.</a:t>
          </a:r>
          <a:endParaRPr lang="en-GB" sz="1800" kern="1200" dirty="0"/>
        </a:p>
      </dsp:txBody>
      <dsp:txXfrm>
        <a:off x="4027533" y="887672"/>
        <a:ext cx="2932566" cy="1287996"/>
      </dsp:txXfrm>
    </dsp:sp>
    <dsp:sp modelId="{52F3B4A2-8EDD-4B40-B5F3-A1CECB56D29F}">
      <dsp:nvSpPr>
        <dsp:cNvPr id="0" name=""/>
        <dsp:cNvSpPr/>
      </dsp:nvSpPr>
      <dsp:spPr>
        <a:xfrm>
          <a:off x="4027533" y="435133"/>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b="1" kern="1200" dirty="0">
              <a:solidFill>
                <a:srgbClr val="FF0000"/>
              </a:solidFill>
            </a:rPr>
            <a:t>1986</a:t>
          </a:r>
        </a:p>
      </dsp:txBody>
      <dsp:txXfrm>
        <a:off x="4027533" y="435133"/>
        <a:ext cx="2932566" cy="452539"/>
      </dsp:txXfrm>
    </dsp:sp>
    <dsp:sp modelId="{4A2B3FB7-F9B6-43D5-A931-C70A3750EA87}">
      <dsp:nvSpPr>
        <dsp:cNvPr id="0" name=""/>
        <dsp:cNvSpPr/>
      </dsp:nvSpPr>
      <dsp:spPr>
        <a:xfrm>
          <a:off x="3803813" y="887672"/>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83D4573F-3CB1-4541-8BEE-E8224A8ED015}">
      <dsp:nvSpPr>
        <dsp:cNvPr id="0" name=""/>
        <dsp:cNvSpPr/>
      </dsp:nvSpPr>
      <dsp:spPr>
        <a:xfrm>
          <a:off x="3766093"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5813BC-956A-4F8C-B1AA-086730732ACF}">
      <dsp:nvSpPr>
        <dsp:cNvPr id="0" name=""/>
        <dsp:cNvSpPr/>
      </dsp:nvSpPr>
      <dsp:spPr>
        <a:xfrm rot="18900000">
          <a:off x="5385285" y="3547652"/>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745FD9-45E6-4F2F-952E-B76E1E38EA48}">
      <dsp:nvSpPr>
        <dsp:cNvPr id="0" name=""/>
        <dsp:cNvSpPr/>
      </dsp:nvSpPr>
      <dsp:spPr>
        <a:xfrm>
          <a:off x="5420433" y="3582800"/>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A75F9D6-BA19-40B6-8EBB-F8B5A1A5DB04}">
      <dsp:nvSpPr>
        <dsp:cNvPr id="0" name=""/>
        <dsp:cNvSpPr/>
      </dsp:nvSpPr>
      <dsp:spPr>
        <a:xfrm>
          <a:off x="5767199" y="2175669"/>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anchor="b" anchorCtr="0">
          <a:noAutofit/>
        </a:bodyPr>
        <a:lstStyle/>
        <a:p>
          <a:pPr marL="0" lvl="0" indent="0" algn="l" defTabSz="800100">
            <a:lnSpc>
              <a:spcPct val="90000"/>
            </a:lnSpc>
            <a:spcBef>
              <a:spcPct val="0"/>
            </a:spcBef>
            <a:spcAft>
              <a:spcPct val="35000"/>
            </a:spcAft>
            <a:buNone/>
          </a:pPr>
          <a:r>
            <a:rPr lang="en-GB" sz="1800" b="0" i="0" kern="1200" dirty="0"/>
            <a:t>Racal Telecom was demerged from Racal Electronics as</a:t>
          </a:r>
        </a:p>
        <a:p>
          <a:pPr marL="0" lvl="0" indent="0" algn="l" defTabSz="800100">
            <a:lnSpc>
              <a:spcPct val="90000"/>
            </a:lnSpc>
            <a:spcBef>
              <a:spcPct val="0"/>
            </a:spcBef>
            <a:spcAft>
              <a:spcPct val="35000"/>
            </a:spcAft>
            <a:buNone/>
          </a:pPr>
          <a:r>
            <a:rPr lang="en-GB" sz="1800" b="1" i="0" kern="1200" dirty="0">
              <a:solidFill>
                <a:srgbClr val="FF0000"/>
              </a:solidFill>
            </a:rPr>
            <a:t>Vodafone Group</a:t>
          </a:r>
          <a:endParaRPr lang="en-GB" sz="1800" b="1" kern="1200" dirty="0">
            <a:solidFill>
              <a:srgbClr val="FF0000"/>
            </a:solidFill>
          </a:endParaRPr>
        </a:p>
      </dsp:txBody>
      <dsp:txXfrm>
        <a:off x="5767199" y="2175669"/>
        <a:ext cx="2932566" cy="1287996"/>
      </dsp:txXfrm>
    </dsp:sp>
    <dsp:sp modelId="{7759EFD6-8D9B-407B-BFD2-E887C01621A3}">
      <dsp:nvSpPr>
        <dsp:cNvPr id="0" name=""/>
        <dsp:cNvSpPr/>
      </dsp:nvSpPr>
      <dsp:spPr>
        <a:xfrm>
          <a:off x="5767199" y="3463665"/>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b="1" kern="1200" dirty="0">
              <a:solidFill>
                <a:srgbClr val="FF0000"/>
              </a:solidFill>
            </a:rPr>
            <a:t>1991</a:t>
          </a:r>
        </a:p>
      </dsp:txBody>
      <dsp:txXfrm>
        <a:off x="5767199" y="3463665"/>
        <a:ext cx="2932566" cy="452539"/>
      </dsp:txXfrm>
    </dsp:sp>
    <dsp:sp modelId="{87D01122-9189-4BBF-B5EB-8A13E8CADCB7}">
      <dsp:nvSpPr>
        <dsp:cNvPr id="0" name=""/>
        <dsp:cNvSpPr/>
      </dsp:nvSpPr>
      <dsp:spPr>
        <a:xfrm>
          <a:off x="5543479" y="2175669"/>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A4A288FA-2972-4660-B846-F0F60F21A8F3}">
      <dsp:nvSpPr>
        <dsp:cNvPr id="0" name=""/>
        <dsp:cNvSpPr/>
      </dsp:nvSpPr>
      <dsp:spPr>
        <a:xfrm>
          <a:off x="5505759"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B3C40-A8F3-42AD-ACAA-EFFE0F58231C}">
      <dsp:nvSpPr>
        <dsp:cNvPr id="0" name=""/>
        <dsp:cNvSpPr/>
      </dsp:nvSpPr>
      <dsp:spPr>
        <a:xfrm rot="8100000">
          <a:off x="7124952" y="487298"/>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FD05BB-C8D3-4629-A36D-3F0D8E17237D}">
      <dsp:nvSpPr>
        <dsp:cNvPr id="0" name=""/>
        <dsp:cNvSpPr/>
      </dsp:nvSpPr>
      <dsp:spPr>
        <a:xfrm>
          <a:off x="7160100" y="522446"/>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27C66FE-A882-45CB-AA8B-D41CAAC87FCE}">
      <dsp:nvSpPr>
        <dsp:cNvPr id="0" name=""/>
        <dsp:cNvSpPr/>
      </dsp:nvSpPr>
      <dsp:spPr>
        <a:xfrm>
          <a:off x="7506865" y="887672"/>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rtlCol="0" anchor="t" anchorCtr="0">
          <a:noAutofit/>
        </a:bodyPr>
        <a:lstStyle/>
        <a:p>
          <a:pPr marL="0" lvl="0" indent="0" algn="l" defTabSz="800100" rtl="0">
            <a:lnSpc>
              <a:spcPct val="90000"/>
            </a:lnSpc>
            <a:spcBef>
              <a:spcPct val="0"/>
            </a:spcBef>
            <a:spcAft>
              <a:spcPct val="35000"/>
            </a:spcAft>
            <a:buNone/>
          </a:pPr>
          <a:r>
            <a:rPr lang="en-GB" sz="1800" b="1" kern="1200" dirty="0">
              <a:solidFill>
                <a:srgbClr val="FF0000"/>
              </a:solidFill>
            </a:rPr>
            <a:t>Vodafone Logo </a:t>
          </a:r>
        </a:p>
        <a:p>
          <a:pPr marL="0" lvl="0" indent="0" algn="l" defTabSz="800100" rtl="0">
            <a:lnSpc>
              <a:spcPct val="90000"/>
            </a:lnSpc>
            <a:spcBef>
              <a:spcPct val="0"/>
            </a:spcBef>
            <a:spcAft>
              <a:spcPct val="35000"/>
            </a:spcAft>
            <a:buNone/>
          </a:pPr>
          <a:r>
            <a:rPr lang="en-GB" sz="1800" b="0" i="0" kern="1200" dirty="0"/>
            <a:t>Famous Speech mark Logo was launched for the 1</a:t>
          </a:r>
          <a:r>
            <a:rPr lang="en-GB" sz="1800" b="0" i="0" kern="1200" baseline="30000" dirty="0"/>
            <a:t>st</a:t>
          </a:r>
          <a:r>
            <a:rPr lang="en-GB" sz="1800" b="0" i="0" kern="1200" dirty="0"/>
            <a:t> time.</a:t>
          </a:r>
        </a:p>
        <a:p>
          <a:pPr marL="0" lvl="0" indent="0" algn="l" defTabSz="800100" rtl="0">
            <a:lnSpc>
              <a:spcPct val="90000"/>
            </a:lnSpc>
            <a:spcBef>
              <a:spcPct val="0"/>
            </a:spcBef>
            <a:spcAft>
              <a:spcPct val="35000"/>
            </a:spcAft>
            <a:buNone/>
          </a:pPr>
          <a:r>
            <a:rPr lang="en-GB" sz="1800" b="0" i="0" kern="1200" dirty="0">
              <a:solidFill>
                <a:srgbClr val="FF0000"/>
              </a:solidFill>
            </a:rPr>
            <a:t>Bought its first 191 stores</a:t>
          </a:r>
          <a:endParaRPr lang="en-GB" sz="1800" b="1" kern="1200" dirty="0">
            <a:solidFill>
              <a:srgbClr val="FF0000"/>
            </a:solidFill>
          </a:endParaRPr>
        </a:p>
      </dsp:txBody>
      <dsp:txXfrm>
        <a:off x="7506865" y="887672"/>
        <a:ext cx="2932566" cy="1287996"/>
      </dsp:txXfrm>
    </dsp:sp>
    <dsp:sp modelId="{A3AC5A82-45CF-44A1-B41F-635DAC5A92BB}">
      <dsp:nvSpPr>
        <dsp:cNvPr id="0" name=""/>
        <dsp:cNvSpPr/>
      </dsp:nvSpPr>
      <dsp:spPr>
        <a:xfrm>
          <a:off x="7506865" y="435133"/>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b="1" kern="1200" dirty="0">
              <a:solidFill>
                <a:srgbClr val="FF0000"/>
              </a:solidFill>
            </a:rPr>
            <a:t>1997</a:t>
          </a:r>
        </a:p>
      </dsp:txBody>
      <dsp:txXfrm>
        <a:off x="7506865" y="435133"/>
        <a:ext cx="2932566" cy="452539"/>
      </dsp:txXfrm>
    </dsp:sp>
    <dsp:sp modelId="{1513F0EC-F72E-4447-AE42-46AD1B95828E}">
      <dsp:nvSpPr>
        <dsp:cNvPr id="0" name=""/>
        <dsp:cNvSpPr/>
      </dsp:nvSpPr>
      <dsp:spPr>
        <a:xfrm>
          <a:off x="7283145" y="887672"/>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E5A60AEB-AC99-48F9-A630-D706383CE830}">
      <dsp:nvSpPr>
        <dsp:cNvPr id="0" name=""/>
        <dsp:cNvSpPr/>
      </dsp:nvSpPr>
      <dsp:spPr>
        <a:xfrm>
          <a:off x="7245426"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DropPinTimeline#2">
  <dgm:title val="Drop Pin Timeline"/>
  <dgm:desc val="Use to show a list of events in chronological order. The rectangular shape contains the description while the date is shown near the circular dot. It’s the perfect SmartArt for displaying large amount of text with a short date format."/>
  <dgm:catLst>
    <dgm:cat type="timeline" pri="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dir/>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h" for="ch" forName="L2TextContainer1" refType="h" op="gte" fact="0.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h" for="ch" forName="L2TextContainer1" refType="h" op="gte" fact="0.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h" for="ch" forName="L2TextContainer1" refType="h" op="gte" fact="0.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h" for="ch" forName="L2TextContainer1" refType="h" op="gte" fact="0.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L1TextContainer">
                <dgm:alg type="sp"/>
                <dgm:shape xmlns:r="http://schemas.openxmlformats.org/officeDocument/2006/relationships" type="ellipse" r:blip="" zOrderOff="10">
                  <dgm:adjLst/>
                </dgm:shape>
                <dgm:presOf/>
                <dgm:constrLst/>
              </dgm:layoutNode>
              <dgm:layoutNode name="DropPinPlaceHolder1" moveWith="L1TextContainer">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if>
                  <dgm:else name="Name881">
                    <dgm:alg type="tx">
                      <dgm:param type="txAnchorVert" val="b"/>
                      <dgm:param type="parTxLTRAlign" val="l"/>
                      <dgm:param type="parTxRTLAlign" val="l"/>
                      <dgm:param type="txAnchorVertCh" val="b"/>
                      <dgm:param type="shpTxRTLAlignCh" val="l"/>
                      <dgm:param type="shpTxLTRAlignCh" val="l"/>
                    </dgm:alg>
                  </dgm:else>
                </dgm:choose>
                <dgm:shape xmlns:r="http://schemas.openxmlformats.org/officeDocument/2006/relationships" type="rect" r:blip="">
                  <dgm:adjLst/>
                </dgm:shape>
                <dgm:presOf axis="des" ptType="node"/>
                <dgm:constrLst>
                  <dgm:constr type="lMarg"/>
                  <dgm:constr type="rMarg"/>
                  <dgm:constr type="tMarg" refType="h" fact="0.06"/>
                  <dgm:constr type="bMarg" refType="h" fact="0.06"/>
                </dgm:constrLst>
                <dgm:ruleLst>
                  <dgm:rule type="h" val="INF"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13" fact="NaN" max="NaN"/>
                </dgm:ruleLst>
              </dgm:layoutNode>
              <dgm:layoutNode name="ConnectLine1" styleLbl="sibTrans1D1" moveWith="L1TextContainer">
                <dgm:alg type="sp"/>
                <dgm:shape xmlns:r="http://schemas.openxmlformats.org/officeDocument/2006/relationships" type="line" r:blip="">
                  <dgm:adj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h" for="ch" forName="L2TextContainer" refType="h" op="gte" fact="0.1"/>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h" for="ch" forName="L2TextContainer" refType="h" op="gte" fact="0.1"/>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h" for="ch" forName="L2TextContainer" refType="h" op="gte" fact="0.1"/>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h" for="ch" forName="L2TextContainer" refType="h" op="gte" fact="0.1"/>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L1TextContainer">
                <dgm:alg type="sp"/>
                <dgm:shape xmlns:r="http://schemas.openxmlformats.org/officeDocument/2006/relationships" type="ellipse" r:blip="" zOrderOff="10">
                  <dgm:adjLst/>
                </dgm:shape>
                <dgm:presOf/>
                <dgm:constrLst/>
              </dgm:layoutNode>
              <dgm:layoutNode name="DropPinPlaceHolder" moveWith="L1TextContain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if>
                  <dgm:else name="Name88">
                    <dgm:alg type="tx">
                      <dgm:param type="txAnchorVert" val="b"/>
                      <dgm:param type="parTxLTRAlign" val="l"/>
                      <dgm:param type="parTxRTLAlign" val="l"/>
                      <dgm:param type="txAnchorVertCh" val="b"/>
                      <dgm:param type="shpTxRTLAlignCh" val="l"/>
                      <dgm:param type="shpTxLTRAlignCh" val="l"/>
                    </dgm:alg>
                  </dgm:else>
                </dgm:choose>
                <dgm:shape xmlns:r="http://schemas.openxmlformats.org/officeDocument/2006/relationships" type="rect" r:blip="">
                  <dgm:adjLst/>
                </dgm:shape>
                <dgm:presOf axis="des" ptType="node"/>
                <dgm:constrLst>
                  <dgm:constr type="lMarg"/>
                  <dgm:constr type="rMarg"/>
                  <dgm:constr type="tMarg" refType="h" fact="0.06"/>
                  <dgm:constr type="bMarg" refType="h" fact="0.06"/>
                </dgm:constrLst>
                <dgm:ruleLst>
                  <dgm:rule type="h" val="INF"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13" fact="NaN" max="NaN"/>
                </dgm:ruleLst>
              </dgm:layoutNode>
              <dgm:layoutNode name="ConnectLine" styleLbl="sibTrans1D1" moveWith="L1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03/04/2024</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03/04/2024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Date Placeholder 3"/>
          <p:cNvSpPr>
            <a:spLocks noGrp="1"/>
          </p:cNvSpPr>
          <p:nvPr>
            <p:ph type="dt" idx="1"/>
          </p:nvPr>
        </p:nvSpPr>
        <p:spPr/>
        <p:txBody>
          <a:bodyPr/>
          <a:lstStyle/>
          <a:p>
            <a:pPr rtl="0"/>
            <a:fld id="{848F8AC0-B329-4373-BBD0-89392C5748D6}" type="datetime1">
              <a:rPr lang="en-GB" smtClean="0"/>
              <a:t>03/04/2024</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3</a:t>
            </a:fld>
            <a:endParaRPr lang="en-GB" dirty="0"/>
          </a:p>
        </p:txBody>
      </p:sp>
    </p:spTree>
    <p:extLst>
      <p:ext uri="{BB962C8B-B14F-4D97-AF65-F5344CB8AC3E}">
        <p14:creationId xmlns:p14="http://schemas.microsoft.com/office/powerpoint/2010/main" val="3273114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15</a:t>
            </a:fld>
            <a:endParaRPr lang="en-GB"/>
          </a:p>
        </p:txBody>
      </p:sp>
    </p:spTree>
    <p:extLst>
      <p:ext uri="{BB962C8B-B14F-4D97-AF65-F5344CB8AC3E}">
        <p14:creationId xmlns:p14="http://schemas.microsoft.com/office/powerpoint/2010/main" val="3796574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p:nvPr>
        </p:nvSpPr>
        <p:spPr>
          <a:xfrm>
            <a:off x="3512343" y="5922140"/>
            <a:ext cx="5167313"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US" noProof="0"/>
              <a:t>Click to edit Master text styles</a:t>
            </a:r>
          </a:p>
        </p:txBody>
      </p:sp>
      <p:sp>
        <p:nvSpPr>
          <p:cNvPr id="7" name="Text Placeholder 6">
            <a:extLst>
              <a:ext uri="{FF2B5EF4-FFF2-40B4-BE49-F238E27FC236}">
                <a16:creationId xmlns:a16="http://schemas.microsoft.com/office/drawing/2014/main" id="{758235C5-25B1-4243-9762-4AAD3C08E8BE}"/>
              </a:ext>
            </a:extLst>
          </p:cNvPr>
          <p:cNvSpPr>
            <a:spLocks noGrp="1"/>
          </p:cNvSpPr>
          <p:nvPr>
            <p:ph type="body" idx="1" hasCustomPrompt="1"/>
          </p:nvPr>
        </p:nvSpPr>
        <p:spPr>
          <a:xfrm>
            <a:off x="4038600" y="3608511"/>
            <a:ext cx="4114800"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cap="all" baseline="0"/>
            </a:lvl1pPr>
          </a:lstStyle>
          <a:p>
            <a:pPr rtl="0"/>
            <a:r>
              <a:rPr lang="en-GB" spc="300" noProof="0"/>
              <a:t>ANNUAL REVIEW</a:t>
            </a:r>
          </a:p>
        </p:txBody>
      </p:sp>
      <p:sp>
        <p:nvSpPr>
          <p:cNvPr id="2" name="Title 1">
            <a:extLst>
              <a:ext uri="{FF2B5EF4-FFF2-40B4-BE49-F238E27FC236}">
                <a16:creationId xmlns:a16="http://schemas.microsoft.com/office/drawing/2014/main" id="{298B2C6E-DB6F-4476-8E95-9F6EC79392FD}"/>
              </a:ext>
            </a:extLst>
          </p:cNvPr>
          <p:cNvSpPr>
            <a:spLocks noGrp="1"/>
          </p:cNvSpPr>
          <p:nvPr>
            <p:ph type="title" hasCustomPrompt="1"/>
          </p:nvPr>
        </p:nvSpPr>
        <p:spPr>
          <a:xfrm>
            <a:off x="350836" y="2445633"/>
            <a:ext cx="11490325" cy="823913"/>
          </a:xfrm>
        </p:spPr>
        <p:txBody>
          <a:bodyPr rtlCol="0">
            <a:noAutofit/>
          </a:bodyPr>
          <a:lstStyle>
            <a:lvl1pPr>
              <a:lnSpc>
                <a:spcPct val="150000"/>
              </a:lnSpc>
              <a:spcBef>
                <a:spcPts val="1000"/>
              </a:spcBef>
              <a:defRPr sz="4000" cap="all" spc="300" baseline="0"/>
            </a:lvl1pPr>
          </a:lstStyle>
          <a:p>
            <a:pPr rtl="0"/>
            <a:r>
              <a:rPr lang="en-GB" noProof="0"/>
              <a:t>Click to edit Master TEXT styles</a:t>
            </a:r>
          </a:p>
        </p:txBody>
      </p:sp>
    </p:spTree>
    <p:extLst>
      <p:ext uri="{BB962C8B-B14F-4D97-AF65-F5344CB8AC3E}">
        <p14:creationId xmlns:p14="http://schemas.microsoft.com/office/powerpoint/2010/main" val="1368123796"/>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 id="2147483688" r:id="rId23"/>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hrconnect.cl/negocio/chief-human-resources-officer-lo-conocer-sentarse-la-mesa-decision/" TargetMode="External"/><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g"/><Relationship Id="rId2" Type="http://schemas.openxmlformats.org/officeDocument/2006/relationships/diagramData" Target="../diagrams/data1.xml"/><Relationship Id="rId1" Type="http://schemas.openxmlformats.org/officeDocument/2006/relationships/slideLayout" Target="../slideLayouts/slideLayout2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svg"/><Relationship Id="rId2" Type="http://schemas.openxmlformats.org/officeDocument/2006/relationships/slideLayout" Target="../slideLayouts/slideLayout8.xml"/><Relationship Id="rId1" Type="http://schemas.openxmlformats.org/officeDocument/2006/relationships/video" Target="https://www.youtube.com/embed/2K3Y17qynFk?start=4&amp;feature=oembed" TargetMode="Externa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5.svg"/></Relationships>
</file>

<file path=ppt/slides/_rels/slide5.xml.rels><?xml version="1.0" encoding="UTF-8" standalone="yes"?>
<Relationships xmlns="http://schemas.openxmlformats.org/package/2006/relationships"><Relationship Id="rId3" Type="http://schemas.openxmlformats.org/officeDocument/2006/relationships/hyperlink" Target="http://www.vodafone.com/" TargetMode="External"/><Relationship Id="rId2" Type="http://schemas.openxmlformats.org/officeDocument/2006/relationships/image" Target="../media/image2.jpg"/><Relationship Id="rId1" Type="http://schemas.openxmlformats.org/officeDocument/2006/relationships/slideLayout" Target="../slideLayouts/slideLayout9.xml"/><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2.jpg"/><Relationship Id="rId1" Type="http://schemas.openxmlformats.org/officeDocument/2006/relationships/slideLayout" Target="../slideLayouts/slideLayout9.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 Id="rId9" Type="http://schemas.openxmlformats.org/officeDocument/2006/relationships/image" Target="../media/image24.png"/></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4.xml"/><Relationship Id="rId5" Type="http://schemas.openxmlformats.org/officeDocument/2006/relationships/image" Target="../media/image2.jpg"/><Relationship Id="rId4" Type="http://schemas.openxmlformats.org/officeDocument/2006/relationships/image" Target="../media/image27.jpeg"/></Relationships>
</file>

<file path=ppt/slides/_rels/slide8.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38.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51C83C9C-B18C-4D14-8539-EBB0422AB0F9}"/>
              </a:ext>
            </a:extLst>
          </p:cNvPr>
          <p:cNvPicPr>
            <a:picLocks noGrp="1" noChangeAspect="1"/>
          </p:cNvPicPr>
          <p:nvPr>
            <p:ph type="pic" sz="quarter" idx="13"/>
          </p:nvPr>
        </p:nvPicPr>
        <p:blipFill rotWithShape="1">
          <a:blip r:embed="rId2">
            <a:alphaModFix amt="10000"/>
            <a:extLst>
              <a:ext uri="{837473B0-CC2E-450A-ABE3-18F120FF3D39}">
                <a1611:picAttrSrcUrl xmlns:a1611="http://schemas.microsoft.com/office/drawing/2016/11/main" r:id="rId3"/>
              </a:ext>
            </a:extLst>
          </a:blip>
          <a:srcRect l="29082" r="16212"/>
          <a:stretch/>
        </p:blipFill>
        <p:spPr>
          <a:xfrm>
            <a:off x="4334966" y="0"/>
            <a:ext cx="7857034" cy="6858000"/>
          </a:xfrm>
          <a:noFill/>
        </p:spPr>
      </p:pic>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6275468" y="2468389"/>
            <a:ext cx="4093503" cy="2762528"/>
          </a:xfrm>
        </p:spPr>
        <p:txBody>
          <a:bodyPr rtlCol="0" anchor="t">
            <a:normAutofit/>
          </a:bodyPr>
          <a:lstStyle/>
          <a:p>
            <a:pPr algn="ctr" rtl="0"/>
            <a:r>
              <a:rPr lang="en-GB" b="1" i="0" spc="600" dirty="0">
                <a:solidFill>
                  <a:srgbClr val="FF0000"/>
                </a:solidFill>
                <a:effectLst>
                  <a:outerShdw blurRad="38100" dist="38100" dir="2700000" algn="tl">
                    <a:srgbClr val="000000">
                      <a:alpha val="43137"/>
                    </a:srgbClr>
                  </a:outerShdw>
                </a:effectLst>
              </a:rPr>
              <a:t>Internal operations</a:t>
            </a:r>
            <a:br>
              <a:rPr lang="en-GB" b="1" i="0" spc="600" dirty="0">
                <a:solidFill>
                  <a:srgbClr val="FF0000"/>
                </a:solidFill>
                <a:effectLst>
                  <a:outerShdw blurRad="38100" dist="38100" dir="2700000" algn="tl">
                    <a:srgbClr val="000000">
                      <a:alpha val="43137"/>
                    </a:srgbClr>
                  </a:outerShdw>
                </a:effectLst>
              </a:rPr>
            </a:br>
            <a:r>
              <a:rPr lang="en-GB" b="1" i="0" spc="600" dirty="0">
                <a:solidFill>
                  <a:srgbClr val="FF0000"/>
                </a:solidFill>
                <a:effectLst>
                  <a:outerShdw blurRad="38100" dist="38100" dir="2700000" algn="tl">
                    <a:srgbClr val="000000">
                      <a:alpha val="43137"/>
                    </a:srgbClr>
                  </a:outerShdw>
                </a:effectLst>
              </a:rPr>
              <a:t>&amp;</a:t>
            </a:r>
            <a:br>
              <a:rPr lang="en-GB" b="1" i="0" spc="600" dirty="0">
                <a:solidFill>
                  <a:srgbClr val="FF0000"/>
                </a:solidFill>
                <a:effectLst>
                  <a:outerShdw blurRad="38100" dist="38100" dir="2700000" algn="tl">
                    <a:srgbClr val="000000">
                      <a:alpha val="43137"/>
                    </a:srgbClr>
                  </a:outerShdw>
                </a:effectLst>
              </a:rPr>
            </a:br>
            <a:r>
              <a:rPr lang="en-GB" b="1" i="0" spc="600" dirty="0">
                <a:solidFill>
                  <a:srgbClr val="FF0000"/>
                </a:solidFill>
                <a:effectLst>
                  <a:outerShdw blurRad="38100" dist="38100" dir="2700000" algn="tl">
                    <a:srgbClr val="000000">
                      <a:alpha val="43137"/>
                    </a:srgbClr>
                  </a:outerShdw>
                </a:effectLst>
              </a:rPr>
              <a:t>External environment</a:t>
            </a:r>
          </a:p>
        </p:txBody>
      </p:sp>
      <p:sp>
        <p:nvSpPr>
          <p:cNvPr id="3" name="Content Placeholder 2">
            <a:extLst>
              <a:ext uri="{FF2B5EF4-FFF2-40B4-BE49-F238E27FC236}">
                <a16:creationId xmlns:a16="http://schemas.microsoft.com/office/drawing/2014/main" id="{CF816715-277D-4042-B401-03CD007D7CDB}"/>
              </a:ext>
            </a:extLst>
          </p:cNvPr>
          <p:cNvSpPr>
            <a:spLocks noGrp="1"/>
          </p:cNvSpPr>
          <p:nvPr>
            <p:ph idx="1"/>
          </p:nvPr>
        </p:nvSpPr>
        <p:spPr>
          <a:xfrm>
            <a:off x="59904" y="1275428"/>
            <a:ext cx="4001221" cy="4307144"/>
          </a:xfrm>
        </p:spPr>
        <p:txBody>
          <a:bodyPr rtlCol="0" anchor="ctr">
            <a:normAutofit fontScale="55000" lnSpcReduction="20000"/>
          </a:bodyPr>
          <a:lstStyle/>
          <a:p>
            <a:pPr rtl="0"/>
            <a:endParaRPr lang="en-GB" b="1" dirty="0"/>
          </a:p>
          <a:p>
            <a:pPr algn="ctr" rtl="0"/>
            <a:r>
              <a:rPr lang="en-GB" dirty="0"/>
              <a:t>Toni </a:t>
            </a:r>
            <a:r>
              <a:rPr lang="en-GB" dirty="0" err="1"/>
              <a:t>Iavanov</a:t>
            </a:r>
            <a:r>
              <a:rPr lang="en-GB" dirty="0"/>
              <a:t> </a:t>
            </a:r>
            <a:r>
              <a:rPr lang="en-GB" dirty="0" err="1"/>
              <a:t>Klasanov</a:t>
            </a:r>
            <a:endParaRPr lang="en-GB" dirty="0"/>
          </a:p>
          <a:p>
            <a:pPr marL="0" indent="0" algn="ctr" rtl="0">
              <a:buNone/>
            </a:pPr>
            <a:r>
              <a:rPr lang="en-GB" dirty="0"/>
              <a:t>2317789 </a:t>
            </a:r>
          </a:p>
          <a:p>
            <a:pPr marL="0" indent="0" algn="ctr" rtl="0">
              <a:buNone/>
            </a:pPr>
            <a:endParaRPr lang="en-GB" dirty="0"/>
          </a:p>
          <a:p>
            <a:pPr algn="ctr" rtl="0"/>
            <a:endParaRPr lang="en-GB" dirty="0"/>
          </a:p>
          <a:p>
            <a:pPr algn="ctr"/>
            <a:r>
              <a:rPr lang="en-GB" dirty="0"/>
              <a:t>Alfred </a:t>
            </a:r>
            <a:r>
              <a:rPr lang="en-GB" dirty="0" err="1"/>
              <a:t>Olatunbosun</a:t>
            </a:r>
            <a:r>
              <a:rPr lang="en-GB" dirty="0"/>
              <a:t> </a:t>
            </a:r>
            <a:r>
              <a:rPr lang="en-GB" dirty="0" err="1"/>
              <a:t>Ojekere</a:t>
            </a:r>
            <a:endParaRPr lang="en-GB" dirty="0"/>
          </a:p>
          <a:p>
            <a:pPr marL="0" indent="0" algn="ctr">
              <a:buNone/>
            </a:pPr>
            <a:r>
              <a:rPr lang="en-GB" dirty="0"/>
              <a:t>2226760</a:t>
            </a:r>
          </a:p>
          <a:p>
            <a:pPr marL="0" indent="0" algn="ctr" rtl="0">
              <a:buNone/>
            </a:pPr>
            <a:endParaRPr lang="en-GB" dirty="0"/>
          </a:p>
          <a:p>
            <a:pPr algn="ctr" rtl="0"/>
            <a:endParaRPr lang="en-GB" dirty="0"/>
          </a:p>
          <a:p>
            <a:pPr algn="ctr" rtl="0"/>
            <a:r>
              <a:rPr lang="en-GB" dirty="0"/>
              <a:t>Ana-Marian </a:t>
            </a:r>
            <a:r>
              <a:rPr lang="en-GB" dirty="0" err="1"/>
              <a:t>Martean</a:t>
            </a:r>
            <a:endParaRPr lang="en-GB" dirty="0"/>
          </a:p>
          <a:p>
            <a:pPr marL="0" indent="0" algn="ctr" rtl="0">
              <a:buNone/>
            </a:pPr>
            <a:r>
              <a:rPr lang="en-GB" dirty="0"/>
              <a:t>2329441</a:t>
            </a:r>
          </a:p>
          <a:p>
            <a:pPr marL="0" indent="0" algn="ctr" rtl="0">
              <a:buNone/>
            </a:pPr>
            <a:endParaRPr lang="en-GB" dirty="0"/>
          </a:p>
          <a:p>
            <a:pPr algn="ctr" rtl="0"/>
            <a:endParaRPr lang="en-GB" dirty="0"/>
          </a:p>
          <a:p>
            <a:pPr algn="ctr" rtl="0"/>
            <a:r>
              <a:rPr lang="en-GB" dirty="0"/>
              <a:t>Sevastian-Alexandru DRAGOS</a:t>
            </a:r>
          </a:p>
          <a:p>
            <a:pPr marL="0" indent="0" algn="ctr" rtl="0">
              <a:buNone/>
            </a:pPr>
            <a:r>
              <a:rPr lang="en-GB" dirty="0"/>
              <a:t>2224309</a:t>
            </a:r>
          </a:p>
          <a:p>
            <a:pPr marL="0" indent="0" algn="ctr" rtl="0">
              <a:buNone/>
            </a:pPr>
            <a:endParaRPr lang="en-GB" dirty="0"/>
          </a:p>
          <a:p>
            <a:pPr rtl="0"/>
            <a:endParaRPr lang="en-GB" dirty="0"/>
          </a:p>
        </p:txBody>
      </p:sp>
      <p:pic>
        <p:nvPicPr>
          <p:cNvPr id="7" name="Picture Placeholder 6">
            <a:extLst>
              <a:ext uri="{FF2B5EF4-FFF2-40B4-BE49-F238E27FC236}">
                <a16:creationId xmlns:a16="http://schemas.microsoft.com/office/drawing/2014/main" id="{4C61771D-5836-4E5C-A19A-3F15641B8794}"/>
              </a:ext>
            </a:extLst>
          </p:cNvPr>
          <p:cNvPicPr>
            <a:picLocks noGrp="1" noChangeAspect="1"/>
          </p:cNvPicPr>
          <p:nvPr>
            <p:ph type="pic" sz="quarter" idx="14"/>
          </p:nvPr>
        </p:nvPicPr>
        <p:blipFill rotWithShape="1">
          <a:blip r:embed="rId4"/>
          <a:srcRect t="6391" r="5" b="6765"/>
          <a:stretch/>
        </p:blipFill>
        <p:spPr>
          <a:xfrm>
            <a:off x="7778605" y="428974"/>
            <a:ext cx="969756" cy="846454"/>
          </a:xfrm>
          <a:noFill/>
        </p:spPr>
      </p:pic>
      <p:sp>
        <p:nvSpPr>
          <p:cNvPr id="39" name="Footer Placeholder 38">
            <a:extLst>
              <a:ext uri="{FF2B5EF4-FFF2-40B4-BE49-F238E27FC236}">
                <a16:creationId xmlns:a16="http://schemas.microsoft.com/office/drawing/2014/main" id="{F98A8A15-91B5-4554-95A4-612A5FC0ECC7}"/>
              </a:ext>
            </a:extLst>
          </p:cNvPr>
          <p:cNvSpPr>
            <a:spLocks noGrp="1"/>
          </p:cNvSpPr>
          <p:nvPr>
            <p:ph type="ftr" sz="quarter" idx="11"/>
          </p:nvPr>
        </p:nvSpPr>
        <p:spPr>
          <a:xfrm>
            <a:off x="4584938" y="6492875"/>
            <a:ext cx="7474565" cy="365125"/>
          </a:xfrm>
        </p:spPr>
        <p:txBody>
          <a:bodyPr rtlCol="0" anchor="ctr">
            <a:noAutofit/>
          </a:bodyPr>
          <a:lstStyle/>
          <a:p>
            <a:pPr algn="ctr" rtl="0">
              <a:lnSpc>
                <a:spcPct val="90000"/>
              </a:lnSpc>
              <a:spcAft>
                <a:spcPts val="600"/>
              </a:spcAft>
            </a:pPr>
            <a:r>
              <a:rPr lang="en-GB" sz="1600" dirty="0"/>
              <a:t>LCBB4007- Introduction to Business- Component 2– Group Presentation</a:t>
            </a:r>
          </a:p>
        </p:txBody>
      </p:sp>
    </p:spTree>
    <p:extLst>
      <p:ext uri="{BB962C8B-B14F-4D97-AF65-F5344CB8AC3E}">
        <p14:creationId xmlns:p14="http://schemas.microsoft.com/office/powerpoint/2010/main" val="2976291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7" name="Content Placeholder 116">
            <a:extLst>
              <a:ext uri="{FF2B5EF4-FFF2-40B4-BE49-F238E27FC236}">
                <a16:creationId xmlns:a16="http://schemas.microsoft.com/office/drawing/2014/main" id="{4ADEADD8-DFAC-E7A3-4C29-51E715CC9AA2}"/>
              </a:ext>
            </a:extLst>
          </p:cNvPr>
          <p:cNvGraphicFramePr>
            <a:graphicFrameLocks noGrp="1"/>
          </p:cNvGraphicFramePr>
          <p:nvPr>
            <p:ph idx="1"/>
            <p:extLst>
              <p:ext uri="{D42A27DB-BD31-4B8C-83A1-F6EECF244321}">
                <p14:modId xmlns:p14="http://schemas.microsoft.com/office/powerpoint/2010/main" val="332314982"/>
              </p:ext>
            </p:extLst>
          </p:nvPr>
        </p:nvGraphicFramePr>
        <p:xfrm>
          <a:off x="0" y="780122"/>
          <a:ext cx="12192000" cy="55071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BA4EA378-49C7-4674-A713-6300B71864FD}"/>
              </a:ext>
            </a:extLst>
          </p:cNvPr>
          <p:cNvSpPr>
            <a:spLocks noGrp="1"/>
          </p:cNvSpPr>
          <p:nvPr>
            <p:ph type="title"/>
          </p:nvPr>
        </p:nvSpPr>
        <p:spPr>
          <a:xfrm>
            <a:off x="3515577" y="701302"/>
            <a:ext cx="3273694" cy="568521"/>
          </a:xfrm>
        </p:spPr>
        <p:txBody>
          <a:bodyPr vert="horz" lIns="91440" tIns="45720" rIns="91440" bIns="45720" rtlCol="0" anchor="b">
            <a:noAutofit/>
          </a:bodyPr>
          <a:lstStyle/>
          <a:p>
            <a:r>
              <a:rPr lang="en-GB" sz="3600" b="1" dirty="0">
                <a:solidFill>
                  <a:srgbClr val="FF0000"/>
                </a:solidFill>
              </a:rPr>
              <a:t>objectives</a:t>
            </a:r>
          </a:p>
        </p:txBody>
      </p:sp>
      <p:sp>
        <p:nvSpPr>
          <p:cNvPr id="56" name="Title 2">
            <a:extLst>
              <a:ext uri="{FF2B5EF4-FFF2-40B4-BE49-F238E27FC236}">
                <a16:creationId xmlns:a16="http://schemas.microsoft.com/office/drawing/2014/main" id="{3A7A43D6-D4F5-1331-E34D-AB38B333CAB9}"/>
              </a:ext>
            </a:extLst>
          </p:cNvPr>
          <p:cNvSpPr txBox="1">
            <a:spLocks/>
          </p:cNvSpPr>
          <p:nvPr/>
        </p:nvSpPr>
        <p:spPr>
          <a:xfrm>
            <a:off x="6789271" y="868098"/>
            <a:ext cx="2495085" cy="410882"/>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a:lstStyle>
          <a:p>
            <a:pPr>
              <a:lnSpc>
                <a:spcPct val="100000"/>
              </a:lnSpc>
              <a:spcBef>
                <a:spcPts val="1000"/>
              </a:spcBef>
              <a:buSzPct val="80000"/>
            </a:pPr>
            <a:r>
              <a:rPr lang="en-US" sz="1600" b="1" kern="1200" dirty="0">
                <a:solidFill>
                  <a:schemeClr val="accent2"/>
                </a:solidFill>
                <a:latin typeface="+mn-lt"/>
                <a:ea typeface="+mn-ea"/>
                <a:cs typeface="+mn-cs"/>
              </a:rPr>
              <a:t>of the presentation</a:t>
            </a:r>
          </a:p>
        </p:txBody>
      </p:sp>
      <p:pic>
        <p:nvPicPr>
          <p:cNvPr id="4" name="Picture 3" descr="A red and white logo&#10;&#10;Description automatically generated">
            <a:extLst>
              <a:ext uri="{FF2B5EF4-FFF2-40B4-BE49-F238E27FC236}">
                <a16:creationId xmlns:a16="http://schemas.microsoft.com/office/drawing/2014/main" id="{1E69532A-10FE-25AD-8E1B-60F06FBB30B0}"/>
              </a:ext>
            </a:extLst>
          </p:cNvPr>
          <p:cNvPicPr>
            <a:picLocks noChangeAspect="1"/>
          </p:cNvPicPr>
          <p:nvPr/>
        </p:nvPicPr>
        <p:blipFill>
          <a:blip r:embed="rId7"/>
          <a:stretch>
            <a:fillRect/>
          </a:stretch>
        </p:blipFill>
        <p:spPr>
          <a:xfrm>
            <a:off x="1143001" y="495862"/>
            <a:ext cx="850982" cy="855027"/>
          </a:xfrm>
          <a:prstGeom prst="rect">
            <a:avLst/>
          </a:prstGeom>
        </p:spPr>
      </p:pic>
    </p:spTree>
    <p:extLst>
      <p:ext uri="{BB962C8B-B14F-4D97-AF65-F5344CB8AC3E}">
        <p14:creationId xmlns:p14="http://schemas.microsoft.com/office/powerpoint/2010/main" val="3896252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4EA378-49C7-4674-A713-6300B71864FD}"/>
              </a:ext>
            </a:extLst>
          </p:cNvPr>
          <p:cNvSpPr>
            <a:spLocks noGrp="1"/>
          </p:cNvSpPr>
          <p:nvPr>
            <p:ph type="title"/>
          </p:nvPr>
        </p:nvSpPr>
        <p:spPr>
          <a:xfrm>
            <a:off x="2974504" y="502078"/>
            <a:ext cx="6242992" cy="855027"/>
          </a:xfrm>
        </p:spPr>
        <p:txBody>
          <a:bodyPr rtlCol="0">
            <a:normAutofit/>
          </a:bodyPr>
          <a:lstStyle/>
          <a:p>
            <a:pPr algn="ctr" rtl="0"/>
            <a:r>
              <a:rPr lang="en-GB" b="1" dirty="0">
                <a:solidFill>
                  <a:srgbClr val="FF0000"/>
                </a:solidFill>
              </a:rPr>
              <a:t>Company history</a:t>
            </a:r>
          </a:p>
        </p:txBody>
      </p:sp>
      <p:pic>
        <p:nvPicPr>
          <p:cNvPr id="9" name="Picture 8" descr="A red and white logo&#10;&#10;Description automatically generated">
            <a:extLst>
              <a:ext uri="{FF2B5EF4-FFF2-40B4-BE49-F238E27FC236}">
                <a16:creationId xmlns:a16="http://schemas.microsoft.com/office/drawing/2014/main" id="{E28C7610-EF07-21C5-88C5-14A3BEB744DF}"/>
              </a:ext>
            </a:extLst>
          </p:cNvPr>
          <p:cNvPicPr>
            <a:picLocks noChangeAspect="1"/>
          </p:cNvPicPr>
          <p:nvPr/>
        </p:nvPicPr>
        <p:blipFill>
          <a:blip r:embed="rId3"/>
          <a:stretch>
            <a:fillRect/>
          </a:stretch>
        </p:blipFill>
        <p:spPr>
          <a:xfrm>
            <a:off x="1143001" y="495862"/>
            <a:ext cx="850982" cy="855027"/>
          </a:xfrm>
          <a:prstGeom prst="rect">
            <a:avLst/>
          </a:prstGeom>
        </p:spPr>
      </p:pic>
      <p:graphicFrame>
        <p:nvGraphicFramePr>
          <p:cNvPr id="5" name="Content Placeholder 3" descr="Timeline Placeholder">
            <a:extLst>
              <a:ext uri="{FF2B5EF4-FFF2-40B4-BE49-F238E27FC236}">
                <a16:creationId xmlns:a16="http://schemas.microsoft.com/office/drawing/2014/main" id="{CC8DCAEB-525A-2316-392A-D4AAFD0EC3B0}"/>
              </a:ext>
            </a:extLst>
          </p:cNvPr>
          <p:cNvGraphicFramePr>
            <a:graphicFrameLocks noGrp="1"/>
          </p:cNvGraphicFramePr>
          <p:nvPr>
            <p:ph idx="1"/>
            <p:extLst>
              <p:ext uri="{D42A27DB-BD31-4B8C-83A1-F6EECF244321}">
                <p14:modId xmlns:p14="http://schemas.microsoft.com/office/powerpoint/2010/main" val="3604090439"/>
              </p:ext>
            </p:extLst>
          </p:nvPr>
        </p:nvGraphicFramePr>
        <p:xfrm>
          <a:off x="749300" y="2142377"/>
          <a:ext cx="106934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4109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pic>
        <p:nvPicPr>
          <p:cNvPr id="47" name="Online Media 46" title="We Are Vodafone">
            <a:hlinkClick r:id="" action="ppaction://media"/>
            <a:extLst>
              <a:ext uri="{FF2B5EF4-FFF2-40B4-BE49-F238E27FC236}">
                <a16:creationId xmlns:a16="http://schemas.microsoft.com/office/drawing/2014/main" id="{9691A2BC-EB43-6C7A-6BCD-D212DD36B942}"/>
              </a:ext>
            </a:extLst>
          </p:cNvPr>
          <p:cNvPicPr>
            <a:picLocks noRot="1" noChangeAspect="1"/>
          </p:cNvPicPr>
          <p:nvPr>
            <a:videoFile r:link="rId1"/>
          </p:nvPr>
        </p:nvPicPr>
        <p:blipFill>
          <a:blip r:embed="rId3">
            <a:lum bright="70000" contrast="-70000"/>
          </a:blip>
          <a:stretch>
            <a:fillRect/>
          </a:stretch>
        </p:blipFill>
        <p:spPr>
          <a:xfrm>
            <a:off x="3173553" y="2041071"/>
            <a:ext cx="5500503" cy="3577296"/>
          </a:xfrm>
          <a:prstGeom prst="rect">
            <a:avLst/>
          </a:prstGeom>
          <a:scene3d>
            <a:camera prst="orthographicFront"/>
            <a:lightRig rig="threePt" dir="t"/>
          </a:scene3d>
          <a:sp3d contourW="12700">
            <a:contourClr>
              <a:srgbClr val="C00000"/>
            </a:contourClr>
          </a:sp3d>
        </p:spPr>
      </p:pic>
      <p:grpSp>
        <p:nvGrpSpPr>
          <p:cNvPr id="48" name="Group 47">
            <a:extLst>
              <a:ext uri="{FF2B5EF4-FFF2-40B4-BE49-F238E27FC236}">
                <a16:creationId xmlns:a16="http://schemas.microsoft.com/office/drawing/2014/main" id="{7BDC657E-B534-691B-C47B-11028FFDB6AD}"/>
              </a:ext>
            </a:extLst>
          </p:cNvPr>
          <p:cNvGrpSpPr/>
          <p:nvPr/>
        </p:nvGrpSpPr>
        <p:grpSpPr>
          <a:xfrm>
            <a:off x="42402" y="1541795"/>
            <a:ext cx="12233878" cy="5116874"/>
            <a:chOff x="70799" y="1581551"/>
            <a:chExt cx="12233878" cy="5116874"/>
          </a:xfrm>
        </p:grpSpPr>
        <p:sp>
          <p:nvSpPr>
            <p:cNvPr id="49" name="Rectangle 48" descr="Earth Globe Europe-Africa">
              <a:extLst>
                <a:ext uri="{FF2B5EF4-FFF2-40B4-BE49-F238E27FC236}">
                  <a16:creationId xmlns:a16="http://schemas.microsoft.com/office/drawing/2014/main" id="{5FF9F7A5-CE7E-B803-4F58-3F4223DA2571}"/>
                </a:ext>
              </a:extLst>
            </p:cNvPr>
            <p:cNvSpPr/>
            <p:nvPr/>
          </p:nvSpPr>
          <p:spPr>
            <a:xfrm>
              <a:off x="3720878" y="5886428"/>
              <a:ext cx="811997" cy="81199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dirty="0"/>
            </a:p>
          </p:txBody>
        </p:sp>
        <p:sp>
          <p:nvSpPr>
            <p:cNvPr id="50" name="Freeform: Shape 49">
              <a:extLst>
                <a:ext uri="{FF2B5EF4-FFF2-40B4-BE49-F238E27FC236}">
                  <a16:creationId xmlns:a16="http://schemas.microsoft.com/office/drawing/2014/main" id="{BD03785D-38D0-2DDA-9599-F53F06A1ED48}"/>
                </a:ext>
              </a:extLst>
            </p:cNvPr>
            <p:cNvSpPr/>
            <p:nvPr/>
          </p:nvSpPr>
          <p:spPr>
            <a:xfrm>
              <a:off x="70799" y="2620176"/>
              <a:ext cx="2971152" cy="507376"/>
            </a:xfrm>
            <a:custGeom>
              <a:avLst/>
              <a:gdLst>
                <a:gd name="connsiteX0" fmla="*/ 0 w 2984045"/>
                <a:gd name="connsiteY0" fmla="*/ 0 h 749720"/>
                <a:gd name="connsiteX1" fmla="*/ 2984045 w 2984045"/>
                <a:gd name="connsiteY1" fmla="*/ 0 h 749720"/>
                <a:gd name="connsiteX2" fmla="*/ 2984045 w 2984045"/>
                <a:gd name="connsiteY2" fmla="*/ 749720 h 749720"/>
                <a:gd name="connsiteX3" fmla="*/ 0 w 2984045"/>
                <a:gd name="connsiteY3" fmla="*/ 749720 h 749720"/>
                <a:gd name="connsiteX4" fmla="*/ 0 w 2984045"/>
                <a:gd name="connsiteY4" fmla="*/ 0 h 749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4045" h="749720">
                  <a:moveTo>
                    <a:pt x="0" y="0"/>
                  </a:moveTo>
                  <a:lnTo>
                    <a:pt x="2984045" y="0"/>
                  </a:lnTo>
                  <a:lnTo>
                    <a:pt x="2984045" y="749720"/>
                  </a:lnTo>
                  <a:lnTo>
                    <a:pt x="0" y="749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1066800">
                <a:lnSpc>
                  <a:spcPct val="150000"/>
                </a:lnSpc>
                <a:spcBef>
                  <a:spcPct val="0"/>
                </a:spcBef>
                <a:spcAft>
                  <a:spcPct val="35000"/>
                </a:spcAft>
                <a:defRPr b="1"/>
              </a:pPr>
              <a:r>
                <a:rPr lang="en-GB" sz="2100" kern="1200" dirty="0">
                  <a:solidFill>
                    <a:srgbClr val="FF0000"/>
                  </a:solidFill>
                  <a:effectLst>
                    <a:outerShdw blurRad="38100" dist="38100" dir="2700000" algn="tl">
                      <a:srgbClr val="000000">
                        <a:alpha val="43137"/>
                      </a:srgbClr>
                    </a:outerShdw>
                  </a:effectLst>
                </a:rPr>
                <a:t>Private Public Company</a:t>
              </a:r>
            </a:p>
            <a:p>
              <a:pPr lvl="0" algn="ctr" defTabSz="1066800">
                <a:lnSpc>
                  <a:spcPct val="150000"/>
                </a:lnSpc>
                <a:spcBef>
                  <a:spcPct val="0"/>
                </a:spcBef>
                <a:spcAft>
                  <a:spcPct val="35000"/>
                </a:spcAft>
                <a:defRPr b="1"/>
              </a:pPr>
              <a:r>
                <a:rPr lang="en-GB" b="1" kern="1200" dirty="0">
                  <a:solidFill>
                    <a:schemeClr val="accent2">
                      <a:lumMod val="50000"/>
                    </a:schemeClr>
                  </a:solidFill>
                  <a:effectLst>
                    <a:outerShdw blurRad="38100" dist="38100" dir="2700000" algn="tl">
                      <a:srgbClr val="000000">
                        <a:alpha val="43137"/>
                      </a:srgbClr>
                    </a:outerShdw>
                  </a:effectLst>
                </a:rPr>
                <a:t>Operates Globally </a:t>
              </a:r>
            </a:p>
            <a:p>
              <a:pPr lvl="0" algn="ctr" defTabSz="1066800">
                <a:lnSpc>
                  <a:spcPct val="150000"/>
                </a:lnSpc>
                <a:spcBef>
                  <a:spcPct val="0"/>
                </a:spcBef>
                <a:spcAft>
                  <a:spcPct val="35000"/>
                </a:spcAft>
                <a:defRPr b="1"/>
              </a:pPr>
              <a:r>
                <a:rPr lang="en-GB" sz="2100" kern="1200" dirty="0">
                  <a:solidFill>
                    <a:srgbClr val="FF0000"/>
                  </a:solidFill>
                  <a:effectLst>
                    <a:outerShdw blurRad="38100" dist="38100" dir="2700000" algn="tl">
                      <a:srgbClr val="000000">
                        <a:alpha val="43137"/>
                      </a:srgbClr>
                    </a:outerShdw>
                  </a:effectLst>
                </a:rPr>
                <a:t>Headquarters London, UK</a:t>
              </a:r>
            </a:p>
          </p:txBody>
        </p:sp>
        <p:sp>
          <p:nvSpPr>
            <p:cNvPr id="51" name="Freeform: Shape 50">
              <a:extLst>
                <a:ext uri="{FF2B5EF4-FFF2-40B4-BE49-F238E27FC236}">
                  <a16:creationId xmlns:a16="http://schemas.microsoft.com/office/drawing/2014/main" id="{9DF6AC29-105C-A146-21A3-DEA1F284B905}"/>
                </a:ext>
              </a:extLst>
            </p:cNvPr>
            <p:cNvSpPr/>
            <p:nvPr/>
          </p:nvSpPr>
          <p:spPr>
            <a:xfrm>
              <a:off x="355276" y="4640195"/>
              <a:ext cx="2373822" cy="347048"/>
            </a:xfrm>
            <a:custGeom>
              <a:avLst/>
              <a:gdLst>
                <a:gd name="connsiteX0" fmla="*/ 0 w 2809859"/>
                <a:gd name="connsiteY0" fmla="*/ 0 h 708413"/>
                <a:gd name="connsiteX1" fmla="*/ 2809859 w 2809859"/>
                <a:gd name="connsiteY1" fmla="*/ 0 h 708413"/>
                <a:gd name="connsiteX2" fmla="*/ 2809859 w 2809859"/>
                <a:gd name="connsiteY2" fmla="*/ 708413 h 708413"/>
                <a:gd name="connsiteX3" fmla="*/ 0 w 2809859"/>
                <a:gd name="connsiteY3" fmla="*/ 708413 h 708413"/>
                <a:gd name="connsiteX4" fmla="*/ 0 w 2809859"/>
                <a:gd name="connsiteY4" fmla="*/ 0 h 708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09859" h="708413">
                  <a:moveTo>
                    <a:pt x="0" y="0"/>
                  </a:moveTo>
                  <a:lnTo>
                    <a:pt x="2809859" y="0"/>
                  </a:lnTo>
                  <a:lnTo>
                    <a:pt x="2809859" y="708413"/>
                  </a:lnTo>
                  <a:lnTo>
                    <a:pt x="0" y="70841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dirty="0">
                  <a:solidFill>
                    <a:schemeClr val="accent2">
                      <a:lumMod val="50000"/>
                    </a:schemeClr>
                  </a:solidFill>
                  <a:effectLst>
                    <a:outerShdw blurRad="38100" dist="38100" dir="2700000" algn="tl">
                      <a:srgbClr val="000000">
                        <a:alpha val="43137"/>
                      </a:srgbClr>
                    </a:outerShdw>
                  </a:effectLst>
                </a:rPr>
                <a:t>OVER 10.000 EMPLOYEES</a:t>
              </a:r>
            </a:p>
          </p:txBody>
        </p:sp>
        <p:sp>
          <p:nvSpPr>
            <p:cNvPr id="52" name="Rectangle 51" descr="City">
              <a:extLst>
                <a:ext uri="{FF2B5EF4-FFF2-40B4-BE49-F238E27FC236}">
                  <a16:creationId xmlns:a16="http://schemas.microsoft.com/office/drawing/2014/main" id="{7E138B60-A10D-95A4-8E23-F2E1681F0F34}"/>
                </a:ext>
              </a:extLst>
            </p:cNvPr>
            <p:cNvSpPr/>
            <p:nvPr/>
          </p:nvSpPr>
          <p:spPr>
            <a:xfrm>
              <a:off x="1150377" y="1682765"/>
              <a:ext cx="811997" cy="81199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53" name="Freeform: Shape 52">
              <a:extLst>
                <a:ext uri="{FF2B5EF4-FFF2-40B4-BE49-F238E27FC236}">
                  <a16:creationId xmlns:a16="http://schemas.microsoft.com/office/drawing/2014/main" id="{2AB81AC8-174F-6C3F-EDE6-C1C37179DBFE}"/>
                </a:ext>
              </a:extLst>
            </p:cNvPr>
            <p:cNvSpPr/>
            <p:nvPr/>
          </p:nvSpPr>
          <p:spPr>
            <a:xfrm>
              <a:off x="3771993" y="1614908"/>
              <a:ext cx="4648037" cy="473856"/>
            </a:xfrm>
            <a:custGeom>
              <a:avLst/>
              <a:gdLst>
                <a:gd name="connsiteX0" fmla="*/ 0 w 4648037"/>
                <a:gd name="connsiteY0" fmla="*/ 0 h 473856"/>
                <a:gd name="connsiteX1" fmla="*/ 4648037 w 4648037"/>
                <a:gd name="connsiteY1" fmla="*/ 0 h 473856"/>
                <a:gd name="connsiteX2" fmla="*/ 4648037 w 4648037"/>
                <a:gd name="connsiteY2" fmla="*/ 473856 h 473856"/>
                <a:gd name="connsiteX3" fmla="*/ 0 w 4648037"/>
                <a:gd name="connsiteY3" fmla="*/ 473856 h 473856"/>
                <a:gd name="connsiteX4" fmla="*/ 0 w 4648037"/>
                <a:gd name="connsiteY4" fmla="*/ 0 h 473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48037" h="473856">
                  <a:moveTo>
                    <a:pt x="0" y="0"/>
                  </a:moveTo>
                  <a:lnTo>
                    <a:pt x="4648037" y="0"/>
                  </a:lnTo>
                  <a:lnTo>
                    <a:pt x="4648037" y="473856"/>
                  </a:lnTo>
                  <a:lnTo>
                    <a:pt x="0" y="47385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b="1"/>
              </a:pPr>
              <a:r>
                <a:rPr lang="en-GB" sz="2400" b="1" kern="1200">
                  <a:solidFill>
                    <a:srgbClr val="FF0000"/>
                  </a:solidFill>
                  <a:effectLst>
                    <a:outerShdw blurRad="38100" dist="38100" dir="2700000" algn="tl">
                      <a:srgbClr val="000000">
                        <a:alpha val="43137"/>
                      </a:srgbClr>
                    </a:outerShdw>
                  </a:effectLst>
                </a:rPr>
                <a:t> </a:t>
              </a:r>
              <a:endParaRPr lang="en-GB" sz="2400" b="1" kern="1200" dirty="0">
                <a:solidFill>
                  <a:srgbClr val="FF0000"/>
                </a:solidFill>
                <a:effectLst>
                  <a:outerShdw blurRad="38100" dist="38100" dir="2700000" algn="tl">
                    <a:srgbClr val="000000">
                      <a:alpha val="43137"/>
                    </a:srgbClr>
                  </a:outerShdw>
                </a:effectLst>
              </a:endParaRPr>
            </a:p>
          </p:txBody>
        </p:sp>
        <p:sp>
          <p:nvSpPr>
            <p:cNvPr id="54" name="Freeform: Shape 53">
              <a:extLst>
                <a:ext uri="{FF2B5EF4-FFF2-40B4-BE49-F238E27FC236}">
                  <a16:creationId xmlns:a16="http://schemas.microsoft.com/office/drawing/2014/main" id="{B44C0141-5717-20D8-0273-3F29D5EF8A00}"/>
                </a:ext>
              </a:extLst>
            </p:cNvPr>
            <p:cNvSpPr/>
            <p:nvPr/>
          </p:nvSpPr>
          <p:spPr>
            <a:xfrm>
              <a:off x="355276" y="5187413"/>
              <a:ext cx="2373821" cy="600445"/>
            </a:xfrm>
            <a:custGeom>
              <a:avLst/>
              <a:gdLst>
                <a:gd name="connsiteX0" fmla="*/ 0 w 2271819"/>
                <a:gd name="connsiteY0" fmla="*/ 0 h 944351"/>
                <a:gd name="connsiteX1" fmla="*/ 2271819 w 2271819"/>
                <a:gd name="connsiteY1" fmla="*/ 0 h 944351"/>
                <a:gd name="connsiteX2" fmla="*/ 2271819 w 2271819"/>
                <a:gd name="connsiteY2" fmla="*/ 944351 h 944351"/>
                <a:gd name="connsiteX3" fmla="*/ 0 w 2271819"/>
                <a:gd name="connsiteY3" fmla="*/ 944351 h 944351"/>
                <a:gd name="connsiteX4" fmla="*/ 0 w 2271819"/>
                <a:gd name="connsiteY4" fmla="*/ 0 h 9443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1819" h="944351">
                  <a:moveTo>
                    <a:pt x="0" y="0"/>
                  </a:moveTo>
                  <a:lnTo>
                    <a:pt x="2271819" y="0"/>
                  </a:lnTo>
                  <a:lnTo>
                    <a:pt x="2271819" y="944351"/>
                  </a:lnTo>
                  <a:lnTo>
                    <a:pt x="0" y="94435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dirty="0">
                  <a:solidFill>
                    <a:schemeClr val="accent2">
                      <a:lumMod val="50000"/>
                    </a:schemeClr>
                  </a:solidFill>
                  <a:effectLst>
                    <a:outerShdw blurRad="38100" dist="38100" dir="2700000" algn="tl">
                      <a:srgbClr val="000000">
                        <a:alpha val="43137"/>
                      </a:srgbClr>
                    </a:outerShdw>
                  </a:effectLst>
                </a:rPr>
                <a:t>SERVES BOTH</a:t>
              </a:r>
            </a:p>
            <a:p>
              <a:pPr marL="0" lvl="0" indent="0" algn="ctr" defTabSz="711200">
                <a:lnSpc>
                  <a:spcPct val="100000"/>
                </a:lnSpc>
                <a:spcBef>
                  <a:spcPct val="0"/>
                </a:spcBef>
                <a:spcAft>
                  <a:spcPct val="35000"/>
                </a:spcAft>
                <a:buNone/>
              </a:pPr>
              <a:r>
                <a:rPr lang="en-GB" sz="1600" b="1" kern="1200" dirty="0">
                  <a:solidFill>
                    <a:schemeClr val="accent2">
                      <a:lumMod val="50000"/>
                    </a:schemeClr>
                  </a:solidFill>
                  <a:effectLst>
                    <a:outerShdw blurRad="38100" dist="38100" dir="2700000" algn="tl">
                      <a:srgbClr val="000000">
                        <a:alpha val="43137"/>
                      </a:srgbClr>
                    </a:outerShdw>
                  </a:effectLst>
                </a:rPr>
                <a:t>PUBLIC &amp; PRIVATE SECTOR</a:t>
              </a:r>
            </a:p>
          </p:txBody>
        </p:sp>
        <p:sp>
          <p:nvSpPr>
            <p:cNvPr id="55" name="Rectangle 54" descr="USB">
              <a:extLst>
                <a:ext uri="{FF2B5EF4-FFF2-40B4-BE49-F238E27FC236}">
                  <a16:creationId xmlns:a16="http://schemas.microsoft.com/office/drawing/2014/main" id="{15D8F849-4242-974C-0F7C-5CD794D13A70}"/>
                </a:ext>
              </a:extLst>
            </p:cNvPr>
            <p:cNvSpPr/>
            <p:nvPr/>
          </p:nvSpPr>
          <p:spPr>
            <a:xfrm>
              <a:off x="10229625" y="1581551"/>
              <a:ext cx="811997" cy="811997"/>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dirty="0"/>
            </a:p>
          </p:txBody>
        </p:sp>
        <p:sp>
          <p:nvSpPr>
            <p:cNvPr id="56" name="Freeform: Shape 55">
              <a:extLst>
                <a:ext uri="{FF2B5EF4-FFF2-40B4-BE49-F238E27FC236}">
                  <a16:creationId xmlns:a16="http://schemas.microsoft.com/office/drawing/2014/main" id="{B7E2ABC2-53DD-9B94-4267-3F88B24298DB}"/>
                </a:ext>
              </a:extLst>
            </p:cNvPr>
            <p:cNvSpPr/>
            <p:nvPr/>
          </p:nvSpPr>
          <p:spPr>
            <a:xfrm>
              <a:off x="9514503" y="2545368"/>
              <a:ext cx="2242240" cy="333365"/>
            </a:xfrm>
            <a:custGeom>
              <a:avLst/>
              <a:gdLst>
                <a:gd name="connsiteX0" fmla="*/ 0 w 2242240"/>
                <a:gd name="connsiteY0" fmla="*/ 0 h 333365"/>
                <a:gd name="connsiteX1" fmla="*/ 2242240 w 2242240"/>
                <a:gd name="connsiteY1" fmla="*/ 0 h 333365"/>
                <a:gd name="connsiteX2" fmla="*/ 2242240 w 2242240"/>
                <a:gd name="connsiteY2" fmla="*/ 333365 h 333365"/>
                <a:gd name="connsiteX3" fmla="*/ 0 w 2242240"/>
                <a:gd name="connsiteY3" fmla="*/ 333365 h 333365"/>
                <a:gd name="connsiteX4" fmla="*/ 0 w 2242240"/>
                <a:gd name="connsiteY4" fmla="*/ 0 h 333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2240" h="333365">
                  <a:moveTo>
                    <a:pt x="0" y="0"/>
                  </a:moveTo>
                  <a:lnTo>
                    <a:pt x="2242240" y="0"/>
                  </a:lnTo>
                  <a:lnTo>
                    <a:pt x="2242240" y="333365"/>
                  </a:lnTo>
                  <a:lnTo>
                    <a:pt x="0" y="33336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GB" sz="2100" b="1" kern="1200" dirty="0">
                  <a:solidFill>
                    <a:srgbClr val="FF0000"/>
                  </a:solidFill>
                  <a:effectLst>
                    <a:outerShdw blurRad="38100" dist="38100" dir="2700000" algn="tl">
                      <a:srgbClr val="000000">
                        <a:alpha val="43137"/>
                      </a:srgbClr>
                    </a:outerShdw>
                  </a:effectLst>
                </a:rPr>
                <a:t>Products &amp; Services</a:t>
              </a:r>
            </a:p>
          </p:txBody>
        </p:sp>
        <p:sp>
          <p:nvSpPr>
            <p:cNvPr id="57" name="Freeform: Shape 56">
              <a:extLst>
                <a:ext uri="{FF2B5EF4-FFF2-40B4-BE49-F238E27FC236}">
                  <a16:creationId xmlns:a16="http://schemas.microsoft.com/office/drawing/2014/main" id="{400334C2-06EF-5260-11B4-F535FB5BCDDE}"/>
                </a:ext>
              </a:extLst>
            </p:cNvPr>
            <p:cNvSpPr/>
            <p:nvPr/>
          </p:nvSpPr>
          <p:spPr>
            <a:xfrm>
              <a:off x="8598256" y="3030554"/>
              <a:ext cx="3706421" cy="382614"/>
            </a:xfrm>
            <a:custGeom>
              <a:avLst/>
              <a:gdLst>
                <a:gd name="connsiteX0" fmla="*/ 0 w 3706421"/>
                <a:gd name="connsiteY0" fmla="*/ 0 h 382614"/>
                <a:gd name="connsiteX1" fmla="*/ 3706421 w 3706421"/>
                <a:gd name="connsiteY1" fmla="*/ 0 h 382614"/>
                <a:gd name="connsiteX2" fmla="*/ 3706421 w 3706421"/>
                <a:gd name="connsiteY2" fmla="*/ 382614 h 382614"/>
                <a:gd name="connsiteX3" fmla="*/ 0 w 3706421"/>
                <a:gd name="connsiteY3" fmla="*/ 382614 h 382614"/>
                <a:gd name="connsiteX4" fmla="*/ 0 w 3706421"/>
                <a:gd name="connsiteY4" fmla="*/ 0 h 3826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06421" h="382614">
                  <a:moveTo>
                    <a:pt x="0" y="0"/>
                  </a:moveTo>
                  <a:lnTo>
                    <a:pt x="3706421" y="0"/>
                  </a:lnTo>
                  <a:lnTo>
                    <a:pt x="3706421" y="382614"/>
                  </a:lnTo>
                  <a:lnTo>
                    <a:pt x="0" y="38261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0" kern="1200" dirty="0">
                  <a:solidFill>
                    <a:schemeClr val="accent2">
                      <a:lumMod val="50000"/>
                    </a:schemeClr>
                  </a:solidFill>
                  <a:effectLst>
                    <a:outerShdw blurRad="38100" dist="38100" dir="2700000" algn="tl">
                      <a:srgbClr val="000000">
                        <a:alpha val="43137"/>
                      </a:srgbClr>
                    </a:outerShdw>
                  </a:effectLst>
                </a:rPr>
                <a:t>Smartphones &amp; Mobile Connectivity</a:t>
              </a:r>
              <a:endParaRPr lang="en-GB" sz="1600" dirty="0">
                <a:solidFill>
                  <a:schemeClr val="accent2">
                    <a:lumMod val="50000"/>
                  </a:schemeClr>
                </a:solidFill>
                <a:effectLst>
                  <a:outerShdw blurRad="38100" dist="38100" dir="2700000" algn="tl">
                    <a:srgbClr val="000000">
                      <a:alpha val="43137"/>
                    </a:srgbClr>
                  </a:outerShdw>
                </a:effectLst>
              </a:endParaRPr>
            </a:p>
            <a:p>
              <a:pPr marL="0" lvl="0" indent="0" algn="ctr" defTabSz="711200">
                <a:lnSpc>
                  <a:spcPct val="100000"/>
                </a:lnSpc>
                <a:spcBef>
                  <a:spcPct val="0"/>
                </a:spcBef>
                <a:spcAft>
                  <a:spcPct val="35000"/>
                </a:spcAft>
                <a:buNone/>
              </a:pPr>
              <a:endParaRPr lang="en-GB" sz="1600" b="0" kern="1200" dirty="0">
                <a:solidFill>
                  <a:schemeClr val="accent2">
                    <a:lumMod val="50000"/>
                  </a:schemeClr>
                </a:solidFill>
                <a:effectLst>
                  <a:outerShdw blurRad="38100" dist="38100" dir="2700000" algn="tl">
                    <a:srgbClr val="000000">
                      <a:alpha val="43137"/>
                    </a:srgbClr>
                  </a:outerShdw>
                </a:effectLst>
              </a:endParaRPr>
            </a:p>
            <a:p>
              <a:pPr marL="0" lvl="0" indent="0" algn="ctr" defTabSz="711200">
                <a:lnSpc>
                  <a:spcPct val="100000"/>
                </a:lnSpc>
                <a:spcBef>
                  <a:spcPct val="0"/>
                </a:spcBef>
                <a:spcAft>
                  <a:spcPct val="35000"/>
                </a:spcAft>
                <a:buNone/>
              </a:pPr>
              <a:r>
                <a:rPr lang="en-GB" sz="1600" b="0" kern="1200" dirty="0">
                  <a:solidFill>
                    <a:schemeClr val="accent2">
                      <a:lumMod val="50000"/>
                    </a:schemeClr>
                  </a:solidFill>
                  <a:effectLst>
                    <a:outerShdw blurRad="38100" dist="38100" dir="2700000" algn="tl">
                      <a:srgbClr val="000000">
                        <a:alpha val="43137"/>
                      </a:srgbClr>
                    </a:outerShdw>
                  </a:effectLst>
                </a:rPr>
                <a:t>Fixed Broadband &amp; Internet Services</a:t>
              </a:r>
            </a:p>
            <a:p>
              <a:pPr marL="0" lvl="0" indent="0" algn="ctr" defTabSz="711200">
                <a:lnSpc>
                  <a:spcPct val="100000"/>
                </a:lnSpc>
                <a:spcBef>
                  <a:spcPct val="0"/>
                </a:spcBef>
                <a:spcAft>
                  <a:spcPct val="35000"/>
                </a:spcAft>
                <a:buNone/>
              </a:pPr>
              <a:endParaRPr lang="en-GB" sz="1600" b="0" kern="1200" dirty="0">
                <a:solidFill>
                  <a:schemeClr val="accent2">
                    <a:lumMod val="50000"/>
                  </a:schemeClr>
                </a:solidFill>
                <a:effectLst>
                  <a:outerShdw blurRad="38100" dist="38100" dir="2700000" algn="tl">
                    <a:srgbClr val="000000">
                      <a:alpha val="43137"/>
                    </a:srgbClr>
                  </a:outerShdw>
                </a:effectLst>
              </a:endParaRPr>
            </a:p>
            <a:p>
              <a:pPr marL="0" lvl="0" indent="0" algn="ctr" defTabSz="711200">
                <a:lnSpc>
                  <a:spcPct val="100000"/>
                </a:lnSpc>
                <a:spcBef>
                  <a:spcPct val="0"/>
                </a:spcBef>
                <a:spcAft>
                  <a:spcPct val="35000"/>
                </a:spcAft>
                <a:buNone/>
              </a:pPr>
              <a:r>
                <a:rPr lang="en-GB" sz="1600" b="0" kern="1200" dirty="0">
                  <a:solidFill>
                    <a:schemeClr val="accent2">
                      <a:lumMod val="50000"/>
                    </a:schemeClr>
                  </a:solidFill>
                  <a:effectLst>
                    <a:outerShdw blurRad="38100" dist="38100" dir="2700000" algn="tl">
                      <a:srgbClr val="000000">
                        <a:alpha val="43137"/>
                      </a:srgbClr>
                    </a:outerShdw>
                  </a:effectLst>
                </a:rPr>
                <a:t>Financial Services (M-PESA, </a:t>
              </a:r>
              <a:r>
                <a:rPr lang="en-GB" sz="1600" b="0" kern="1200" dirty="0" err="1">
                  <a:solidFill>
                    <a:schemeClr val="accent2">
                      <a:lumMod val="50000"/>
                    </a:schemeClr>
                  </a:solidFill>
                  <a:effectLst>
                    <a:outerShdw blurRad="38100" dist="38100" dir="2700000" algn="tl">
                      <a:srgbClr val="000000">
                        <a:alpha val="43137"/>
                      </a:srgbClr>
                    </a:outerShdw>
                  </a:effectLst>
                </a:rPr>
                <a:t>VodaPay</a:t>
              </a:r>
              <a:r>
                <a:rPr lang="en-GB" sz="1600" b="0" kern="1200" dirty="0">
                  <a:solidFill>
                    <a:schemeClr val="accent2">
                      <a:lumMod val="50000"/>
                    </a:schemeClr>
                  </a:solidFill>
                  <a:effectLst>
                    <a:outerShdw blurRad="38100" dist="38100" dir="2700000" algn="tl">
                      <a:srgbClr val="000000">
                        <a:alpha val="43137"/>
                      </a:srgbClr>
                    </a:outerShdw>
                  </a:effectLst>
                </a:rPr>
                <a:t>)</a:t>
              </a:r>
            </a:p>
            <a:p>
              <a:pPr marL="0" lvl="0" indent="0" algn="ctr" defTabSz="711200">
                <a:lnSpc>
                  <a:spcPct val="100000"/>
                </a:lnSpc>
                <a:spcBef>
                  <a:spcPct val="0"/>
                </a:spcBef>
                <a:spcAft>
                  <a:spcPct val="35000"/>
                </a:spcAft>
                <a:buNone/>
              </a:pPr>
              <a:endParaRPr lang="en-GB" sz="1600" b="0" kern="1200" dirty="0">
                <a:solidFill>
                  <a:schemeClr val="accent2">
                    <a:lumMod val="50000"/>
                  </a:schemeClr>
                </a:solidFill>
                <a:effectLst>
                  <a:outerShdw blurRad="38100" dist="38100" dir="2700000" algn="tl">
                    <a:srgbClr val="000000">
                      <a:alpha val="43137"/>
                    </a:srgbClr>
                  </a:outerShdw>
                </a:effectLst>
              </a:endParaRPr>
            </a:p>
            <a:p>
              <a:pPr marL="0" lvl="0" indent="0" algn="ctr" defTabSz="711200">
                <a:lnSpc>
                  <a:spcPct val="100000"/>
                </a:lnSpc>
                <a:spcBef>
                  <a:spcPct val="0"/>
                </a:spcBef>
                <a:spcAft>
                  <a:spcPct val="35000"/>
                </a:spcAft>
                <a:buNone/>
              </a:pPr>
              <a:r>
                <a:rPr lang="en-GB" sz="1600" b="0" kern="1200" dirty="0">
                  <a:solidFill>
                    <a:schemeClr val="accent2">
                      <a:lumMod val="50000"/>
                    </a:schemeClr>
                  </a:solidFill>
                  <a:effectLst>
                    <a:outerShdw blurRad="38100" dist="38100" dir="2700000" algn="tl">
                      <a:srgbClr val="000000">
                        <a:alpha val="43137"/>
                      </a:srgbClr>
                    </a:outerShdw>
                  </a:effectLst>
                </a:rPr>
                <a:t>IoT (Internet of Things)</a:t>
              </a:r>
            </a:p>
            <a:p>
              <a:pPr marL="0" lvl="0" indent="0" algn="ctr" defTabSz="711200">
                <a:lnSpc>
                  <a:spcPct val="100000"/>
                </a:lnSpc>
                <a:spcBef>
                  <a:spcPct val="0"/>
                </a:spcBef>
                <a:spcAft>
                  <a:spcPct val="35000"/>
                </a:spcAft>
                <a:buNone/>
              </a:pPr>
              <a:endParaRPr lang="en-GB" sz="1600" b="0" kern="1200" dirty="0">
                <a:solidFill>
                  <a:schemeClr val="accent2">
                    <a:lumMod val="50000"/>
                  </a:schemeClr>
                </a:solidFill>
                <a:effectLst>
                  <a:outerShdw blurRad="38100" dist="38100" dir="2700000" algn="tl">
                    <a:srgbClr val="000000">
                      <a:alpha val="43137"/>
                    </a:srgbClr>
                  </a:outerShdw>
                </a:effectLst>
              </a:endParaRPr>
            </a:p>
            <a:p>
              <a:pPr marL="0" lvl="0" indent="0" algn="ctr" defTabSz="711200">
                <a:lnSpc>
                  <a:spcPct val="100000"/>
                </a:lnSpc>
                <a:spcBef>
                  <a:spcPct val="0"/>
                </a:spcBef>
                <a:spcAft>
                  <a:spcPct val="35000"/>
                </a:spcAft>
                <a:buNone/>
              </a:pPr>
              <a:r>
                <a:rPr lang="en-GB" sz="1600" b="0" kern="1200" dirty="0">
                  <a:solidFill>
                    <a:schemeClr val="accent2">
                      <a:lumMod val="50000"/>
                    </a:schemeClr>
                  </a:solidFill>
                  <a:effectLst>
                    <a:outerShdw blurRad="38100" dist="38100" dir="2700000" algn="tl">
                      <a:srgbClr val="000000">
                        <a:alpha val="43137"/>
                      </a:srgbClr>
                    </a:outerShdw>
                  </a:effectLst>
                </a:rPr>
                <a:t>Roaming Services</a:t>
              </a:r>
            </a:p>
            <a:p>
              <a:pPr marL="0" lvl="0" indent="0" algn="ctr" defTabSz="711200">
                <a:lnSpc>
                  <a:spcPct val="100000"/>
                </a:lnSpc>
                <a:spcBef>
                  <a:spcPct val="0"/>
                </a:spcBef>
                <a:spcAft>
                  <a:spcPct val="35000"/>
                </a:spcAft>
                <a:buNone/>
              </a:pPr>
              <a:endParaRPr lang="en-GB" sz="1600" b="0" kern="1200" dirty="0">
                <a:solidFill>
                  <a:schemeClr val="accent2">
                    <a:lumMod val="50000"/>
                  </a:schemeClr>
                </a:solidFill>
                <a:effectLst>
                  <a:outerShdw blurRad="38100" dist="38100" dir="2700000" algn="tl">
                    <a:srgbClr val="000000">
                      <a:alpha val="43137"/>
                    </a:srgbClr>
                  </a:outerShdw>
                </a:effectLst>
              </a:endParaRPr>
            </a:p>
            <a:p>
              <a:pPr marL="0" lvl="0" indent="0" algn="ctr" defTabSz="711200">
                <a:lnSpc>
                  <a:spcPct val="100000"/>
                </a:lnSpc>
                <a:spcBef>
                  <a:spcPct val="0"/>
                </a:spcBef>
                <a:spcAft>
                  <a:spcPct val="35000"/>
                </a:spcAft>
                <a:buNone/>
              </a:pPr>
              <a:r>
                <a:rPr lang="en-GB" sz="1600" b="0" kern="1200" dirty="0">
                  <a:solidFill>
                    <a:schemeClr val="accent2">
                      <a:lumMod val="50000"/>
                    </a:schemeClr>
                  </a:solidFill>
                  <a:effectLst>
                    <a:outerShdw blurRad="38100" dist="38100" dir="2700000" algn="tl">
                      <a:srgbClr val="000000">
                        <a:alpha val="43137"/>
                      </a:srgbClr>
                    </a:outerShdw>
                  </a:effectLst>
                </a:rPr>
                <a:t>Vodafone TV</a:t>
              </a:r>
            </a:p>
          </p:txBody>
        </p:sp>
      </p:grpSp>
      <p:sp>
        <p:nvSpPr>
          <p:cNvPr id="11" name="Title 10">
            <a:extLst>
              <a:ext uri="{FF2B5EF4-FFF2-40B4-BE49-F238E27FC236}">
                <a16:creationId xmlns:a16="http://schemas.microsoft.com/office/drawing/2014/main" id="{B5FF8487-12CC-455B-BB28-092AAA3E43A4}"/>
              </a:ext>
            </a:extLst>
          </p:cNvPr>
          <p:cNvSpPr>
            <a:spLocks noGrp="1"/>
          </p:cNvSpPr>
          <p:nvPr>
            <p:ph type="title"/>
          </p:nvPr>
        </p:nvSpPr>
        <p:spPr>
          <a:xfrm>
            <a:off x="2729098" y="605328"/>
            <a:ext cx="6605237" cy="741904"/>
          </a:xfrm>
        </p:spPr>
        <p:txBody>
          <a:bodyPr rtlCol="0">
            <a:normAutofit/>
          </a:bodyPr>
          <a:lstStyle/>
          <a:p>
            <a:pPr rtl="0"/>
            <a:r>
              <a:rPr lang="en-GB" b="1" dirty="0">
                <a:solidFill>
                  <a:srgbClr val="FF0000"/>
                </a:solidFill>
              </a:rPr>
              <a:t>Vodafone Group PLC</a:t>
            </a:r>
          </a:p>
        </p:txBody>
      </p:sp>
      <p:sp>
        <p:nvSpPr>
          <p:cNvPr id="58" name="TextBox 57">
            <a:extLst>
              <a:ext uri="{FF2B5EF4-FFF2-40B4-BE49-F238E27FC236}">
                <a16:creationId xmlns:a16="http://schemas.microsoft.com/office/drawing/2014/main" id="{BF58E8D4-9924-D3A1-364F-C86712E7A447}"/>
              </a:ext>
            </a:extLst>
          </p:cNvPr>
          <p:cNvSpPr txBox="1"/>
          <p:nvPr/>
        </p:nvSpPr>
        <p:spPr>
          <a:xfrm>
            <a:off x="4426708" y="6068005"/>
            <a:ext cx="3964925" cy="369332"/>
          </a:xfrm>
          <a:prstGeom prst="rect">
            <a:avLst/>
          </a:prstGeom>
          <a:noFill/>
        </p:spPr>
        <p:txBody>
          <a:bodyPr wrap="square" rtlCol="0">
            <a:spAutoFit/>
          </a:bodyPr>
          <a:lstStyle/>
          <a:p>
            <a:r>
              <a:rPr lang="en-GB" dirty="0">
                <a:solidFill>
                  <a:srgbClr val="FF0000"/>
                </a:solidFill>
                <a:effectLst>
                  <a:outerShdw blurRad="38100" dist="38100" dir="2700000" algn="tl">
                    <a:srgbClr val="000000">
                      <a:alpha val="43137"/>
                    </a:srgbClr>
                  </a:outerShdw>
                </a:effectLst>
              </a:rPr>
              <a:t>Global</a:t>
            </a:r>
            <a:r>
              <a:rPr lang="en-GB" sz="1800" kern="1200" dirty="0">
                <a:solidFill>
                  <a:srgbClr val="FF0000"/>
                </a:solidFill>
                <a:effectLst>
                  <a:outerShdw blurRad="38100" dist="38100" dir="2700000" algn="tl">
                    <a:srgbClr val="000000">
                      <a:alpha val="43137"/>
                    </a:srgbClr>
                  </a:outerShdw>
                </a:effectLst>
              </a:rPr>
              <a:t> Technology Communications Company</a:t>
            </a:r>
          </a:p>
        </p:txBody>
      </p:sp>
    </p:spTree>
    <p:extLst>
      <p:ext uri="{BB962C8B-B14F-4D97-AF65-F5344CB8AC3E}">
        <p14:creationId xmlns:p14="http://schemas.microsoft.com/office/powerpoint/2010/main" val="276079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7"/>
                </p:tgtEl>
              </p:cMediaNode>
            </p:video>
            <p:seq concurrent="1" nextAc="seek">
              <p:cTn id="8" restart="whenNotActive" fill="hold" evtFilter="cancelBubble" nodeType="interactiveSeq">
                <p:stCondLst>
                  <p:cond evt="onClick" delay="0">
                    <p:tgtEl>
                      <p:spTgt spid="4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7"/>
                                        </p:tgtEl>
                                      </p:cBhvr>
                                    </p:cmd>
                                  </p:childTnLst>
                                </p:cTn>
                              </p:par>
                            </p:childTnLst>
                          </p:cTn>
                        </p:par>
                      </p:childTnLst>
                    </p:cTn>
                  </p:par>
                </p:childTnLst>
              </p:cTn>
              <p:nextCondLst>
                <p:cond evt="onClick" delay="0">
                  <p:tgtEl>
                    <p:spTgt spid="4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4EA378-49C7-4674-A713-6300B71864FD}"/>
              </a:ext>
            </a:extLst>
          </p:cNvPr>
          <p:cNvSpPr>
            <a:spLocks noGrp="1"/>
          </p:cNvSpPr>
          <p:nvPr>
            <p:ph type="title"/>
          </p:nvPr>
        </p:nvSpPr>
        <p:spPr>
          <a:xfrm>
            <a:off x="2065700" y="495862"/>
            <a:ext cx="9179859" cy="855027"/>
          </a:xfrm>
        </p:spPr>
        <p:txBody>
          <a:bodyPr rtlCol="0">
            <a:normAutofit fontScale="90000"/>
          </a:bodyPr>
          <a:lstStyle/>
          <a:p>
            <a:pPr algn="ctr" rtl="0"/>
            <a:r>
              <a:rPr lang="en-GB" sz="2800" b="1" dirty="0">
                <a:solidFill>
                  <a:srgbClr val="FF0000"/>
                </a:solidFill>
              </a:rPr>
              <a:t>Organisational structure &amp; Chain of command</a:t>
            </a:r>
          </a:p>
        </p:txBody>
      </p:sp>
      <p:pic>
        <p:nvPicPr>
          <p:cNvPr id="9" name="Picture 8" descr="A red and white logo&#10;&#10;Description automatically generated">
            <a:extLst>
              <a:ext uri="{FF2B5EF4-FFF2-40B4-BE49-F238E27FC236}">
                <a16:creationId xmlns:a16="http://schemas.microsoft.com/office/drawing/2014/main" id="{E28C7610-EF07-21C5-88C5-14A3BEB744DF}"/>
              </a:ext>
            </a:extLst>
          </p:cNvPr>
          <p:cNvPicPr>
            <a:picLocks noChangeAspect="1"/>
          </p:cNvPicPr>
          <p:nvPr/>
        </p:nvPicPr>
        <p:blipFill>
          <a:blip r:embed="rId2"/>
          <a:stretch>
            <a:fillRect/>
          </a:stretch>
        </p:blipFill>
        <p:spPr>
          <a:xfrm>
            <a:off x="1143001" y="495862"/>
            <a:ext cx="850982" cy="855027"/>
          </a:xfrm>
          <a:prstGeom prst="rect">
            <a:avLst/>
          </a:prstGeom>
        </p:spPr>
      </p:pic>
      <p:sp>
        <p:nvSpPr>
          <p:cNvPr id="22" name="TextBox 21">
            <a:extLst>
              <a:ext uri="{FF2B5EF4-FFF2-40B4-BE49-F238E27FC236}">
                <a16:creationId xmlns:a16="http://schemas.microsoft.com/office/drawing/2014/main" id="{DF480C43-E458-6C45-822F-1F3965C5A480}"/>
              </a:ext>
            </a:extLst>
          </p:cNvPr>
          <p:cNvSpPr txBox="1"/>
          <p:nvPr/>
        </p:nvSpPr>
        <p:spPr>
          <a:xfrm>
            <a:off x="495274" y="1505638"/>
            <a:ext cx="6558984" cy="1200329"/>
          </a:xfrm>
          <a:prstGeom prst="rect">
            <a:avLst/>
          </a:prstGeom>
          <a:noFill/>
        </p:spPr>
        <p:txBody>
          <a:bodyPr wrap="square" rtlCol="0">
            <a:spAutoFit/>
          </a:bodyPr>
          <a:lstStyle/>
          <a:p>
            <a:pPr algn="ctr"/>
            <a:r>
              <a:rPr lang="en-GB" dirty="0">
                <a:solidFill>
                  <a:srgbClr val="FF0000"/>
                </a:solidFill>
                <a:effectLst>
                  <a:outerShdw blurRad="38100" dist="38100" dir="2700000" algn="tl">
                    <a:srgbClr val="000000">
                      <a:alpha val="43137"/>
                    </a:srgbClr>
                  </a:outerShdw>
                </a:effectLst>
                <a:latin typeface="Poppins" panose="020B0502040204020203" pitchFamily="2" charset="0"/>
              </a:rPr>
              <a:t>Vodafone Group PLC</a:t>
            </a:r>
            <a:r>
              <a:rPr lang="en-GB" dirty="0">
                <a:solidFill>
                  <a:srgbClr val="666666"/>
                </a:solidFill>
                <a:effectLst>
                  <a:outerShdw blurRad="38100" dist="38100" dir="2700000" algn="tl">
                    <a:srgbClr val="000000">
                      <a:alpha val="43137"/>
                    </a:srgbClr>
                  </a:outerShdw>
                </a:effectLst>
                <a:latin typeface="Poppins" panose="020B0502040204020203" pitchFamily="2" charset="0"/>
              </a:rPr>
              <a:t> </a:t>
            </a:r>
            <a:r>
              <a:rPr lang="en-GB" dirty="0">
                <a:solidFill>
                  <a:srgbClr val="333333"/>
                </a:solidFill>
                <a:latin typeface="VodafoneRegular"/>
              </a:rPr>
              <a:t>Is operating a structure that is divided into </a:t>
            </a:r>
            <a:r>
              <a:rPr lang="en-GB" i="0" dirty="0">
                <a:solidFill>
                  <a:srgbClr val="FF0000"/>
                </a:solidFill>
                <a:effectLst>
                  <a:outerShdw blurRad="38100" dist="38100" dir="2700000" algn="tl">
                    <a:srgbClr val="000000">
                      <a:alpha val="43137"/>
                    </a:srgbClr>
                  </a:outerShdw>
                </a:effectLst>
                <a:latin typeface="Poppins" panose="020B0502040204020203" pitchFamily="2" charset="0"/>
              </a:rPr>
              <a:t>geographic groups.</a:t>
            </a:r>
            <a:endParaRPr lang="en-GB" dirty="0">
              <a:solidFill>
                <a:srgbClr val="333333"/>
              </a:solidFill>
              <a:latin typeface="VodafoneRegular"/>
            </a:endParaRPr>
          </a:p>
          <a:p>
            <a:pPr algn="ctr"/>
            <a:endParaRPr lang="en-GB" b="0" i="0" dirty="0">
              <a:solidFill>
                <a:srgbClr val="333333"/>
              </a:solidFill>
              <a:effectLst/>
              <a:latin typeface="VodafoneRegular"/>
            </a:endParaRPr>
          </a:p>
          <a:p>
            <a:pPr algn="ctr"/>
            <a:endParaRPr lang="en-GB" b="1" dirty="0">
              <a:solidFill>
                <a:srgbClr val="FF0000"/>
              </a:solidFill>
              <a:effectLst>
                <a:outerShdw blurRad="38100" dist="38100" dir="2700000" algn="tl">
                  <a:srgbClr val="000000">
                    <a:alpha val="43137"/>
                  </a:srgbClr>
                </a:outerShdw>
              </a:effectLst>
            </a:endParaRPr>
          </a:p>
        </p:txBody>
      </p:sp>
      <p:sp>
        <p:nvSpPr>
          <p:cNvPr id="23" name="TextBox 22">
            <a:extLst>
              <a:ext uri="{FF2B5EF4-FFF2-40B4-BE49-F238E27FC236}">
                <a16:creationId xmlns:a16="http://schemas.microsoft.com/office/drawing/2014/main" id="{FE97F7BE-9F5D-9858-2A8C-99A2AA8E470C}"/>
              </a:ext>
            </a:extLst>
          </p:cNvPr>
          <p:cNvSpPr txBox="1"/>
          <p:nvPr/>
        </p:nvSpPr>
        <p:spPr>
          <a:xfrm>
            <a:off x="210143" y="4576408"/>
            <a:ext cx="11981857" cy="2400657"/>
          </a:xfrm>
          <a:prstGeom prst="rect">
            <a:avLst/>
          </a:prstGeom>
          <a:noFill/>
        </p:spPr>
        <p:txBody>
          <a:bodyPr wrap="square" rtlCol="0">
            <a:spAutoFit/>
          </a:bodyPr>
          <a:lstStyle/>
          <a:p>
            <a:pPr algn="l"/>
            <a:r>
              <a:rPr lang="en-GB" b="1" i="0" dirty="0">
                <a:effectLst>
                  <a:outerShdw blurRad="38100" dist="38100" dir="2700000" algn="tl">
                    <a:srgbClr val="000000">
                      <a:alpha val="43137"/>
                    </a:srgbClr>
                  </a:outerShdw>
                </a:effectLst>
                <a:latin typeface="VodafoneRegular"/>
              </a:rPr>
              <a:t>The Board of Directors </a:t>
            </a:r>
            <a:r>
              <a:rPr lang="en-GB" b="1" i="0" dirty="0">
                <a:solidFill>
                  <a:srgbClr val="FF0000"/>
                </a:solidFill>
                <a:effectLst>
                  <a:outerShdw blurRad="38100" dist="38100" dir="2700000" algn="tl">
                    <a:srgbClr val="000000">
                      <a:alpha val="43137"/>
                    </a:srgbClr>
                  </a:outerShdw>
                </a:effectLst>
                <a:latin typeface="VodafoneRegular"/>
              </a:rPr>
              <a:t>            Chair:  </a:t>
            </a:r>
            <a:r>
              <a:rPr lang="en-GB" b="1" i="0" dirty="0">
                <a:effectLst>
                  <a:outerShdw blurRad="38100" dist="38100" dir="2700000" algn="tl">
                    <a:srgbClr val="000000">
                      <a:alpha val="43137"/>
                    </a:srgbClr>
                  </a:outerShdw>
                </a:effectLst>
                <a:latin typeface="VodafoneRegular"/>
              </a:rPr>
              <a:t>Jean </a:t>
            </a:r>
            <a:r>
              <a:rPr lang="en-GB" b="1" i="0" dirty="0" err="1">
                <a:effectLst>
                  <a:outerShdw blurRad="38100" dist="38100" dir="2700000" algn="tl">
                    <a:srgbClr val="000000">
                      <a:alpha val="43137"/>
                    </a:srgbClr>
                  </a:outerShdw>
                </a:effectLst>
                <a:latin typeface="VodafoneRegular"/>
              </a:rPr>
              <a:t>Fracois</a:t>
            </a:r>
            <a:r>
              <a:rPr lang="en-GB" b="1" i="0" dirty="0">
                <a:effectLst>
                  <a:outerShdw blurRad="38100" dist="38100" dir="2700000" algn="tl">
                    <a:srgbClr val="000000">
                      <a:alpha val="43137"/>
                    </a:srgbClr>
                  </a:outerShdw>
                </a:effectLst>
                <a:latin typeface="VodafoneRegular"/>
              </a:rPr>
              <a:t> van </a:t>
            </a:r>
            <a:r>
              <a:rPr lang="en-GB" b="1" i="0" dirty="0" err="1">
                <a:effectLst>
                  <a:outerShdw blurRad="38100" dist="38100" dir="2700000" algn="tl">
                    <a:srgbClr val="000000">
                      <a:alpha val="43137"/>
                    </a:srgbClr>
                  </a:outerShdw>
                </a:effectLst>
                <a:latin typeface="VodafoneRegular"/>
              </a:rPr>
              <a:t>Boxmeer</a:t>
            </a:r>
            <a:r>
              <a:rPr lang="en-GB" b="1" i="0" dirty="0">
                <a:effectLst>
                  <a:outerShdw blurRad="38100" dist="38100" dir="2700000" algn="tl">
                    <a:srgbClr val="000000">
                      <a:alpha val="43137"/>
                    </a:srgbClr>
                  </a:outerShdw>
                </a:effectLst>
                <a:latin typeface="VodafoneRegular"/>
              </a:rPr>
              <a:t> </a:t>
            </a:r>
          </a:p>
          <a:p>
            <a:r>
              <a:rPr lang="en-GB" sz="1600" b="1" i="0" dirty="0">
                <a:solidFill>
                  <a:srgbClr val="333333"/>
                </a:solidFill>
                <a:effectLst/>
                <a:latin typeface="VodafoneRegular"/>
              </a:rPr>
              <a:t>The Chair </a:t>
            </a:r>
            <a:r>
              <a:rPr lang="en-GB" sz="1600" b="1" i="0" dirty="0">
                <a:solidFill>
                  <a:srgbClr val="FF0000"/>
                </a:solidFill>
                <a:effectLst/>
                <a:latin typeface="VodafoneRegular"/>
              </a:rPr>
              <a:t>is responsible for the operation, leadership and governance of the Board.</a:t>
            </a:r>
            <a:endParaRPr lang="en-GB" sz="1600" b="1" i="0" dirty="0">
              <a:solidFill>
                <a:srgbClr val="FF0000"/>
              </a:solidFill>
              <a:effectLst>
                <a:outerShdw blurRad="38100" dist="38100" dir="2700000" algn="tl">
                  <a:srgbClr val="000000">
                    <a:alpha val="43137"/>
                  </a:srgbClr>
                </a:outerShdw>
              </a:effectLst>
              <a:latin typeface="VodafoneRegular"/>
            </a:endParaRPr>
          </a:p>
          <a:p>
            <a:r>
              <a:rPr lang="en-GB" sz="1600" b="1" i="0" dirty="0">
                <a:solidFill>
                  <a:srgbClr val="FF0000"/>
                </a:solidFill>
                <a:effectLst/>
                <a:latin typeface="VodafoneRegular"/>
              </a:rPr>
              <a:t>The Board</a:t>
            </a:r>
            <a:r>
              <a:rPr lang="en-GB" sz="1600" b="0" i="0" dirty="0">
                <a:solidFill>
                  <a:srgbClr val="FF0000"/>
                </a:solidFill>
                <a:effectLst/>
                <a:latin typeface="VodafoneRegular"/>
              </a:rPr>
              <a:t> </a:t>
            </a:r>
            <a:r>
              <a:rPr lang="en-GB" sz="1600" b="1" i="0" dirty="0">
                <a:solidFill>
                  <a:srgbClr val="333333"/>
                </a:solidFill>
                <a:effectLst/>
                <a:latin typeface="VodafoneRegular"/>
              </a:rPr>
              <a:t>is</a:t>
            </a:r>
            <a:r>
              <a:rPr lang="en-GB" sz="1600" b="0" i="0" dirty="0">
                <a:solidFill>
                  <a:srgbClr val="333333"/>
                </a:solidFill>
                <a:effectLst/>
                <a:latin typeface="VodafoneRegular"/>
              </a:rPr>
              <a:t> </a:t>
            </a:r>
            <a:r>
              <a:rPr lang="en-GB" sz="1600" b="1" i="0" dirty="0">
                <a:solidFill>
                  <a:srgbClr val="333333"/>
                </a:solidFill>
                <a:effectLst/>
                <a:latin typeface="VodafoneRegular"/>
              </a:rPr>
              <a:t>responsible for the overall conduct of the Group’s business</a:t>
            </a:r>
            <a:r>
              <a:rPr lang="en-GB" sz="1600" b="0" i="0" dirty="0">
                <a:solidFill>
                  <a:srgbClr val="333333"/>
                </a:solidFill>
                <a:effectLst/>
                <a:latin typeface="VodafoneRegular"/>
              </a:rPr>
              <a:t> and has the powers, authorities and duties vested in it by, and pursuant to, the relevant laws of England and Wales and the Articles of Association of Vodafone Group Plc. (</a:t>
            </a:r>
            <a:r>
              <a:rPr lang="en-GB" sz="1600" b="0" i="0" dirty="0">
                <a:solidFill>
                  <a:srgbClr val="333333"/>
                </a:solidFill>
                <a:effectLst/>
                <a:latin typeface="VodafoneRegular"/>
                <a:hlinkClick r:id="rId3"/>
              </a:rPr>
              <a:t>www.Vodafone.com</a:t>
            </a:r>
            <a:r>
              <a:rPr lang="en-GB" sz="1600" b="0" i="0" dirty="0">
                <a:solidFill>
                  <a:srgbClr val="333333"/>
                </a:solidFill>
                <a:effectLst/>
                <a:latin typeface="VodafoneRegular"/>
              </a:rPr>
              <a:t>)</a:t>
            </a:r>
          </a:p>
          <a:p>
            <a:endParaRPr lang="en-GB" sz="1600" b="0" i="0" dirty="0">
              <a:solidFill>
                <a:srgbClr val="333333"/>
              </a:solidFill>
              <a:effectLst/>
              <a:latin typeface="VodafoneRegular"/>
            </a:endParaRPr>
          </a:p>
          <a:p>
            <a:pPr algn="l"/>
            <a:r>
              <a:rPr lang="en-GB" b="1" dirty="0">
                <a:solidFill>
                  <a:srgbClr val="FF0000"/>
                </a:solidFill>
                <a:effectLst>
                  <a:outerShdw blurRad="38100" dist="38100" dir="2700000" algn="tl">
                    <a:srgbClr val="000000">
                      <a:alpha val="43137"/>
                    </a:srgbClr>
                  </a:outerShdw>
                </a:effectLst>
                <a:latin typeface="VodafoneRegular"/>
              </a:rPr>
              <a:t>The Executive Committee     </a:t>
            </a:r>
            <a:r>
              <a:rPr lang="en-GB" b="1" dirty="0">
                <a:effectLst>
                  <a:outerShdw blurRad="38100" dist="38100" dir="2700000" algn="tl">
                    <a:srgbClr val="000000">
                      <a:alpha val="43137"/>
                    </a:srgbClr>
                  </a:outerShdw>
                </a:effectLst>
                <a:latin typeface="VodafoneRegular"/>
              </a:rPr>
              <a:t>Group Chief Executive: </a:t>
            </a:r>
            <a:r>
              <a:rPr lang="en-GB" b="1" dirty="0">
                <a:solidFill>
                  <a:srgbClr val="FF0000"/>
                </a:solidFill>
                <a:effectLst>
                  <a:outerShdw blurRad="38100" dist="38100" dir="2700000" algn="tl">
                    <a:srgbClr val="000000">
                      <a:alpha val="43137"/>
                    </a:srgbClr>
                  </a:outerShdw>
                </a:effectLst>
                <a:latin typeface="VodafoneRegular"/>
              </a:rPr>
              <a:t> Margherita Della Valle</a:t>
            </a:r>
          </a:p>
          <a:p>
            <a:pPr algn="l"/>
            <a:r>
              <a:rPr lang="en-GB" sz="1600" b="0" i="0" dirty="0">
                <a:solidFill>
                  <a:srgbClr val="333333"/>
                </a:solidFill>
                <a:effectLst/>
                <a:latin typeface="VodafoneRegular"/>
              </a:rPr>
              <a:t>Chaired by Margherita Della Valle, the </a:t>
            </a:r>
            <a:r>
              <a:rPr lang="en-GB" sz="1600" b="1" i="0" dirty="0">
                <a:effectLst/>
                <a:latin typeface="VodafoneRegular"/>
              </a:rPr>
              <a:t>Executive </a:t>
            </a:r>
            <a:r>
              <a:rPr lang="en-GB" sz="1600" b="1" dirty="0">
                <a:latin typeface="VodafoneRegular"/>
              </a:rPr>
              <a:t>C</a:t>
            </a:r>
            <a:r>
              <a:rPr lang="en-GB" sz="1600" b="1" i="0" dirty="0">
                <a:effectLst/>
                <a:latin typeface="VodafoneRegular"/>
              </a:rPr>
              <a:t>ommittee</a:t>
            </a:r>
            <a:r>
              <a:rPr lang="en-GB" sz="1600" b="0" i="0" dirty="0">
                <a:effectLst/>
                <a:latin typeface="VodafoneRegular"/>
              </a:rPr>
              <a:t> </a:t>
            </a:r>
            <a:r>
              <a:rPr lang="en-GB" sz="1600" i="0" dirty="0">
                <a:solidFill>
                  <a:srgbClr val="333333"/>
                </a:solidFill>
                <a:effectLst/>
                <a:latin typeface="VodafoneRegular"/>
              </a:rPr>
              <a:t>is responsible for the </a:t>
            </a:r>
            <a:r>
              <a:rPr lang="en-GB" sz="1600" b="1" i="0" dirty="0">
                <a:solidFill>
                  <a:srgbClr val="333333"/>
                </a:solidFill>
                <a:effectLst/>
                <a:latin typeface="VodafoneRegular"/>
              </a:rPr>
              <a:t>implementation </a:t>
            </a:r>
            <a:r>
              <a:rPr lang="en-GB" sz="1600" i="0" dirty="0">
                <a:solidFill>
                  <a:srgbClr val="333333"/>
                </a:solidFill>
                <a:effectLst/>
                <a:latin typeface="VodafoneRegular"/>
              </a:rPr>
              <a:t>and</a:t>
            </a:r>
            <a:r>
              <a:rPr lang="en-GB" sz="1600" b="1" i="0" dirty="0">
                <a:solidFill>
                  <a:srgbClr val="333333"/>
                </a:solidFill>
                <a:effectLst/>
                <a:latin typeface="VodafoneRegular"/>
              </a:rPr>
              <a:t> delivery </a:t>
            </a:r>
            <a:r>
              <a:rPr lang="en-GB" sz="1600" i="0" dirty="0">
                <a:solidFill>
                  <a:srgbClr val="333333"/>
                </a:solidFill>
                <a:effectLst/>
                <a:latin typeface="VodafoneRegular"/>
              </a:rPr>
              <a:t>of</a:t>
            </a:r>
            <a:r>
              <a:rPr lang="en-GB" sz="1600" b="1" i="0" dirty="0">
                <a:solidFill>
                  <a:srgbClr val="333333"/>
                </a:solidFill>
                <a:effectLst/>
                <a:latin typeface="VodafoneRegular"/>
              </a:rPr>
              <a:t> </a:t>
            </a:r>
            <a:r>
              <a:rPr lang="en-GB" sz="1600" b="1" i="0" dirty="0">
                <a:solidFill>
                  <a:srgbClr val="FF0000"/>
                </a:solidFill>
                <a:effectLst/>
                <a:latin typeface="VodafoneRegular"/>
              </a:rPr>
              <a:t>Vodafone’s</a:t>
            </a:r>
            <a:r>
              <a:rPr lang="en-GB" sz="1600" b="1" i="0" dirty="0">
                <a:solidFill>
                  <a:srgbClr val="333333"/>
                </a:solidFill>
                <a:effectLst/>
                <a:latin typeface="VodafoneRegular"/>
              </a:rPr>
              <a:t> </a:t>
            </a:r>
            <a:r>
              <a:rPr lang="en-GB" sz="1600" b="1" i="0" dirty="0">
                <a:solidFill>
                  <a:srgbClr val="FF0000"/>
                </a:solidFill>
                <a:effectLst/>
                <a:latin typeface="VodafoneRegular"/>
              </a:rPr>
              <a:t>strategy</a:t>
            </a:r>
            <a:r>
              <a:rPr lang="en-GB" sz="1600" b="0" i="0" dirty="0">
                <a:solidFill>
                  <a:srgbClr val="333333"/>
                </a:solidFill>
                <a:effectLst/>
                <a:latin typeface="VodafoneRegular"/>
              </a:rPr>
              <a:t> as agreed by the Board, and for all aspects of operational management. (</a:t>
            </a:r>
            <a:r>
              <a:rPr lang="en-GB" sz="1600" b="0" i="0" dirty="0">
                <a:solidFill>
                  <a:srgbClr val="333333"/>
                </a:solidFill>
                <a:effectLst/>
                <a:latin typeface="VodafoneRegular"/>
                <a:hlinkClick r:id="rId3"/>
              </a:rPr>
              <a:t>www.Vodafone.com</a:t>
            </a:r>
            <a:r>
              <a:rPr lang="en-GB" sz="1600" b="0" i="0" dirty="0">
                <a:solidFill>
                  <a:srgbClr val="333333"/>
                </a:solidFill>
                <a:effectLst/>
                <a:latin typeface="VodafoneRegular"/>
              </a:rPr>
              <a:t>)</a:t>
            </a:r>
            <a:endParaRPr lang="en-GB" sz="1600" dirty="0">
              <a:solidFill>
                <a:srgbClr val="333333"/>
              </a:solidFill>
              <a:latin typeface="VodafoneRegular"/>
            </a:endParaRPr>
          </a:p>
          <a:p>
            <a:endParaRPr lang="en-GB" b="0" i="0" dirty="0">
              <a:solidFill>
                <a:srgbClr val="333333"/>
              </a:solidFill>
              <a:effectLst/>
              <a:latin typeface="VodafoneRegular"/>
            </a:endParaRPr>
          </a:p>
        </p:txBody>
      </p:sp>
      <p:pic>
        <p:nvPicPr>
          <p:cNvPr id="24" name="Picture 23" descr="A screenshot of a group of people&#10;&#10;Description automatically generated">
            <a:extLst>
              <a:ext uri="{FF2B5EF4-FFF2-40B4-BE49-F238E27FC236}">
                <a16:creationId xmlns:a16="http://schemas.microsoft.com/office/drawing/2014/main" id="{F1FCB0B8-B4B5-528B-B4EC-F6AE5AA46E0C}"/>
              </a:ext>
            </a:extLst>
          </p:cNvPr>
          <p:cNvPicPr>
            <a:picLocks noChangeAspect="1"/>
          </p:cNvPicPr>
          <p:nvPr/>
        </p:nvPicPr>
        <p:blipFill>
          <a:blip r:embed="rId4"/>
          <a:stretch>
            <a:fillRect/>
          </a:stretch>
        </p:blipFill>
        <p:spPr>
          <a:xfrm>
            <a:off x="7339389" y="2341233"/>
            <a:ext cx="4373217" cy="2460548"/>
          </a:xfrm>
          <a:prstGeom prst="rect">
            <a:avLst/>
          </a:prstGeom>
        </p:spPr>
      </p:pic>
      <p:sp>
        <p:nvSpPr>
          <p:cNvPr id="25" name="TextBox 24">
            <a:extLst>
              <a:ext uri="{FF2B5EF4-FFF2-40B4-BE49-F238E27FC236}">
                <a16:creationId xmlns:a16="http://schemas.microsoft.com/office/drawing/2014/main" id="{2A627ADA-7927-0056-0CFD-AEE9271651B0}"/>
              </a:ext>
            </a:extLst>
          </p:cNvPr>
          <p:cNvSpPr txBox="1"/>
          <p:nvPr/>
        </p:nvSpPr>
        <p:spPr>
          <a:xfrm>
            <a:off x="324048" y="2705967"/>
            <a:ext cx="6730210" cy="1200329"/>
          </a:xfrm>
          <a:prstGeom prst="rect">
            <a:avLst/>
          </a:prstGeom>
          <a:noFill/>
        </p:spPr>
        <p:txBody>
          <a:bodyPr wrap="square" rtlCol="0">
            <a:spAutoFit/>
          </a:bodyPr>
          <a:lstStyle/>
          <a:p>
            <a:pPr algn="just"/>
            <a:r>
              <a:rPr lang="en-GB" sz="1400" dirty="0">
                <a:solidFill>
                  <a:srgbClr val="1F1F1F"/>
                </a:solidFill>
                <a:latin typeface="ElsevierGulliver"/>
              </a:rPr>
              <a:t>“</a:t>
            </a:r>
            <a:r>
              <a:rPr lang="en-GB" sz="1400" b="0" i="0" dirty="0">
                <a:solidFill>
                  <a:srgbClr val="1F1F1F"/>
                </a:solidFill>
                <a:effectLst/>
                <a:latin typeface="ElsevierGulliver"/>
              </a:rPr>
              <a:t>By engaging in </a:t>
            </a:r>
            <a:r>
              <a:rPr lang="en-GB" sz="1400" b="0" i="0" dirty="0">
                <a:solidFill>
                  <a:srgbClr val="FF0000"/>
                </a:solidFill>
                <a:effectLst/>
                <a:latin typeface="ElsevierGulliver"/>
              </a:rPr>
              <a:t>SSCM practices</a:t>
            </a:r>
            <a:r>
              <a:rPr lang="en-GB" sz="1400" b="0" i="0" dirty="0">
                <a:solidFill>
                  <a:srgbClr val="1F1F1F"/>
                </a:solidFill>
                <a:effectLst/>
                <a:latin typeface="ElsevierGulliver"/>
              </a:rPr>
              <a:t>, </a:t>
            </a:r>
            <a:r>
              <a:rPr lang="en-GB" sz="1400" b="1" i="0" dirty="0">
                <a:solidFill>
                  <a:srgbClr val="1F1F1F"/>
                </a:solidFill>
                <a:effectLst/>
                <a:latin typeface="ElsevierGulliver"/>
              </a:rPr>
              <a:t>firms may distinguish themselves from their competitors through their corporate reputation</a:t>
            </a:r>
            <a:r>
              <a:rPr lang="en-GB" sz="1400" b="0" i="0" dirty="0">
                <a:solidFill>
                  <a:srgbClr val="1F1F1F"/>
                </a:solidFill>
                <a:effectLst/>
                <a:latin typeface="ElsevierGulliver"/>
              </a:rPr>
              <a:t> (Zeng et al., 2017) and achieve </a:t>
            </a:r>
            <a:r>
              <a:rPr lang="en-GB" sz="1400" b="0" i="0" dirty="0">
                <a:solidFill>
                  <a:srgbClr val="FF0000"/>
                </a:solidFill>
                <a:effectLst/>
                <a:latin typeface="ElsevierGulliver"/>
              </a:rPr>
              <a:t>sustainable competitive advantages</a:t>
            </a:r>
            <a:r>
              <a:rPr lang="en-GB" sz="1400" b="0" i="0" dirty="0">
                <a:solidFill>
                  <a:srgbClr val="1F1F1F"/>
                </a:solidFill>
                <a:effectLst/>
                <a:latin typeface="ElsevierGulliver"/>
              </a:rPr>
              <a:t> through </a:t>
            </a:r>
            <a:r>
              <a:rPr lang="en-GB" sz="1400" b="1" i="0" dirty="0">
                <a:solidFill>
                  <a:srgbClr val="1F1F1F"/>
                </a:solidFill>
                <a:effectLst/>
                <a:latin typeface="ElsevierGulliver"/>
              </a:rPr>
              <a:t>superior </a:t>
            </a:r>
            <a:r>
              <a:rPr lang="en-GB" sz="1400" i="0" dirty="0">
                <a:solidFill>
                  <a:srgbClr val="1F1F1F"/>
                </a:solidFill>
                <a:effectLst/>
                <a:latin typeface="ElsevierGulliver"/>
              </a:rPr>
              <a:t>resource </a:t>
            </a:r>
            <a:r>
              <a:rPr lang="en-GB" sz="1400" b="1" i="0" dirty="0">
                <a:solidFill>
                  <a:srgbClr val="1F1F1F"/>
                </a:solidFill>
                <a:effectLst/>
                <a:latin typeface="ElsevierGulliver"/>
              </a:rPr>
              <a:t>usage efficiency</a:t>
            </a:r>
            <a:r>
              <a:rPr lang="en-GB" sz="1400" b="0" i="0" dirty="0">
                <a:solidFill>
                  <a:srgbClr val="1F1F1F"/>
                </a:solidFill>
                <a:effectLst/>
                <a:latin typeface="ElsevierGulliver"/>
              </a:rPr>
              <a:t>, </a:t>
            </a:r>
            <a:r>
              <a:rPr lang="en-GB" sz="1400" b="1" i="0" dirty="0">
                <a:solidFill>
                  <a:srgbClr val="1F1F1F"/>
                </a:solidFill>
                <a:effectLst/>
                <a:latin typeface="ElsevierGulliver"/>
              </a:rPr>
              <a:t>social responsibility</a:t>
            </a:r>
            <a:r>
              <a:rPr lang="en-GB" sz="1400" b="0" i="0" dirty="0">
                <a:solidFill>
                  <a:srgbClr val="1F1F1F"/>
                </a:solidFill>
                <a:effectLst/>
                <a:latin typeface="ElsevierGulliver"/>
              </a:rPr>
              <a:t>, and </a:t>
            </a:r>
            <a:r>
              <a:rPr lang="en-GB" sz="1400" b="1" i="0" dirty="0">
                <a:solidFill>
                  <a:srgbClr val="1F1F1F"/>
                </a:solidFill>
                <a:effectLst/>
                <a:latin typeface="ElsevierGulliver"/>
              </a:rPr>
              <a:t>financial performance</a:t>
            </a:r>
            <a:r>
              <a:rPr lang="en-GB" sz="1400" b="0" i="0" dirty="0">
                <a:solidFill>
                  <a:srgbClr val="1F1F1F"/>
                </a:solidFill>
                <a:effectLst/>
                <a:latin typeface="ElsevierGulliver"/>
              </a:rPr>
              <a:t> (Dubey et al., 2017b; Govindan et al., 2020; </a:t>
            </a:r>
            <a:r>
              <a:rPr lang="en-GB" sz="1400" b="0" i="0" dirty="0" err="1">
                <a:solidFill>
                  <a:srgbClr val="1F1F1F"/>
                </a:solidFill>
                <a:effectLst/>
                <a:latin typeface="ElsevierGulliver"/>
              </a:rPr>
              <a:t>Vaio</a:t>
            </a:r>
            <a:r>
              <a:rPr lang="en-GB" sz="1400" b="0" i="0" dirty="0">
                <a:solidFill>
                  <a:srgbClr val="1F1F1F"/>
                </a:solidFill>
                <a:effectLst/>
                <a:latin typeface="ElsevierGulliver"/>
              </a:rPr>
              <a:t> and </a:t>
            </a:r>
            <a:r>
              <a:rPr lang="en-GB" sz="1400" b="0" i="0" dirty="0" err="1">
                <a:solidFill>
                  <a:srgbClr val="1F1F1F"/>
                </a:solidFill>
                <a:effectLst/>
                <a:latin typeface="ElsevierGulliver"/>
              </a:rPr>
              <a:t>Varriale</a:t>
            </a:r>
            <a:r>
              <a:rPr lang="en-GB" sz="1400" b="0" i="0" dirty="0">
                <a:solidFill>
                  <a:srgbClr val="1F1F1F"/>
                </a:solidFill>
                <a:effectLst/>
                <a:latin typeface="ElsevierGulliver"/>
              </a:rPr>
              <a:t>, 2020).” (Dai J. et all., 2021)</a:t>
            </a:r>
            <a:endParaRPr lang="en-GB" sz="1400" dirty="0"/>
          </a:p>
        </p:txBody>
      </p:sp>
      <p:pic>
        <p:nvPicPr>
          <p:cNvPr id="4" name="Picture 3" descr="A screenshot of a phone">
            <a:extLst>
              <a:ext uri="{FF2B5EF4-FFF2-40B4-BE49-F238E27FC236}">
                <a16:creationId xmlns:a16="http://schemas.microsoft.com/office/drawing/2014/main" id="{12D8DB2E-402E-C54F-0C47-C84BFF9F1960}"/>
              </a:ext>
            </a:extLst>
          </p:cNvPr>
          <p:cNvPicPr>
            <a:picLocks noChangeAspect="1"/>
          </p:cNvPicPr>
          <p:nvPr/>
        </p:nvPicPr>
        <p:blipFill>
          <a:blip r:embed="rId5"/>
          <a:stretch>
            <a:fillRect/>
          </a:stretch>
        </p:blipFill>
        <p:spPr>
          <a:xfrm>
            <a:off x="8029447" y="1601513"/>
            <a:ext cx="2993099" cy="705330"/>
          </a:xfrm>
          <a:prstGeom prst="rect">
            <a:avLst/>
          </a:prstGeom>
        </p:spPr>
      </p:pic>
    </p:spTree>
    <p:extLst>
      <p:ext uri="{BB962C8B-B14F-4D97-AF65-F5344CB8AC3E}">
        <p14:creationId xmlns:p14="http://schemas.microsoft.com/office/powerpoint/2010/main" val="3945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4EA378-49C7-4674-A713-6300B71864FD}"/>
              </a:ext>
            </a:extLst>
          </p:cNvPr>
          <p:cNvSpPr>
            <a:spLocks noGrp="1"/>
          </p:cNvSpPr>
          <p:nvPr>
            <p:ph type="title"/>
          </p:nvPr>
        </p:nvSpPr>
        <p:spPr>
          <a:xfrm>
            <a:off x="2467204" y="495862"/>
            <a:ext cx="7257592" cy="855027"/>
          </a:xfrm>
        </p:spPr>
        <p:txBody>
          <a:bodyPr rtlCol="0">
            <a:normAutofit/>
          </a:bodyPr>
          <a:lstStyle/>
          <a:p>
            <a:pPr algn="ctr" rtl="0"/>
            <a:r>
              <a:rPr lang="en-GB" sz="4000" b="1" dirty="0">
                <a:solidFill>
                  <a:srgbClr val="FF0000"/>
                </a:solidFill>
              </a:rPr>
              <a:t>Internal  departments</a:t>
            </a:r>
          </a:p>
        </p:txBody>
      </p:sp>
      <p:pic>
        <p:nvPicPr>
          <p:cNvPr id="9" name="Picture 8" descr="A red and white logo&#10;&#10;Description automatically generated">
            <a:extLst>
              <a:ext uri="{FF2B5EF4-FFF2-40B4-BE49-F238E27FC236}">
                <a16:creationId xmlns:a16="http://schemas.microsoft.com/office/drawing/2014/main" id="{E28C7610-EF07-21C5-88C5-14A3BEB744DF}"/>
              </a:ext>
            </a:extLst>
          </p:cNvPr>
          <p:cNvPicPr>
            <a:picLocks noChangeAspect="1"/>
          </p:cNvPicPr>
          <p:nvPr/>
        </p:nvPicPr>
        <p:blipFill>
          <a:blip r:embed="rId2"/>
          <a:stretch>
            <a:fillRect/>
          </a:stretch>
        </p:blipFill>
        <p:spPr>
          <a:xfrm>
            <a:off x="1143001" y="495862"/>
            <a:ext cx="850982" cy="855027"/>
          </a:xfrm>
          <a:prstGeom prst="rect">
            <a:avLst/>
          </a:prstGeom>
        </p:spPr>
      </p:pic>
      <p:sp>
        <p:nvSpPr>
          <p:cNvPr id="46" name="TextBox 45">
            <a:extLst>
              <a:ext uri="{FF2B5EF4-FFF2-40B4-BE49-F238E27FC236}">
                <a16:creationId xmlns:a16="http://schemas.microsoft.com/office/drawing/2014/main" id="{25426EE5-30AB-F12D-6FE6-E33DB92C012A}"/>
              </a:ext>
            </a:extLst>
          </p:cNvPr>
          <p:cNvSpPr txBox="1"/>
          <p:nvPr/>
        </p:nvSpPr>
        <p:spPr>
          <a:xfrm>
            <a:off x="691023" y="2704740"/>
            <a:ext cx="693372" cy="461665"/>
          </a:xfrm>
          <a:prstGeom prst="rect">
            <a:avLst/>
          </a:prstGeom>
          <a:noFill/>
        </p:spPr>
        <p:txBody>
          <a:bodyPr wrap="square" rtlCol="0">
            <a:spAutoFit/>
          </a:bodyPr>
          <a:lstStyle/>
          <a:p>
            <a:pPr algn="ctr"/>
            <a:r>
              <a:rPr lang="en-GB" sz="2400" b="1" dirty="0">
                <a:solidFill>
                  <a:srgbClr val="FF0000"/>
                </a:solidFill>
                <a:effectLst>
                  <a:outerShdw blurRad="38100" dist="38100" dir="2700000" algn="tl">
                    <a:srgbClr val="000000">
                      <a:alpha val="43137"/>
                    </a:srgbClr>
                  </a:outerShdw>
                </a:effectLst>
              </a:rPr>
              <a:t>HR</a:t>
            </a:r>
          </a:p>
        </p:txBody>
      </p:sp>
      <p:sp>
        <p:nvSpPr>
          <p:cNvPr id="48" name="TextBox 47">
            <a:extLst>
              <a:ext uri="{FF2B5EF4-FFF2-40B4-BE49-F238E27FC236}">
                <a16:creationId xmlns:a16="http://schemas.microsoft.com/office/drawing/2014/main" id="{D705059D-7CFA-704B-211F-0FFD696FFF3E}"/>
              </a:ext>
            </a:extLst>
          </p:cNvPr>
          <p:cNvSpPr txBox="1"/>
          <p:nvPr/>
        </p:nvSpPr>
        <p:spPr>
          <a:xfrm>
            <a:off x="1993983" y="2717396"/>
            <a:ext cx="1239080" cy="461665"/>
          </a:xfrm>
          <a:prstGeom prst="rect">
            <a:avLst/>
          </a:prstGeom>
          <a:noFill/>
        </p:spPr>
        <p:txBody>
          <a:bodyPr wrap="square" rtlCol="0">
            <a:spAutoFit/>
          </a:bodyPr>
          <a:lstStyle/>
          <a:p>
            <a:pPr algn="ctr"/>
            <a:r>
              <a:rPr lang="en-GB" sz="2400" b="1" dirty="0">
                <a:effectLst>
                  <a:outerShdw blurRad="38100" dist="38100" dir="2700000" algn="tl">
                    <a:srgbClr val="000000">
                      <a:alpha val="43137"/>
                    </a:srgbClr>
                  </a:outerShdw>
                </a:effectLst>
              </a:rPr>
              <a:t>Network</a:t>
            </a:r>
          </a:p>
        </p:txBody>
      </p:sp>
      <p:sp>
        <p:nvSpPr>
          <p:cNvPr id="49" name="TextBox 48">
            <a:extLst>
              <a:ext uri="{FF2B5EF4-FFF2-40B4-BE49-F238E27FC236}">
                <a16:creationId xmlns:a16="http://schemas.microsoft.com/office/drawing/2014/main" id="{029F9BF1-0ABC-2609-F33C-54AE4EB3175C}"/>
              </a:ext>
            </a:extLst>
          </p:cNvPr>
          <p:cNvSpPr txBox="1"/>
          <p:nvPr/>
        </p:nvSpPr>
        <p:spPr>
          <a:xfrm>
            <a:off x="3776634" y="2717396"/>
            <a:ext cx="495065" cy="461665"/>
          </a:xfrm>
          <a:prstGeom prst="rect">
            <a:avLst/>
          </a:prstGeom>
          <a:noFill/>
        </p:spPr>
        <p:txBody>
          <a:bodyPr wrap="square" rtlCol="0">
            <a:spAutoFit/>
          </a:bodyPr>
          <a:lstStyle/>
          <a:p>
            <a:pPr algn="ctr"/>
            <a:r>
              <a:rPr lang="en-GB" sz="2400" b="1" dirty="0">
                <a:solidFill>
                  <a:srgbClr val="FF0000"/>
                </a:solidFill>
                <a:effectLst>
                  <a:outerShdw blurRad="38100" dist="38100" dir="2700000" algn="tl">
                    <a:srgbClr val="000000">
                      <a:alpha val="43137"/>
                    </a:srgbClr>
                  </a:outerShdw>
                </a:effectLst>
              </a:rPr>
              <a:t>IT</a:t>
            </a:r>
          </a:p>
        </p:txBody>
      </p:sp>
      <p:sp>
        <p:nvSpPr>
          <p:cNvPr id="50" name="TextBox 49">
            <a:extLst>
              <a:ext uri="{FF2B5EF4-FFF2-40B4-BE49-F238E27FC236}">
                <a16:creationId xmlns:a16="http://schemas.microsoft.com/office/drawing/2014/main" id="{155EDECC-AAAA-EC36-C7FF-0ABC921C5C8E}"/>
              </a:ext>
            </a:extLst>
          </p:cNvPr>
          <p:cNvSpPr txBox="1"/>
          <p:nvPr/>
        </p:nvSpPr>
        <p:spPr>
          <a:xfrm>
            <a:off x="4803537" y="2722862"/>
            <a:ext cx="1206660" cy="461665"/>
          </a:xfrm>
          <a:prstGeom prst="rect">
            <a:avLst/>
          </a:prstGeom>
          <a:noFill/>
        </p:spPr>
        <p:txBody>
          <a:bodyPr wrap="square" rtlCol="0">
            <a:spAutoFit/>
          </a:bodyPr>
          <a:lstStyle/>
          <a:p>
            <a:pPr algn="ctr"/>
            <a:r>
              <a:rPr lang="en-GB" sz="2400" b="1" dirty="0">
                <a:effectLst>
                  <a:outerShdw blurRad="38100" dist="38100" dir="2700000" algn="tl">
                    <a:srgbClr val="000000">
                      <a:alpha val="43137"/>
                    </a:srgbClr>
                  </a:outerShdw>
                </a:effectLst>
              </a:rPr>
              <a:t>Business</a:t>
            </a:r>
          </a:p>
        </p:txBody>
      </p:sp>
      <p:sp>
        <p:nvSpPr>
          <p:cNvPr id="51" name="TextBox 50">
            <a:extLst>
              <a:ext uri="{FF2B5EF4-FFF2-40B4-BE49-F238E27FC236}">
                <a16:creationId xmlns:a16="http://schemas.microsoft.com/office/drawing/2014/main" id="{280A12B6-AC7C-1CF9-8CCD-E3A366F83E16}"/>
              </a:ext>
            </a:extLst>
          </p:cNvPr>
          <p:cNvSpPr txBox="1"/>
          <p:nvPr/>
        </p:nvSpPr>
        <p:spPr>
          <a:xfrm>
            <a:off x="6479705" y="2714228"/>
            <a:ext cx="1061832" cy="461665"/>
          </a:xfrm>
          <a:prstGeom prst="rect">
            <a:avLst/>
          </a:prstGeom>
          <a:noFill/>
        </p:spPr>
        <p:txBody>
          <a:bodyPr wrap="square" rtlCol="0">
            <a:spAutoFit/>
          </a:bodyPr>
          <a:lstStyle/>
          <a:p>
            <a:pPr algn="ctr"/>
            <a:r>
              <a:rPr lang="en-GB" sz="2400" b="1" dirty="0">
                <a:solidFill>
                  <a:srgbClr val="FF0000"/>
                </a:solidFill>
                <a:effectLst>
                  <a:outerShdw blurRad="38100" dist="38100" dir="2700000" algn="tl">
                    <a:srgbClr val="000000">
                      <a:alpha val="43137"/>
                    </a:srgbClr>
                  </a:outerShdw>
                </a:effectLst>
              </a:rPr>
              <a:t>Finance</a:t>
            </a:r>
          </a:p>
        </p:txBody>
      </p:sp>
      <p:sp>
        <p:nvSpPr>
          <p:cNvPr id="52" name="TextBox 51">
            <a:extLst>
              <a:ext uri="{FF2B5EF4-FFF2-40B4-BE49-F238E27FC236}">
                <a16:creationId xmlns:a16="http://schemas.microsoft.com/office/drawing/2014/main" id="{1F882187-FF5A-A155-3F86-1EBDE15FBB4F}"/>
              </a:ext>
            </a:extLst>
          </p:cNvPr>
          <p:cNvSpPr txBox="1"/>
          <p:nvPr/>
        </p:nvSpPr>
        <p:spPr>
          <a:xfrm>
            <a:off x="8011045" y="2704740"/>
            <a:ext cx="1628597" cy="461665"/>
          </a:xfrm>
          <a:prstGeom prst="rect">
            <a:avLst/>
          </a:prstGeom>
          <a:noFill/>
        </p:spPr>
        <p:txBody>
          <a:bodyPr wrap="square" rtlCol="0">
            <a:spAutoFit/>
          </a:bodyPr>
          <a:lstStyle/>
          <a:p>
            <a:pPr algn="ctr"/>
            <a:r>
              <a:rPr lang="en-GB" sz="2400" b="1" dirty="0">
                <a:effectLst>
                  <a:outerShdw blurRad="38100" dist="38100" dir="2700000" algn="tl">
                    <a:srgbClr val="000000">
                      <a:alpha val="43137"/>
                    </a:srgbClr>
                  </a:outerShdw>
                </a:effectLst>
              </a:rPr>
              <a:t>Commercial</a:t>
            </a:r>
          </a:p>
        </p:txBody>
      </p:sp>
      <p:sp>
        <p:nvSpPr>
          <p:cNvPr id="53" name="TextBox 52">
            <a:extLst>
              <a:ext uri="{FF2B5EF4-FFF2-40B4-BE49-F238E27FC236}">
                <a16:creationId xmlns:a16="http://schemas.microsoft.com/office/drawing/2014/main" id="{D863DF4F-68C3-06C3-68B5-F0202EE94B0E}"/>
              </a:ext>
            </a:extLst>
          </p:cNvPr>
          <p:cNvSpPr txBox="1"/>
          <p:nvPr/>
        </p:nvSpPr>
        <p:spPr>
          <a:xfrm>
            <a:off x="10246738" y="2717396"/>
            <a:ext cx="858769" cy="461665"/>
          </a:xfrm>
          <a:prstGeom prst="rect">
            <a:avLst/>
          </a:prstGeom>
          <a:noFill/>
        </p:spPr>
        <p:txBody>
          <a:bodyPr wrap="square" rtlCol="0">
            <a:spAutoFit/>
          </a:bodyPr>
          <a:lstStyle/>
          <a:p>
            <a:pPr algn="ctr"/>
            <a:r>
              <a:rPr lang="en-GB" sz="2400" b="1" dirty="0">
                <a:solidFill>
                  <a:srgbClr val="FF0000"/>
                </a:solidFill>
                <a:effectLst>
                  <a:outerShdw blurRad="38100" dist="38100" dir="2700000" algn="tl">
                    <a:srgbClr val="000000">
                      <a:alpha val="43137"/>
                    </a:srgbClr>
                  </a:outerShdw>
                </a:effectLst>
              </a:rPr>
              <a:t>Legal</a:t>
            </a:r>
          </a:p>
        </p:txBody>
      </p:sp>
      <p:sp>
        <p:nvSpPr>
          <p:cNvPr id="54" name="TextBox 53">
            <a:extLst>
              <a:ext uri="{FF2B5EF4-FFF2-40B4-BE49-F238E27FC236}">
                <a16:creationId xmlns:a16="http://schemas.microsoft.com/office/drawing/2014/main" id="{624CE4C3-04BC-8301-CAD4-6353969204BF}"/>
              </a:ext>
            </a:extLst>
          </p:cNvPr>
          <p:cNvSpPr txBox="1"/>
          <p:nvPr/>
        </p:nvSpPr>
        <p:spPr>
          <a:xfrm>
            <a:off x="223412" y="3257351"/>
            <a:ext cx="1628598" cy="1384995"/>
          </a:xfrm>
          <a:prstGeom prst="rect">
            <a:avLst/>
          </a:prstGeom>
          <a:noFill/>
        </p:spPr>
        <p:txBody>
          <a:bodyPr wrap="square" rtlCol="0">
            <a:spAutoFit/>
          </a:bodyPr>
          <a:lstStyle/>
          <a:p>
            <a:pPr algn="ctr"/>
            <a:r>
              <a:rPr lang="en-GB" sz="1200" b="1" dirty="0">
                <a:solidFill>
                  <a:srgbClr val="FF0000"/>
                </a:solidFill>
              </a:rPr>
              <a:t>Talent Management</a:t>
            </a:r>
          </a:p>
          <a:p>
            <a:pPr algn="ctr"/>
            <a:endParaRPr lang="en-GB" sz="1200" b="1" dirty="0">
              <a:solidFill>
                <a:srgbClr val="FF0000"/>
              </a:solidFill>
            </a:endParaRPr>
          </a:p>
          <a:p>
            <a:pPr algn="ctr"/>
            <a:r>
              <a:rPr lang="en-GB" sz="1200" b="1" dirty="0">
                <a:solidFill>
                  <a:srgbClr val="FF0000"/>
                </a:solidFill>
              </a:rPr>
              <a:t>Policies</a:t>
            </a:r>
          </a:p>
          <a:p>
            <a:pPr algn="ctr"/>
            <a:endParaRPr lang="en-GB" sz="1200" b="1" dirty="0">
              <a:solidFill>
                <a:srgbClr val="FF0000"/>
              </a:solidFill>
            </a:endParaRPr>
          </a:p>
          <a:p>
            <a:pPr algn="ctr"/>
            <a:r>
              <a:rPr lang="en-GB" sz="1200" b="1" dirty="0">
                <a:solidFill>
                  <a:srgbClr val="FF0000"/>
                </a:solidFill>
              </a:rPr>
              <a:t>Internal Communications</a:t>
            </a:r>
          </a:p>
          <a:p>
            <a:pPr algn="ctr"/>
            <a:endParaRPr lang="en-GB" sz="1200" b="1" dirty="0">
              <a:solidFill>
                <a:srgbClr val="FF0000"/>
              </a:solidFill>
            </a:endParaRPr>
          </a:p>
          <a:p>
            <a:pPr algn="ctr"/>
            <a:r>
              <a:rPr lang="en-GB" sz="1200" b="1" dirty="0">
                <a:solidFill>
                  <a:srgbClr val="FF0000"/>
                </a:solidFill>
              </a:rPr>
              <a:t>Diversity &amp; Inclusion</a:t>
            </a:r>
          </a:p>
        </p:txBody>
      </p:sp>
      <p:sp>
        <p:nvSpPr>
          <p:cNvPr id="55" name="TextBox 54">
            <a:extLst>
              <a:ext uri="{FF2B5EF4-FFF2-40B4-BE49-F238E27FC236}">
                <a16:creationId xmlns:a16="http://schemas.microsoft.com/office/drawing/2014/main" id="{1058003F-D98E-9784-5BB4-5DE94E489FA7}"/>
              </a:ext>
            </a:extLst>
          </p:cNvPr>
          <p:cNvSpPr txBox="1"/>
          <p:nvPr/>
        </p:nvSpPr>
        <p:spPr>
          <a:xfrm>
            <a:off x="1791539" y="3270007"/>
            <a:ext cx="1628598" cy="1569660"/>
          </a:xfrm>
          <a:prstGeom prst="rect">
            <a:avLst/>
          </a:prstGeom>
          <a:noFill/>
        </p:spPr>
        <p:txBody>
          <a:bodyPr wrap="square" rtlCol="0">
            <a:spAutoFit/>
          </a:bodyPr>
          <a:lstStyle/>
          <a:p>
            <a:pPr algn="ctr"/>
            <a:r>
              <a:rPr lang="en-GB" sz="1200" b="1" dirty="0"/>
              <a:t>Fiber Network</a:t>
            </a:r>
          </a:p>
          <a:p>
            <a:pPr algn="ctr"/>
            <a:endParaRPr lang="en-GB" sz="1200" b="1" dirty="0"/>
          </a:p>
          <a:p>
            <a:pPr algn="ctr"/>
            <a:r>
              <a:rPr lang="en-GB" sz="1200" b="1" dirty="0"/>
              <a:t>Roll-out of 5G</a:t>
            </a:r>
          </a:p>
          <a:p>
            <a:pPr algn="ctr"/>
            <a:endParaRPr lang="en-GB" sz="1200" b="1" dirty="0"/>
          </a:p>
          <a:p>
            <a:pPr algn="ctr"/>
            <a:r>
              <a:rPr lang="en-GB" sz="1200" b="1" dirty="0"/>
              <a:t>Network Coverage Strategies</a:t>
            </a:r>
          </a:p>
          <a:p>
            <a:pPr algn="ctr"/>
            <a:endParaRPr lang="en-GB" sz="1200" b="1" dirty="0"/>
          </a:p>
          <a:p>
            <a:pPr algn="ctr"/>
            <a:r>
              <a:rPr lang="en-GB" sz="1200" b="1" dirty="0"/>
              <a:t>Innovations</a:t>
            </a:r>
          </a:p>
        </p:txBody>
      </p:sp>
      <p:sp>
        <p:nvSpPr>
          <p:cNvPr id="56" name="TextBox 55">
            <a:extLst>
              <a:ext uri="{FF2B5EF4-FFF2-40B4-BE49-F238E27FC236}">
                <a16:creationId xmlns:a16="http://schemas.microsoft.com/office/drawing/2014/main" id="{F17CE121-1F43-FB0F-4717-FF8A02D4B3B4}"/>
              </a:ext>
            </a:extLst>
          </p:cNvPr>
          <p:cNvSpPr txBox="1"/>
          <p:nvPr/>
        </p:nvSpPr>
        <p:spPr>
          <a:xfrm>
            <a:off x="3209867" y="3259757"/>
            <a:ext cx="1628598" cy="646331"/>
          </a:xfrm>
          <a:prstGeom prst="rect">
            <a:avLst/>
          </a:prstGeom>
          <a:noFill/>
        </p:spPr>
        <p:txBody>
          <a:bodyPr wrap="square" rtlCol="0">
            <a:spAutoFit/>
          </a:bodyPr>
          <a:lstStyle/>
          <a:p>
            <a:pPr algn="ctr"/>
            <a:r>
              <a:rPr lang="en-GB" sz="1200" b="1" dirty="0">
                <a:solidFill>
                  <a:srgbClr val="FF0000"/>
                </a:solidFill>
              </a:rPr>
              <a:t>Modernisation</a:t>
            </a:r>
          </a:p>
          <a:p>
            <a:pPr algn="ctr"/>
            <a:endParaRPr lang="en-GB" sz="1200" b="1" dirty="0">
              <a:solidFill>
                <a:srgbClr val="FF0000"/>
              </a:solidFill>
            </a:endParaRPr>
          </a:p>
          <a:p>
            <a:pPr algn="ctr"/>
            <a:r>
              <a:rPr lang="en-GB" sz="1200" b="1" dirty="0">
                <a:solidFill>
                  <a:srgbClr val="FF0000"/>
                </a:solidFill>
              </a:rPr>
              <a:t>Digital Transformation</a:t>
            </a:r>
          </a:p>
        </p:txBody>
      </p:sp>
      <p:sp>
        <p:nvSpPr>
          <p:cNvPr id="57" name="TextBox 56">
            <a:extLst>
              <a:ext uri="{FF2B5EF4-FFF2-40B4-BE49-F238E27FC236}">
                <a16:creationId xmlns:a16="http://schemas.microsoft.com/office/drawing/2014/main" id="{50F9A9E1-895A-B436-4B77-38C999A8C2A4}"/>
              </a:ext>
            </a:extLst>
          </p:cNvPr>
          <p:cNvSpPr txBox="1"/>
          <p:nvPr/>
        </p:nvSpPr>
        <p:spPr>
          <a:xfrm>
            <a:off x="4592568" y="3265223"/>
            <a:ext cx="1628598" cy="1015663"/>
          </a:xfrm>
          <a:prstGeom prst="rect">
            <a:avLst/>
          </a:prstGeom>
          <a:noFill/>
        </p:spPr>
        <p:txBody>
          <a:bodyPr wrap="square" rtlCol="0">
            <a:spAutoFit/>
          </a:bodyPr>
          <a:lstStyle/>
          <a:p>
            <a:pPr algn="ctr"/>
            <a:r>
              <a:rPr lang="en-GB" sz="1200" b="1" dirty="0"/>
              <a:t>International Affairs</a:t>
            </a:r>
          </a:p>
          <a:p>
            <a:pPr algn="ctr"/>
            <a:endParaRPr lang="en-GB" sz="1200" b="1" dirty="0"/>
          </a:p>
          <a:p>
            <a:pPr algn="ctr"/>
            <a:r>
              <a:rPr lang="en-GB" sz="1200" b="1" dirty="0"/>
              <a:t>Wholesales</a:t>
            </a:r>
          </a:p>
          <a:p>
            <a:pPr algn="ctr"/>
            <a:endParaRPr lang="en-GB" sz="1200" b="1" dirty="0"/>
          </a:p>
          <a:p>
            <a:pPr algn="ctr"/>
            <a:r>
              <a:rPr lang="en-GB" sz="1200" b="1" dirty="0"/>
              <a:t>Business Strategies</a:t>
            </a:r>
          </a:p>
        </p:txBody>
      </p:sp>
      <p:sp>
        <p:nvSpPr>
          <p:cNvPr id="58" name="TextBox 57">
            <a:extLst>
              <a:ext uri="{FF2B5EF4-FFF2-40B4-BE49-F238E27FC236}">
                <a16:creationId xmlns:a16="http://schemas.microsoft.com/office/drawing/2014/main" id="{779DA880-A9AA-FF9F-3DF4-B74C64232C42}"/>
              </a:ext>
            </a:extLst>
          </p:cNvPr>
          <p:cNvSpPr txBox="1"/>
          <p:nvPr/>
        </p:nvSpPr>
        <p:spPr>
          <a:xfrm>
            <a:off x="6196322" y="3268225"/>
            <a:ext cx="1628598" cy="1569660"/>
          </a:xfrm>
          <a:prstGeom prst="rect">
            <a:avLst/>
          </a:prstGeom>
          <a:noFill/>
        </p:spPr>
        <p:txBody>
          <a:bodyPr wrap="square" rtlCol="0">
            <a:spAutoFit/>
          </a:bodyPr>
          <a:lstStyle/>
          <a:p>
            <a:pPr algn="ctr"/>
            <a:r>
              <a:rPr lang="en-GB" sz="1200" b="1" dirty="0">
                <a:solidFill>
                  <a:srgbClr val="FF0000"/>
                </a:solidFill>
              </a:rPr>
              <a:t>Accounting</a:t>
            </a:r>
          </a:p>
          <a:p>
            <a:pPr algn="ctr"/>
            <a:endParaRPr lang="en-GB" sz="1200" b="1" dirty="0">
              <a:solidFill>
                <a:srgbClr val="FF0000"/>
              </a:solidFill>
            </a:endParaRPr>
          </a:p>
          <a:p>
            <a:pPr algn="ctr"/>
            <a:r>
              <a:rPr lang="en-GB" sz="1200" b="1" dirty="0">
                <a:solidFill>
                  <a:srgbClr val="FF0000"/>
                </a:solidFill>
              </a:rPr>
              <a:t>Financial Data</a:t>
            </a:r>
          </a:p>
          <a:p>
            <a:pPr algn="ctr"/>
            <a:endParaRPr lang="en-GB" sz="1200" b="1" dirty="0">
              <a:solidFill>
                <a:srgbClr val="FF0000"/>
              </a:solidFill>
            </a:endParaRPr>
          </a:p>
          <a:p>
            <a:pPr algn="ctr"/>
            <a:r>
              <a:rPr lang="en-GB" sz="1200" b="1" dirty="0">
                <a:solidFill>
                  <a:srgbClr val="FF0000"/>
                </a:solidFill>
              </a:rPr>
              <a:t>Stock</a:t>
            </a:r>
          </a:p>
          <a:p>
            <a:pPr algn="ctr"/>
            <a:endParaRPr lang="en-GB" sz="1200" b="1" dirty="0">
              <a:solidFill>
                <a:srgbClr val="FF0000"/>
              </a:solidFill>
            </a:endParaRPr>
          </a:p>
          <a:p>
            <a:pPr algn="ctr"/>
            <a:r>
              <a:rPr lang="en-GB" sz="1200" b="1" dirty="0">
                <a:solidFill>
                  <a:srgbClr val="FF0000"/>
                </a:solidFill>
              </a:rPr>
              <a:t>Investment / Dividend</a:t>
            </a:r>
          </a:p>
          <a:p>
            <a:pPr algn="ctr"/>
            <a:r>
              <a:rPr lang="en-GB" sz="1200" b="1" dirty="0">
                <a:solidFill>
                  <a:srgbClr val="FF0000"/>
                </a:solidFill>
              </a:rPr>
              <a:t>Decisions</a:t>
            </a:r>
          </a:p>
        </p:txBody>
      </p:sp>
      <p:sp>
        <p:nvSpPr>
          <p:cNvPr id="59" name="TextBox 58">
            <a:extLst>
              <a:ext uri="{FF2B5EF4-FFF2-40B4-BE49-F238E27FC236}">
                <a16:creationId xmlns:a16="http://schemas.microsoft.com/office/drawing/2014/main" id="{12AB3DAF-CFC3-0580-050B-14AEC0837D93}"/>
              </a:ext>
            </a:extLst>
          </p:cNvPr>
          <p:cNvSpPr txBox="1"/>
          <p:nvPr/>
        </p:nvSpPr>
        <p:spPr>
          <a:xfrm>
            <a:off x="7974723" y="3268225"/>
            <a:ext cx="1628598" cy="1815882"/>
          </a:xfrm>
          <a:prstGeom prst="rect">
            <a:avLst/>
          </a:prstGeom>
          <a:noFill/>
        </p:spPr>
        <p:txBody>
          <a:bodyPr wrap="square" rtlCol="0">
            <a:spAutoFit/>
          </a:bodyPr>
          <a:lstStyle/>
          <a:p>
            <a:pPr algn="ctr"/>
            <a:r>
              <a:rPr lang="en-GB" sz="1200" b="1" dirty="0"/>
              <a:t>MARKETING</a:t>
            </a:r>
          </a:p>
          <a:p>
            <a:pPr algn="ctr"/>
            <a:endParaRPr lang="en-GB" sz="1200" b="1" dirty="0"/>
          </a:p>
          <a:p>
            <a:pPr algn="ctr"/>
            <a:r>
              <a:rPr lang="en-GB" sz="1200" b="1" dirty="0"/>
              <a:t>BRAND</a:t>
            </a:r>
          </a:p>
          <a:p>
            <a:pPr algn="ctr"/>
            <a:endParaRPr lang="en-GB" sz="1200" b="1" dirty="0"/>
          </a:p>
          <a:p>
            <a:pPr algn="ctr"/>
            <a:r>
              <a:rPr lang="en-GB" sz="1200" b="1" dirty="0"/>
              <a:t>Customer Experience</a:t>
            </a:r>
          </a:p>
          <a:p>
            <a:pPr algn="ctr"/>
            <a:endParaRPr lang="en-GB" sz="1200" b="1" dirty="0"/>
          </a:p>
          <a:p>
            <a:pPr algn="ctr"/>
            <a:r>
              <a:rPr lang="en-GB" sz="1200" b="1" dirty="0"/>
              <a:t>Sales &amp; Services</a:t>
            </a:r>
          </a:p>
          <a:p>
            <a:pPr algn="ctr"/>
            <a:endParaRPr lang="en-GB" sz="1200" b="1" dirty="0"/>
          </a:p>
          <a:p>
            <a:pPr algn="ctr"/>
            <a:r>
              <a:rPr lang="en-GB" sz="1200" b="1" dirty="0"/>
              <a:t>Commercial Operations</a:t>
            </a:r>
          </a:p>
        </p:txBody>
      </p:sp>
      <p:sp>
        <p:nvSpPr>
          <p:cNvPr id="60" name="TextBox 59">
            <a:extLst>
              <a:ext uri="{FF2B5EF4-FFF2-40B4-BE49-F238E27FC236}">
                <a16:creationId xmlns:a16="http://schemas.microsoft.com/office/drawing/2014/main" id="{986D6A0F-CE57-1B98-A1C8-3D4FF94FDA10}"/>
              </a:ext>
            </a:extLst>
          </p:cNvPr>
          <p:cNvSpPr txBox="1"/>
          <p:nvPr/>
        </p:nvSpPr>
        <p:spPr>
          <a:xfrm>
            <a:off x="9861823" y="3268225"/>
            <a:ext cx="1628598" cy="1384995"/>
          </a:xfrm>
          <a:prstGeom prst="rect">
            <a:avLst/>
          </a:prstGeom>
          <a:noFill/>
        </p:spPr>
        <p:txBody>
          <a:bodyPr wrap="square" rtlCol="0">
            <a:spAutoFit/>
          </a:bodyPr>
          <a:lstStyle/>
          <a:p>
            <a:pPr algn="ctr"/>
            <a:r>
              <a:rPr lang="en-GB" sz="1200" b="1" dirty="0">
                <a:solidFill>
                  <a:srgbClr val="FF0000"/>
                </a:solidFill>
              </a:rPr>
              <a:t>Monitor Group</a:t>
            </a:r>
          </a:p>
          <a:p>
            <a:pPr algn="ctr"/>
            <a:r>
              <a:rPr lang="en-GB" sz="1200" b="1" dirty="0">
                <a:solidFill>
                  <a:srgbClr val="FF0000"/>
                </a:solidFill>
              </a:rPr>
              <a:t>Risk &amp; Compliance</a:t>
            </a:r>
          </a:p>
          <a:p>
            <a:pPr algn="ctr"/>
            <a:endParaRPr lang="en-GB" sz="1200" b="1" dirty="0">
              <a:solidFill>
                <a:srgbClr val="FF0000"/>
              </a:solidFill>
            </a:endParaRPr>
          </a:p>
          <a:p>
            <a:pPr algn="ctr"/>
            <a:r>
              <a:rPr lang="en-GB" sz="1200" b="1" dirty="0">
                <a:solidFill>
                  <a:srgbClr val="FF0000"/>
                </a:solidFill>
              </a:rPr>
              <a:t>Monitor Integrity of the Financial Statements</a:t>
            </a:r>
          </a:p>
          <a:p>
            <a:pPr algn="ctr"/>
            <a:endParaRPr lang="en-GB" sz="1200" b="1" dirty="0">
              <a:solidFill>
                <a:srgbClr val="FF0000"/>
              </a:solidFill>
            </a:endParaRPr>
          </a:p>
          <a:p>
            <a:pPr algn="ctr"/>
            <a:r>
              <a:rPr lang="en-GB" sz="1200" b="1" dirty="0">
                <a:solidFill>
                  <a:srgbClr val="FF0000"/>
                </a:solidFill>
              </a:rPr>
              <a:t>Internal &amp; External Audits</a:t>
            </a:r>
          </a:p>
        </p:txBody>
      </p:sp>
      <p:pic>
        <p:nvPicPr>
          <p:cNvPr id="62" name="Picture 61" descr="A black text on a white background&#10;&#10;Description automatically generated">
            <a:extLst>
              <a:ext uri="{FF2B5EF4-FFF2-40B4-BE49-F238E27FC236}">
                <a16:creationId xmlns:a16="http://schemas.microsoft.com/office/drawing/2014/main" id="{1CDBE411-78FB-973D-7F69-7EB631402877}"/>
              </a:ext>
            </a:extLst>
          </p:cNvPr>
          <p:cNvPicPr>
            <a:picLocks noChangeAspect="1"/>
          </p:cNvPicPr>
          <p:nvPr/>
        </p:nvPicPr>
        <p:blipFill>
          <a:blip r:embed="rId3"/>
          <a:stretch>
            <a:fillRect/>
          </a:stretch>
        </p:blipFill>
        <p:spPr>
          <a:xfrm>
            <a:off x="1804904" y="5295724"/>
            <a:ext cx="1299053" cy="396053"/>
          </a:xfrm>
          <a:prstGeom prst="rect">
            <a:avLst/>
          </a:prstGeom>
        </p:spPr>
      </p:pic>
      <p:pic>
        <p:nvPicPr>
          <p:cNvPr id="64" name="Picture 63" descr="A black text on a white background&#10;&#10;Description automatically generated">
            <a:extLst>
              <a:ext uri="{FF2B5EF4-FFF2-40B4-BE49-F238E27FC236}">
                <a16:creationId xmlns:a16="http://schemas.microsoft.com/office/drawing/2014/main" id="{F3B527B1-4478-947D-F76A-168AF34D3ACE}"/>
              </a:ext>
            </a:extLst>
          </p:cNvPr>
          <p:cNvPicPr>
            <a:picLocks noChangeAspect="1"/>
          </p:cNvPicPr>
          <p:nvPr/>
        </p:nvPicPr>
        <p:blipFill>
          <a:blip r:embed="rId4"/>
          <a:stretch>
            <a:fillRect/>
          </a:stretch>
        </p:blipFill>
        <p:spPr>
          <a:xfrm>
            <a:off x="7242981" y="5301336"/>
            <a:ext cx="1682617" cy="390441"/>
          </a:xfrm>
          <a:prstGeom prst="rect">
            <a:avLst/>
          </a:prstGeom>
        </p:spPr>
      </p:pic>
      <p:pic>
        <p:nvPicPr>
          <p:cNvPr id="67" name="Picture 66" descr="A black text on a white background&#10;&#10;Description automatically generated">
            <a:extLst>
              <a:ext uri="{FF2B5EF4-FFF2-40B4-BE49-F238E27FC236}">
                <a16:creationId xmlns:a16="http://schemas.microsoft.com/office/drawing/2014/main" id="{3C3E34EC-1E0A-BFE0-0923-6A369D37E9FB}"/>
              </a:ext>
            </a:extLst>
          </p:cNvPr>
          <p:cNvPicPr>
            <a:picLocks noChangeAspect="1"/>
          </p:cNvPicPr>
          <p:nvPr/>
        </p:nvPicPr>
        <p:blipFill>
          <a:blip r:embed="rId5"/>
          <a:stretch>
            <a:fillRect/>
          </a:stretch>
        </p:blipFill>
        <p:spPr>
          <a:xfrm>
            <a:off x="4060168" y="5299835"/>
            <a:ext cx="2226601" cy="387830"/>
          </a:xfrm>
          <a:prstGeom prst="rect">
            <a:avLst/>
          </a:prstGeom>
        </p:spPr>
      </p:pic>
      <p:pic>
        <p:nvPicPr>
          <p:cNvPr id="69" name="Picture 68" descr="A black text on a white background&#10;&#10;Description automatically generated">
            <a:extLst>
              <a:ext uri="{FF2B5EF4-FFF2-40B4-BE49-F238E27FC236}">
                <a16:creationId xmlns:a16="http://schemas.microsoft.com/office/drawing/2014/main" id="{41F7719D-6EA5-0F27-10A1-0F62DD3D09D5}"/>
              </a:ext>
            </a:extLst>
          </p:cNvPr>
          <p:cNvPicPr>
            <a:picLocks noChangeAspect="1"/>
          </p:cNvPicPr>
          <p:nvPr/>
        </p:nvPicPr>
        <p:blipFill>
          <a:blip r:embed="rId6"/>
          <a:stretch>
            <a:fillRect/>
          </a:stretch>
        </p:blipFill>
        <p:spPr>
          <a:xfrm>
            <a:off x="6677050" y="5983529"/>
            <a:ext cx="1181721" cy="390526"/>
          </a:xfrm>
          <a:prstGeom prst="rect">
            <a:avLst/>
          </a:prstGeom>
        </p:spPr>
      </p:pic>
      <p:pic>
        <p:nvPicPr>
          <p:cNvPr id="71" name="Picture 70" descr="A black text on a white background&#10;&#10;Description automatically generated">
            <a:extLst>
              <a:ext uri="{FF2B5EF4-FFF2-40B4-BE49-F238E27FC236}">
                <a16:creationId xmlns:a16="http://schemas.microsoft.com/office/drawing/2014/main" id="{9C21F4BB-197B-2DD3-6CCE-DF94ED4A279A}"/>
              </a:ext>
            </a:extLst>
          </p:cNvPr>
          <p:cNvPicPr>
            <a:picLocks noChangeAspect="1"/>
          </p:cNvPicPr>
          <p:nvPr/>
        </p:nvPicPr>
        <p:blipFill>
          <a:blip r:embed="rId7"/>
          <a:stretch>
            <a:fillRect/>
          </a:stretch>
        </p:blipFill>
        <p:spPr>
          <a:xfrm>
            <a:off x="9413306" y="5965951"/>
            <a:ext cx="1360243" cy="390280"/>
          </a:xfrm>
          <a:prstGeom prst="rect">
            <a:avLst/>
          </a:prstGeom>
        </p:spPr>
      </p:pic>
      <p:pic>
        <p:nvPicPr>
          <p:cNvPr id="73" name="Picture 72" descr="A black text on a white background&#10;&#10;Description automatically generated">
            <a:extLst>
              <a:ext uri="{FF2B5EF4-FFF2-40B4-BE49-F238E27FC236}">
                <a16:creationId xmlns:a16="http://schemas.microsoft.com/office/drawing/2014/main" id="{06FB6077-6EE9-D1CF-CA04-486B57201191}"/>
              </a:ext>
            </a:extLst>
          </p:cNvPr>
          <p:cNvPicPr>
            <a:picLocks noChangeAspect="1"/>
          </p:cNvPicPr>
          <p:nvPr/>
        </p:nvPicPr>
        <p:blipFill>
          <a:blip r:embed="rId8"/>
          <a:stretch>
            <a:fillRect/>
          </a:stretch>
        </p:blipFill>
        <p:spPr>
          <a:xfrm>
            <a:off x="3244088" y="6001614"/>
            <a:ext cx="1878427" cy="396780"/>
          </a:xfrm>
          <a:prstGeom prst="rect">
            <a:avLst/>
          </a:prstGeom>
        </p:spPr>
      </p:pic>
      <p:pic>
        <p:nvPicPr>
          <p:cNvPr id="75" name="Picture 74" descr="A black text on a white background&#10;&#10;Description automatically generated">
            <a:extLst>
              <a:ext uri="{FF2B5EF4-FFF2-40B4-BE49-F238E27FC236}">
                <a16:creationId xmlns:a16="http://schemas.microsoft.com/office/drawing/2014/main" id="{0D66B11F-4329-E7F1-4B20-5115A37076E4}"/>
              </a:ext>
            </a:extLst>
          </p:cNvPr>
          <p:cNvPicPr>
            <a:picLocks noChangeAspect="1"/>
          </p:cNvPicPr>
          <p:nvPr/>
        </p:nvPicPr>
        <p:blipFill>
          <a:blip r:embed="rId9"/>
          <a:stretch>
            <a:fillRect/>
          </a:stretch>
        </p:blipFill>
        <p:spPr>
          <a:xfrm>
            <a:off x="445181" y="5967572"/>
            <a:ext cx="1878427" cy="390322"/>
          </a:xfrm>
          <a:prstGeom prst="rect">
            <a:avLst/>
          </a:prstGeom>
        </p:spPr>
      </p:pic>
      <p:sp>
        <p:nvSpPr>
          <p:cNvPr id="2" name="TextBox 1">
            <a:extLst>
              <a:ext uri="{FF2B5EF4-FFF2-40B4-BE49-F238E27FC236}">
                <a16:creationId xmlns:a16="http://schemas.microsoft.com/office/drawing/2014/main" id="{D955D235-1702-6769-7DC4-274B497181FA}"/>
              </a:ext>
            </a:extLst>
          </p:cNvPr>
          <p:cNvSpPr txBox="1"/>
          <p:nvPr/>
        </p:nvSpPr>
        <p:spPr>
          <a:xfrm>
            <a:off x="610498" y="1811641"/>
            <a:ext cx="10799398" cy="307777"/>
          </a:xfrm>
          <a:prstGeom prst="rect">
            <a:avLst/>
          </a:prstGeom>
          <a:noFill/>
        </p:spPr>
        <p:txBody>
          <a:bodyPr wrap="square" rtlCol="0">
            <a:spAutoFit/>
          </a:bodyPr>
          <a:lstStyle/>
          <a:p>
            <a:pPr algn="just"/>
            <a:r>
              <a:rPr lang="en-GB" sz="1400" b="0" i="0" dirty="0">
                <a:solidFill>
                  <a:srgbClr val="1F1F1F"/>
                </a:solidFill>
                <a:effectLst/>
                <a:latin typeface="ElsevierGulliver"/>
              </a:rPr>
              <a:t>“Successfully implementing sustainability practices in supply chains involves identifying technical and behavioural practices.” </a:t>
            </a:r>
            <a:r>
              <a:rPr lang="en-GB" sz="1400" dirty="0">
                <a:solidFill>
                  <a:srgbClr val="1F1F1F"/>
                </a:solidFill>
                <a:latin typeface="ElsevierGulliver"/>
              </a:rPr>
              <a:t>(Romano et all., 2023)</a:t>
            </a:r>
            <a:endParaRPr lang="en-GB" sz="1400" dirty="0"/>
          </a:p>
        </p:txBody>
      </p:sp>
    </p:spTree>
    <p:extLst>
      <p:ext uri="{BB962C8B-B14F-4D97-AF65-F5344CB8AC3E}">
        <p14:creationId xmlns:p14="http://schemas.microsoft.com/office/powerpoint/2010/main" val="130696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8101-4ED5-4D91-9EFA-B0E7C1EA6E26}"/>
              </a:ext>
            </a:extLst>
          </p:cNvPr>
          <p:cNvSpPr>
            <a:spLocks noGrp="1"/>
          </p:cNvSpPr>
          <p:nvPr>
            <p:ph type="title"/>
          </p:nvPr>
        </p:nvSpPr>
        <p:spPr>
          <a:xfrm>
            <a:off x="223991" y="2793629"/>
            <a:ext cx="2859552" cy="864064"/>
          </a:xfrm>
        </p:spPr>
        <p:txBody>
          <a:bodyPr rtlCol="0">
            <a:normAutofit fontScale="90000"/>
          </a:bodyPr>
          <a:lstStyle/>
          <a:p>
            <a:pPr algn="ctr" rtl="0"/>
            <a:r>
              <a:rPr lang="en-GB" sz="2400" b="1" i="0" dirty="0">
                <a:solidFill>
                  <a:schemeClr val="tx1"/>
                </a:solidFill>
                <a:effectLst>
                  <a:outerShdw blurRad="38100" dist="38100" dir="2700000" algn="tl">
                    <a:srgbClr val="000000">
                      <a:alpha val="43137"/>
                    </a:srgbClr>
                  </a:outerShdw>
                </a:effectLst>
              </a:rPr>
              <a:t>Internal Factors</a:t>
            </a:r>
            <a:br>
              <a:rPr lang="en-GB" sz="2400" b="1" i="0" dirty="0">
                <a:solidFill>
                  <a:schemeClr val="tx1"/>
                </a:solidFill>
                <a:effectLst>
                  <a:outerShdw blurRad="38100" dist="38100" dir="2700000" algn="tl">
                    <a:srgbClr val="000000">
                      <a:alpha val="43137"/>
                    </a:srgbClr>
                  </a:outerShdw>
                </a:effectLst>
              </a:rPr>
            </a:br>
            <a:br>
              <a:rPr lang="en-GB" sz="2400" b="1" i="0" dirty="0">
                <a:solidFill>
                  <a:schemeClr val="tx1"/>
                </a:solidFill>
                <a:effectLst>
                  <a:outerShdw blurRad="38100" dist="38100" dir="2700000" algn="tl">
                    <a:srgbClr val="000000">
                      <a:alpha val="43137"/>
                    </a:srgbClr>
                  </a:outerShdw>
                </a:effectLst>
              </a:rPr>
            </a:br>
            <a:r>
              <a:rPr lang="en-GB" sz="1300" b="1" i="0" dirty="0">
                <a:solidFill>
                  <a:schemeClr val="tx1"/>
                </a:solidFill>
                <a:latin typeface="ReithSans"/>
              </a:rPr>
              <a:t>are factors within a business that can be controlled by the organisation</a:t>
            </a:r>
            <a:r>
              <a:rPr lang="en-GB" sz="1050" b="1" i="0" dirty="0">
                <a:solidFill>
                  <a:schemeClr val="tx1"/>
                </a:solidFill>
                <a:latin typeface="ReithSans"/>
              </a:rPr>
              <a:t>.</a:t>
            </a:r>
            <a:endParaRPr lang="en-GB" sz="2400" b="1" i="0" dirty="0">
              <a:solidFill>
                <a:schemeClr val="tx1"/>
              </a:solidFill>
            </a:endParaRPr>
          </a:p>
        </p:txBody>
      </p:sp>
      <p:pic>
        <p:nvPicPr>
          <p:cNvPr id="8" name="Picture Placeholder 7" descr="View of city buildings over the water from a track">
            <a:extLst>
              <a:ext uri="{FF2B5EF4-FFF2-40B4-BE49-F238E27FC236}">
                <a16:creationId xmlns:a16="http://schemas.microsoft.com/office/drawing/2014/main" id="{5A5996C8-9A00-4071-B24A-D1B22DDFAD6F}"/>
              </a:ext>
            </a:extLst>
          </p:cNvPr>
          <p:cNvPicPr>
            <a:picLocks noGrp="1" noChangeAspect="1"/>
          </p:cNvPicPr>
          <p:nvPr>
            <p:ph type="pic" sz="quarter" idx="13"/>
          </p:nvPr>
        </p:nvPicPr>
        <p:blipFill rotWithShape="1">
          <a:blip r:embed="rId2" cstate="screen">
            <a:alphaModFix/>
            <a:extLst>
              <a:ext uri="{28A0092B-C50C-407E-A947-70E740481C1C}">
                <a14:useLocalDpi xmlns:a14="http://schemas.microsoft.com/office/drawing/2010/main"/>
              </a:ext>
            </a:extLst>
          </a:blip>
          <a:srcRect/>
          <a:stretch/>
        </p:blipFill>
        <p:spPr>
          <a:xfrm>
            <a:off x="3194644" y="3097"/>
            <a:ext cx="8997356" cy="4581079"/>
          </a:xfrm>
        </p:spPr>
      </p:pic>
      <p:pic>
        <p:nvPicPr>
          <p:cNvPr id="10" name="Picture Placeholder 9" descr="View of city buildings over the water">
            <a:extLst>
              <a:ext uri="{FF2B5EF4-FFF2-40B4-BE49-F238E27FC236}">
                <a16:creationId xmlns:a16="http://schemas.microsoft.com/office/drawing/2014/main" id="{C2C517CC-DCFE-4E86-A4E5-F5BFD7BF69FF}"/>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7243070" y="883420"/>
            <a:ext cx="4948931" cy="5974580"/>
          </a:xfrm>
        </p:spPr>
      </p:pic>
      <p:pic>
        <p:nvPicPr>
          <p:cNvPr id="12" name="Picture Placeholder 11" descr="A picture containing glass buildings with reflection">
            <a:extLst>
              <a:ext uri="{FF2B5EF4-FFF2-40B4-BE49-F238E27FC236}">
                <a16:creationId xmlns:a16="http://schemas.microsoft.com/office/drawing/2014/main" id="{90D6ECDF-A0E4-4308-967E-8BAC3E85A4B7}"/>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a:ext>
            </a:extLst>
          </a:blip>
          <a:srcRect/>
          <a:stretch/>
        </p:blipFill>
        <p:spPr>
          <a:xfrm>
            <a:off x="4234997" y="4574265"/>
            <a:ext cx="5074516" cy="2298983"/>
          </a:xfrm>
        </p:spPr>
      </p:pic>
      <p:pic>
        <p:nvPicPr>
          <p:cNvPr id="5" name="Picture 4" descr="A red and white logo&#10;&#10;Description automatically generated">
            <a:extLst>
              <a:ext uri="{FF2B5EF4-FFF2-40B4-BE49-F238E27FC236}">
                <a16:creationId xmlns:a16="http://schemas.microsoft.com/office/drawing/2014/main" id="{3C4B8036-F4CC-8190-6E53-67C6EB2AA9A6}"/>
              </a:ext>
            </a:extLst>
          </p:cNvPr>
          <p:cNvPicPr>
            <a:picLocks noChangeAspect="1"/>
          </p:cNvPicPr>
          <p:nvPr/>
        </p:nvPicPr>
        <p:blipFill>
          <a:blip r:embed="rId5"/>
          <a:stretch>
            <a:fillRect/>
          </a:stretch>
        </p:blipFill>
        <p:spPr>
          <a:xfrm>
            <a:off x="10461072" y="5065354"/>
            <a:ext cx="1305261" cy="1311467"/>
          </a:xfrm>
          <a:prstGeom prst="rect">
            <a:avLst/>
          </a:prstGeom>
        </p:spPr>
      </p:pic>
      <p:sp>
        <p:nvSpPr>
          <p:cNvPr id="3" name="Subtitle 2">
            <a:extLst>
              <a:ext uri="{FF2B5EF4-FFF2-40B4-BE49-F238E27FC236}">
                <a16:creationId xmlns:a16="http://schemas.microsoft.com/office/drawing/2014/main" id="{B7D98F09-AA82-4443-B901-71F5DF765C10}"/>
              </a:ext>
            </a:extLst>
          </p:cNvPr>
          <p:cNvSpPr>
            <a:spLocks noGrp="1"/>
          </p:cNvSpPr>
          <p:nvPr>
            <p:ph type="subTitle" idx="1"/>
          </p:nvPr>
        </p:nvSpPr>
        <p:spPr>
          <a:xfrm>
            <a:off x="365229" y="771376"/>
            <a:ext cx="2576770" cy="646331"/>
          </a:xfrm>
        </p:spPr>
        <p:txBody>
          <a:bodyPr rtlCol="0">
            <a:noAutofit/>
          </a:bodyPr>
          <a:lstStyle/>
          <a:p>
            <a:pPr algn="ctr" rtl="0"/>
            <a:r>
              <a:rPr lang="en-GB" sz="4000" b="1" dirty="0">
                <a:solidFill>
                  <a:srgbClr val="FF0000"/>
                </a:solidFill>
                <a:effectLst>
                  <a:outerShdw blurRad="38100" dist="38100" dir="2700000" algn="tl">
                    <a:srgbClr val="000000">
                      <a:alpha val="43137"/>
                    </a:srgbClr>
                  </a:outerShdw>
                </a:effectLst>
              </a:rPr>
              <a:t>FACTORS</a:t>
            </a:r>
          </a:p>
        </p:txBody>
      </p:sp>
      <p:sp>
        <p:nvSpPr>
          <p:cNvPr id="4" name="Title 1">
            <a:extLst>
              <a:ext uri="{FF2B5EF4-FFF2-40B4-BE49-F238E27FC236}">
                <a16:creationId xmlns:a16="http://schemas.microsoft.com/office/drawing/2014/main" id="{260C0A8A-DC1B-5641-CB82-07F7D77ADF8F}"/>
              </a:ext>
            </a:extLst>
          </p:cNvPr>
          <p:cNvSpPr txBox="1">
            <a:spLocks/>
          </p:cNvSpPr>
          <p:nvPr/>
        </p:nvSpPr>
        <p:spPr>
          <a:xfrm>
            <a:off x="3067924" y="2444117"/>
            <a:ext cx="3018714" cy="131456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a:lstStyle>
          <a:p>
            <a:pPr marL="285750" indent="-285750">
              <a:buFont typeface="Wingdings" panose="05000000000000000000" pitchFamily="2" charset="2"/>
              <a:buChar char="§"/>
            </a:pPr>
            <a:r>
              <a:rPr lang="en-GB" sz="1600" b="1" i="0" dirty="0">
                <a:solidFill>
                  <a:schemeClr val="tx1"/>
                </a:solidFill>
              </a:rPr>
              <a:t>Finance</a:t>
            </a:r>
          </a:p>
          <a:p>
            <a:pPr marL="285750" indent="-285750">
              <a:buFont typeface="Wingdings" panose="05000000000000000000" pitchFamily="2" charset="2"/>
              <a:buChar char="§"/>
            </a:pPr>
            <a:r>
              <a:rPr lang="en-GB" sz="1600" b="1" i="0" dirty="0">
                <a:solidFill>
                  <a:schemeClr val="tx1"/>
                </a:solidFill>
              </a:rPr>
              <a:t>Corporate Culture</a:t>
            </a:r>
          </a:p>
          <a:p>
            <a:pPr marL="285750" indent="-285750">
              <a:buFont typeface="Wingdings" panose="05000000000000000000" pitchFamily="2" charset="2"/>
              <a:buChar char="§"/>
            </a:pPr>
            <a:r>
              <a:rPr lang="en-GB" sz="1600" b="1" i="0" dirty="0">
                <a:solidFill>
                  <a:schemeClr val="tx1"/>
                </a:solidFill>
              </a:rPr>
              <a:t>Staffing</a:t>
            </a:r>
          </a:p>
          <a:p>
            <a:pPr marL="285750" indent="-285750">
              <a:buFont typeface="Wingdings" panose="05000000000000000000" pitchFamily="2" charset="2"/>
              <a:buChar char="§"/>
            </a:pPr>
            <a:r>
              <a:rPr lang="en-GB" sz="1600" b="1" i="0" dirty="0">
                <a:solidFill>
                  <a:schemeClr val="tx1"/>
                </a:solidFill>
              </a:rPr>
              <a:t>Current technology</a:t>
            </a:r>
          </a:p>
        </p:txBody>
      </p:sp>
      <p:sp>
        <p:nvSpPr>
          <p:cNvPr id="16" name="Title 1">
            <a:extLst>
              <a:ext uri="{FF2B5EF4-FFF2-40B4-BE49-F238E27FC236}">
                <a16:creationId xmlns:a16="http://schemas.microsoft.com/office/drawing/2014/main" id="{66878074-A05C-2346-FC6D-AD72BAA2102D}"/>
              </a:ext>
            </a:extLst>
          </p:cNvPr>
          <p:cNvSpPr txBox="1">
            <a:spLocks/>
          </p:cNvSpPr>
          <p:nvPr/>
        </p:nvSpPr>
        <p:spPr>
          <a:xfrm>
            <a:off x="176944" y="4479755"/>
            <a:ext cx="2953341" cy="1402526"/>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a:lstStyle>
          <a:p>
            <a:pPr algn="ctr"/>
            <a:r>
              <a:rPr lang="en-GB" sz="2400" b="1" i="0" dirty="0">
                <a:solidFill>
                  <a:srgbClr val="FF0000"/>
                </a:solidFill>
                <a:effectLst>
                  <a:outerShdw blurRad="38100" dist="38100" dir="2700000" algn="tl">
                    <a:srgbClr val="000000">
                      <a:alpha val="43137"/>
                    </a:srgbClr>
                  </a:outerShdw>
                </a:effectLst>
              </a:rPr>
              <a:t>external Factors</a:t>
            </a:r>
          </a:p>
          <a:p>
            <a:pPr algn="ctr"/>
            <a:br>
              <a:rPr lang="en-GB" sz="2400" i="0" dirty="0">
                <a:solidFill>
                  <a:srgbClr val="FF0000"/>
                </a:solidFill>
                <a:effectLst>
                  <a:outerShdw blurRad="38100" dist="38100" dir="2700000" algn="tl">
                    <a:srgbClr val="000000">
                      <a:alpha val="43137"/>
                    </a:srgbClr>
                  </a:outerShdw>
                </a:effectLst>
              </a:rPr>
            </a:br>
            <a:r>
              <a:rPr lang="en-GB" sz="1300" b="1" i="0" dirty="0">
                <a:solidFill>
                  <a:srgbClr val="FF0000"/>
                </a:solidFill>
                <a:latin typeface="ReithSans"/>
              </a:rPr>
              <a:t>are factors within a business that cannot be controlled by the organisation</a:t>
            </a:r>
            <a:r>
              <a:rPr lang="en-GB" sz="1050" b="1" i="0" dirty="0">
                <a:solidFill>
                  <a:srgbClr val="FF0000"/>
                </a:solidFill>
                <a:latin typeface="ReithSans"/>
              </a:rPr>
              <a:t>.</a:t>
            </a:r>
            <a:endParaRPr lang="en-GB" sz="2400" b="1" i="0" dirty="0">
              <a:solidFill>
                <a:srgbClr val="FF0000"/>
              </a:solidFill>
            </a:endParaRPr>
          </a:p>
        </p:txBody>
      </p:sp>
      <p:sp>
        <p:nvSpPr>
          <p:cNvPr id="17" name="Title 1">
            <a:extLst>
              <a:ext uri="{FF2B5EF4-FFF2-40B4-BE49-F238E27FC236}">
                <a16:creationId xmlns:a16="http://schemas.microsoft.com/office/drawing/2014/main" id="{17B7D544-0F4D-63E4-C9B3-BD2379F78CF1}"/>
              </a:ext>
            </a:extLst>
          </p:cNvPr>
          <p:cNvSpPr txBox="1">
            <a:spLocks/>
          </p:cNvSpPr>
          <p:nvPr/>
        </p:nvSpPr>
        <p:spPr>
          <a:xfrm>
            <a:off x="3083438" y="4584176"/>
            <a:ext cx="2303116" cy="103456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a:lstStyle>
          <a:p>
            <a:pPr marL="285750" indent="-285750">
              <a:buFont typeface="Wingdings" panose="05000000000000000000" pitchFamily="2" charset="2"/>
              <a:buChar char="§"/>
            </a:pPr>
            <a:r>
              <a:rPr lang="en-GB" sz="1600" b="1" i="0" dirty="0">
                <a:solidFill>
                  <a:srgbClr val="FF0000"/>
                </a:solidFill>
              </a:rPr>
              <a:t>Political</a:t>
            </a:r>
          </a:p>
          <a:p>
            <a:pPr marL="285750" indent="-285750">
              <a:buFont typeface="Wingdings" panose="05000000000000000000" pitchFamily="2" charset="2"/>
              <a:buChar char="§"/>
            </a:pPr>
            <a:r>
              <a:rPr lang="en-GB" sz="1600" b="1" i="0" dirty="0">
                <a:solidFill>
                  <a:srgbClr val="FF0000"/>
                </a:solidFill>
              </a:rPr>
              <a:t>Economic</a:t>
            </a:r>
          </a:p>
          <a:p>
            <a:pPr marL="285750" indent="-285750">
              <a:buFont typeface="Wingdings" panose="05000000000000000000" pitchFamily="2" charset="2"/>
              <a:buChar char="§"/>
            </a:pPr>
            <a:r>
              <a:rPr lang="en-GB" sz="1600" b="1" i="0" dirty="0">
                <a:solidFill>
                  <a:srgbClr val="FF0000"/>
                </a:solidFill>
              </a:rPr>
              <a:t>Social</a:t>
            </a:r>
          </a:p>
          <a:p>
            <a:pPr marL="285750" indent="-285750">
              <a:buFont typeface="Wingdings" panose="05000000000000000000" pitchFamily="2" charset="2"/>
              <a:buChar char="§"/>
            </a:pPr>
            <a:r>
              <a:rPr lang="en-GB" sz="1600" b="1" i="0" dirty="0">
                <a:solidFill>
                  <a:srgbClr val="FF0000"/>
                </a:solidFill>
              </a:rPr>
              <a:t>technological</a:t>
            </a:r>
          </a:p>
        </p:txBody>
      </p:sp>
    </p:spTree>
    <p:extLst>
      <p:ext uri="{BB962C8B-B14F-4D97-AF65-F5344CB8AC3E}">
        <p14:creationId xmlns:p14="http://schemas.microsoft.com/office/powerpoint/2010/main" val="3871568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sp>
        <p:nvSpPr>
          <p:cNvPr id="5" name="Контейнер за съдържание 4">
            <a:extLst>
              <a:ext uri="{FF2B5EF4-FFF2-40B4-BE49-F238E27FC236}">
                <a16:creationId xmlns:a16="http://schemas.microsoft.com/office/drawing/2014/main" id="{8C5E2424-EA53-B5D1-FDE6-58C5B8B1CD4C}"/>
              </a:ext>
            </a:extLst>
          </p:cNvPr>
          <p:cNvSpPr>
            <a:spLocks noGrp="1"/>
          </p:cNvSpPr>
          <p:nvPr>
            <p:ph idx="1"/>
          </p:nvPr>
        </p:nvSpPr>
        <p:spPr>
          <a:xfrm>
            <a:off x="1142998" y="3086101"/>
            <a:ext cx="9906000" cy="2726574"/>
          </a:xfrm>
        </p:spPr>
        <p:txBody>
          <a:bodyPr/>
          <a:lstStyle/>
          <a:p>
            <a:pPr algn="ctr"/>
            <a:r>
              <a:rPr lang="en-GB" dirty="0"/>
              <a:t>The PESTLE framework is a strategic management tool that examines external macro-environmental factors that can influence an organization's operations and strategic decisions. Each letter in PESTLE represents a distinct set of external factors. PESTEL analysis assists businesses to identify opportunities and threats arising from changes in the broader environment, allowing them to adapt and develop effective strategies.</a:t>
            </a:r>
            <a:r>
              <a:rPr lang="en-GB" dirty="0">
                <a:effectLst/>
              </a:rPr>
              <a:t>(Hatoum</a:t>
            </a:r>
            <a:r>
              <a:rPr lang="en-GB" dirty="0"/>
              <a:t>.</a:t>
            </a:r>
            <a:r>
              <a:rPr lang="en-GB" dirty="0">
                <a:effectLst/>
              </a:rPr>
              <a:t>2023) </a:t>
            </a:r>
            <a:endParaRPr lang="en-GB" dirty="0"/>
          </a:p>
        </p:txBody>
      </p:sp>
      <p:pic>
        <p:nvPicPr>
          <p:cNvPr id="6" name="Картина 5" descr="Картина, която съдържа текст, Шрифт, графичен дизайн, Графика&#10;&#10;Описанието е генерирано автоматично">
            <a:extLst>
              <a:ext uri="{FF2B5EF4-FFF2-40B4-BE49-F238E27FC236}">
                <a16:creationId xmlns:a16="http://schemas.microsoft.com/office/drawing/2014/main" id="{39AE1736-2244-A850-679C-FE552C849DDE}"/>
              </a:ext>
            </a:extLst>
          </p:cNvPr>
          <p:cNvPicPr>
            <a:picLocks noChangeAspect="1"/>
          </p:cNvPicPr>
          <p:nvPr/>
        </p:nvPicPr>
        <p:blipFill>
          <a:blip r:embed="rId3"/>
          <a:stretch>
            <a:fillRect/>
          </a:stretch>
        </p:blipFill>
        <p:spPr>
          <a:xfrm>
            <a:off x="688569" y="834269"/>
            <a:ext cx="10814859" cy="1735579"/>
          </a:xfrm>
          <a:prstGeom prst="rect">
            <a:avLst/>
          </a:prstGeom>
        </p:spPr>
      </p:pic>
    </p:spTree>
    <p:extLst>
      <p:ext uri="{BB962C8B-B14F-4D97-AF65-F5344CB8AC3E}">
        <p14:creationId xmlns:p14="http://schemas.microsoft.com/office/powerpoint/2010/main" val="2694395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pic>
        <p:nvPicPr>
          <p:cNvPr id="10" name="Picture 9">
            <a:extLst>
              <a:ext uri="{FF2B5EF4-FFF2-40B4-BE49-F238E27FC236}">
                <a16:creationId xmlns:a16="http://schemas.microsoft.com/office/drawing/2014/main" id="{59E98338-2F6A-87E8-1C4C-F565BCB8F925}"/>
              </a:ext>
            </a:extLst>
          </p:cNvPr>
          <p:cNvPicPr>
            <a:picLocks noChangeAspect="1"/>
          </p:cNvPicPr>
          <p:nvPr/>
        </p:nvPicPr>
        <p:blipFill>
          <a:blip r:embed="rId3"/>
          <a:stretch>
            <a:fillRect/>
          </a:stretch>
        </p:blipFill>
        <p:spPr>
          <a:xfrm>
            <a:off x="906317" y="555760"/>
            <a:ext cx="1366847" cy="1347797"/>
          </a:xfrm>
          <a:prstGeom prst="rect">
            <a:avLst/>
          </a:prstGeom>
        </p:spPr>
      </p:pic>
      <p:sp>
        <p:nvSpPr>
          <p:cNvPr id="11" name="Title 2">
            <a:extLst>
              <a:ext uri="{FF2B5EF4-FFF2-40B4-BE49-F238E27FC236}">
                <a16:creationId xmlns:a16="http://schemas.microsoft.com/office/drawing/2014/main" id="{04CCCCAC-AA2C-FD29-2858-BA0CC2EF5609}"/>
              </a:ext>
            </a:extLst>
          </p:cNvPr>
          <p:cNvSpPr>
            <a:spLocks noGrp="1"/>
          </p:cNvSpPr>
          <p:nvPr>
            <p:ph type="title"/>
          </p:nvPr>
        </p:nvSpPr>
        <p:spPr>
          <a:xfrm>
            <a:off x="3309624" y="807824"/>
            <a:ext cx="5572751" cy="855027"/>
          </a:xfrm>
        </p:spPr>
        <p:txBody>
          <a:bodyPr rtlCol="0">
            <a:normAutofit fontScale="90000"/>
          </a:bodyPr>
          <a:lstStyle/>
          <a:p>
            <a:pPr rtl="0"/>
            <a:r>
              <a:rPr lang="en-GB" b="1" dirty="0">
                <a:solidFill>
                  <a:srgbClr val="FF0000"/>
                </a:solidFill>
              </a:rPr>
              <a:t>Political Factors</a:t>
            </a:r>
          </a:p>
        </p:txBody>
      </p:sp>
      <p:sp>
        <p:nvSpPr>
          <p:cNvPr id="12" name="TextBox 11">
            <a:extLst>
              <a:ext uri="{FF2B5EF4-FFF2-40B4-BE49-F238E27FC236}">
                <a16:creationId xmlns:a16="http://schemas.microsoft.com/office/drawing/2014/main" id="{728D0A15-0E10-AFD8-5FED-4207254363D4}"/>
              </a:ext>
            </a:extLst>
          </p:cNvPr>
          <p:cNvSpPr txBox="1"/>
          <p:nvPr/>
        </p:nvSpPr>
        <p:spPr>
          <a:xfrm>
            <a:off x="906317" y="2449190"/>
            <a:ext cx="11023877" cy="3600986"/>
          </a:xfrm>
          <a:prstGeom prst="rect">
            <a:avLst/>
          </a:prstGeom>
          <a:noFill/>
        </p:spPr>
        <p:txBody>
          <a:bodyPr wrap="square">
            <a:spAutoFit/>
          </a:bodyPr>
          <a:lstStyle/>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Regulation and government policies related to telecommunications:</a:t>
            </a:r>
          </a:p>
          <a:p>
            <a:r>
              <a:rPr lang="en-GB" sz="2400" dirty="0"/>
              <a:t>Vodafone operates in several countries, each with its own set of regulations. Political stability and changes in government can have an impact on Vodafone's operations and profits.</a:t>
            </a:r>
            <a:endParaRPr lang="en-GB" sz="28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Spectrum allocation:</a:t>
            </a:r>
          </a:p>
          <a:p>
            <a:r>
              <a:rPr lang="en-GB" sz="2400" dirty="0"/>
              <a:t>Government policies regarding spectrum allocation may limit Vodafone's ability to expand its network and offer new services.</a:t>
            </a:r>
            <a:endParaRPr lang="en-GB" sz="28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Taxing policies:</a:t>
            </a:r>
          </a:p>
          <a:p>
            <a:r>
              <a:rPr lang="en-GB" sz="2400" dirty="0"/>
              <a:t>Tax rates and policies change by country and can have an impact on Vodafone's financial performance.</a:t>
            </a:r>
          </a:p>
        </p:txBody>
      </p:sp>
    </p:spTree>
    <p:extLst>
      <p:ext uri="{BB962C8B-B14F-4D97-AF65-F5344CB8AC3E}">
        <p14:creationId xmlns:p14="http://schemas.microsoft.com/office/powerpoint/2010/main" val="2096412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pic>
        <p:nvPicPr>
          <p:cNvPr id="2" name="Picture 1">
            <a:extLst>
              <a:ext uri="{FF2B5EF4-FFF2-40B4-BE49-F238E27FC236}">
                <a16:creationId xmlns:a16="http://schemas.microsoft.com/office/drawing/2014/main" id="{6191D4AE-2947-4D54-0219-5FCB13A9B972}"/>
              </a:ext>
            </a:extLst>
          </p:cNvPr>
          <p:cNvPicPr>
            <a:picLocks noChangeAspect="1"/>
          </p:cNvPicPr>
          <p:nvPr/>
        </p:nvPicPr>
        <p:blipFill>
          <a:blip r:embed="rId3"/>
          <a:stretch>
            <a:fillRect/>
          </a:stretch>
        </p:blipFill>
        <p:spPr>
          <a:xfrm>
            <a:off x="908005" y="575089"/>
            <a:ext cx="1447811" cy="1357322"/>
          </a:xfrm>
          <a:prstGeom prst="rect">
            <a:avLst/>
          </a:prstGeom>
        </p:spPr>
      </p:pic>
      <p:sp>
        <p:nvSpPr>
          <p:cNvPr id="4" name="Title 2">
            <a:extLst>
              <a:ext uri="{FF2B5EF4-FFF2-40B4-BE49-F238E27FC236}">
                <a16:creationId xmlns:a16="http://schemas.microsoft.com/office/drawing/2014/main" id="{20D38BCC-FAE7-A49A-A7E4-F92D671500BC}"/>
              </a:ext>
            </a:extLst>
          </p:cNvPr>
          <p:cNvSpPr>
            <a:spLocks noGrp="1"/>
          </p:cNvSpPr>
          <p:nvPr>
            <p:ph type="title"/>
          </p:nvPr>
        </p:nvSpPr>
        <p:spPr>
          <a:xfrm>
            <a:off x="2988548" y="826236"/>
            <a:ext cx="6214903" cy="855027"/>
          </a:xfrm>
        </p:spPr>
        <p:txBody>
          <a:bodyPr rtlCol="0">
            <a:normAutofit/>
          </a:bodyPr>
          <a:lstStyle/>
          <a:p>
            <a:pPr rtl="0"/>
            <a:r>
              <a:rPr lang="en-GB" b="1" dirty="0">
                <a:solidFill>
                  <a:srgbClr val="FF0000"/>
                </a:solidFill>
              </a:rPr>
              <a:t>economic Factors</a:t>
            </a:r>
          </a:p>
        </p:txBody>
      </p:sp>
      <p:sp>
        <p:nvSpPr>
          <p:cNvPr id="5" name="TextBox 4">
            <a:extLst>
              <a:ext uri="{FF2B5EF4-FFF2-40B4-BE49-F238E27FC236}">
                <a16:creationId xmlns:a16="http://schemas.microsoft.com/office/drawing/2014/main" id="{21B3BD56-703A-2DD8-872E-B79B1B41053C}"/>
              </a:ext>
            </a:extLst>
          </p:cNvPr>
          <p:cNvSpPr txBox="1"/>
          <p:nvPr/>
        </p:nvSpPr>
        <p:spPr>
          <a:xfrm>
            <a:off x="908005" y="3001468"/>
            <a:ext cx="10486728" cy="2492990"/>
          </a:xfrm>
          <a:prstGeom prst="rect">
            <a:avLst/>
          </a:prstGeom>
          <a:noFill/>
        </p:spPr>
        <p:txBody>
          <a:bodyPr wrap="square">
            <a:spAutoFit/>
          </a:bodyPr>
          <a:lstStyle/>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V</a:t>
            </a:r>
            <a:r>
              <a:rPr lang="en-GB" sz="2400" dirty="0">
                <a:effectLst>
                  <a:outerShdw blurRad="38100" dist="38100" dir="2700000" algn="tl">
                    <a:srgbClr val="000000">
                      <a:alpha val="43137"/>
                    </a:srgbClr>
                  </a:outerShdw>
                </a:effectLst>
              </a:rPr>
              <a:t>odafone</a:t>
            </a:r>
            <a:r>
              <a:rPr lang="en-GB" sz="2400" dirty="0"/>
              <a:t> operates in multiple countries, so</a:t>
            </a:r>
            <a:r>
              <a:rPr lang="en-GB" sz="2400" b="1" dirty="0">
                <a:solidFill>
                  <a:srgbClr val="FF0000"/>
                </a:solidFill>
                <a:effectLst>
                  <a:outerShdw blurRad="38100" dist="38100" dir="2700000" algn="tl">
                    <a:srgbClr val="000000">
                      <a:alpha val="43137"/>
                    </a:srgbClr>
                  </a:outerShdw>
                </a:effectLst>
              </a:rPr>
              <a:t> </a:t>
            </a:r>
            <a:r>
              <a:rPr lang="en-GB" sz="2800" b="1" dirty="0">
                <a:solidFill>
                  <a:srgbClr val="FF0000"/>
                </a:solidFill>
                <a:effectLst>
                  <a:outerShdw blurRad="38100" dist="38100" dir="2700000" algn="tl">
                    <a:srgbClr val="000000">
                      <a:alpha val="43137"/>
                    </a:srgbClr>
                  </a:outerShdw>
                </a:effectLst>
              </a:rPr>
              <a:t>exchange rate fluctuations </a:t>
            </a:r>
            <a:r>
              <a:rPr lang="en-GB" sz="2400" dirty="0"/>
              <a:t>can have an impact on its revenue and profitability.</a:t>
            </a:r>
          </a:p>
          <a:p>
            <a:endParaRPr lang="en-GB" sz="28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Income levels:</a:t>
            </a:r>
          </a:p>
          <a:p>
            <a:r>
              <a:rPr lang="en-GB" sz="2400" dirty="0"/>
              <a:t>The disposable income levels in various countries influence consumer spending on mobile and broadband services, which affects Vodafone's revenue.</a:t>
            </a:r>
          </a:p>
        </p:txBody>
      </p:sp>
    </p:spTree>
    <p:extLst>
      <p:ext uri="{BB962C8B-B14F-4D97-AF65-F5344CB8AC3E}">
        <p14:creationId xmlns:p14="http://schemas.microsoft.com/office/powerpoint/2010/main" val="1049584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pic>
        <p:nvPicPr>
          <p:cNvPr id="4" name="Picture 3">
            <a:extLst>
              <a:ext uri="{FF2B5EF4-FFF2-40B4-BE49-F238E27FC236}">
                <a16:creationId xmlns:a16="http://schemas.microsoft.com/office/drawing/2014/main" id="{D68C4CFF-AC43-0C64-B3C7-1462A769FB12}"/>
              </a:ext>
            </a:extLst>
          </p:cNvPr>
          <p:cNvPicPr>
            <a:picLocks noChangeAspect="1"/>
          </p:cNvPicPr>
          <p:nvPr/>
        </p:nvPicPr>
        <p:blipFill>
          <a:blip r:embed="rId3"/>
          <a:stretch>
            <a:fillRect/>
          </a:stretch>
        </p:blipFill>
        <p:spPr>
          <a:xfrm>
            <a:off x="944819" y="570873"/>
            <a:ext cx="1328747" cy="1343035"/>
          </a:xfrm>
          <a:prstGeom prst="rect">
            <a:avLst/>
          </a:prstGeom>
        </p:spPr>
      </p:pic>
      <p:sp>
        <p:nvSpPr>
          <p:cNvPr id="5" name="Title 2">
            <a:extLst>
              <a:ext uri="{FF2B5EF4-FFF2-40B4-BE49-F238E27FC236}">
                <a16:creationId xmlns:a16="http://schemas.microsoft.com/office/drawing/2014/main" id="{C323146A-B063-C61F-687F-1C07B6E235BB}"/>
              </a:ext>
            </a:extLst>
          </p:cNvPr>
          <p:cNvSpPr>
            <a:spLocks noGrp="1"/>
          </p:cNvSpPr>
          <p:nvPr>
            <p:ph type="title"/>
          </p:nvPr>
        </p:nvSpPr>
        <p:spPr>
          <a:xfrm>
            <a:off x="3315120" y="814876"/>
            <a:ext cx="4914296" cy="855027"/>
          </a:xfrm>
        </p:spPr>
        <p:txBody>
          <a:bodyPr rtlCol="0">
            <a:normAutofit/>
          </a:bodyPr>
          <a:lstStyle/>
          <a:p>
            <a:pPr rtl="0"/>
            <a:r>
              <a:rPr lang="en-GB" b="1" dirty="0">
                <a:solidFill>
                  <a:srgbClr val="FF0000"/>
                </a:solidFill>
              </a:rPr>
              <a:t>social Factors</a:t>
            </a:r>
          </a:p>
        </p:txBody>
      </p:sp>
      <p:sp>
        <p:nvSpPr>
          <p:cNvPr id="6" name="TextBox 5">
            <a:extLst>
              <a:ext uri="{FF2B5EF4-FFF2-40B4-BE49-F238E27FC236}">
                <a16:creationId xmlns:a16="http://schemas.microsoft.com/office/drawing/2014/main" id="{92B69A6A-CC81-2649-13F6-3BCA1652F47E}"/>
              </a:ext>
            </a:extLst>
          </p:cNvPr>
          <p:cNvSpPr txBox="1"/>
          <p:nvPr/>
        </p:nvSpPr>
        <p:spPr>
          <a:xfrm>
            <a:off x="746036" y="2811470"/>
            <a:ext cx="10486728" cy="3231654"/>
          </a:xfrm>
          <a:prstGeom prst="rect">
            <a:avLst/>
          </a:prstGeom>
          <a:noFill/>
        </p:spPr>
        <p:txBody>
          <a:bodyPr wrap="square">
            <a:spAutoFit/>
          </a:bodyPr>
          <a:lstStyle/>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Demographic trends</a:t>
            </a:r>
            <a:r>
              <a:rPr lang="en-GB" sz="2800" dirty="0"/>
              <a:t>, </a:t>
            </a:r>
            <a:r>
              <a:rPr lang="en-GB" sz="2400" dirty="0"/>
              <a:t>such as </a:t>
            </a:r>
            <a:r>
              <a:rPr lang="en-GB" sz="2800" dirty="0">
                <a:solidFill>
                  <a:srgbClr val="FF0000"/>
                </a:solidFill>
                <a:effectLst>
                  <a:outerShdw blurRad="38100" dist="38100" dir="2700000" algn="tl">
                    <a:srgbClr val="000000">
                      <a:alpha val="43137"/>
                    </a:srgbClr>
                  </a:outerShdw>
                </a:effectLst>
              </a:rPr>
              <a:t>age demographics </a:t>
            </a:r>
            <a:r>
              <a:rPr lang="en-GB" sz="2400" dirty="0"/>
              <a:t>and </a:t>
            </a:r>
            <a:r>
              <a:rPr lang="en-GB" sz="2800" dirty="0">
                <a:solidFill>
                  <a:srgbClr val="FF0000"/>
                </a:solidFill>
                <a:effectLst>
                  <a:outerShdw blurRad="38100" dist="38100" dir="2700000" algn="tl">
                    <a:srgbClr val="000000">
                      <a:alpha val="43137"/>
                    </a:srgbClr>
                  </a:outerShdw>
                </a:effectLst>
              </a:rPr>
              <a:t>population growth rates</a:t>
            </a:r>
            <a:r>
              <a:rPr lang="en-GB" sz="2400" dirty="0"/>
              <a:t>, influence demand for telecommunications services.</a:t>
            </a:r>
            <a:endParaRPr lang="en-GB" sz="28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Changing consumer preferences:</a:t>
            </a:r>
          </a:p>
          <a:p>
            <a:r>
              <a:rPr lang="en-GB" sz="2400" dirty="0"/>
              <a:t>Changes in consumer preferences for data-intensive services such as video streaming and online gaming have an impact on Vodafone's service offerings and pricing strategies.</a:t>
            </a:r>
            <a:endParaRPr lang="en-GB" sz="28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Corporate social responsibility:</a:t>
            </a:r>
          </a:p>
          <a:p>
            <a:r>
              <a:rPr lang="en-GB" sz="2400" dirty="0"/>
              <a:t>As societal expectations for CSR activities rise, Vodafone may need to invest in social and environmental initiatives.</a:t>
            </a:r>
          </a:p>
        </p:txBody>
      </p:sp>
    </p:spTree>
    <p:extLst>
      <p:ext uri="{BB962C8B-B14F-4D97-AF65-F5344CB8AC3E}">
        <p14:creationId xmlns:p14="http://schemas.microsoft.com/office/powerpoint/2010/main" val="103483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pic>
        <p:nvPicPr>
          <p:cNvPr id="4" name="Picture 3">
            <a:extLst>
              <a:ext uri="{FF2B5EF4-FFF2-40B4-BE49-F238E27FC236}">
                <a16:creationId xmlns:a16="http://schemas.microsoft.com/office/drawing/2014/main" id="{082B6E55-6B35-87A2-F2B0-6AA028E2C9F2}"/>
              </a:ext>
            </a:extLst>
          </p:cNvPr>
          <p:cNvPicPr>
            <a:picLocks noChangeAspect="1"/>
          </p:cNvPicPr>
          <p:nvPr/>
        </p:nvPicPr>
        <p:blipFill>
          <a:blip r:embed="rId3"/>
          <a:stretch>
            <a:fillRect/>
          </a:stretch>
        </p:blipFill>
        <p:spPr>
          <a:xfrm>
            <a:off x="919912" y="551454"/>
            <a:ext cx="1423998" cy="1347797"/>
          </a:xfrm>
          <a:prstGeom prst="rect">
            <a:avLst/>
          </a:prstGeom>
        </p:spPr>
      </p:pic>
      <p:sp>
        <p:nvSpPr>
          <p:cNvPr id="5" name="Title 2">
            <a:extLst>
              <a:ext uri="{FF2B5EF4-FFF2-40B4-BE49-F238E27FC236}">
                <a16:creationId xmlns:a16="http://schemas.microsoft.com/office/drawing/2014/main" id="{D13784CF-A483-9384-4161-0AB45DE683BC}"/>
              </a:ext>
            </a:extLst>
          </p:cNvPr>
          <p:cNvSpPr>
            <a:spLocks noGrp="1"/>
          </p:cNvSpPr>
          <p:nvPr>
            <p:ph type="title"/>
          </p:nvPr>
        </p:nvSpPr>
        <p:spPr>
          <a:xfrm>
            <a:off x="3156278" y="797838"/>
            <a:ext cx="7140662" cy="855027"/>
          </a:xfrm>
        </p:spPr>
        <p:txBody>
          <a:bodyPr rtlCol="0">
            <a:normAutofit fontScale="90000"/>
          </a:bodyPr>
          <a:lstStyle/>
          <a:p>
            <a:pPr rtl="0"/>
            <a:r>
              <a:rPr lang="en-GB" b="1" dirty="0">
                <a:solidFill>
                  <a:srgbClr val="FF0000"/>
                </a:solidFill>
              </a:rPr>
              <a:t>technological Factors</a:t>
            </a:r>
          </a:p>
        </p:txBody>
      </p:sp>
      <p:sp>
        <p:nvSpPr>
          <p:cNvPr id="7" name="TextBox 6">
            <a:extLst>
              <a:ext uri="{FF2B5EF4-FFF2-40B4-BE49-F238E27FC236}">
                <a16:creationId xmlns:a16="http://schemas.microsoft.com/office/drawing/2014/main" id="{F00513F2-162C-BC93-469C-F4D602CEC8AC}"/>
              </a:ext>
            </a:extLst>
          </p:cNvPr>
          <p:cNvSpPr txBox="1"/>
          <p:nvPr/>
        </p:nvSpPr>
        <p:spPr>
          <a:xfrm>
            <a:off x="919912" y="2950353"/>
            <a:ext cx="10129087" cy="2862322"/>
          </a:xfrm>
          <a:prstGeom prst="rect">
            <a:avLst/>
          </a:prstGeom>
          <a:noFill/>
        </p:spPr>
        <p:txBody>
          <a:bodyPr wrap="square">
            <a:spAutoFit/>
          </a:bodyPr>
          <a:lstStyle/>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Technological advancements:</a:t>
            </a:r>
          </a:p>
          <a:p>
            <a:r>
              <a:rPr lang="en-GB" sz="2400" dirty="0"/>
              <a:t>Rapid advancements in telecommunications technology, such as 5G networks and Internet services, let Vodafone to provide new products and improve productivity.</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Infrastructure development: </a:t>
            </a:r>
          </a:p>
          <a:p>
            <a:r>
              <a:rPr lang="en-GB" sz="2400" dirty="0"/>
              <a:t>Vodafone's operations depend on the availability and quality of infrastructure, such as mobile towers and </a:t>
            </a:r>
            <a:r>
              <a:rPr lang="en-GB" sz="2400" dirty="0" err="1"/>
              <a:t>fiber</a:t>
            </a:r>
            <a:r>
              <a:rPr lang="en-GB" sz="2400" dirty="0"/>
              <a:t>-optic networks.</a:t>
            </a:r>
          </a:p>
        </p:txBody>
      </p:sp>
    </p:spTree>
    <p:extLst>
      <p:ext uri="{BB962C8B-B14F-4D97-AF65-F5344CB8AC3E}">
        <p14:creationId xmlns:p14="http://schemas.microsoft.com/office/powerpoint/2010/main" val="3266019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pic>
        <p:nvPicPr>
          <p:cNvPr id="4" name="Picture 3">
            <a:extLst>
              <a:ext uri="{FF2B5EF4-FFF2-40B4-BE49-F238E27FC236}">
                <a16:creationId xmlns:a16="http://schemas.microsoft.com/office/drawing/2014/main" id="{ABC1B9A2-A989-D618-2C4F-8E3DE5D7AD83}"/>
              </a:ext>
            </a:extLst>
          </p:cNvPr>
          <p:cNvPicPr>
            <a:picLocks noChangeAspect="1"/>
          </p:cNvPicPr>
          <p:nvPr/>
        </p:nvPicPr>
        <p:blipFill>
          <a:blip r:embed="rId3"/>
          <a:stretch>
            <a:fillRect/>
          </a:stretch>
        </p:blipFill>
        <p:spPr>
          <a:xfrm>
            <a:off x="879607" y="536797"/>
            <a:ext cx="1447811" cy="1343035"/>
          </a:xfrm>
          <a:prstGeom prst="rect">
            <a:avLst/>
          </a:prstGeom>
        </p:spPr>
      </p:pic>
      <p:sp>
        <p:nvSpPr>
          <p:cNvPr id="5" name="Title 2">
            <a:extLst>
              <a:ext uri="{FF2B5EF4-FFF2-40B4-BE49-F238E27FC236}">
                <a16:creationId xmlns:a16="http://schemas.microsoft.com/office/drawing/2014/main" id="{C45DF0DA-64DA-DF6B-BE6F-27A639E6A666}"/>
              </a:ext>
            </a:extLst>
          </p:cNvPr>
          <p:cNvSpPr>
            <a:spLocks noGrp="1"/>
          </p:cNvSpPr>
          <p:nvPr>
            <p:ph type="title"/>
          </p:nvPr>
        </p:nvSpPr>
        <p:spPr>
          <a:xfrm>
            <a:off x="3076764" y="780800"/>
            <a:ext cx="6709020" cy="855027"/>
          </a:xfrm>
        </p:spPr>
        <p:txBody>
          <a:bodyPr rtlCol="0">
            <a:normAutofit fontScale="90000"/>
          </a:bodyPr>
          <a:lstStyle/>
          <a:p>
            <a:pPr rtl="0"/>
            <a:r>
              <a:rPr lang="en-GB" b="1" dirty="0">
                <a:solidFill>
                  <a:srgbClr val="FF0000"/>
                </a:solidFill>
              </a:rPr>
              <a:t>environment Factors</a:t>
            </a:r>
          </a:p>
        </p:txBody>
      </p:sp>
      <p:sp>
        <p:nvSpPr>
          <p:cNvPr id="8" name="TextBox 7">
            <a:extLst>
              <a:ext uri="{FF2B5EF4-FFF2-40B4-BE49-F238E27FC236}">
                <a16:creationId xmlns:a16="http://schemas.microsoft.com/office/drawing/2014/main" id="{A3A86951-1735-779C-9818-2B16B29CA3B8}"/>
              </a:ext>
            </a:extLst>
          </p:cNvPr>
          <p:cNvSpPr txBox="1"/>
          <p:nvPr/>
        </p:nvSpPr>
        <p:spPr>
          <a:xfrm>
            <a:off x="852636" y="2683416"/>
            <a:ext cx="10486728" cy="2800767"/>
          </a:xfrm>
          <a:prstGeom prst="rect">
            <a:avLst/>
          </a:prstGeom>
          <a:noFill/>
        </p:spPr>
        <p:txBody>
          <a:bodyPr wrap="square">
            <a:spAutoFit/>
          </a:bodyPr>
          <a:lstStyle/>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Energy consumption:</a:t>
            </a:r>
          </a:p>
          <a:p>
            <a:r>
              <a:rPr lang="en-GB" sz="2400" dirty="0"/>
              <a:t>Vodafone's network infrastructure consumes a significant amount of energy, and reducing energy consumption is both environmentally and financially beneficial.</a:t>
            </a:r>
            <a:br>
              <a:rPr lang="en-GB" sz="2400" dirty="0"/>
            </a:br>
            <a:endParaRPr lang="en-GB" sz="240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E-waste management:</a:t>
            </a:r>
          </a:p>
          <a:p>
            <a:r>
              <a:rPr lang="en-GB" sz="2400" dirty="0"/>
              <a:t>As technology advances, managing electronic waste generated by unsuitable devices and network equipment becomes more critical to Vodafone's environmental sustainability efforts.</a:t>
            </a:r>
          </a:p>
        </p:txBody>
      </p:sp>
    </p:spTree>
    <p:extLst>
      <p:ext uri="{BB962C8B-B14F-4D97-AF65-F5344CB8AC3E}">
        <p14:creationId xmlns:p14="http://schemas.microsoft.com/office/powerpoint/2010/main" val="2610026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logo&#10;&#10;Description automatically generated">
            <a:extLst>
              <a:ext uri="{FF2B5EF4-FFF2-40B4-BE49-F238E27FC236}">
                <a16:creationId xmlns:a16="http://schemas.microsoft.com/office/drawing/2014/main" id="{4E97A85F-6445-B9CF-52BC-106A27E7801F}"/>
              </a:ext>
            </a:extLst>
          </p:cNvPr>
          <p:cNvPicPr>
            <a:picLocks noChangeAspect="1"/>
          </p:cNvPicPr>
          <p:nvPr/>
        </p:nvPicPr>
        <p:blipFill>
          <a:blip r:embed="rId2"/>
          <a:stretch>
            <a:fillRect/>
          </a:stretch>
        </p:blipFill>
        <p:spPr>
          <a:xfrm>
            <a:off x="11048999" y="5812675"/>
            <a:ext cx="985057" cy="989740"/>
          </a:xfrm>
          <a:prstGeom prst="rect">
            <a:avLst/>
          </a:prstGeom>
        </p:spPr>
      </p:pic>
      <p:pic>
        <p:nvPicPr>
          <p:cNvPr id="4" name="Picture 3">
            <a:extLst>
              <a:ext uri="{FF2B5EF4-FFF2-40B4-BE49-F238E27FC236}">
                <a16:creationId xmlns:a16="http://schemas.microsoft.com/office/drawing/2014/main" id="{154305CC-11B2-8F02-1D79-BAA2038D8C30}"/>
              </a:ext>
            </a:extLst>
          </p:cNvPr>
          <p:cNvPicPr>
            <a:picLocks noChangeAspect="1"/>
          </p:cNvPicPr>
          <p:nvPr/>
        </p:nvPicPr>
        <p:blipFill>
          <a:blip r:embed="rId3"/>
          <a:stretch>
            <a:fillRect/>
          </a:stretch>
        </p:blipFill>
        <p:spPr>
          <a:xfrm>
            <a:off x="916421" y="551454"/>
            <a:ext cx="1328747" cy="1347797"/>
          </a:xfrm>
          <a:prstGeom prst="rect">
            <a:avLst/>
          </a:prstGeom>
        </p:spPr>
      </p:pic>
      <p:sp>
        <p:nvSpPr>
          <p:cNvPr id="5" name="Title 2">
            <a:extLst>
              <a:ext uri="{FF2B5EF4-FFF2-40B4-BE49-F238E27FC236}">
                <a16:creationId xmlns:a16="http://schemas.microsoft.com/office/drawing/2014/main" id="{DFC70D71-B1CD-7B41-511F-5DDD67CD9109}"/>
              </a:ext>
            </a:extLst>
          </p:cNvPr>
          <p:cNvSpPr>
            <a:spLocks noGrp="1"/>
          </p:cNvSpPr>
          <p:nvPr>
            <p:ph type="title"/>
          </p:nvPr>
        </p:nvSpPr>
        <p:spPr>
          <a:xfrm>
            <a:off x="3610454" y="797838"/>
            <a:ext cx="4766629" cy="855027"/>
          </a:xfrm>
        </p:spPr>
        <p:txBody>
          <a:bodyPr rtlCol="0">
            <a:normAutofit/>
          </a:bodyPr>
          <a:lstStyle/>
          <a:p>
            <a:pPr rtl="0"/>
            <a:r>
              <a:rPr lang="en-GB" b="1" dirty="0">
                <a:solidFill>
                  <a:srgbClr val="FF0000"/>
                </a:solidFill>
              </a:rPr>
              <a:t>legal Factors</a:t>
            </a:r>
          </a:p>
        </p:txBody>
      </p:sp>
      <p:sp>
        <p:nvSpPr>
          <p:cNvPr id="6" name="TextBox 5">
            <a:extLst>
              <a:ext uri="{FF2B5EF4-FFF2-40B4-BE49-F238E27FC236}">
                <a16:creationId xmlns:a16="http://schemas.microsoft.com/office/drawing/2014/main" id="{46AFA421-C242-F2F8-8D07-6FCC569D2AC3}"/>
              </a:ext>
            </a:extLst>
          </p:cNvPr>
          <p:cNvSpPr txBox="1"/>
          <p:nvPr/>
        </p:nvSpPr>
        <p:spPr>
          <a:xfrm>
            <a:off x="916421" y="2643842"/>
            <a:ext cx="10486728" cy="3416320"/>
          </a:xfrm>
          <a:prstGeom prst="rect">
            <a:avLst/>
          </a:prstGeom>
          <a:noFill/>
        </p:spPr>
        <p:txBody>
          <a:bodyPr wrap="square">
            <a:spAutoFit/>
          </a:bodyPr>
          <a:lstStyle/>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Competition regulations:</a:t>
            </a:r>
          </a:p>
          <a:p>
            <a:r>
              <a:rPr lang="en-GB" sz="2800" b="0" dirty="0"/>
              <a:t>Antitrust laws and regulations govern competition in the telecommunications industry, which affects Vodafone's ability to acquire competitors and enter new markets.</a:t>
            </a:r>
          </a:p>
          <a:p>
            <a:pPr marL="0" indent="0">
              <a:buFont typeface="Arial" panose="020B0604020202020204" pitchFamily="34" charset="0"/>
              <a:buNone/>
            </a:pPr>
            <a:endParaRPr lang="en-GB" sz="2800" b="0" dirty="0"/>
          </a:p>
          <a:p>
            <a:pPr marL="285750" indent="-285750">
              <a:buFont typeface="Arial" panose="020B0604020202020204" pitchFamily="34" charset="0"/>
              <a:buChar char="•"/>
            </a:pPr>
            <a:r>
              <a:rPr lang="en-GB" sz="2800" b="1" dirty="0">
                <a:solidFill>
                  <a:srgbClr val="FF0000"/>
                </a:solidFill>
                <a:effectLst>
                  <a:outerShdw blurRad="38100" dist="38100" dir="2700000" algn="tl">
                    <a:srgbClr val="000000">
                      <a:alpha val="43137"/>
                    </a:srgbClr>
                  </a:outerShdw>
                </a:effectLst>
              </a:rPr>
              <a:t>Data protection and privacy laws:</a:t>
            </a:r>
          </a:p>
          <a:p>
            <a:r>
              <a:rPr lang="en-GB" sz="2400" b="0" dirty="0"/>
              <a:t>Because Vodafone collects and processes customer data, it needs to comply with data protection regulations.</a:t>
            </a:r>
          </a:p>
        </p:txBody>
      </p:sp>
    </p:spTree>
    <p:extLst>
      <p:ext uri="{BB962C8B-B14F-4D97-AF65-F5344CB8AC3E}">
        <p14:creationId xmlns:p14="http://schemas.microsoft.com/office/powerpoint/2010/main" val="3292026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red and black logo">
            <a:extLst>
              <a:ext uri="{FF2B5EF4-FFF2-40B4-BE49-F238E27FC236}">
                <a16:creationId xmlns:a16="http://schemas.microsoft.com/office/drawing/2014/main" id="{08520D1B-5910-6A59-2A9E-B7536C32C454}"/>
              </a:ext>
            </a:extLst>
          </p:cNvPr>
          <p:cNvPicPr>
            <a:picLocks noGrp="1" noChangeAspect="1"/>
          </p:cNvPicPr>
          <p:nvPr>
            <p:ph type="pic" sz="quarter" idx="13"/>
          </p:nvPr>
        </p:nvPicPr>
        <p:blipFill rotWithShape="1">
          <a:blip r:embed="rId3"/>
          <a:srcRect l="3214" r="18302"/>
          <a:stretch/>
        </p:blipFill>
        <p:spPr>
          <a:xfrm>
            <a:off x="2623279" y="10"/>
            <a:ext cx="9568721" cy="6857990"/>
          </a:xfrm>
          <a:noFill/>
        </p:spPr>
      </p:pic>
      <p:sp>
        <p:nvSpPr>
          <p:cNvPr id="7" name="Text Placeholder 6">
            <a:extLst>
              <a:ext uri="{FF2B5EF4-FFF2-40B4-BE49-F238E27FC236}">
                <a16:creationId xmlns:a16="http://schemas.microsoft.com/office/drawing/2014/main" id="{5D865526-EC39-4780-A2A8-274A80A5C19B}"/>
              </a:ext>
            </a:extLst>
          </p:cNvPr>
          <p:cNvSpPr>
            <a:spLocks noGrp="1"/>
          </p:cNvSpPr>
          <p:nvPr>
            <p:ph type="title"/>
          </p:nvPr>
        </p:nvSpPr>
        <p:spPr>
          <a:xfrm>
            <a:off x="233396" y="815975"/>
            <a:ext cx="4011546" cy="567298"/>
          </a:xfrm>
        </p:spPr>
        <p:txBody>
          <a:bodyPr rtlCol="0" anchor="t">
            <a:normAutofit/>
          </a:bodyPr>
          <a:lstStyle/>
          <a:p>
            <a:pPr rtl="0"/>
            <a:r>
              <a:rPr lang="en-GB" dirty="0"/>
              <a:t>A Swot analysis</a:t>
            </a:r>
          </a:p>
        </p:txBody>
      </p:sp>
      <p:sp>
        <p:nvSpPr>
          <p:cNvPr id="3" name="Text Placeholder 2">
            <a:extLst>
              <a:ext uri="{FF2B5EF4-FFF2-40B4-BE49-F238E27FC236}">
                <a16:creationId xmlns:a16="http://schemas.microsoft.com/office/drawing/2014/main" id="{C0AE828D-1E63-455F-949D-0C5454A7FE88}"/>
              </a:ext>
            </a:extLst>
          </p:cNvPr>
          <p:cNvSpPr>
            <a:spLocks noGrp="1"/>
          </p:cNvSpPr>
          <p:nvPr>
            <p:ph type="body" sz="quarter" idx="14"/>
          </p:nvPr>
        </p:nvSpPr>
        <p:spPr>
          <a:xfrm>
            <a:off x="490538" y="4240213"/>
            <a:ext cx="3497262" cy="1801812"/>
          </a:xfrm>
        </p:spPr>
        <p:txBody>
          <a:bodyPr rtlCol="0">
            <a:normAutofit/>
          </a:bodyPr>
          <a:lstStyle/>
          <a:p>
            <a:r>
              <a:rPr lang="en-GB" b="1" dirty="0"/>
              <a:t>By </a:t>
            </a:r>
            <a:r>
              <a:rPr lang="en-GB" b="1" i="0" dirty="0">
                <a:effectLst/>
              </a:rPr>
              <a:t>Alfred </a:t>
            </a:r>
            <a:r>
              <a:rPr lang="en-GB" b="1" i="0" dirty="0" err="1">
                <a:effectLst/>
              </a:rPr>
              <a:t>Olatunbosun</a:t>
            </a:r>
            <a:r>
              <a:rPr lang="en-GB" b="1" i="0" dirty="0">
                <a:effectLst/>
              </a:rPr>
              <a:t> </a:t>
            </a:r>
            <a:r>
              <a:rPr lang="en-GB" b="1" i="0" dirty="0" err="1">
                <a:effectLst/>
              </a:rPr>
              <a:t>Ojekere</a:t>
            </a:r>
            <a:endParaRPr lang="en-GB" b="1" i="0" dirty="0">
              <a:effectLst/>
            </a:endParaRPr>
          </a:p>
          <a:p>
            <a:pPr rtl="0"/>
            <a:endParaRPr lang="en-GB" dirty="0"/>
          </a:p>
        </p:txBody>
      </p:sp>
    </p:spTree>
    <p:extLst>
      <p:ext uri="{BB962C8B-B14F-4D97-AF65-F5344CB8AC3E}">
        <p14:creationId xmlns:p14="http://schemas.microsoft.com/office/powerpoint/2010/main" val="3927832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iagram of swot&#10;&#10;Description automatically generated">
            <a:extLst>
              <a:ext uri="{FF2B5EF4-FFF2-40B4-BE49-F238E27FC236}">
                <a16:creationId xmlns:a16="http://schemas.microsoft.com/office/drawing/2014/main" id="{09AC6DF2-58B2-242B-B695-C2CA8B994CB4}"/>
              </a:ext>
            </a:extLst>
          </p:cNvPr>
          <p:cNvPicPr>
            <a:picLocks noChangeAspect="1"/>
          </p:cNvPicPr>
          <p:nvPr/>
        </p:nvPicPr>
        <p:blipFill rotWithShape="1">
          <a:blip r:embed="rId2"/>
          <a:srcRect l="-1" t="12847" r="2" b="9446"/>
          <a:stretch/>
        </p:blipFill>
        <p:spPr>
          <a:xfrm>
            <a:off x="120650" y="416"/>
            <a:ext cx="11766550" cy="6857584"/>
          </a:xfrm>
          <a:prstGeom prst="rect">
            <a:avLst/>
          </a:prstGeom>
          <a:noFill/>
        </p:spPr>
      </p:pic>
      <p:sp>
        <p:nvSpPr>
          <p:cNvPr id="4" name="Slide Number Placeholder 3" hidden="1">
            <a:extLst>
              <a:ext uri="{FF2B5EF4-FFF2-40B4-BE49-F238E27FC236}">
                <a16:creationId xmlns:a16="http://schemas.microsoft.com/office/drawing/2014/main" id="{0FEC500D-E544-1012-34F3-8EF04935CAAF}"/>
              </a:ext>
            </a:extLst>
          </p:cNvPr>
          <p:cNvSpPr>
            <a:spLocks noGrp="1"/>
          </p:cNvSpPr>
          <p:nvPr>
            <p:ph type="sldNum" sz="quarter" idx="4294967295"/>
          </p:nvPr>
        </p:nvSpPr>
        <p:spPr>
          <a:xfrm>
            <a:off x="11549269" y="6468303"/>
            <a:ext cx="443948" cy="365125"/>
          </a:xfrm>
        </p:spPr>
        <p:txBody>
          <a:bodyPr/>
          <a:lstStyle/>
          <a:p>
            <a:pPr rtl="0">
              <a:spcAft>
                <a:spcPts val="600"/>
              </a:spcAft>
            </a:pPr>
            <a:fld id="{8C2E478F-E849-4A8C-AF1F-CBCC78A7CBFA}" type="slidenum">
              <a:rPr lang="en-GB" noProof="0" smtClean="0"/>
              <a:pPr rtl="0">
                <a:spcAft>
                  <a:spcPts val="600"/>
                </a:spcAft>
              </a:pPr>
              <a:t>16</a:t>
            </a:fld>
            <a:endParaRPr lang="en-GB" noProof="0"/>
          </a:p>
        </p:txBody>
      </p:sp>
      <p:sp>
        <p:nvSpPr>
          <p:cNvPr id="8" name="Rectangle 7">
            <a:extLst>
              <a:ext uri="{FF2B5EF4-FFF2-40B4-BE49-F238E27FC236}">
                <a16:creationId xmlns:a16="http://schemas.microsoft.com/office/drawing/2014/main" id="{6E221881-A8C2-52C5-23FA-081DA99EA05B}"/>
              </a:ext>
            </a:extLst>
          </p:cNvPr>
          <p:cNvSpPr/>
          <p:nvPr/>
        </p:nvSpPr>
        <p:spPr>
          <a:xfrm>
            <a:off x="3195588" y="389402"/>
            <a:ext cx="7373064" cy="7656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41F037C-166D-9430-F68E-7F05BF2F43BD}"/>
              </a:ext>
            </a:extLst>
          </p:cNvPr>
          <p:cNvSpPr/>
          <p:nvPr/>
        </p:nvSpPr>
        <p:spPr>
          <a:xfrm>
            <a:off x="3195584" y="2233313"/>
            <a:ext cx="7373062" cy="7656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E28D031D-4ECB-6070-B1F4-7A2AEC88FCFC}"/>
              </a:ext>
            </a:extLst>
          </p:cNvPr>
          <p:cNvSpPr/>
          <p:nvPr/>
        </p:nvSpPr>
        <p:spPr>
          <a:xfrm>
            <a:off x="3195588" y="4138862"/>
            <a:ext cx="7373058" cy="7656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7ADB9922-8F75-7762-62F6-32815E068B49}"/>
              </a:ext>
            </a:extLst>
          </p:cNvPr>
          <p:cNvSpPr/>
          <p:nvPr/>
        </p:nvSpPr>
        <p:spPr>
          <a:xfrm>
            <a:off x="3195585" y="5979892"/>
            <a:ext cx="7373064" cy="7656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F7CC9C8-7005-7475-23B1-B9000129BE6D}"/>
              </a:ext>
            </a:extLst>
          </p:cNvPr>
          <p:cNvSpPr txBox="1"/>
          <p:nvPr/>
        </p:nvSpPr>
        <p:spPr>
          <a:xfrm>
            <a:off x="3195587" y="327260"/>
            <a:ext cx="7488455" cy="830997"/>
          </a:xfrm>
          <a:prstGeom prst="rect">
            <a:avLst/>
          </a:prstGeom>
          <a:noFill/>
        </p:spPr>
        <p:txBody>
          <a:bodyPr wrap="square" rtlCol="0">
            <a:spAutoFit/>
          </a:bodyPr>
          <a:lstStyle/>
          <a:p>
            <a:pPr marL="342900" indent="-342900">
              <a:buAutoNum type="arabicPeriod"/>
            </a:pPr>
            <a:r>
              <a:rPr lang="en-GB" sz="1600" dirty="0"/>
              <a:t>Vodafone has over 1000,000+ employees globally</a:t>
            </a:r>
          </a:p>
          <a:p>
            <a:pPr marL="342900" indent="-342900">
              <a:buAutoNum type="arabicPeriod"/>
            </a:pPr>
            <a:r>
              <a:rPr lang="en-GB" sz="1600" dirty="0"/>
              <a:t>Tie-up with international sports like Formula-1, football and other popular global sporting events</a:t>
            </a:r>
          </a:p>
        </p:txBody>
      </p:sp>
      <p:sp>
        <p:nvSpPr>
          <p:cNvPr id="13" name="TextBox 12">
            <a:extLst>
              <a:ext uri="{FF2B5EF4-FFF2-40B4-BE49-F238E27FC236}">
                <a16:creationId xmlns:a16="http://schemas.microsoft.com/office/drawing/2014/main" id="{7460CC89-887C-3D90-BFE6-313F106868C0}"/>
              </a:ext>
            </a:extLst>
          </p:cNvPr>
          <p:cNvSpPr txBox="1"/>
          <p:nvPr/>
        </p:nvSpPr>
        <p:spPr>
          <a:xfrm>
            <a:off x="3195584" y="2245893"/>
            <a:ext cx="7488455" cy="830997"/>
          </a:xfrm>
          <a:prstGeom prst="rect">
            <a:avLst/>
          </a:prstGeom>
          <a:noFill/>
        </p:spPr>
        <p:txBody>
          <a:bodyPr wrap="square" rtlCol="0">
            <a:spAutoFit/>
          </a:bodyPr>
          <a:lstStyle/>
          <a:p>
            <a:pPr marL="342900" indent="-342900">
              <a:buAutoNum type="arabicPeriod"/>
            </a:pPr>
            <a:r>
              <a:rPr lang="en-GB" sz="1600" dirty="0"/>
              <a:t>Being a global brand, the company comes under constant vigilance from global authorities</a:t>
            </a:r>
          </a:p>
          <a:p>
            <a:pPr marL="342900" indent="-342900">
              <a:buAutoNum type="arabicPeriod"/>
            </a:pPr>
            <a:r>
              <a:rPr lang="en-GB" sz="1600" dirty="0"/>
              <a:t>Vodafone must constantly fight for market share with competitors due to price wars</a:t>
            </a:r>
          </a:p>
        </p:txBody>
      </p:sp>
      <p:sp>
        <p:nvSpPr>
          <p:cNvPr id="14" name="TextBox 13">
            <a:extLst>
              <a:ext uri="{FF2B5EF4-FFF2-40B4-BE49-F238E27FC236}">
                <a16:creationId xmlns:a16="http://schemas.microsoft.com/office/drawing/2014/main" id="{62D5E173-F037-F09F-A4A5-B22BE67F28AF}"/>
              </a:ext>
            </a:extLst>
          </p:cNvPr>
          <p:cNvSpPr txBox="1"/>
          <p:nvPr/>
        </p:nvSpPr>
        <p:spPr>
          <a:xfrm>
            <a:off x="3195584" y="4181016"/>
            <a:ext cx="7373064" cy="646331"/>
          </a:xfrm>
          <a:prstGeom prst="rect">
            <a:avLst/>
          </a:prstGeom>
          <a:noFill/>
        </p:spPr>
        <p:txBody>
          <a:bodyPr wrap="square" rtlCol="0">
            <a:spAutoFit/>
          </a:bodyPr>
          <a:lstStyle/>
          <a:p>
            <a:pPr marL="342900" indent="-342900">
              <a:buAutoNum type="arabicPeriod"/>
            </a:pPr>
            <a:r>
              <a:rPr lang="en-GB" dirty="0"/>
              <a:t>Fast expanding cellular market globally can be tapped by Vodafone</a:t>
            </a:r>
          </a:p>
          <a:p>
            <a:pPr marL="342900" indent="-342900">
              <a:buAutoNum type="arabicPeriod"/>
            </a:pPr>
            <a:r>
              <a:rPr lang="en-GB" dirty="0"/>
              <a:t>Latest and low-cost technology can help the brand grow</a:t>
            </a:r>
          </a:p>
        </p:txBody>
      </p:sp>
      <p:sp>
        <p:nvSpPr>
          <p:cNvPr id="15" name="TextBox 14">
            <a:extLst>
              <a:ext uri="{FF2B5EF4-FFF2-40B4-BE49-F238E27FC236}">
                <a16:creationId xmlns:a16="http://schemas.microsoft.com/office/drawing/2014/main" id="{C60DB886-5E17-5E8B-44B3-71D51EAE05B2}"/>
              </a:ext>
            </a:extLst>
          </p:cNvPr>
          <p:cNvSpPr txBox="1"/>
          <p:nvPr/>
        </p:nvSpPr>
        <p:spPr>
          <a:xfrm>
            <a:off x="3195584" y="5926281"/>
            <a:ext cx="7488455" cy="830997"/>
          </a:xfrm>
          <a:prstGeom prst="rect">
            <a:avLst/>
          </a:prstGeom>
          <a:noFill/>
        </p:spPr>
        <p:txBody>
          <a:bodyPr wrap="square" rtlCol="0">
            <a:spAutoFit/>
          </a:bodyPr>
          <a:lstStyle/>
          <a:p>
            <a:pPr marL="342900" indent="-342900">
              <a:buAutoNum type="arabicPeriod"/>
            </a:pPr>
            <a:r>
              <a:rPr lang="en-GB" sz="1600" dirty="0"/>
              <a:t>New entrant's low-price offering affects Vodafone's margins</a:t>
            </a:r>
          </a:p>
          <a:p>
            <a:pPr marL="342900" indent="-342900">
              <a:buAutoNum type="arabicPeriod"/>
            </a:pPr>
            <a:r>
              <a:rPr lang="en-GB" sz="1600" dirty="0"/>
              <a:t>Saturation point in getting new customers would eventually differentiate only on service</a:t>
            </a:r>
          </a:p>
        </p:txBody>
      </p:sp>
      <p:pic>
        <p:nvPicPr>
          <p:cNvPr id="16" name="Picture 2">
            <a:extLst>
              <a:ext uri="{FF2B5EF4-FFF2-40B4-BE49-F238E27FC236}">
                <a16:creationId xmlns:a16="http://schemas.microsoft.com/office/drawing/2014/main" id="{DE05B014-19BC-8AB6-D608-5358F549BD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0044" y="147105"/>
            <a:ext cx="1191306" cy="1191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536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4583799" y="756592"/>
            <a:ext cx="7608201" cy="1382233"/>
          </a:xfrm>
        </p:spPr>
        <p:txBody>
          <a:bodyPr rtlCol="0">
            <a:normAutofit/>
          </a:bodyPr>
          <a:lstStyle/>
          <a:p>
            <a:pPr rtl="0"/>
            <a:r>
              <a:rPr lang="en-GB" b="1" dirty="0"/>
              <a:t>Company stakeholders</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0" y="-7444"/>
            <a:ext cx="4725383" cy="6865444"/>
          </a:xfrm>
        </p:spPr>
      </p:pic>
      <p:sp>
        <p:nvSpPr>
          <p:cNvPr id="3" name="Content Placeholder 2">
            <a:extLst>
              <a:ext uri="{FF2B5EF4-FFF2-40B4-BE49-F238E27FC236}">
                <a16:creationId xmlns:a16="http://schemas.microsoft.com/office/drawing/2014/main" id="{7137E6E0-B242-46D9-ABE6-B318CABC4509}"/>
              </a:ext>
            </a:extLst>
          </p:cNvPr>
          <p:cNvSpPr>
            <a:spLocks noGrp="1"/>
          </p:cNvSpPr>
          <p:nvPr>
            <p:ph idx="1"/>
          </p:nvPr>
        </p:nvSpPr>
        <p:spPr>
          <a:xfrm>
            <a:off x="5146158" y="2301949"/>
            <a:ext cx="6238687" cy="4022650"/>
          </a:xfrm>
        </p:spPr>
        <p:txBody>
          <a:bodyPr rtlCol="0">
            <a:normAutofit/>
          </a:bodyPr>
          <a:lstStyle/>
          <a:p>
            <a:pPr algn="ctr" rtl="0"/>
            <a:r>
              <a:rPr lang="en-GB" sz="3200" i="1" dirty="0">
                <a:latin typeface="Adobe Devanagari" panose="02040503050201020203" pitchFamily="18" charset="0"/>
                <a:cs typeface="Adobe Devanagari" panose="02040503050201020203" pitchFamily="18" charset="0"/>
              </a:rPr>
              <a:t>Stakeholders of Vodafone Group, can be categorized into various groups based on their relationship and influence on the company. Here's a breakdown of some key stakeholders (Lewis.2023)</a:t>
            </a:r>
          </a:p>
        </p:txBody>
      </p:sp>
      <p:pic>
        <p:nvPicPr>
          <p:cNvPr id="8" name="Picture 7" descr="A red and white logo&#10;&#10;Description automatically generated">
            <a:extLst>
              <a:ext uri="{FF2B5EF4-FFF2-40B4-BE49-F238E27FC236}">
                <a16:creationId xmlns:a16="http://schemas.microsoft.com/office/drawing/2014/main" id="{2E8E917B-DC85-DD48-DD2D-A3A53FC1D1E3}"/>
              </a:ext>
            </a:extLst>
          </p:cNvPr>
          <p:cNvPicPr>
            <a:picLocks noChangeAspect="1"/>
          </p:cNvPicPr>
          <p:nvPr/>
        </p:nvPicPr>
        <p:blipFill>
          <a:blip r:embed="rId3"/>
          <a:stretch>
            <a:fillRect/>
          </a:stretch>
        </p:blipFill>
        <p:spPr>
          <a:xfrm>
            <a:off x="10738204" y="5397292"/>
            <a:ext cx="1453796" cy="1460708"/>
          </a:xfrm>
          <a:prstGeom prst="rect">
            <a:avLst/>
          </a:prstGeom>
        </p:spPr>
      </p:pic>
    </p:spTree>
    <p:extLst>
      <p:ext uri="{BB962C8B-B14F-4D97-AF65-F5344CB8AC3E}">
        <p14:creationId xmlns:p14="http://schemas.microsoft.com/office/powerpoint/2010/main" val="3043070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2774661" y="495862"/>
            <a:ext cx="7403009" cy="907590"/>
          </a:xfrm>
        </p:spPr>
        <p:txBody>
          <a:bodyPr rtlCol="0">
            <a:normAutofit/>
          </a:bodyPr>
          <a:lstStyle/>
          <a:p>
            <a:pPr rtl="0"/>
            <a:r>
              <a:rPr lang="en-GB" dirty="0"/>
              <a:t>Primary Stakeholders</a:t>
            </a:r>
          </a:p>
        </p:txBody>
      </p:sp>
      <p:pic>
        <p:nvPicPr>
          <p:cNvPr id="12" name="Picture 11" descr="A red and white logo&#10;&#10;Description automatically generated">
            <a:extLst>
              <a:ext uri="{FF2B5EF4-FFF2-40B4-BE49-F238E27FC236}">
                <a16:creationId xmlns:a16="http://schemas.microsoft.com/office/drawing/2014/main" id="{8CF1AD27-6039-0420-2E41-F7BBFFD227F4}"/>
              </a:ext>
            </a:extLst>
          </p:cNvPr>
          <p:cNvPicPr>
            <a:picLocks noChangeAspect="1"/>
          </p:cNvPicPr>
          <p:nvPr/>
        </p:nvPicPr>
        <p:blipFill>
          <a:blip r:embed="rId2"/>
          <a:stretch>
            <a:fillRect/>
          </a:stretch>
        </p:blipFill>
        <p:spPr>
          <a:xfrm>
            <a:off x="1143001" y="495862"/>
            <a:ext cx="850982" cy="855027"/>
          </a:xfrm>
          <a:prstGeom prst="rect">
            <a:avLst/>
          </a:prstGeom>
        </p:spPr>
      </p:pic>
      <p:graphicFrame>
        <p:nvGraphicFramePr>
          <p:cNvPr id="6" name="Таблица 7">
            <a:extLst>
              <a:ext uri="{FF2B5EF4-FFF2-40B4-BE49-F238E27FC236}">
                <a16:creationId xmlns:a16="http://schemas.microsoft.com/office/drawing/2014/main" id="{AE70F6B1-1A01-4079-AF15-F897237FF649}"/>
              </a:ext>
            </a:extLst>
          </p:cNvPr>
          <p:cNvGraphicFramePr>
            <a:graphicFrameLocks noGrp="1"/>
          </p:cNvGraphicFramePr>
          <p:nvPr>
            <p:extLst>
              <p:ext uri="{D42A27DB-BD31-4B8C-83A1-F6EECF244321}">
                <p14:modId xmlns:p14="http://schemas.microsoft.com/office/powerpoint/2010/main" val="1514291795"/>
              </p:ext>
            </p:extLst>
          </p:nvPr>
        </p:nvGraphicFramePr>
        <p:xfrm>
          <a:off x="118778" y="1738993"/>
          <a:ext cx="11954444" cy="3967843"/>
        </p:xfrm>
        <a:graphic>
          <a:graphicData uri="http://schemas.openxmlformats.org/drawingml/2006/table">
            <a:tbl>
              <a:tblPr firstRow="1" bandRow="1">
                <a:tableStyleId>{5C22544A-7EE6-4342-B048-85BDC9FD1C3A}</a:tableStyleId>
              </a:tblPr>
              <a:tblGrid>
                <a:gridCol w="2988611">
                  <a:extLst>
                    <a:ext uri="{9D8B030D-6E8A-4147-A177-3AD203B41FA5}">
                      <a16:colId xmlns:a16="http://schemas.microsoft.com/office/drawing/2014/main" val="255557759"/>
                    </a:ext>
                  </a:extLst>
                </a:gridCol>
                <a:gridCol w="2988611">
                  <a:extLst>
                    <a:ext uri="{9D8B030D-6E8A-4147-A177-3AD203B41FA5}">
                      <a16:colId xmlns:a16="http://schemas.microsoft.com/office/drawing/2014/main" val="2734056908"/>
                    </a:ext>
                  </a:extLst>
                </a:gridCol>
                <a:gridCol w="2988611">
                  <a:extLst>
                    <a:ext uri="{9D8B030D-6E8A-4147-A177-3AD203B41FA5}">
                      <a16:colId xmlns:a16="http://schemas.microsoft.com/office/drawing/2014/main" val="1399965549"/>
                    </a:ext>
                  </a:extLst>
                </a:gridCol>
                <a:gridCol w="2988611">
                  <a:extLst>
                    <a:ext uri="{9D8B030D-6E8A-4147-A177-3AD203B41FA5}">
                      <a16:colId xmlns:a16="http://schemas.microsoft.com/office/drawing/2014/main" val="279959701"/>
                    </a:ext>
                  </a:extLst>
                </a:gridCol>
              </a:tblGrid>
              <a:tr h="465949">
                <a:tc>
                  <a:txBody>
                    <a:bodyPr/>
                    <a:lstStyle/>
                    <a:p>
                      <a:pPr algn="ctr"/>
                      <a:r>
                        <a:rPr lang="en-GB" b="0" i="0" dirty="0">
                          <a:solidFill>
                            <a:srgbClr val="ECECEC"/>
                          </a:solidFill>
                          <a:effectLst/>
                          <a:latin typeface="Söhne"/>
                        </a:rPr>
                        <a:t>Shareholders/Investors</a:t>
                      </a:r>
                      <a:endParaRPr lang="en-GB" dirty="0"/>
                    </a:p>
                  </a:txBody>
                  <a:tcPr/>
                </a:tc>
                <a:tc>
                  <a:txBody>
                    <a:bodyPr/>
                    <a:lstStyle/>
                    <a:p>
                      <a:pPr algn="ctr"/>
                      <a:r>
                        <a:rPr lang="en-GB" b="0" i="0" dirty="0">
                          <a:solidFill>
                            <a:srgbClr val="ECECEC"/>
                          </a:solidFill>
                          <a:effectLst/>
                          <a:latin typeface="Söhne"/>
                        </a:rPr>
                        <a:t>Customers</a:t>
                      </a:r>
                      <a:endParaRPr lang="en-GB" dirty="0"/>
                    </a:p>
                  </a:txBody>
                  <a:tcPr/>
                </a:tc>
                <a:tc>
                  <a:txBody>
                    <a:bodyPr/>
                    <a:lstStyle/>
                    <a:p>
                      <a:pPr algn="ctr"/>
                      <a:r>
                        <a:rPr lang="en-GB" b="0" i="0" dirty="0">
                          <a:solidFill>
                            <a:srgbClr val="ECECEC"/>
                          </a:solidFill>
                          <a:effectLst/>
                          <a:latin typeface="Söhne"/>
                        </a:rPr>
                        <a:t>Employees</a:t>
                      </a:r>
                      <a:endParaRPr lang="en-GB" dirty="0"/>
                    </a:p>
                  </a:txBody>
                  <a:tcPr/>
                </a:tc>
                <a:tc>
                  <a:txBody>
                    <a:bodyPr/>
                    <a:lstStyle/>
                    <a:p>
                      <a:pPr algn="ctr"/>
                      <a:r>
                        <a:rPr lang="en-GB" b="0" i="0" dirty="0">
                          <a:solidFill>
                            <a:srgbClr val="ECECEC"/>
                          </a:solidFill>
                          <a:effectLst/>
                          <a:latin typeface="Söhne"/>
                        </a:rPr>
                        <a:t>Suppliers and Partners</a:t>
                      </a:r>
                      <a:endParaRPr lang="en-GB" dirty="0"/>
                    </a:p>
                  </a:txBody>
                  <a:tcPr/>
                </a:tc>
                <a:extLst>
                  <a:ext uri="{0D108BD9-81ED-4DB2-BD59-A6C34878D82A}">
                    <a16:rowId xmlns:a16="http://schemas.microsoft.com/office/drawing/2014/main" val="658490961"/>
                  </a:ext>
                </a:extLst>
              </a:tr>
              <a:tr h="3501894">
                <a:tc>
                  <a:txBody>
                    <a:bodyPr/>
                    <a:lstStyle/>
                    <a:p>
                      <a:pPr algn="ctr"/>
                      <a:r>
                        <a:rPr lang="en-GB" dirty="0"/>
                        <a:t>Shareholders of Vodafone expect consistent financial returns and strategic decisions that enhance the company's long-term value and stock performance, driving confidence and investment in the company's future growth</a:t>
                      </a:r>
                    </a:p>
                  </a:txBody>
                  <a:tcPr/>
                </a:tc>
                <a:tc>
                  <a:txBody>
                    <a:bodyPr/>
                    <a:lstStyle/>
                    <a:p>
                      <a:pPr algn="ctr"/>
                      <a:r>
                        <a:rPr lang="en-GB" dirty="0"/>
                        <a:t>Vodafone prioritizes customer satisfaction by providing reliable telecommunications services, innovative products, responsive customer support, and personalized experiences to meet diverse communication needs and exceed expectations.</a:t>
                      </a:r>
                    </a:p>
                  </a:txBody>
                  <a:tcPr/>
                </a:tc>
                <a:tc>
                  <a:txBody>
                    <a:bodyPr/>
                    <a:lstStyle/>
                    <a:p>
                      <a:pPr algn="ctr"/>
                      <a:r>
                        <a:rPr lang="en-GB" dirty="0"/>
                        <a:t>Vodafone fosters a supportive work environment that values employee well-being, professional development, diversity, and inclusion to drive employee engagement, performance, and loyalty, ensuring a motivated and productive workforce.</a:t>
                      </a:r>
                    </a:p>
                  </a:txBody>
                  <a:tcPr/>
                </a:tc>
                <a:tc>
                  <a:txBody>
                    <a:bodyPr/>
                    <a:lstStyle/>
                    <a:p>
                      <a:pPr algn="ctr"/>
                      <a:r>
                        <a:rPr lang="en-GB" dirty="0"/>
                        <a:t>Vodafone maintains mutually beneficial relationships with suppliers and partners, emphasizing collaboration, transparency, fair business practices, and innovation to support its operations, supply chain efficiency, and drive mutual growth and success.</a:t>
                      </a:r>
                    </a:p>
                  </a:txBody>
                  <a:tcPr/>
                </a:tc>
                <a:extLst>
                  <a:ext uri="{0D108BD9-81ED-4DB2-BD59-A6C34878D82A}">
                    <a16:rowId xmlns:a16="http://schemas.microsoft.com/office/drawing/2014/main" val="1707362349"/>
                  </a:ext>
                </a:extLst>
              </a:tr>
            </a:tbl>
          </a:graphicData>
        </a:graphic>
      </p:graphicFrame>
    </p:spTree>
    <p:extLst>
      <p:ext uri="{BB962C8B-B14F-4D97-AF65-F5344CB8AC3E}">
        <p14:creationId xmlns:p14="http://schemas.microsoft.com/office/powerpoint/2010/main" val="953879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25E272-AF60-4462-95A9-115739F781AE}"/>
              </a:ext>
            </a:extLst>
          </p:cNvPr>
          <p:cNvSpPr>
            <a:spLocks noGrp="1"/>
          </p:cNvSpPr>
          <p:nvPr>
            <p:ph idx="1"/>
          </p:nvPr>
        </p:nvSpPr>
        <p:spPr>
          <a:xfrm>
            <a:off x="522054" y="1421519"/>
            <a:ext cx="10568134" cy="5031359"/>
          </a:xfrm>
        </p:spPr>
        <p:txBody>
          <a:bodyPr rtlCol="0">
            <a:normAutofit lnSpcReduction="10000"/>
          </a:bodyPr>
          <a:lstStyle/>
          <a:p>
            <a:pPr rtl="0"/>
            <a:r>
              <a:rPr lang="en-GB" dirty="0"/>
              <a:t>In conclusion, Vodafone's position in the telecommunications industry is impacted by its ability to proceed a complex landscape of internal strengths and weaknesses, as well as external opportunities and threats. The company's worldwide reach, strong brand recognition, and technological expertise serve as pillars of strength, allowing it to remain competitive in a rapidly changing market. However, Vodafone faces a number of challenges, including operational complexities and the need for continuous innovation to meet changing customers and market needs.</a:t>
            </a:r>
          </a:p>
          <a:p>
            <a:pPr rtl="0"/>
            <a:r>
              <a:rPr lang="en-GB" dirty="0"/>
              <a:t>In the face of these challenges, Vodafone must leverage its strengths while addressing its weaknesses in order to seize opportunities and mitigate threats. Vodafone can increase operational efficiency and drive long-term growth by cultivating an innovative culture, streamlining operations, and investing in emerging technologies. Furthermore, the organisation must be aware of external factors such as regulatory changes, economic fluctuations, and technological advancements, and adapt its strategies accordingly to stay ahead of the curve.</a:t>
            </a:r>
          </a:p>
          <a:p>
            <a:pPr rtl="0"/>
            <a:endParaRPr lang="en-GB" dirty="0"/>
          </a:p>
          <a:p>
            <a:pPr rtl="0"/>
            <a:endParaRPr lang="en-GB" dirty="0"/>
          </a:p>
        </p:txBody>
      </p:sp>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2774662" y="495862"/>
            <a:ext cx="5496636" cy="907590"/>
          </a:xfrm>
        </p:spPr>
        <p:txBody>
          <a:bodyPr rtlCol="0">
            <a:normAutofit/>
          </a:bodyPr>
          <a:lstStyle/>
          <a:p>
            <a:pPr algn="ctr" rtl="0"/>
            <a:r>
              <a:rPr lang="en-GB" b="1" dirty="0">
                <a:latin typeface="Amasis MT Pro Light" panose="020F0502020204030204" pitchFamily="18" charset="0"/>
              </a:rPr>
              <a:t>Conclusion</a:t>
            </a:r>
          </a:p>
        </p:txBody>
      </p:sp>
      <p:pic>
        <p:nvPicPr>
          <p:cNvPr id="12" name="Picture 11" descr="A red and white logo&#10;&#10;Description automatically generated">
            <a:extLst>
              <a:ext uri="{FF2B5EF4-FFF2-40B4-BE49-F238E27FC236}">
                <a16:creationId xmlns:a16="http://schemas.microsoft.com/office/drawing/2014/main" id="{8CF1AD27-6039-0420-2E41-F7BBFFD227F4}"/>
              </a:ext>
            </a:extLst>
          </p:cNvPr>
          <p:cNvPicPr>
            <a:picLocks noChangeAspect="1"/>
          </p:cNvPicPr>
          <p:nvPr/>
        </p:nvPicPr>
        <p:blipFill>
          <a:blip r:embed="rId2"/>
          <a:stretch>
            <a:fillRect/>
          </a:stretch>
        </p:blipFill>
        <p:spPr>
          <a:xfrm>
            <a:off x="2906487" y="477795"/>
            <a:ext cx="850982" cy="855027"/>
          </a:xfrm>
          <a:prstGeom prst="rect">
            <a:avLst/>
          </a:prstGeom>
        </p:spPr>
      </p:pic>
    </p:spTree>
    <p:extLst>
      <p:ext uri="{BB962C8B-B14F-4D97-AF65-F5344CB8AC3E}">
        <p14:creationId xmlns:p14="http://schemas.microsoft.com/office/powerpoint/2010/main" val="2428291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Картина 11" descr="Картина, която съдържа облак, небе, на открито, сграда&#10;&#10;Описанието е генерирано автоматично">
            <a:extLst>
              <a:ext uri="{FF2B5EF4-FFF2-40B4-BE49-F238E27FC236}">
                <a16:creationId xmlns:a16="http://schemas.microsoft.com/office/drawing/2014/main" id="{2C8F58FE-2B6A-C955-B4DA-99EA8081F78E}"/>
              </a:ext>
            </a:extLst>
          </p:cNvPr>
          <p:cNvPicPr>
            <a:picLocks noChangeAspect="1"/>
          </p:cNvPicPr>
          <p:nvPr/>
        </p:nvPicPr>
        <p:blipFill rotWithShape="1">
          <a:blip r:embed="rId2"/>
          <a:srcRect l="26518" r="32859" b="-1"/>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19" name="Footer Placeholder 3">
            <a:extLst>
              <a:ext uri="{FF2B5EF4-FFF2-40B4-BE49-F238E27FC236}">
                <a16:creationId xmlns:a16="http://schemas.microsoft.com/office/drawing/2014/main" id="{95C0422A-715D-093B-551E-28F264642CC4}"/>
              </a:ext>
            </a:extLst>
          </p:cNvPr>
          <p:cNvSpPr>
            <a:spLocks noGrp="1"/>
          </p:cNvSpPr>
          <p:nvPr>
            <p:ph type="ftr" sz="quarter" idx="11"/>
          </p:nvPr>
        </p:nvSpPr>
        <p:spPr>
          <a:xfrm>
            <a:off x="154429" y="6398878"/>
            <a:ext cx="4497315" cy="365125"/>
          </a:xfrm>
        </p:spPr>
        <p:txBody>
          <a:bodyPr/>
          <a:lstStyle/>
          <a:p>
            <a:pPr rtl="0">
              <a:spcAft>
                <a:spcPts val="600"/>
              </a:spcAft>
            </a:pPr>
            <a:r>
              <a:rPr lang="en-GB"/>
              <a:t>Sample Footer Text</a:t>
            </a:r>
            <a:endParaRPr lang="en-GB">
              <a:solidFill>
                <a:schemeClr val="bg1"/>
              </a:solidFill>
            </a:endParaRPr>
          </a:p>
        </p:txBody>
      </p:sp>
      <p:sp>
        <p:nvSpPr>
          <p:cNvPr id="21" name="Content Placeholder 4">
            <a:extLst>
              <a:ext uri="{FF2B5EF4-FFF2-40B4-BE49-F238E27FC236}">
                <a16:creationId xmlns:a16="http://schemas.microsoft.com/office/drawing/2014/main" id="{23B2B416-6644-DC06-5906-29D75AFD0F7F}"/>
              </a:ext>
            </a:extLst>
          </p:cNvPr>
          <p:cNvSpPr>
            <a:spLocks noGrp="1"/>
          </p:cNvSpPr>
          <p:nvPr>
            <p:ph idx="1"/>
          </p:nvPr>
        </p:nvSpPr>
        <p:spPr>
          <a:xfrm>
            <a:off x="4966446" y="93997"/>
            <a:ext cx="7106917" cy="6670006"/>
          </a:xfrm>
        </p:spPr>
        <p:txBody>
          <a:bodyPr>
            <a:normAutofit/>
          </a:bodyPr>
          <a:lstStyle/>
          <a:p>
            <a:r>
              <a:rPr lang="en-GB" dirty="0"/>
              <a:t>Furthermore, Vodafone's success is determined by its ability to effectively engage with its diverse stakeholder base, which includes shareholders, employees, customers, suppliers, regulatory authorities, and local communities. Vodafone can cultivate strong relationships with its stakeholders and maintain a positive market reputation by promoting transparent communication, building trust, and demonstrating corporate responsibility.</a:t>
            </a:r>
          </a:p>
          <a:p>
            <a:endParaRPr lang="en-GB" dirty="0"/>
          </a:p>
          <a:p>
            <a:r>
              <a:rPr lang="en-GB" dirty="0"/>
              <a:t>In essence, Vodafone's strategic direction and future success will be determined by its ability to leverage internal capabilities, navigate external challenges, and align actions with the changing needs of its stakeholders. Vodafone can maintain its leadership position in the telecommunications industry and create long-term value for all of its stakeholders by making proactive decisions and committing to excellence (Ward.2021).</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US" dirty="0"/>
          </a:p>
        </p:txBody>
      </p:sp>
      <p:sp>
        <p:nvSpPr>
          <p:cNvPr id="9" name="Контейнер за дата 8">
            <a:extLst>
              <a:ext uri="{FF2B5EF4-FFF2-40B4-BE49-F238E27FC236}">
                <a16:creationId xmlns:a16="http://schemas.microsoft.com/office/drawing/2014/main" id="{650D00B1-7EF8-614B-6B4C-9ED0BCF370AE}"/>
              </a:ext>
            </a:extLst>
          </p:cNvPr>
          <p:cNvSpPr>
            <a:spLocks noGrp="1"/>
          </p:cNvSpPr>
          <p:nvPr>
            <p:ph type="dt" sz="half" idx="10"/>
          </p:nvPr>
        </p:nvSpPr>
        <p:spPr>
          <a:xfrm>
            <a:off x="7337102" y="6398878"/>
            <a:ext cx="4193908" cy="365125"/>
          </a:xfrm>
        </p:spPr>
        <p:txBody>
          <a:bodyPr anchor="ctr">
            <a:normAutofit/>
          </a:bodyPr>
          <a:lstStyle/>
          <a:p>
            <a:pPr rtl="0">
              <a:spcAft>
                <a:spcPts val="600"/>
              </a:spcAft>
            </a:pPr>
            <a:r>
              <a:rPr lang="en-GB"/>
              <a:t>2/7/20XX</a:t>
            </a:r>
          </a:p>
        </p:txBody>
      </p:sp>
      <p:sp>
        <p:nvSpPr>
          <p:cNvPr id="10" name="Контейнер за номер на слайда 9">
            <a:extLst>
              <a:ext uri="{FF2B5EF4-FFF2-40B4-BE49-F238E27FC236}">
                <a16:creationId xmlns:a16="http://schemas.microsoft.com/office/drawing/2014/main" id="{9F9DCFA1-DC62-5732-FFBD-AD3D549C9804}"/>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20</a:t>
            </a:fld>
            <a:endParaRPr lang="en-GB"/>
          </a:p>
        </p:txBody>
      </p:sp>
    </p:spTree>
    <p:extLst>
      <p:ext uri="{BB962C8B-B14F-4D97-AF65-F5344CB8AC3E}">
        <p14:creationId xmlns:p14="http://schemas.microsoft.com/office/powerpoint/2010/main" val="1850201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25E272-AF60-4462-95A9-115739F781AE}"/>
              </a:ext>
            </a:extLst>
          </p:cNvPr>
          <p:cNvSpPr>
            <a:spLocks noGrp="1"/>
          </p:cNvSpPr>
          <p:nvPr>
            <p:ph idx="1"/>
          </p:nvPr>
        </p:nvSpPr>
        <p:spPr>
          <a:xfrm>
            <a:off x="686292" y="2160030"/>
            <a:ext cx="10819416" cy="3821743"/>
          </a:xfrm>
        </p:spPr>
        <p:txBody>
          <a:bodyPr rtlCol="0">
            <a:normAutofit lnSpcReduction="10000"/>
          </a:bodyPr>
          <a:lstStyle/>
          <a:p>
            <a:r>
              <a:rPr lang="en-GB" dirty="0">
                <a:effectLst/>
              </a:rPr>
              <a:t>Lewis, R. (2023) </a:t>
            </a:r>
            <a:r>
              <a:rPr lang="en-GB" i="1" dirty="0">
                <a:effectLst/>
              </a:rPr>
              <a:t>Adidas</a:t>
            </a:r>
            <a:r>
              <a:rPr lang="en-GB" dirty="0">
                <a:effectLst/>
              </a:rPr>
              <a:t>, </a:t>
            </a:r>
            <a:r>
              <a:rPr lang="en-GB" i="1" dirty="0" err="1">
                <a:effectLst/>
              </a:rPr>
              <a:t>Encyclopedia</a:t>
            </a:r>
            <a:r>
              <a:rPr lang="en-GB" i="1" dirty="0">
                <a:effectLst/>
              </a:rPr>
              <a:t> Britannica</a:t>
            </a:r>
            <a:r>
              <a:rPr lang="en-GB" dirty="0">
                <a:effectLst/>
              </a:rPr>
              <a:t>. Available at: https://www.britannica.com/topic/Adidas-AG (Accessed: 17 March 2024).</a:t>
            </a:r>
          </a:p>
          <a:p>
            <a:r>
              <a:rPr lang="en-GB" dirty="0">
                <a:effectLst/>
              </a:rPr>
              <a:t> Bou </a:t>
            </a:r>
            <a:r>
              <a:rPr lang="en-GB" dirty="0" err="1">
                <a:effectLst/>
              </a:rPr>
              <a:t>Hatoum</a:t>
            </a:r>
            <a:r>
              <a:rPr lang="en-GB" dirty="0">
                <a:effectLst/>
              </a:rPr>
              <a:t>, M. </a:t>
            </a:r>
            <a:r>
              <a:rPr lang="en-GB" i="1" dirty="0">
                <a:effectLst/>
              </a:rPr>
              <a:t>et al.</a:t>
            </a:r>
            <a:r>
              <a:rPr lang="en-GB" dirty="0">
                <a:effectLst/>
              </a:rPr>
              <a:t> (2023) </a:t>
            </a:r>
            <a:r>
              <a:rPr lang="en-GB" i="1" dirty="0">
                <a:effectLst/>
              </a:rPr>
              <a:t>Investigation of </a:t>
            </a:r>
            <a:r>
              <a:rPr lang="en-GB" i="1" dirty="0" err="1">
                <a:effectLst/>
              </a:rPr>
              <a:t>pestel</a:t>
            </a:r>
            <a:r>
              <a:rPr lang="en-GB" i="1" dirty="0">
                <a:effectLst/>
              </a:rPr>
              <a:t> factors driving change in capital project organizations</a:t>
            </a:r>
            <a:r>
              <a:rPr lang="en-GB" dirty="0">
                <a:effectLst/>
              </a:rPr>
              <a:t>, </a:t>
            </a:r>
            <a:r>
              <a:rPr lang="en-GB" i="1" dirty="0">
                <a:effectLst/>
              </a:rPr>
              <a:t>Frontiers</a:t>
            </a:r>
            <a:r>
              <a:rPr lang="en-GB" dirty="0">
                <a:effectLst/>
              </a:rPr>
              <a:t>. Available at: https://www.frontiersin.org/articles/10.3389/fbuil.2023.1207564/full (Accessed: 22 March 2024). </a:t>
            </a:r>
          </a:p>
          <a:p>
            <a:r>
              <a:rPr lang="en-GB" dirty="0">
                <a:effectLst/>
              </a:rPr>
              <a:t>Ward, J. (2021) </a:t>
            </a:r>
            <a:r>
              <a:rPr lang="en-GB" i="1" dirty="0">
                <a:effectLst/>
              </a:rPr>
              <a:t>SAP </a:t>
            </a:r>
            <a:r>
              <a:rPr lang="en-GB" i="1" dirty="0" err="1">
                <a:effectLst/>
              </a:rPr>
              <a:t>brandvoice</a:t>
            </a:r>
            <a:r>
              <a:rPr lang="en-GB" i="1" dirty="0">
                <a:effectLst/>
              </a:rPr>
              <a:t>: How </a:t>
            </a:r>
            <a:r>
              <a:rPr lang="en-GB" i="1" dirty="0" err="1">
                <a:effectLst/>
              </a:rPr>
              <a:t>vodafone</a:t>
            </a:r>
            <a:r>
              <a:rPr lang="en-GB" i="1" dirty="0">
                <a:effectLst/>
              </a:rPr>
              <a:t> is changing the world of telecommunications – from the inside</a:t>
            </a:r>
            <a:r>
              <a:rPr lang="en-GB" dirty="0">
                <a:effectLst/>
              </a:rPr>
              <a:t>, </a:t>
            </a:r>
            <a:r>
              <a:rPr lang="en-GB" i="1" dirty="0">
                <a:effectLst/>
              </a:rPr>
              <a:t>Forbes</a:t>
            </a:r>
            <a:r>
              <a:rPr lang="en-GB" dirty="0">
                <a:effectLst/>
              </a:rPr>
              <a:t>. Available at: https://www.forbes.com/sites/sap/2021/05/24/how-vodafone-is-changing-the-world-of-telecommunications--from-the-inside/ (Accessed: 03 April 2024). </a:t>
            </a:r>
          </a:p>
          <a:p>
            <a:endParaRPr lang="en-GB" dirty="0">
              <a:effectLst/>
            </a:endParaRPr>
          </a:p>
          <a:p>
            <a:pPr rtl="0"/>
            <a:endParaRPr lang="en-GB" dirty="0"/>
          </a:p>
        </p:txBody>
      </p:sp>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3507166" y="495862"/>
            <a:ext cx="5177668" cy="907590"/>
          </a:xfrm>
        </p:spPr>
        <p:txBody>
          <a:bodyPr rtlCol="0">
            <a:normAutofit/>
          </a:bodyPr>
          <a:lstStyle/>
          <a:p>
            <a:pPr rtl="0"/>
            <a:r>
              <a:rPr lang="en-GB" dirty="0"/>
              <a:t>Reference list</a:t>
            </a:r>
          </a:p>
        </p:txBody>
      </p:sp>
    </p:spTree>
    <p:extLst>
      <p:ext uri="{BB962C8B-B14F-4D97-AF65-F5344CB8AC3E}">
        <p14:creationId xmlns:p14="http://schemas.microsoft.com/office/powerpoint/2010/main" val="3083798502"/>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5CABE4-909F-4611-A0E1-6E45080B3C9E}">
  <ds:schemaRefs>
    <ds:schemaRef ds:uri="http://purl.org/dc/dcmitype/"/>
    <ds:schemaRef ds:uri="http://schemas.microsoft.com/sharepoint/v3"/>
    <ds:schemaRef ds:uri="http://schemas.microsoft.com/office/2006/documentManagement/types"/>
    <ds:schemaRef ds:uri="71af3243-3dd4-4a8d-8c0d-dd76da1f02a5"/>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230e9df3-be65-4c73-a93b-d1236ebd677e"/>
    <ds:schemaRef ds:uri="16c05727-aa75-4e4a-9b5f-8a80a1165891"/>
    <ds:schemaRef ds:uri="http://www.w3.org/XML/1998/namespace"/>
    <ds:schemaRef ds:uri="http://purl.org/dc/terms/"/>
  </ds:schemaRefs>
</ds:datastoreItem>
</file>

<file path=customXml/itemProps2.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3.xml><?xml version="1.0" encoding="utf-8"?>
<ds:datastoreItem xmlns:ds="http://schemas.openxmlformats.org/officeDocument/2006/customXml" ds:itemID="{AA1E8BDE-7A03-4563-82F6-53B214F89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Wisp</Template>
  <TotalTime>4072</TotalTime>
  <Words>1658</Words>
  <Application>Microsoft Office PowerPoint</Application>
  <PresentationFormat>Широк екран</PresentationFormat>
  <Paragraphs>227</Paragraphs>
  <Slides>21</Slides>
  <Notes>2</Notes>
  <HiddenSlides>0</HiddenSlides>
  <MMClips>1</MMClips>
  <ScaleCrop>false</ScaleCrop>
  <HeadingPairs>
    <vt:vector size="6" baseType="variant">
      <vt:variant>
        <vt:lpstr>Използвани шрифтове</vt:lpstr>
      </vt:variant>
      <vt:variant>
        <vt:i4>12</vt:i4>
      </vt:variant>
      <vt:variant>
        <vt:lpstr>Тема</vt:lpstr>
      </vt:variant>
      <vt:variant>
        <vt:i4>1</vt:i4>
      </vt:variant>
      <vt:variant>
        <vt:lpstr>Заглавия на слайдовете</vt:lpstr>
      </vt:variant>
      <vt:variant>
        <vt:i4>21</vt:i4>
      </vt:variant>
    </vt:vector>
  </HeadingPairs>
  <TitlesOfParts>
    <vt:vector size="34" baseType="lpstr">
      <vt:lpstr>Adobe Devanagari</vt:lpstr>
      <vt:lpstr>Amasis MT Pro Light</vt:lpstr>
      <vt:lpstr>Arial</vt:lpstr>
      <vt:lpstr>Calibri</vt:lpstr>
      <vt:lpstr>ElsevierGulliver</vt:lpstr>
      <vt:lpstr>Poppins</vt:lpstr>
      <vt:lpstr>ReithSans</vt:lpstr>
      <vt:lpstr>Söhne</vt:lpstr>
      <vt:lpstr>Univers Condensed Light</vt:lpstr>
      <vt:lpstr>VodafoneRegular</vt:lpstr>
      <vt:lpstr>Walbaum Display Light</vt:lpstr>
      <vt:lpstr>Wingdings</vt:lpstr>
      <vt:lpstr>AngleLinesVTI</vt:lpstr>
      <vt:lpstr>Internal operations &amp; External environment</vt:lpstr>
      <vt:lpstr>objectives</vt:lpstr>
      <vt:lpstr>Company history</vt:lpstr>
      <vt:lpstr>Vodafone Group PLC</vt:lpstr>
      <vt:lpstr>Organisational structure &amp; Chain of command</vt:lpstr>
      <vt:lpstr>Internal  departments</vt:lpstr>
      <vt:lpstr>Internal Factors  are factors within a business that can be controlled by the organisation.</vt:lpstr>
      <vt:lpstr>Презентация на PowerPoint</vt:lpstr>
      <vt:lpstr>Political Factors</vt:lpstr>
      <vt:lpstr>economic Factors</vt:lpstr>
      <vt:lpstr>social Factors</vt:lpstr>
      <vt:lpstr>technological Factors</vt:lpstr>
      <vt:lpstr>environment Factors</vt:lpstr>
      <vt:lpstr>legal Factors</vt:lpstr>
      <vt:lpstr>A Swot analysis</vt:lpstr>
      <vt:lpstr>Презентация на PowerPoint</vt:lpstr>
      <vt:lpstr>Company stakeholders</vt:lpstr>
      <vt:lpstr>Primary Stakeholders</vt:lpstr>
      <vt:lpstr>Conclusion</vt:lpstr>
      <vt:lpstr>Презентация на PowerPoint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LCBB4007 Introduction to business</dc:title>
  <dc:creator>Sevastian Alexandru Dragos (2224309)</dc:creator>
  <cp:lastModifiedBy>emil minchev</cp:lastModifiedBy>
  <cp:revision>131</cp:revision>
  <dcterms:created xsi:type="dcterms:W3CDTF">2024-03-10T01:34:59Z</dcterms:created>
  <dcterms:modified xsi:type="dcterms:W3CDTF">2024-04-02T22:38:03Z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