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82" r:id="rId3"/>
    <p:sldId id="281" r:id="rId4"/>
    <p:sldId id="257" r:id="rId5"/>
    <p:sldId id="258" r:id="rId6"/>
    <p:sldId id="259" r:id="rId7"/>
    <p:sldId id="260" r:id="rId8"/>
    <p:sldId id="261" r:id="rId9"/>
    <p:sldId id="262" r:id="rId10"/>
    <p:sldId id="263" r:id="rId11"/>
    <p:sldId id="264" r:id="rId12"/>
    <p:sldId id="265" r:id="rId13"/>
    <p:sldId id="266" r:id="rId14"/>
    <p:sldId id="280" r:id="rId15"/>
    <p:sldId id="267" r:id="rId16"/>
    <p:sldId id="268" r:id="rId17"/>
    <p:sldId id="269" r:id="rId18"/>
    <p:sldId id="270" r:id="rId19"/>
    <p:sldId id="271" r:id="rId20"/>
    <p:sldId id="272" r:id="rId21"/>
    <p:sldId id="273" r:id="rId22"/>
    <p:sldId id="283" r:id="rId23"/>
    <p:sldId id="275" r:id="rId24"/>
    <p:sldId id="276" r:id="rId25"/>
    <p:sldId id="277" r:id="rId26"/>
    <p:sldId id="278" r:id="rId27"/>
    <p:sldId id="279"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BBB664C-23C4-4336-8EA6-64607D1ED84C}"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0218BB-2A33-4773-902A-8881B91E003D}" type="slidenum">
              <a:rPr lang="en-US" smtClean="0"/>
              <a:t>‹#›</a:t>
            </a:fld>
            <a:endParaRPr lang="en-US"/>
          </a:p>
        </p:txBody>
      </p:sp>
    </p:spTree>
    <p:extLst>
      <p:ext uri="{BB962C8B-B14F-4D97-AF65-F5344CB8AC3E}">
        <p14:creationId xmlns:p14="http://schemas.microsoft.com/office/powerpoint/2010/main" val="2253824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BB664C-23C4-4336-8EA6-64607D1ED84C}"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0218BB-2A33-4773-902A-8881B91E003D}" type="slidenum">
              <a:rPr lang="en-US" smtClean="0"/>
              <a:t>‹#›</a:t>
            </a:fld>
            <a:endParaRPr lang="en-US"/>
          </a:p>
        </p:txBody>
      </p:sp>
    </p:spTree>
    <p:extLst>
      <p:ext uri="{BB962C8B-B14F-4D97-AF65-F5344CB8AC3E}">
        <p14:creationId xmlns:p14="http://schemas.microsoft.com/office/powerpoint/2010/main" val="3997833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BB664C-23C4-4336-8EA6-64607D1ED84C}"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0218BB-2A33-4773-902A-8881B91E003D}" type="slidenum">
              <a:rPr lang="en-US" smtClean="0"/>
              <a:t>‹#›</a:t>
            </a:fld>
            <a:endParaRPr lang="en-US"/>
          </a:p>
        </p:txBody>
      </p:sp>
    </p:spTree>
    <p:extLst>
      <p:ext uri="{BB962C8B-B14F-4D97-AF65-F5344CB8AC3E}">
        <p14:creationId xmlns:p14="http://schemas.microsoft.com/office/powerpoint/2010/main" val="2656403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BB664C-23C4-4336-8EA6-64607D1ED84C}" type="datetimeFigureOut">
              <a:rPr lang="en-US" smtClean="0"/>
              <a:t>10/19/2020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30218BB-2A33-4773-902A-8881B91E003D}" type="slidenum">
              <a:rPr lang="en-US" smtClean="0"/>
              <a:t>‹#›</a:t>
            </a:fld>
            <a:endParaRPr lang="en-US"/>
          </a:p>
        </p:txBody>
      </p:sp>
    </p:spTree>
    <p:extLst>
      <p:ext uri="{BB962C8B-B14F-4D97-AF65-F5344CB8AC3E}">
        <p14:creationId xmlns:p14="http://schemas.microsoft.com/office/powerpoint/2010/main" val="6618464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BBB664C-23C4-4336-8EA6-64607D1ED84C}" type="datetimeFigureOut">
              <a:rPr lang="en-US" smtClean="0"/>
              <a:t>10/19/2020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30218BB-2A33-4773-902A-8881B91E003D}" type="slidenum">
              <a:rPr lang="en-US" smtClean="0"/>
              <a:t>‹#›</a:t>
            </a:fld>
            <a:endParaRPr lang="en-US"/>
          </a:p>
        </p:txBody>
      </p:sp>
    </p:spTree>
    <p:extLst>
      <p:ext uri="{BB962C8B-B14F-4D97-AF65-F5344CB8AC3E}">
        <p14:creationId xmlns:p14="http://schemas.microsoft.com/office/powerpoint/2010/main" val="8824003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BBB664C-23C4-4336-8EA6-64607D1ED84C}" type="datetimeFigureOut">
              <a:rPr lang="en-US" smtClean="0"/>
              <a:t>10/19/2020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30218BB-2A33-4773-902A-8881B91E003D}" type="slidenum">
              <a:rPr lang="en-US" smtClean="0"/>
              <a:t>‹#›</a:t>
            </a:fld>
            <a:endParaRPr lang="en-US"/>
          </a:p>
        </p:txBody>
      </p:sp>
    </p:spTree>
    <p:extLst>
      <p:ext uri="{BB962C8B-B14F-4D97-AF65-F5344CB8AC3E}">
        <p14:creationId xmlns:p14="http://schemas.microsoft.com/office/powerpoint/2010/main" val="566098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BB664C-23C4-4336-8EA6-64607D1ED84C}" type="datetimeFigureOut">
              <a:rPr lang="en-US" smtClean="0"/>
              <a:t>10/19/2020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30218BB-2A33-4773-902A-8881B91E003D}" type="slidenum">
              <a:rPr lang="en-US" smtClean="0"/>
              <a:t>‹#›</a:t>
            </a:fld>
            <a:endParaRPr lang="en-US"/>
          </a:p>
        </p:txBody>
      </p:sp>
    </p:spTree>
    <p:extLst>
      <p:ext uri="{BB962C8B-B14F-4D97-AF65-F5344CB8AC3E}">
        <p14:creationId xmlns:p14="http://schemas.microsoft.com/office/powerpoint/2010/main" val="40676970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BBB664C-23C4-4336-8EA6-64607D1ED84C}" type="datetimeFigureOut">
              <a:rPr lang="en-US" smtClean="0"/>
              <a:t>10/19/2020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30218BB-2A33-4773-902A-8881B91E003D}" type="slidenum">
              <a:rPr lang="en-US" smtClean="0"/>
              <a:t>‹#›</a:t>
            </a:fld>
            <a:endParaRPr lang="en-US"/>
          </a:p>
        </p:txBody>
      </p:sp>
    </p:spTree>
    <p:extLst>
      <p:ext uri="{BB962C8B-B14F-4D97-AF65-F5344CB8AC3E}">
        <p14:creationId xmlns:p14="http://schemas.microsoft.com/office/powerpoint/2010/main" val="1017027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BBB664C-23C4-4336-8EA6-64607D1ED84C}" type="datetimeFigureOut">
              <a:rPr lang="en-US" smtClean="0"/>
              <a:t>10/19/2020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30218BB-2A33-4773-902A-8881B91E003D}" type="slidenum">
              <a:rPr lang="en-US" smtClean="0"/>
              <a:t>‹#›</a:t>
            </a:fld>
            <a:endParaRPr lang="en-US"/>
          </a:p>
        </p:txBody>
      </p:sp>
    </p:spTree>
    <p:extLst>
      <p:ext uri="{BB962C8B-B14F-4D97-AF65-F5344CB8AC3E}">
        <p14:creationId xmlns:p14="http://schemas.microsoft.com/office/powerpoint/2010/main" val="561429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BB664C-23C4-4336-8EA6-64607D1ED84C}"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0218BB-2A33-4773-902A-8881B91E003D}" type="slidenum">
              <a:rPr lang="en-US" smtClean="0"/>
              <a:t>‹#›</a:t>
            </a:fld>
            <a:endParaRPr lang="en-US"/>
          </a:p>
        </p:txBody>
      </p:sp>
    </p:spTree>
    <p:extLst>
      <p:ext uri="{BB962C8B-B14F-4D97-AF65-F5344CB8AC3E}">
        <p14:creationId xmlns:p14="http://schemas.microsoft.com/office/powerpoint/2010/main" val="2039678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BB664C-23C4-4336-8EA6-64607D1ED84C}"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0218BB-2A33-4773-902A-8881B91E003D}"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025127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BB664C-23C4-4336-8EA6-64607D1ED84C}"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0218BB-2A33-4773-902A-8881B91E003D}" type="slidenum">
              <a:rPr lang="en-US" smtClean="0"/>
              <a:t>‹#›</a:t>
            </a:fld>
            <a:endParaRPr lang="en-US"/>
          </a:p>
        </p:txBody>
      </p:sp>
    </p:spTree>
    <p:extLst>
      <p:ext uri="{BB962C8B-B14F-4D97-AF65-F5344CB8AC3E}">
        <p14:creationId xmlns:p14="http://schemas.microsoft.com/office/powerpoint/2010/main" val="20578672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BB664C-23C4-4336-8EA6-64607D1ED84C}"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0218BB-2A33-4773-902A-8881B91E003D}"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976783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BB664C-23C4-4336-8EA6-64607D1ED84C}"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0218BB-2A33-4773-902A-8881B91E003D}" type="slidenum">
              <a:rPr lang="en-US" smtClean="0"/>
              <a:t>‹#›</a:t>
            </a:fld>
            <a:endParaRPr lang="en-US"/>
          </a:p>
        </p:txBody>
      </p:sp>
    </p:spTree>
    <p:extLst>
      <p:ext uri="{BB962C8B-B14F-4D97-AF65-F5344CB8AC3E}">
        <p14:creationId xmlns:p14="http://schemas.microsoft.com/office/powerpoint/2010/main" val="2424453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BB664C-23C4-4336-8EA6-64607D1ED84C}"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0218BB-2A33-4773-902A-8881B91E003D}" type="slidenum">
              <a:rPr lang="en-US" smtClean="0"/>
              <a:t>‹#›</a:t>
            </a:fld>
            <a:endParaRPr lang="en-US"/>
          </a:p>
        </p:txBody>
      </p:sp>
    </p:spTree>
    <p:extLst>
      <p:ext uri="{BB962C8B-B14F-4D97-AF65-F5344CB8AC3E}">
        <p14:creationId xmlns:p14="http://schemas.microsoft.com/office/powerpoint/2010/main" val="2374189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BB664C-23C4-4336-8EA6-64607D1ED84C}"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0218BB-2A33-4773-902A-8881B91E003D}" type="slidenum">
              <a:rPr lang="en-US" smtClean="0"/>
              <a:t>‹#›</a:t>
            </a:fld>
            <a:endParaRPr lang="en-US"/>
          </a:p>
        </p:txBody>
      </p:sp>
    </p:spTree>
    <p:extLst>
      <p:ext uri="{BB962C8B-B14F-4D97-AF65-F5344CB8AC3E}">
        <p14:creationId xmlns:p14="http://schemas.microsoft.com/office/powerpoint/2010/main" val="2260189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BBB664C-23C4-4336-8EA6-64607D1ED84C}" type="datetimeFigureOut">
              <a:rPr lang="en-US" smtClean="0"/>
              <a:t>10/19/2020</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530218BB-2A33-4773-902A-8881B91E003D}" type="slidenum">
              <a:rPr lang="en-US" smtClean="0"/>
              <a:t>‹#›</a:t>
            </a:fld>
            <a:endParaRPr lang="en-US"/>
          </a:p>
        </p:txBody>
      </p:sp>
    </p:spTree>
    <p:extLst>
      <p:ext uri="{BB962C8B-B14F-4D97-AF65-F5344CB8AC3E}">
        <p14:creationId xmlns:p14="http://schemas.microsoft.com/office/powerpoint/2010/main" val="2766501484"/>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jamanetwork.com/journals/jama/fullarticle/2767029"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KlyHoo1Jtt4" TargetMode="Externa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youtube.com/watch?v=N8eM1qKRoWw" TargetMode="Externa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colourmind.co.uk/" TargetMode="External"/><Relationship Id="rId2" Type="http://schemas.openxmlformats.org/officeDocument/2006/relationships/hyperlink" Target="http://www.mind.org.uk/"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ww.actionforadvocacy.org.uk/" TargetMode="External"/><Relationship Id="rId2" Type="http://schemas.openxmlformats.org/officeDocument/2006/relationships/hyperlink" Target="http://www.rethink.org/"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www.arwtraining.com/" TargetMode="External"/><Relationship Id="rId2" Type="http://schemas.openxmlformats.org/officeDocument/2006/relationships/hyperlink" Target="http://www.jrf.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179DE42-5613-4B35-A1E6-6CCBAA13C74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EB898B32-3891-4C3A-8F58-C5969D2E9033}"/>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6225" y="0"/>
            <a:ext cx="9144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AE4806D-B8F9-4679-A68A-9BD21C01A301}"/>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0381" y="3681413"/>
            <a:ext cx="357266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52FB45E9-914E-4471-AC87-E475CD51767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4073"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5">
            <a:extLst>
              <a:ext uri="{FF2B5EF4-FFF2-40B4-BE49-F238E27FC236}">
                <a16:creationId xmlns:a16="http://schemas.microsoft.com/office/drawing/2014/main" id="{C310626D-5743-49D4-8F7D-88C4F8F0577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0547"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3C195FC1-B568-4C72-9902-34CB35DDD7A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215"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7">
            <a:extLst>
              <a:ext uri="{FF2B5EF4-FFF2-40B4-BE49-F238E27FC236}">
                <a16:creationId xmlns:a16="http://schemas.microsoft.com/office/drawing/2014/main" id="{EF2BDF77-362C-43F0-8CBB-A969EC2AE0C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841"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id="{4BE96B01-3929-432D-B8C2-ADBCB74C2EF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36715"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Shape 23">
            <a:extLst>
              <a:ext uri="{FF2B5EF4-FFF2-40B4-BE49-F238E27FC236}">
                <a16:creationId xmlns:a16="http://schemas.microsoft.com/office/drawing/2014/main" id="{2A6FCDE6-CDE2-4C51-B18E-A95CFB67971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62215" y="-8467"/>
            <a:ext cx="6881785" cy="6866467"/>
          </a:xfrm>
          <a:custGeom>
            <a:avLst/>
            <a:gdLst>
              <a:gd name="connsiteX0" fmla="*/ 0 w 9175713"/>
              <a:gd name="connsiteY0" fmla="*/ 0 h 6866467"/>
              <a:gd name="connsiteX1" fmla="*/ 1249825 w 9175713"/>
              <a:gd name="connsiteY1" fmla="*/ 0 h 6866467"/>
              <a:gd name="connsiteX2" fmla="*/ 1249825 w 9175713"/>
              <a:gd name="connsiteY2" fmla="*/ 8467 h 6866467"/>
              <a:gd name="connsiteX3" fmla="*/ 9175713 w 9175713"/>
              <a:gd name="connsiteY3" fmla="*/ 8467 h 6866467"/>
              <a:gd name="connsiteX4" fmla="*/ 9175713 w 9175713"/>
              <a:gd name="connsiteY4" fmla="*/ 6866467 h 6866467"/>
              <a:gd name="connsiteX5" fmla="*/ 1249825 w 9175713"/>
              <a:gd name="connsiteY5" fmla="*/ 6866467 h 6866467"/>
              <a:gd name="connsiteX6" fmla="*/ 1109382 w 9175713"/>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5713" h="6866467">
                <a:moveTo>
                  <a:pt x="0" y="0"/>
                </a:moveTo>
                <a:lnTo>
                  <a:pt x="1249825" y="0"/>
                </a:lnTo>
                <a:lnTo>
                  <a:pt x="1249825" y="8467"/>
                </a:lnTo>
                <a:lnTo>
                  <a:pt x="9175713" y="8467"/>
                </a:lnTo>
                <a:lnTo>
                  <a:pt x="9175713"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314352" y="1020871"/>
            <a:ext cx="5220569" cy="2849671"/>
          </a:xfrm>
        </p:spPr>
        <p:txBody>
          <a:bodyPr>
            <a:normAutofit/>
          </a:bodyPr>
          <a:lstStyle/>
          <a:p>
            <a:pPr algn="l"/>
            <a:r>
              <a:rPr lang="en-GB" sz="5200" dirty="0">
                <a:solidFill>
                  <a:srgbClr val="FFFFFF"/>
                </a:solidFill>
              </a:rPr>
              <a:t>Advocacy and </a:t>
            </a:r>
            <a:r>
              <a:rPr lang="en-GB" sz="5200" dirty="0" smtClean="0">
                <a:solidFill>
                  <a:srgbClr val="FFFFFF"/>
                </a:solidFill>
              </a:rPr>
              <a:t>BAME </a:t>
            </a:r>
            <a:r>
              <a:rPr lang="en-GB" sz="5200" dirty="0">
                <a:solidFill>
                  <a:srgbClr val="FFFFFF"/>
                </a:solidFill>
              </a:rPr>
              <a:t>groups</a:t>
            </a:r>
            <a:endParaRPr lang="en-US" sz="5200" dirty="0">
              <a:solidFill>
                <a:srgbClr val="FFFFFF"/>
              </a:solidFill>
            </a:endParaRPr>
          </a:p>
        </p:txBody>
      </p:sp>
      <p:sp>
        <p:nvSpPr>
          <p:cNvPr id="3" name="Subtitle 2"/>
          <p:cNvSpPr>
            <a:spLocks noGrp="1"/>
          </p:cNvSpPr>
          <p:nvPr>
            <p:ph type="subTitle" idx="1"/>
          </p:nvPr>
        </p:nvSpPr>
        <p:spPr>
          <a:xfrm>
            <a:off x="3411078" y="3962088"/>
            <a:ext cx="4584057" cy="1186108"/>
          </a:xfrm>
        </p:spPr>
        <p:txBody>
          <a:bodyPr>
            <a:normAutofit/>
          </a:bodyPr>
          <a:lstStyle/>
          <a:p>
            <a:pPr algn="l">
              <a:lnSpc>
                <a:spcPct val="90000"/>
              </a:lnSpc>
            </a:pPr>
            <a:r>
              <a:rPr lang="en-GB" sz="1300" dirty="0" smtClean="0">
                <a:solidFill>
                  <a:srgbClr val="FFFFFF">
                    <a:alpha val="70000"/>
                  </a:srgbClr>
                </a:solidFill>
              </a:rPr>
              <a:t>SJSS6004 </a:t>
            </a:r>
            <a:r>
              <a:rPr lang="en-GB" sz="1300" dirty="0">
                <a:solidFill>
                  <a:srgbClr val="FFFFFF">
                    <a:alpha val="70000"/>
                  </a:srgbClr>
                </a:solidFill>
              </a:rPr>
              <a:t>Advocacy and PCP</a:t>
            </a:r>
          </a:p>
          <a:p>
            <a:pPr algn="l">
              <a:lnSpc>
                <a:spcPct val="90000"/>
              </a:lnSpc>
            </a:pPr>
            <a:r>
              <a:rPr lang="en-GB" sz="1300" dirty="0">
                <a:solidFill>
                  <a:srgbClr val="FFFFFF">
                    <a:alpha val="70000"/>
                  </a:srgbClr>
                </a:solidFill>
              </a:rPr>
              <a:t>Session 3 </a:t>
            </a:r>
          </a:p>
          <a:p>
            <a:pPr algn="l">
              <a:lnSpc>
                <a:spcPct val="90000"/>
              </a:lnSpc>
            </a:pPr>
            <a:r>
              <a:rPr lang="en-GB" sz="1300" dirty="0">
                <a:solidFill>
                  <a:srgbClr val="FFFFFF">
                    <a:alpha val="70000"/>
                  </a:srgbClr>
                </a:solidFill>
              </a:rPr>
              <a:t>September 2020</a:t>
            </a:r>
          </a:p>
          <a:p>
            <a:pPr algn="l">
              <a:lnSpc>
                <a:spcPct val="90000"/>
              </a:lnSpc>
            </a:pPr>
            <a:r>
              <a:rPr lang="en-GB" sz="1300" dirty="0">
                <a:solidFill>
                  <a:srgbClr val="FFFFFF">
                    <a:alpha val="70000"/>
                  </a:srgbClr>
                </a:solidFill>
              </a:rPr>
              <a:t>Phillip Morgan</a:t>
            </a:r>
            <a:endParaRPr lang="en-US" sz="1300" dirty="0">
              <a:solidFill>
                <a:srgbClr val="FFFFFF">
                  <a:alpha val="70000"/>
                </a:srgbClr>
              </a:solidFill>
            </a:endParaRPr>
          </a:p>
        </p:txBody>
      </p:sp>
      <p:sp>
        <p:nvSpPr>
          <p:cNvPr id="26" name="Isosceles Triangle 25">
            <a:extLst>
              <a:ext uri="{FF2B5EF4-FFF2-40B4-BE49-F238E27FC236}">
                <a16:creationId xmlns:a16="http://schemas.microsoft.com/office/drawing/2014/main" id="{9D2E8756-2465-473A-BA2A-2DB1D622474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019339" y="3294792"/>
            <a:ext cx="220660" cy="139829"/>
          </a:xfrm>
          <a:prstGeom prst="triangl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79870907"/>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BACD6-7F9C-48AF-BC2C-326AF0BC0F5E}"/>
              </a:ext>
            </a:extLst>
          </p:cNvPr>
          <p:cNvSpPr>
            <a:spLocks noGrp="1"/>
          </p:cNvSpPr>
          <p:nvPr>
            <p:ph type="title"/>
          </p:nvPr>
        </p:nvSpPr>
        <p:spPr>
          <a:xfrm>
            <a:off x="609599" y="609600"/>
            <a:ext cx="6347713" cy="1066800"/>
          </a:xfrm>
        </p:spPr>
        <p:txBody>
          <a:bodyPr>
            <a:normAutofit fontScale="90000"/>
          </a:bodyPr>
          <a:lstStyle/>
          <a:p>
            <a:r>
              <a:rPr lang="en-GB" dirty="0"/>
              <a:t>Matters for Your Consideration before viewing this resource: </a:t>
            </a:r>
            <a:br>
              <a:rPr lang="en-GB" dirty="0"/>
            </a:br>
            <a:r>
              <a:rPr lang="en-GB" sz="3100" dirty="0">
                <a:solidFill>
                  <a:srgbClr val="FF0000"/>
                </a:solidFill>
              </a:rPr>
              <a:t>Peer Group/Personal Reflection</a:t>
            </a:r>
            <a:endParaRPr lang="en-GB" dirty="0">
              <a:solidFill>
                <a:srgbClr val="FF0000"/>
              </a:solidFill>
            </a:endParaRPr>
          </a:p>
        </p:txBody>
      </p:sp>
      <p:sp>
        <p:nvSpPr>
          <p:cNvPr id="3" name="Content Placeholder 2">
            <a:extLst>
              <a:ext uri="{FF2B5EF4-FFF2-40B4-BE49-F238E27FC236}">
                <a16:creationId xmlns:a16="http://schemas.microsoft.com/office/drawing/2014/main" id="{11B9E6E4-AFA5-4E46-8392-BA6849D71681}"/>
              </a:ext>
            </a:extLst>
          </p:cNvPr>
          <p:cNvSpPr>
            <a:spLocks noGrp="1"/>
          </p:cNvSpPr>
          <p:nvPr>
            <p:ph idx="1"/>
          </p:nvPr>
        </p:nvSpPr>
        <p:spPr>
          <a:xfrm>
            <a:off x="609599" y="2209800"/>
            <a:ext cx="6347714" cy="4364963"/>
          </a:xfrm>
        </p:spPr>
        <p:txBody>
          <a:bodyPr/>
          <a:lstStyle/>
          <a:p>
            <a:r>
              <a:rPr lang="en-GB" dirty="0"/>
              <a:t>Why do ‘we’ feel the need to label people?</a:t>
            </a:r>
          </a:p>
          <a:p>
            <a:r>
              <a:rPr lang="en-GB" dirty="0"/>
              <a:t>Is difference a part of power and control?</a:t>
            </a:r>
          </a:p>
          <a:p>
            <a:r>
              <a:rPr lang="en-GB" dirty="0"/>
              <a:t>What does is say about ‘our’ culture(s) when we label?</a:t>
            </a:r>
          </a:p>
          <a:p>
            <a:r>
              <a:rPr lang="en-GB" dirty="0"/>
              <a:t>If someone/a group is ‘other’ than ‘the norm’ does this:</a:t>
            </a:r>
          </a:p>
          <a:p>
            <a:pPr lvl="1"/>
            <a:r>
              <a:rPr lang="en-GB" dirty="0"/>
              <a:t>Lessen their value?</a:t>
            </a:r>
          </a:p>
          <a:p>
            <a:pPr lvl="1"/>
            <a:r>
              <a:rPr lang="en-GB" dirty="0"/>
              <a:t>Consider ‘value’ as a concept (£? Ability?)</a:t>
            </a:r>
          </a:p>
          <a:p>
            <a:r>
              <a:rPr lang="en-GB" dirty="0"/>
              <a:t>Who makes (or breaks) these judgements of</a:t>
            </a:r>
          </a:p>
          <a:p>
            <a:pPr lvl="1"/>
            <a:r>
              <a:rPr lang="en-GB" dirty="0"/>
              <a:t>Value</a:t>
            </a:r>
          </a:p>
          <a:p>
            <a:pPr lvl="1"/>
            <a:r>
              <a:rPr lang="en-GB" dirty="0"/>
              <a:t>Worth</a:t>
            </a:r>
          </a:p>
          <a:p>
            <a:pPr lvl="1"/>
            <a:r>
              <a:rPr lang="en-GB" dirty="0"/>
              <a:t>importance </a:t>
            </a:r>
          </a:p>
          <a:p>
            <a:pPr lvl="1"/>
            <a:endParaRPr lang="en-GB" dirty="0"/>
          </a:p>
        </p:txBody>
      </p:sp>
    </p:spTree>
    <p:extLst>
      <p:ext uri="{BB962C8B-B14F-4D97-AF65-F5344CB8AC3E}">
        <p14:creationId xmlns:p14="http://schemas.microsoft.com/office/powerpoint/2010/main" val="17258241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Question….</a:t>
            </a:r>
            <a:endParaRPr lang="en-US" dirty="0"/>
          </a:p>
        </p:txBody>
      </p:sp>
      <p:sp>
        <p:nvSpPr>
          <p:cNvPr id="3" name="Content Placeholder 2"/>
          <p:cNvSpPr>
            <a:spLocks noGrp="1"/>
          </p:cNvSpPr>
          <p:nvPr>
            <p:ph sz="half" idx="1"/>
          </p:nvPr>
        </p:nvSpPr>
        <p:spPr/>
        <p:txBody>
          <a:bodyPr/>
          <a:lstStyle/>
          <a:p>
            <a:r>
              <a:rPr lang="en-GB" dirty="0"/>
              <a:t>What do YOU think the issues might be about Mental Health services and people from </a:t>
            </a:r>
            <a:r>
              <a:rPr lang="en-GB" dirty="0" smtClean="0"/>
              <a:t>BAME </a:t>
            </a:r>
            <a:r>
              <a:rPr lang="en-GB" dirty="0"/>
              <a:t>backgrounds?</a:t>
            </a:r>
            <a:endParaRPr lang="en-US"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012531" y="1905000"/>
            <a:ext cx="3505200" cy="3505200"/>
          </a:xfrm>
        </p:spPr>
      </p:pic>
    </p:spTree>
    <p:extLst>
      <p:ext uri="{BB962C8B-B14F-4D97-AF65-F5344CB8AC3E}">
        <p14:creationId xmlns:p14="http://schemas.microsoft.com/office/powerpoint/2010/main" val="11939366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p:cNvSpPr>
          <p:nvPr>
            <p:ph type="title"/>
          </p:nvPr>
        </p:nvSpPr>
        <p:spPr/>
        <p:txBody>
          <a:bodyPr/>
          <a:lstStyle/>
          <a:p>
            <a:r>
              <a:rPr lang="en-GB" altLang="en-US" dirty="0">
                <a:ea typeface="ＭＳ Ｐゴシック" pitchFamily="34" charset="-128"/>
              </a:rPr>
              <a:t>BMER and Mental Health</a:t>
            </a:r>
          </a:p>
        </p:txBody>
      </p:sp>
      <p:sp>
        <p:nvSpPr>
          <p:cNvPr id="41986" name="Content Placeholder 2"/>
          <p:cNvSpPr>
            <a:spLocks noGrp="1"/>
          </p:cNvSpPr>
          <p:nvPr>
            <p:ph idx="1"/>
          </p:nvPr>
        </p:nvSpPr>
        <p:spPr>
          <a:xfrm>
            <a:off x="423864" y="1447800"/>
            <a:ext cx="8110537" cy="4738688"/>
          </a:xfrm>
        </p:spPr>
        <p:txBody>
          <a:bodyPr>
            <a:normAutofit lnSpcReduction="10000"/>
          </a:bodyPr>
          <a:lstStyle/>
          <a:p>
            <a:pPr>
              <a:buFont typeface="Wingdings" pitchFamily="2" charset="2"/>
              <a:buNone/>
            </a:pPr>
            <a:r>
              <a:rPr lang="en-GB" altLang="en-US" sz="2800" dirty="0">
                <a:ea typeface="ＭＳ Ｐゴシック" pitchFamily="34" charset="-128"/>
              </a:rPr>
              <a:t>People from BME groups living in UK are:</a:t>
            </a:r>
          </a:p>
          <a:p>
            <a:r>
              <a:rPr lang="en-GB" altLang="en-US" sz="2400" dirty="0">
                <a:ea typeface="ＭＳ Ｐゴシック" pitchFamily="34" charset="-128"/>
              </a:rPr>
              <a:t>more likely to be diagnosed with mental health problems</a:t>
            </a:r>
          </a:p>
          <a:p>
            <a:r>
              <a:rPr lang="en-GB" altLang="en-US" sz="2400" dirty="0">
                <a:ea typeface="ＭＳ Ｐゴシック" pitchFamily="34" charset="-128"/>
              </a:rPr>
              <a:t>more likely to be diagnosed and admitted to hospital – particularly Afro-Caribbean people</a:t>
            </a:r>
          </a:p>
          <a:p>
            <a:r>
              <a:rPr lang="en-GB" altLang="en-US" sz="2400" dirty="0">
                <a:ea typeface="ＭＳ Ｐゴシック" pitchFamily="34" charset="-128"/>
              </a:rPr>
              <a:t>more likely to experience a poor outcome from treatment </a:t>
            </a:r>
          </a:p>
          <a:p>
            <a:r>
              <a:rPr lang="en-GB" altLang="en-US" sz="2400" dirty="0">
                <a:ea typeface="ＭＳ Ｐゴシック" pitchFamily="34" charset="-128"/>
              </a:rPr>
              <a:t>more likely to disengage from mainstream mental health services </a:t>
            </a:r>
          </a:p>
          <a:p>
            <a:r>
              <a:rPr lang="en-GB" altLang="en-US" sz="2400" dirty="0">
                <a:ea typeface="ＭＳ Ｐゴシック" pitchFamily="34" charset="-128"/>
              </a:rPr>
              <a:t>more likely to be socially excluded </a:t>
            </a:r>
          </a:p>
          <a:p>
            <a:r>
              <a:rPr lang="en-GB" altLang="en-US" sz="2400" dirty="0">
                <a:ea typeface="ＭＳ Ｐゴシック" pitchFamily="34" charset="-128"/>
              </a:rPr>
              <a:t>Poor access to non-drug treatments</a:t>
            </a:r>
          </a:p>
          <a:p>
            <a:endParaRPr lang="en-GB" altLang="en-US" dirty="0">
              <a:ea typeface="ＭＳ Ｐゴシック" pitchFamily="34" charset="-128"/>
            </a:endParaRPr>
          </a:p>
        </p:txBody>
      </p:sp>
    </p:spTree>
    <p:extLst>
      <p:ext uri="{BB962C8B-B14F-4D97-AF65-F5344CB8AC3E}">
        <p14:creationId xmlns:p14="http://schemas.microsoft.com/office/powerpoint/2010/main" val="9564972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p:nvPr>
        </p:nvSpPr>
        <p:spPr/>
        <p:txBody>
          <a:bodyPr/>
          <a:lstStyle/>
          <a:p>
            <a:r>
              <a:rPr lang="en-GB" altLang="en-US">
                <a:ea typeface="ＭＳ Ｐゴシック" pitchFamily="34" charset="-128"/>
              </a:rPr>
              <a:t>WHY?</a:t>
            </a:r>
          </a:p>
        </p:txBody>
      </p:sp>
      <p:sp>
        <p:nvSpPr>
          <p:cNvPr id="43010" name="Content Placeholder 2"/>
          <p:cNvSpPr>
            <a:spLocks noGrp="1"/>
          </p:cNvSpPr>
          <p:nvPr>
            <p:ph idx="1"/>
          </p:nvPr>
        </p:nvSpPr>
        <p:spPr>
          <a:xfrm>
            <a:off x="609599" y="1371600"/>
            <a:ext cx="6347714" cy="4669763"/>
          </a:xfrm>
        </p:spPr>
        <p:txBody>
          <a:bodyPr>
            <a:normAutofit/>
          </a:bodyPr>
          <a:lstStyle/>
          <a:p>
            <a:r>
              <a:rPr lang="en-GB" altLang="en-US" sz="2800" dirty="0">
                <a:ea typeface="ＭＳ Ｐゴシック" pitchFamily="34" charset="-128"/>
              </a:rPr>
              <a:t>“Western concepts of mental health as a separate entity may seem alien to many people - who see it as an intrinsic part of a person’s overall well-being. Mental health is associated with faith, spirituality, family life, employment, housing, hope, safety and fulfilment”.</a:t>
            </a:r>
          </a:p>
          <a:p>
            <a:pPr>
              <a:buFont typeface="Wingdings" pitchFamily="2" charset="2"/>
              <a:buNone/>
            </a:pPr>
            <a:r>
              <a:rPr lang="en-GB" altLang="en-US" dirty="0">
                <a:ea typeface="ＭＳ Ｐゴシック" pitchFamily="34" charset="-128"/>
                <a:hlinkClick r:id="rId2"/>
              </a:rPr>
              <a:t>https://jamanetwork.com/journals/jama/fullarticle/2767029</a:t>
            </a:r>
            <a:r>
              <a:rPr lang="en-GB" altLang="en-US" dirty="0">
                <a:ea typeface="ＭＳ Ｐゴシック" pitchFamily="34" charset="-128"/>
              </a:rPr>
              <a:t> </a:t>
            </a:r>
          </a:p>
        </p:txBody>
      </p:sp>
    </p:spTree>
    <p:extLst>
      <p:ext uri="{BB962C8B-B14F-4D97-AF65-F5344CB8AC3E}">
        <p14:creationId xmlns:p14="http://schemas.microsoft.com/office/powerpoint/2010/main" val="3046448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p:nvPr>
        </p:nvSpPr>
        <p:spPr/>
        <p:txBody>
          <a:bodyPr/>
          <a:lstStyle/>
          <a:p>
            <a:r>
              <a:rPr lang="en-GB" altLang="en-US">
                <a:ea typeface="ＭＳ Ｐゴシック" pitchFamily="34" charset="-128"/>
              </a:rPr>
              <a:t>Breaking the circles of fear</a:t>
            </a:r>
          </a:p>
        </p:txBody>
      </p:sp>
      <p:sp>
        <p:nvSpPr>
          <p:cNvPr id="44034" name="Content Placeholder 2"/>
          <p:cNvSpPr>
            <a:spLocks noGrp="1"/>
          </p:cNvSpPr>
          <p:nvPr>
            <p:ph idx="1"/>
          </p:nvPr>
        </p:nvSpPr>
        <p:spPr>
          <a:xfrm>
            <a:off x="912813" y="1905001"/>
            <a:ext cx="6347713" cy="3429000"/>
          </a:xfrm>
        </p:spPr>
        <p:txBody>
          <a:bodyPr>
            <a:normAutofit/>
          </a:bodyPr>
          <a:lstStyle/>
          <a:p>
            <a:r>
              <a:rPr lang="en-GB" altLang="en-US" sz="2400" b="1" dirty="0">
                <a:ea typeface="ＭＳ Ｐゴシック" pitchFamily="34" charset="-128"/>
              </a:rPr>
              <a:t>Black people see using mental health services as a degrading </a:t>
            </a:r>
            <a:r>
              <a:rPr lang="en-GB" altLang="en-US" sz="2400" dirty="0">
                <a:ea typeface="ＭＳ Ｐゴシック" pitchFamily="34" charset="-128"/>
              </a:rPr>
              <a:t>and alienating experience: the last resort. They perceive that the way services respond to them mirror some of the controlling and oppressive dimensions of other institutions in their lives, e.g. exclusion from schools, contact with police and the criminal justice system. </a:t>
            </a:r>
          </a:p>
        </p:txBody>
      </p:sp>
    </p:spTree>
    <p:extLst>
      <p:ext uri="{BB962C8B-B14F-4D97-AF65-F5344CB8AC3E}">
        <p14:creationId xmlns:p14="http://schemas.microsoft.com/office/powerpoint/2010/main" val="4193543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p:txBody>
          <a:bodyPr/>
          <a:lstStyle/>
          <a:p>
            <a:r>
              <a:rPr lang="en-GB" altLang="en-US" dirty="0">
                <a:ea typeface="ＭＳ Ｐゴシック" pitchFamily="34" charset="-128"/>
              </a:rPr>
              <a:t>Fear</a:t>
            </a:r>
          </a:p>
        </p:txBody>
      </p:sp>
      <p:sp>
        <p:nvSpPr>
          <p:cNvPr id="45058" name="Content Placeholder 2"/>
          <p:cNvSpPr>
            <a:spLocks noGrp="1"/>
          </p:cNvSpPr>
          <p:nvPr>
            <p:ph idx="1"/>
          </p:nvPr>
        </p:nvSpPr>
        <p:spPr>
          <a:xfrm>
            <a:off x="762000" y="1524000"/>
            <a:ext cx="6347713" cy="4381500"/>
          </a:xfrm>
        </p:spPr>
        <p:txBody>
          <a:bodyPr>
            <a:normAutofit lnSpcReduction="10000"/>
          </a:bodyPr>
          <a:lstStyle/>
          <a:p>
            <a:r>
              <a:rPr lang="en-GB" altLang="en-US" sz="2800" dirty="0">
                <a:ea typeface="ＭＳ Ｐゴシック" pitchFamily="34" charset="-128"/>
              </a:rPr>
              <a:t>There is a perception that mental health services replicate the experiences of racism and discrimination of Black people in wider society, particularly instances where individuals have experienced the more controlling and restricting aspects of treatment. A service user talks about her experience of seeking help from mental health services as a Black person:</a:t>
            </a:r>
          </a:p>
        </p:txBody>
      </p:sp>
    </p:spTree>
    <p:extLst>
      <p:ext uri="{BB962C8B-B14F-4D97-AF65-F5344CB8AC3E}">
        <p14:creationId xmlns:p14="http://schemas.microsoft.com/office/powerpoint/2010/main" val="239663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p:nvPr>
        </p:nvSpPr>
        <p:spPr/>
        <p:txBody>
          <a:bodyPr/>
          <a:lstStyle/>
          <a:p>
            <a:r>
              <a:rPr lang="en-GB" altLang="en-US" dirty="0">
                <a:ea typeface="ＭＳ Ｐゴシック" pitchFamily="34" charset="-128"/>
              </a:rPr>
              <a:t>Fear</a:t>
            </a:r>
          </a:p>
        </p:txBody>
      </p:sp>
      <p:sp>
        <p:nvSpPr>
          <p:cNvPr id="46082" name="Content Placeholder 2"/>
          <p:cNvSpPr>
            <a:spLocks noGrp="1"/>
          </p:cNvSpPr>
          <p:nvPr>
            <p:ph idx="1"/>
          </p:nvPr>
        </p:nvSpPr>
        <p:spPr/>
        <p:txBody>
          <a:bodyPr/>
          <a:lstStyle/>
          <a:p>
            <a:r>
              <a:rPr lang="en-GB" altLang="en-US" sz="2800" i="1" dirty="0">
                <a:ea typeface="ＭＳ Ｐゴシック" pitchFamily="34" charset="-128"/>
              </a:rPr>
              <a:t>“…Coming to mental health services was like the last straw… you come to services disempowered already, they strip you of your dignity…you become the dregs of society” </a:t>
            </a:r>
          </a:p>
          <a:p>
            <a:pPr>
              <a:buFont typeface="Wingdings" pitchFamily="2" charset="2"/>
              <a:buNone/>
            </a:pPr>
            <a:r>
              <a:rPr lang="en-GB" altLang="en-US" sz="2800" i="1" dirty="0">
                <a:ea typeface="ＭＳ Ｐゴシック" pitchFamily="34" charset="-128"/>
              </a:rPr>
              <a:t>	</a:t>
            </a:r>
            <a:r>
              <a:rPr lang="en-GB" altLang="en-US" sz="2800" dirty="0">
                <a:ea typeface="ＭＳ Ｐゴシック" pitchFamily="34" charset="-128"/>
              </a:rPr>
              <a:t>(Service User, quoted in Keating </a:t>
            </a:r>
            <a:r>
              <a:rPr lang="en-GB" altLang="en-US" sz="2800" i="1" dirty="0">
                <a:ea typeface="ＭＳ Ｐゴシック" pitchFamily="34" charset="-128"/>
              </a:rPr>
              <a:t>et al, </a:t>
            </a:r>
            <a:r>
              <a:rPr lang="en-GB" altLang="en-US" sz="2800" dirty="0">
                <a:ea typeface="ＭＳ Ｐゴシック" pitchFamily="34" charset="-128"/>
              </a:rPr>
              <a:t>2002)</a:t>
            </a:r>
          </a:p>
          <a:p>
            <a:endParaRPr lang="en-GB" altLang="en-US" dirty="0">
              <a:ea typeface="ＭＳ Ｐゴシック" pitchFamily="34" charset="-128"/>
            </a:endParaRPr>
          </a:p>
        </p:txBody>
      </p:sp>
    </p:spTree>
    <p:extLst>
      <p:ext uri="{BB962C8B-B14F-4D97-AF65-F5344CB8AC3E}">
        <p14:creationId xmlns:p14="http://schemas.microsoft.com/office/powerpoint/2010/main" val="30723835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le 1"/>
          <p:cNvSpPr>
            <a:spLocks noGrp="1"/>
          </p:cNvSpPr>
          <p:nvPr>
            <p:ph type="title"/>
          </p:nvPr>
        </p:nvSpPr>
        <p:spPr/>
        <p:txBody>
          <a:bodyPr/>
          <a:lstStyle/>
          <a:p>
            <a:r>
              <a:rPr lang="en-GB" altLang="en-US" dirty="0">
                <a:ea typeface="ＭＳ Ｐゴシック" pitchFamily="34" charset="-128"/>
              </a:rPr>
              <a:t>Poor Practice…</a:t>
            </a:r>
          </a:p>
        </p:txBody>
      </p:sp>
      <p:sp>
        <p:nvSpPr>
          <p:cNvPr id="47106" name="Content Placeholder 2"/>
          <p:cNvSpPr>
            <a:spLocks noGrp="1"/>
          </p:cNvSpPr>
          <p:nvPr>
            <p:ph sz="half" idx="1"/>
          </p:nvPr>
        </p:nvSpPr>
        <p:spPr>
          <a:xfrm>
            <a:off x="609600" y="1371600"/>
            <a:ext cx="3962400" cy="4669761"/>
          </a:xfrm>
        </p:spPr>
        <p:txBody>
          <a:bodyPr>
            <a:normAutofit fontScale="92500"/>
          </a:bodyPr>
          <a:lstStyle/>
          <a:p>
            <a:r>
              <a:rPr lang="en-GB" altLang="en-US" sz="2400" dirty="0">
                <a:ea typeface="ＭＳ Ｐゴシック" pitchFamily="34" charset="-128"/>
              </a:rPr>
              <a:t>Example of poor practice by mental health professionals dealing with a black woman:</a:t>
            </a:r>
          </a:p>
          <a:p>
            <a:r>
              <a:rPr lang="en-GB" altLang="en-US" sz="2400" i="1" dirty="0">
                <a:ea typeface="ＭＳ Ｐゴシック" pitchFamily="34" charset="-128"/>
              </a:rPr>
              <a:t>“There is one thing that I’ve done that I’ve felt really uncomfortable about … It was a pre-planned assessment on a woman who had given birth to a baby two or three weeks earlier. They knew she was at home.</a:t>
            </a:r>
          </a:p>
        </p:txBody>
      </p:sp>
      <p:pic>
        <p:nvPicPr>
          <p:cNvPr id="3" name="Content Placeholder 2"/>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953000" y="2594291"/>
            <a:ext cx="3751262" cy="2110456"/>
          </a:xfrm>
        </p:spPr>
      </p:pic>
    </p:spTree>
    <p:extLst>
      <p:ext uri="{BB962C8B-B14F-4D97-AF65-F5344CB8AC3E}">
        <p14:creationId xmlns:p14="http://schemas.microsoft.com/office/powerpoint/2010/main" val="11489450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Power</a:t>
            </a:r>
          </a:p>
        </p:txBody>
      </p:sp>
      <p:sp>
        <p:nvSpPr>
          <p:cNvPr id="48130" name="Content Placeholder 2"/>
          <p:cNvSpPr>
            <a:spLocks noGrp="1"/>
          </p:cNvSpPr>
          <p:nvPr>
            <p:ph sz="half" idx="1"/>
          </p:nvPr>
        </p:nvSpPr>
        <p:spPr>
          <a:xfrm>
            <a:off x="609600" y="1371600"/>
            <a:ext cx="3088109" cy="4669761"/>
          </a:xfrm>
        </p:spPr>
        <p:txBody>
          <a:bodyPr>
            <a:normAutofit fontScale="92500" lnSpcReduction="20000"/>
          </a:bodyPr>
          <a:lstStyle/>
          <a:p>
            <a:r>
              <a:rPr lang="en-GB" altLang="en-US" sz="2400" i="1" dirty="0">
                <a:ea typeface="ＭＳ Ｐゴシック" pitchFamily="34" charset="-128"/>
              </a:rPr>
              <a:t>We went in forced entry. Myself, a sergeant and one of my female colleagues and I felt really uncomfortable. He [the psychiatrist] asked this lady several questions that she got right and he got wrong! General knowledge questions like, ‘What’s the date?’ and ‘Who’s the Prime Minister?’</a:t>
            </a:r>
            <a:endParaRPr lang="en-GB" altLang="ja-JP" sz="2400" dirty="0">
              <a:ea typeface="ＭＳ Ｐゴシック" pitchFamily="34" charset="-128"/>
            </a:endParaRPr>
          </a:p>
          <a:p>
            <a:endParaRPr lang="en-GB" altLang="en-US" dirty="0">
              <a:ea typeface="ＭＳ Ｐゴシック" pitchFamily="34" charset="-128"/>
            </a:endParaRPr>
          </a:p>
        </p:txBody>
      </p:sp>
      <p:pic>
        <p:nvPicPr>
          <p:cNvPr id="4" name="Content Placeholder 3"/>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5638800" y="2057400"/>
            <a:ext cx="3089275" cy="3522351"/>
          </a:xfrm>
        </p:spPr>
      </p:pic>
    </p:spTree>
    <p:extLst>
      <p:ext uri="{BB962C8B-B14F-4D97-AF65-F5344CB8AC3E}">
        <p14:creationId xmlns:p14="http://schemas.microsoft.com/office/powerpoint/2010/main" val="1404108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p:txBody>
          <a:bodyPr/>
          <a:lstStyle/>
          <a:p>
            <a:r>
              <a:rPr lang="en-GB" altLang="en-US" dirty="0">
                <a:ea typeface="ＭＳ Ｐゴシック" pitchFamily="34" charset="-128"/>
              </a:rPr>
              <a:t>Power &amp; Control</a:t>
            </a:r>
          </a:p>
        </p:txBody>
      </p:sp>
      <p:sp>
        <p:nvSpPr>
          <p:cNvPr id="49154" name="Content Placeholder 2"/>
          <p:cNvSpPr>
            <a:spLocks noGrp="1"/>
          </p:cNvSpPr>
          <p:nvPr>
            <p:ph idx="1"/>
          </p:nvPr>
        </p:nvSpPr>
        <p:spPr/>
        <p:txBody>
          <a:bodyPr>
            <a:normAutofit/>
          </a:bodyPr>
          <a:lstStyle/>
          <a:p>
            <a:r>
              <a:rPr lang="en-GB" altLang="en-US" sz="2400" i="1" dirty="0">
                <a:ea typeface="ＭＳ Ｐゴシック" pitchFamily="34" charset="-128"/>
              </a:rPr>
              <a:t>And she was getting them right and he was going ‘Is that right?’ You know you sort of really felt quite awkward but at the end of it, it ended up in a free for all and I felt really quite awkward having to manhandle a female. …[She was] quite vulnerable, quite large but she also had a babe in arms. </a:t>
            </a:r>
            <a:endParaRPr lang="en-GB" altLang="en-US" sz="2400" dirty="0">
              <a:ea typeface="ＭＳ Ｐゴシック" pitchFamily="34" charset="-128"/>
            </a:endParaRPr>
          </a:p>
        </p:txBody>
      </p:sp>
    </p:spTree>
    <p:extLst>
      <p:ext uri="{BB962C8B-B14F-4D97-AF65-F5344CB8AC3E}">
        <p14:creationId xmlns:p14="http://schemas.microsoft.com/office/powerpoint/2010/main" val="1677361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p:cNvSpPr>
            <a:spLocks noGrp="1"/>
          </p:cNvSpPr>
          <p:nvPr>
            <p:ph type="title"/>
          </p:nvPr>
        </p:nvSpPr>
        <p:spPr/>
        <p:txBody>
          <a:bodyPr/>
          <a:lstStyle/>
          <a:p>
            <a:r>
              <a:rPr lang="en-GB" altLang="en-US" dirty="0">
                <a:ea typeface="ＭＳ Ｐゴシック" pitchFamily="34" charset="-128"/>
              </a:rPr>
              <a:t>Abuse of power?</a:t>
            </a:r>
          </a:p>
        </p:txBody>
      </p:sp>
      <p:sp>
        <p:nvSpPr>
          <p:cNvPr id="50178" name="Content Placeholder 2"/>
          <p:cNvSpPr>
            <a:spLocks noGrp="1"/>
          </p:cNvSpPr>
          <p:nvPr>
            <p:ph idx="1"/>
          </p:nvPr>
        </p:nvSpPr>
        <p:spPr/>
        <p:txBody>
          <a:bodyPr>
            <a:normAutofit/>
          </a:bodyPr>
          <a:lstStyle/>
          <a:p>
            <a:r>
              <a:rPr lang="en-GB" altLang="en-US" sz="2400" i="1" dirty="0">
                <a:ea typeface="ＭＳ Ｐゴシック" pitchFamily="34" charset="-128"/>
              </a:rPr>
              <a:t>So we had to not only manhandle her to remove the baby, which obviously at three weeks old [was] incredibly fragile and I felt quite awkward doing that. We found all the other professionals took one step back. As soon as it came to hands on. There must have been about eight people in that room</a:t>
            </a:r>
            <a:endParaRPr lang="en-GB" altLang="en-US" sz="2400" dirty="0">
              <a:ea typeface="ＭＳ Ｐゴシック" pitchFamily="34" charset="-128"/>
            </a:endParaRPr>
          </a:p>
        </p:txBody>
      </p:sp>
    </p:spTree>
    <p:extLst>
      <p:ext uri="{BB962C8B-B14F-4D97-AF65-F5344CB8AC3E}">
        <p14:creationId xmlns:p14="http://schemas.microsoft.com/office/powerpoint/2010/main" val="2352653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500063" y="0"/>
            <a:ext cx="8162925" cy="1090613"/>
          </a:xfrm>
        </p:spPr>
        <p:txBody>
          <a:bodyPr/>
          <a:lstStyle/>
          <a:p>
            <a:r>
              <a:rPr lang="en-GB" altLang="en-US" dirty="0">
                <a:solidFill>
                  <a:prstClr val="white"/>
                </a:solidFill>
                <a:ea typeface="ＭＳ Ｐゴシック" pitchFamily="34" charset="-128"/>
              </a:rPr>
              <a:t>Abuse of power?</a:t>
            </a:r>
            <a:endParaRPr lang="en-GB" altLang="en-US" dirty="0">
              <a:ea typeface="ＭＳ Ｐゴシック" pitchFamily="34" charset="-128"/>
            </a:endParaRPr>
          </a:p>
        </p:txBody>
      </p:sp>
      <p:sp>
        <p:nvSpPr>
          <p:cNvPr id="51202" name="Content Placeholder 2"/>
          <p:cNvSpPr>
            <a:spLocks noGrp="1"/>
          </p:cNvSpPr>
          <p:nvPr>
            <p:ph idx="1"/>
          </p:nvPr>
        </p:nvSpPr>
        <p:spPr>
          <a:xfrm>
            <a:off x="912813" y="1571625"/>
            <a:ext cx="6630987" cy="4524375"/>
          </a:xfrm>
        </p:spPr>
        <p:txBody>
          <a:bodyPr>
            <a:normAutofit/>
          </a:bodyPr>
          <a:lstStyle/>
          <a:p>
            <a:r>
              <a:rPr lang="en-GB" altLang="en-US" sz="2400" i="1" dirty="0">
                <a:ea typeface="ＭＳ Ｐゴシック" pitchFamily="34" charset="-128"/>
              </a:rPr>
              <a:t>and only three moved forward … ASWs, two ambulance officers, staff psychiatrist, the social worker for the lady. There was doctor – there must have been four or five other professionals there and they all stepped back. It was just automatically – the police will deal with that. I mean not only did they leave us to wrestle with the woman they didn’t even assist to take the baby” (Police Officer).</a:t>
            </a:r>
            <a:endParaRPr lang="en-GB" altLang="en-US" sz="2400" dirty="0">
              <a:ea typeface="ＭＳ Ｐゴシック" pitchFamily="34" charset="-128"/>
            </a:endParaRPr>
          </a:p>
        </p:txBody>
      </p:sp>
    </p:spTree>
    <p:extLst>
      <p:ext uri="{BB962C8B-B14F-4D97-AF65-F5344CB8AC3E}">
        <p14:creationId xmlns:p14="http://schemas.microsoft.com/office/powerpoint/2010/main" val="12363227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Reflect on this….</a:t>
            </a:r>
            <a:endParaRPr lang="en-US" dirty="0"/>
          </a:p>
        </p:txBody>
      </p:sp>
      <p:sp>
        <p:nvSpPr>
          <p:cNvPr id="3" name="Content Placeholder 2"/>
          <p:cNvSpPr>
            <a:spLocks noGrp="1"/>
          </p:cNvSpPr>
          <p:nvPr>
            <p:ph sz="half" idx="1"/>
          </p:nvPr>
        </p:nvSpPr>
        <p:spPr>
          <a:xfrm>
            <a:off x="609600" y="1524000"/>
            <a:ext cx="3088109" cy="4517361"/>
          </a:xfrm>
        </p:spPr>
        <p:txBody>
          <a:bodyPr>
            <a:normAutofit/>
          </a:bodyPr>
          <a:lstStyle/>
          <a:p>
            <a:r>
              <a:rPr lang="en-GB" sz="2200" dirty="0"/>
              <a:t>What elements of practice would you question?</a:t>
            </a:r>
          </a:p>
          <a:p>
            <a:r>
              <a:rPr lang="en-GB" sz="2200" dirty="0"/>
              <a:t>What changes do you think would have enhanced good practice?</a:t>
            </a:r>
          </a:p>
          <a:p>
            <a:r>
              <a:rPr lang="en-GB" sz="2200" dirty="0"/>
              <a:t>What part do you think ‘culture’ played in this scenario?</a:t>
            </a:r>
            <a:endParaRPr lang="en-US" sz="2200" dirty="0"/>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715000" y="1752601"/>
            <a:ext cx="3089275" cy="2704338"/>
          </a:xfrm>
        </p:spPr>
      </p:pic>
    </p:spTree>
    <p:extLst>
      <p:ext uri="{BB962C8B-B14F-4D97-AF65-F5344CB8AC3E}">
        <p14:creationId xmlns:p14="http://schemas.microsoft.com/office/powerpoint/2010/main" val="19991188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1"/>
          <p:cNvSpPr>
            <a:spLocks noGrp="1"/>
          </p:cNvSpPr>
          <p:nvPr>
            <p:ph type="title"/>
          </p:nvPr>
        </p:nvSpPr>
        <p:spPr/>
        <p:txBody>
          <a:bodyPr>
            <a:normAutofit/>
          </a:bodyPr>
          <a:lstStyle/>
          <a:p>
            <a:r>
              <a:rPr lang="en-GB" altLang="en-US">
                <a:ea typeface="ＭＳ Ｐゴシック" pitchFamily="34" charset="-128"/>
              </a:rPr>
              <a:t>MH advocacy for BME groups</a:t>
            </a:r>
          </a:p>
        </p:txBody>
      </p:sp>
      <p:sp>
        <p:nvSpPr>
          <p:cNvPr id="52226" name="Content Placeholder 2"/>
          <p:cNvSpPr>
            <a:spLocks noGrp="1"/>
          </p:cNvSpPr>
          <p:nvPr>
            <p:ph idx="1"/>
          </p:nvPr>
        </p:nvSpPr>
        <p:spPr/>
        <p:txBody>
          <a:bodyPr>
            <a:normAutofit fontScale="85000" lnSpcReduction="20000"/>
          </a:bodyPr>
          <a:lstStyle/>
          <a:p>
            <a:r>
              <a:rPr lang="en-GB" altLang="en-US" sz="2800">
                <a:ea typeface="ＭＳ Ｐゴシック" pitchFamily="34" charset="-128"/>
              </a:rPr>
              <a:t>Research studies have found:</a:t>
            </a:r>
          </a:p>
          <a:p>
            <a:r>
              <a:rPr lang="en-GB" altLang="en-US" sz="2800">
                <a:ea typeface="ＭＳ Ｐゴシック" pitchFamily="34" charset="-128"/>
              </a:rPr>
              <a:t>Advocacy services are frequently inaccessible to BME groups</a:t>
            </a:r>
          </a:p>
          <a:p>
            <a:pPr>
              <a:buFont typeface="Wingdings" pitchFamily="2" charset="2"/>
              <a:buNone/>
            </a:pPr>
            <a:r>
              <a:rPr lang="en-GB" altLang="en-US" sz="2800">
                <a:ea typeface="ＭＳ Ｐゴシック" pitchFamily="34" charset="-128"/>
              </a:rPr>
              <a:t>WHILE AT THE SAME TIME:</a:t>
            </a:r>
          </a:p>
          <a:p>
            <a:r>
              <a:rPr lang="en-GB" altLang="en-US" sz="2800">
                <a:ea typeface="ＭＳ Ｐゴシック" pitchFamily="34" charset="-128"/>
              </a:rPr>
              <a:t>Users and carers from BME groups are dissatisfied with MH services – controlling of their experiences and methods of expression </a:t>
            </a:r>
          </a:p>
          <a:p>
            <a:r>
              <a:rPr lang="en-GB" altLang="en-US" sz="2800">
                <a:ea typeface="ＭＳ Ｐゴシック" pitchFamily="34" charset="-128"/>
              </a:rPr>
              <a:t>Afro-Caribbean individuals are over-represented in MH hospitals and facilities</a:t>
            </a:r>
          </a:p>
        </p:txBody>
      </p:sp>
    </p:spTree>
    <p:extLst>
      <p:ext uri="{BB962C8B-B14F-4D97-AF65-F5344CB8AC3E}">
        <p14:creationId xmlns:p14="http://schemas.microsoft.com/office/powerpoint/2010/main" val="37831882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itle 1"/>
          <p:cNvSpPr>
            <a:spLocks noGrp="1"/>
          </p:cNvSpPr>
          <p:nvPr>
            <p:ph type="title"/>
          </p:nvPr>
        </p:nvSpPr>
        <p:spPr/>
        <p:txBody>
          <a:bodyPr>
            <a:normAutofit/>
          </a:bodyPr>
          <a:lstStyle/>
          <a:p>
            <a:r>
              <a:rPr lang="en-GB" altLang="en-US">
                <a:ea typeface="ＭＳ Ｐゴシック" pitchFamily="34" charset="-128"/>
              </a:rPr>
              <a:t>MH advocacy for BME groups</a:t>
            </a:r>
          </a:p>
        </p:txBody>
      </p:sp>
      <p:sp>
        <p:nvSpPr>
          <p:cNvPr id="53250" name="Content Placeholder 2"/>
          <p:cNvSpPr>
            <a:spLocks noGrp="1"/>
          </p:cNvSpPr>
          <p:nvPr>
            <p:ph sz="half" idx="1"/>
          </p:nvPr>
        </p:nvSpPr>
        <p:spPr/>
        <p:txBody>
          <a:bodyPr>
            <a:normAutofit/>
          </a:bodyPr>
          <a:lstStyle/>
          <a:p>
            <a:r>
              <a:rPr lang="en-GB" altLang="en-US" dirty="0">
                <a:ea typeface="ＭＳ Ｐゴシック" pitchFamily="34" charset="-128"/>
              </a:rPr>
              <a:t>Word ‘advocacy’ frequently misunderstood by BME groups – lack of awareness of what it means so low uptake</a:t>
            </a:r>
          </a:p>
          <a:p>
            <a:r>
              <a:rPr lang="en-GB" altLang="en-US" dirty="0">
                <a:ea typeface="ＭＳ Ｐゴシック" pitchFamily="34" charset="-128"/>
              </a:rPr>
              <a:t>Translation is an essential component </a:t>
            </a:r>
          </a:p>
          <a:p>
            <a:r>
              <a:rPr lang="en-GB" altLang="en-US" dirty="0">
                <a:ea typeface="ＭＳ Ｐゴシック" pitchFamily="34" charset="-128"/>
              </a:rPr>
              <a:t>Lack of BME user-led services and advocates</a:t>
            </a:r>
          </a:p>
        </p:txBody>
      </p:sp>
      <p:sp>
        <p:nvSpPr>
          <p:cNvPr id="2" name="Content Placeholder 1"/>
          <p:cNvSpPr>
            <a:spLocks noGrp="1"/>
          </p:cNvSpPr>
          <p:nvPr>
            <p:ph sz="half" idx="2"/>
          </p:nvPr>
        </p:nvSpPr>
        <p:spPr/>
        <p:txBody>
          <a:bodyPr>
            <a:normAutofit/>
          </a:bodyPr>
          <a:lstStyle/>
          <a:p>
            <a:r>
              <a:rPr lang="en-GB" dirty="0">
                <a:hlinkClick r:id="rId2"/>
              </a:rPr>
              <a:t>Listen</a:t>
            </a:r>
            <a:endParaRPr lang="en-US" dirty="0"/>
          </a:p>
        </p:txBody>
      </p:sp>
    </p:spTree>
    <p:extLst>
      <p:ext uri="{BB962C8B-B14F-4D97-AF65-F5344CB8AC3E}">
        <p14:creationId xmlns:p14="http://schemas.microsoft.com/office/powerpoint/2010/main" val="350508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p:nvPr>
        </p:nvSpPr>
        <p:spPr/>
        <p:txBody>
          <a:bodyPr/>
          <a:lstStyle/>
          <a:p>
            <a:r>
              <a:rPr lang="en-GB" altLang="en-US">
                <a:ea typeface="ＭＳ Ｐゴシック" pitchFamily="34" charset="-128"/>
              </a:rPr>
              <a:t>Tensions</a:t>
            </a:r>
          </a:p>
        </p:txBody>
      </p:sp>
      <p:sp>
        <p:nvSpPr>
          <p:cNvPr id="54274" name="Content Placeholder 2"/>
          <p:cNvSpPr>
            <a:spLocks noGrp="1"/>
          </p:cNvSpPr>
          <p:nvPr>
            <p:ph idx="1"/>
          </p:nvPr>
        </p:nvSpPr>
        <p:spPr/>
        <p:txBody>
          <a:bodyPr>
            <a:normAutofit/>
          </a:bodyPr>
          <a:lstStyle/>
          <a:p>
            <a:r>
              <a:rPr lang="en-GB" altLang="en-US" sz="2800" dirty="0">
                <a:ea typeface="ＭＳ Ｐゴシック" pitchFamily="34" charset="-128"/>
              </a:rPr>
              <a:t>“I have so much difficulty in getting white professionals to see me as a black person. I feel they see me as a stereotype and not as a </a:t>
            </a:r>
            <a:r>
              <a:rPr lang="en-GB" altLang="en-US" sz="2800" dirty="0">
                <a:ea typeface="ＭＳ Ｐゴシック" pitchFamily="34" charset="-128"/>
                <a:hlinkClick r:id="rId2"/>
              </a:rPr>
              <a:t>person</a:t>
            </a:r>
            <a:r>
              <a:rPr lang="en-GB" altLang="en-US" sz="2800" dirty="0">
                <a:ea typeface="ＭＳ Ｐゴシック" pitchFamily="34" charset="-128"/>
              </a:rPr>
              <a:t>”</a:t>
            </a:r>
          </a:p>
        </p:txBody>
      </p:sp>
      <p:pic>
        <p:nvPicPr>
          <p:cNvPr id="54275" name="Picture 4" descr="http://www.corbisimages.com/images/572/0A7D317B-96AB-40DB-8FAF-AF8C95126C8A/SFI07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9063" y="4071938"/>
            <a:ext cx="2028825" cy="202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6" name="Picture 6" descr="living-together-before-marri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250" y="4071938"/>
            <a:ext cx="3452813" cy="178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7" name="Picture 8" descr="http://www.purdue.edu/bcc/library/images/bcc_read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57888" y="4071938"/>
            <a:ext cx="2963863" cy="222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879981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p:cNvSpPr>
            <a:spLocks noGrp="1"/>
          </p:cNvSpPr>
          <p:nvPr>
            <p:ph type="title"/>
          </p:nvPr>
        </p:nvSpPr>
        <p:spPr/>
        <p:txBody>
          <a:bodyPr/>
          <a:lstStyle/>
          <a:p>
            <a:r>
              <a:rPr lang="en-GB" altLang="en-US" dirty="0">
                <a:solidFill>
                  <a:prstClr val="white"/>
                </a:solidFill>
                <a:ea typeface="ＭＳ Ｐゴシック" pitchFamily="34" charset="-128"/>
              </a:rPr>
              <a:t>Abuse of power?</a:t>
            </a:r>
            <a:endParaRPr lang="en-GB" altLang="en-US" dirty="0">
              <a:ea typeface="ＭＳ Ｐゴシック" pitchFamily="34" charset="-128"/>
            </a:endParaRPr>
          </a:p>
        </p:txBody>
      </p:sp>
      <p:sp>
        <p:nvSpPr>
          <p:cNvPr id="55298" name="Content Placeholder 2"/>
          <p:cNvSpPr>
            <a:spLocks noGrp="1"/>
          </p:cNvSpPr>
          <p:nvPr>
            <p:ph idx="1"/>
          </p:nvPr>
        </p:nvSpPr>
        <p:spPr>
          <a:xfrm>
            <a:off x="609599" y="1219201"/>
            <a:ext cx="6347714" cy="3048000"/>
          </a:xfrm>
        </p:spPr>
        <p:txBody>
          <a:bodyPr>
            <a:normAutofit/>
          </a:bodyPr>
          <a:lstStyle/>
          <a:p>
            <a:r>
              <a:rPr lang="en-GB" altLang="en-US" sz="2400" dirty="0">
                <a:ea typeface="ＭＳ Ｐゴシック" pitchFamily="34" charset="-128"/>
              </a:rPr>
              <a:t>“The reality is I see myself as ‘normal’ but a lot of people don't see me as normal.  I see other people who have similar experiences as me but they are not seen as mentally ill… I often question if it is my culture, gender, or age that gets a negative reaction”</a:t>
            </a:r>
          </a:p>
        </p:txBody>
      </p:sp>
    </p:spTree>
    <p:extLst>
      <p:ext uri="{BB962C8B-B14F-4D97-AF65-F5344CB8AC3E}">
        <p14:creationId xmlns:p14="http://schemas.microsoft.com/office/powerpoint/2010/main" val="26464497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itle 1"/>
          <p:cNvSpPr>
            <a:spLocks noGrp="1"/>
          </p:cNvSpPr>
          <p:nvPr>
            <p:ph type="title"/>
          </p:nvPr>
        </p:nvSpPr>
        <p:spPr/>
        <p:txBody>
          <a:bodyPr/>
          <a:lstStyle/>
          <a:p>
            <a:r>
              <a:rPr lang="en-GB" altLang="en-US">
                <a:ea typeface="ＭＳ Ｐゴシック" pitchFamily="34" charset="-128"/>
              </a:rPr>
              <a:t>Tensions</a:t>
            </a:r>
          </a:p>
        </p:txBody>
      </p:sp>
      <p:sp>
        <p:nvSpPr>
          <p:cNvPr id="56322" name="Content Placeholder 2"/>
          <p:cNvSpPr>
            <a:spLocks noGrp="1"/>
          </p:cNvSpPr>
          <p:nvPr>
            <p:ph idx="1"/>
          </p:nvPr>
        </p:nvSpPr>
        <p:spPr>
          <a:xfrm>
            <a:off x="609599" y="1524000"/>
            <a:ext cx="6347714" cy="4517363"/>
          </a:xfrm>
        </p:spPr>
        <p:txBody>
          <a:bodyPr>
            <a:normAutofit lnSpcReduction="10000"/>
          </a:bodyPr>
          <a:lstStyle/>
          <a:p>
            <a:r>
              <a:rPr lang="en-GB" altLang="en-US" sz="2800" dirty="0">
                <a:ea typeface="ＭＳ Ｐゴシック" pitchFamily="34" charset="-128"/>
              </a:rPr>
              <a:t>Low expectations of disempowered communities create climate of cynicism</a:t>
            </a:r>
          </a:p>
          <a:p>
            <a:r>
              <a:rPr lang="en-GB" altLang="en-US" sz="2800" dirty="0">
                <a:ea typeface="ＭＳ Ｐゴシック" pitchFamily="34" charset="-128"/>
              </a:rPr>
              <a:t>Much advocacy in BME communities is informal – through families &amp; communities of faith etc</a:t>
            </a:r>
          </a:p>
          <a:p>
            <a:r>
              <a:rPr lang="en-GB" altLang="en-US" sz="2800" dirty="0">
                <a:ea typeface="ＭＳ Ｐゴシック" pitchFamily="34" charset="-128"/>
              </a:rPr>
              <a:t>Black advocates felt their work intrinsically and inevitably involved challenging mainstream practice</a:t>
            </a:r>
          </a:p>
          <a:p>
            <a:pPr>
              <a:buFont typeface="Wingdings" pitchFamily="2" charset="2"/>
              <a:buNone/>
            </a:pPr>
            <a:r>
              <a:rPr lang="en-GB" altLang="en-US" sz="2800" dirty="0">
                <a:ea typeface="ＭＳ Ｐゴシック" pitchFamily="34" charset="-128"/>
              </a:rPr>
              <a:t> (Joseph Rowntree Foundation, 2019)</a:t>
            </a:r>
          </a:p>
        </p:txBody>
      </p:sp>
    </p:spTree>
    <p:extLst>
      <p:ext uri="{BB962C8B-B14F-4D97-AF65-F5344CB8AC3E}">
        <p14:creationId xmlns:p14="http://schemas.microsoft.com/office/powerpoint/2010/main" val="1312754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itle 1"/>
          <p:cNvSpPr>
            <a:spLocks noGrp="1"/>
          </p:cNvSpPr>
          <p:nvPr>
            <p:ph type="title"/>
          </p:nvPr>
        </p:nvSpPr>
        <p:spPr/>
        <p:txBody>
          <a:bodyPr>
            <a:normAutofit/>
          </a:bodyPr>
          <a:lstStyle/>
          <a:p>
            <a:r>
              <a:rPr lang="en-GB" altLang="en-US" sz="4000">
                <a:ea typeface="ＭＳ Ｐゴシック" pitchFamily="34" charset="-128"/>
              </a:rPr>
              <a:t>Good practice in advocacy for BME communities</a:t>
            </a:r>
          </a:p>
        </p:txBody>
      </p:sp>
      <p:sp>
        <p:nvSpPr>
          <p:cNvPr id="57346" name="Content Placeholder 2"/>
          <p:cNvSpPr>
            <a:spLocks noGrp="1"/>
          </p:cNvSpPr>
          <p:nvPr>
            <p:ph idx="1"/>
          </p:nvPr>
        </p:nvSpPr>
        <p:spPr/>
        <p:txBody>
          <a:bodyPr/>
          <a:lstStyle/>
          <a:p>
            <a:r>
              <a:rPr lang="en-GB" altLang="en-US">
                <a:ea typeface="ＭＳ Ｐゴシック" pitchFamily="34" charset="-128"/>
              </a:rPr>
              <a:t>Needs to challenge double discrimination of racism and mental health issues</a:t>
            </a:r>
          </a:p>
          <a:p>
            <a:r>
              <a:rPr lang="en-GB" altLang="en-US">
                <a:ea typeface="ＭＳ Ｐゴシック" pitchFamily="34" charset="-128"/>
              </a:rPr>
              <a:t>Facilitate access to culturally appropriate services</a:t>
            </a:r>
          </a:p>
          <a:p>
            <a:r>
              <a:rPr lang="en-GB" altLang="en-US">
                <a:ea typeface="ＭＳ Ｐゴシック" pitchFamily="34" charset="-128"/>
              </a:rPr>
              <a:t>Empower Black service users to identify their own needs </a:t>
            </a:r>
          </a:p>
          <a:p>
            <a:r>
              <a:rPr lang="en-GB" altLang="en-US">
                <a:ea typeface="ＭＳ Ｐゴシック" pitchFamily="34" charset="-128"/>
              </a:rPr>
              <a:t>More independent and accessible – and black-led advocacy services</a:t>
            </a:r>
          </a:p>
          <a:p>
            <a:endParaRPr lang="en-GB" altLang="en-US">
              <a:ea typeface="ＭＳ Ｐゴシック" pitchFamily="34" charset="-128"/>
            </a:endParaRPr>
          </a:p>
        </p:txBody>
      </p:sp>
    </p:spTree>
    <p:extLst>
      <p:ext uri="{BB962C8B-B14F-4D97-AF65-F5344CB8AC3E}">
        <p14:creationId xmlns:p14="http://schemas.microsoft.com/office/powerpoint/2010/main" val="15589280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1"/>
          <p:cNvSpPr>
            <a:spLocks noGrp="1"/>
          </p:cNvSpPr>
          <p:nvPr>
            <p:ph type="title"/>
          </p:nvPr>
        </p:nvSpPr>
        <p:spPr/>
        <p:txBody>
          <a:bodyPr/>
          <a:lstStyle/>
          <a:p>
            <a:r>
              <a:rPr lang="en-GB" altLang="en-US">
                <a:ea typeface="ＭＳ Ｐゴシック" pitchFamily="34" charset="-128"/>
              </a:rPr>
              <a:t>Good practice….</a:t>
            </a:r>
          </a:p>
        </p:txBody>
      </p:sp>
      <p:sp>
        <p:nvSpPr>
          <p:cNvPr id="58370" name="Content Placeholder 2"/>
          <p:cNvSpPr>
            <a:spLocks noGrp="1"/>
          </p:cNvSpPr>
          <p:nvPr>
            <p:ph sz="half" idx="1"/>
          </p:nvPr>
        </p:nvSpPr>
        <p:spPr>
          <a:xfrm>
            <a:off x="609600" y="1447800"/>
            <a:ext cx="3088109" cy="4593561"/>
          </a:xfrm>
        </p:spPr>
        <p:txBody>
          <a:bodyPr>
            <a:normAutofit/>
          </a:bodyPr>
          <a:lstStyle/>
          <a:p>
            <a:r>
              <a:rPr lang="en-GB" altLang="en-US" sz="2400" dirty="0">
                <a:ea typeface="ＭＳ Ｐゴシック" pitchFamily="34" charset="-128"/>
              </a:rPr>
              <a:t>Should reflect service users’ cultural background, language &amp; gender</a:t>
            </a:r>
          </a:p>
          <a:p>
            <a:r>
              <a:rPr lang="en-GB" altLang="en-US" sz="2400" dirty="0">
                <a:ea typeface="ＭＳ Ｐゴシック" pitchFamily="34" charset="-128"/>
              </a:rPr>
              <a:t>Promote 5 themes: identity, faith, anti-racism, gender and spirituality</a:t>
            </a:r>
          </a:p>
          <a:p>
            <a:endParaRPr lang="en-GB" altLang="en-US" dirty="0">
              <a:ea typeface="ＭＳ Ｐゴシック" pitchFamily="34" charset="-128"/>
            </a:endParaRPr>
          </a:p>
        </p:txBody>
      </p:sp>
      <p:pic>
        <p:nvPicPr>
          <p:cNvPr id="58372" name="Picture 2" descr="http://www.biojobblog.com/uploads/image/patchen_diversity(1).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7750" y="1857375"/>
            <a:ext cx="3905250" cy="371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31431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F2B4773-3207-44CC-B7AC-892B7049821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10" name="Straight Connector 9">
              <a:extLst>
                <a:ext uri="{FF2B5EF4-FFF2-40B4-BE49-F238E27FC236}">
                  <a16:creationId xmlns:a16="http://schemas.microsoft.com/office/drawing/2014/main" id="{2B8267CA-A7A5-4E11-9D92-4EAC3DD3E809}"/>
                </a:ext>
                <a:ext uri="{C183D7F6-B498-43B3-948B-1728B52AA6E4}">
                  <adec:decorative xmlns=""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E83D61B5-C6B4-4A4B-85AD-FEE7A54912C0}"/>
                </a:ext>
                <a:ext uri="{C183D7F6-B498-43B3-948B-1728B52AA6E4}">
                  <adec:decorative xmlns=""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A0B67FE4-688F-4497-8BFD-157613A697D3}"/>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3BF5BE1A-9BAC-4581-A82B-FD8FE31595B4}"/>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971E5644-6772-414A-8199-E30BFB02A5D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E8246D50-BB0C-408E-93FD-7B8D63A7F784}"/>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AFBC5D22-68C1-44FB-8181-CB84ECAA83F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FB6D0FCE-FBDB-4655-A1A7-640B1E86B56A}"/>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BC8157DF-FD90-4AD6-B803-3AC0ACD8E6A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3548B067-9D63-4D21-92EF-CBC9E6338C85}"/>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1" name="Rectangle 20">
            <a:extLst>
              <a:ext uri="{FF2B5EF4-FFF2-40B4-BE49-F238E27FC236}">
                <a16:creationId xmlns:a16="http://schemas.microsoft.com/office/drawing/2014/main" id="{9F4444CE-BC8D-4D61-B303-4C05614E62A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62423CA5-E2E1-4789-B759-9906C1C9406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3495094"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 name="Isosceles Triangle 24">
            <a:extLst>
              <a:ext uri="{FF2B5EF4-FFF2-40B4-BE49-F238E27FC236}">
                <a16:creationId xmlns:a16="http://schemas.microsoft.com/office/drawing/2014/main" id="{73772B81-181F-48B7-8826-4D9686D15DF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495095" y="-3"/>
            <a:ext cx="792559"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3" name="Text Placeholder 2">
            <a:extLst>
              <a:ext uri="{FF2B5EF4-FFF2-40B4-BE49-F238E27FC236}">
                <a16:creationId xmlns:a16="http://schemas.microsoft.com/office/drawing/2014/main" id="{F1D7992A-8FF1-46F3-B98D-D78398D8A940}"/>
              </a:ext>
            </a:extLst>
          </p:cNvPr>
          <p:cNvSpPr>
            <a:spLocks noGrp="1"/>
          </p:cNvSpPr>
          <p:nvPr>
            <p:ph type="body" idx="1"/>
          </p:nvPr>
        </p:nvSpPr>
        <p:spPr>
          <a:xfrm>
            <a:off x="505315" y="1143000"/>
            <a:ext cx="2980457" cy="4457700"/>
          </a:xfrm>
        </p:spPr>
        <p:txBody>
          <a:bodyPr vert="horz" lIns="91440" tIns="45720" rIns="91440" bIns="45720" rtlCol="0">
            <a:normAutofit/>
          </a:bodyPr>
          <a:lstStyle/>
          <a:p>
            <a:pPr>
              <a:buFont typeface="Wingdings 3" charset="2"/>
              <a:buChar char=""/>
            </a:pPr>
            <a:r>
              <a:rPr lang="en-US" sz="2400" dirty="0">
                <a:solidFill>
                  <a:schemeClr val="bg1"/>
                </a:solidFill>
              </a:rPr>
              <a:t>Consider in your peer study groups where Black Lives Matter locates within Advocacy &amp; PCP:</a:t>
            </a:r>
          </a:p>
          <a:p>
            <a:pPr>
              <a:buFont typeface="Wingdings 3" charset="2"/>
              <a:buChar char=""/>
            </a:pPr>
            <a:r>
              <a:rPr lang="en-US" sz="2400" dirty="0">
                <a:solidFill>
                  <a:schemeClr val="bg1"/>
                </a:solidFill>
              </a:rPr>
              <a:t>https://blacklivesmatter.com/whatmatters/</a:t>
            </a:r>
          </a:p>
        </p:txBody>
      </p:sp>
      <p:pic>
        <p:nvPicPr>
          <p:cNvPr id="4" name="Picture 3">
            <a:extLst>
              <a:ext uri="{FF2B5EF4-FFF2-40B4-BE49-F238E27FC236}">
                <a16:creationId xmlns:a16="http://schemas.microsoft.com/office/drawing/2014/main" id="{0CA2A350-AE1F-4D15-BF52-F549CDF9EAC1}"/>
              </a:ext>
            </a:extLst>
          </p:cNvPr>
          <p:cNvPicPr>
            <a:picLocks noChangeAspect="1"/>
          </p:cNvPicPr>
          <p:nvPr/>
        </p:nvPicPr>
        <p:blipFill>
          <a:blip r:embed="rId2"/>
          <a:stretch>
            <a:fillRect/>
          </a:stretch>
        </p:blipFill>
        <p:spPr>
          <a:xfrm>
            <a:off x="4572000" y="1493930"/>
            <a:ext cx="3857625" cy="3857625"/>
          </a:xfrm>
          <a:prstGeom prst="rect">
            <a:avLst/>
          </a:prstGeom>
        </p:spPr>
      </p:pic>
      <p:sp>
        <p:nvSpPr>
          <p:cNvPr id="27" name="Isosceles Triangle 26">
            <a:extLst>
              <a:ext uri="{FF2B5EF4-FFF2-40B4-BE49-F238E27FC236}">
                <a16:creationId xmlns:a16="http://schemas.microsoft.com/office/drawing/2014/main" id="{B2205F6E-03C6-4E92-877C-E2482F6599A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816772" y="4013200"/>
            <a:ext cx="336549"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Tree>
    <p:extLst>
      <p:ext uri="{BB962C8B-B14F-4D97-AF65-F5344CB8AC3E}">
        <p14:creationId xmlns:p14="http://schemas.microsoft.com/office/powerpoint/2010/main" val="1209784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itle 1"/>
          <p:cNvSpPr>
            <a:spLocks noGrp="1"/>
          </p:cNvSpPr>
          <p:nvPr>
            <p:ph type="title"/>
          </p:nvPr>
        </p:nvSpPr>
        <p:spPr/>
        <p:txBody>
          <a:bodyPr/>
          <a:lstStyle/>
          <a:p>
            <a:r>
              <a:rPr lang="en-GB" altLang="en-US">
                <a:ea typeface="ＭＳ Ｐゴシック" pitchFamily="34" charset="-128"/>
              </a:rPr>
              <a:t>References</a:t>
            </a:r>
          </a:p>
        </p:txBody>
      </p:sp>
      <p:sp>
        <p:nvSpPr>
          <p:cNvPr id="61442" name="Content Placeholder 2"/>
          <p:cNvSpPr>
            <a:spLocks noGrp="1"/>
          </p:cNvSpPr>
          <p:nvPr>
            <p:ph idx="1"/>
          </p:nvPr>
        </p:nvSpPr>
        <p:spPr>
          <a:xfrm>
            <a:off x="912813" y="1905000"/>
            <a:ext cx="8110537" cy="4595813"/>
          </a:xfrm>
        </p:spPr>
        <p:txBody>
          <a:bodyPr>
            <a:normAutofit lnSpcReduction="10000"/>
          </a:bodyPr>
          <a:lstStyle/>
          <a:p>
            <a:r>
              <a:rPr lang="en-GB" altLang="en-US" sz="2800">
                <a:ea typeface="ＭＳ Ｐゴシック" pitchFamily="34" charset="-128"/>
              </a:rPr>
              <a:t>Henderson, R. ‘Mental Health Advocacy and Empowerment in Focus’ in, Ryan,T and Pritchard, J. (eds) </a:t>
            </a:r>
            <a:r>
              <a:rPr lang="en-GB" altLang="en-US" sz="2800" i="1">
                <a:ea typeface="ＭＳ Ｐゴシック" pitchFamily="34" charset="-128"/>
              </a:rPr>
              <a:t>Good Practice in Adult Mental Health</a:t>
            </a:r>
            <a:r>
              <a:rPr lang="en-GB" altLang="en-US" sz="2800">
                <a:ea typeface="ＭＳ Ｐゴシック" pitchFamily="34" charset="-128"/>
              </a:rPr>
              <a:t>. London: Jessica Kingsley Publishers, 2005 </a:t>
            </a:r>
          </a:p>
          <a:p>
            <a:r>
              <a:rPr lang="en-GB" altLang="en-US" sz="2800">
                <a:ea typeface="ＭＳ Ｐゴシック" pitchFamily="34" charset="-128"/>
              </a:rPr>
              <a:t>World Health Organisation. </a:t>
            </a:r>
            <a:r>
              <a:rPr lang="en-GB" altLang="en-US" sz="2800" i="1">
                <a:ea typeface="ＭＳ Ｐゴシック" pitchFamily="34" charset="-128"/>
              </a:rPr>
              <a:t>Advocacy for Mental Health</a:t>
            </a:r>
            <a:r>
              <a:rPr lang="en-GB" altLang="en-US" sz="2800">
                <a:ea typeface="ＭＳ Ｐゴシック" pitchFamily="34" charset="-128"/>
              </a:rPr>
              <a:t>. Geneva: World Health Organisation, 2003</a:t>
            </a:r>
          </a:p>
          <a:p>
            <a:r>
              <a:rPr lang="en-GB" altLang="en-US" sz="2800">
                <a:ea typeface="ＭＳ Ｐゴシック" pitchFamily="34" charset="-128"/>
              </a:rPr>
              <a:t>Rethink Factsheet: </a:t>
            </a:r>
            <a:r>
              <a:rPr lang="en-GB" altLang="en-US" sz="2800" i="1">
                <a:ea typeface="ＭＳ Ｐゴシック" pitchFamily="34" charset="-128"/>
              </a:rPr>
              <a:t>Black and mnjinority ethnic communities and mental illness</a:t>
            </a:r>
            <a:r>
              <a:rPr lang="en-GB" altLang="en-US" sz="2800">
                <a:ea typeface="ＭＳ Ｐゴシック" pitchFamily="34" charset="-128"/>
              </a:rPr>
              <a:t>.</a:t>
            </a:r>
          </a:p>
          <a:p>
            <a:endParaRPr lang="en-GB" altLang="en-US" sz="2800">
              <a:ea typeface="ＭＳ Ｐゴシック" pitchFamily="34" charset="-128"/>
            </a:endParaRPr>
          </a:p>
        </p:txBody>
      </p:sp>
    </p:spTree>
    <p:extLst>
      <p:ext uri="{BB962C8B-B14F-4D97-AF65-F5344CB8AC3E}">
        <p14:creationId xmlns:p14="http://schemas.microsoft.com/office/powerpoint/2010/main" val="22809074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itle 1"/>
          <p:cNvSpPr>
            <a:spLocks noGrp="1"/>
          </p:cNvSpPr>
          <p:nvPr>
            <p:ph type="title"/>
          </p:nvPr>
        </p:nvSpPr>
        <p:spPr/>
        <p:txBody>
          <a:bodyPr/>
          <a:lstStyle/>
          <a:p>
            <a:r>
              <a:rPr lang="en-GB" altLang="en-US">
                <a:ea typeface="ＭＳ Ｐゴシック" pitchFamily="34" charset="-128"/>
              </a:rPr>
              <a:t>References</a:t>
            </a:r>
          </a:p>
        </p:txBody>
      </p:sp>
      <p:sp>
        <p:nvSpPr>
          <p:cNvPr id="62466" name="Content Placeholder 2"/>
          <p:cNvSpPr>
            <a:spLocks noGrp="1"/>
          </p:cNvSpPr>
          <p:nvPr>
            <p:ph idx="1"/>
          </p:nvPr>
        </p:nvSpPr>
        <p:spPr/>
        <p:txBody>
          <a:bodyPr>
            <a:normAutofit fontScale="85000" lnSpcReduction="10000"/>
          </a:bodyPr>
          <a:lstStyle/>
          <a:p>
            <a:r>
              <a:rPr lang="en-GB" altLang="en-US" sz="2400">
                <a:ea typeface="ＭＳ Ｐゴシック" pitchFamily="34" charset="-128"/>
              </a:rPr>
              <a:t>Barnes, D et al. </a:t>
            </a:r>
            <a:r>
              <a:rPr lang="en-GB" altLang="en-US" sz="2400" i="1">
                <a:ea typeface="ＭＳ Ｐゴシック" pitchFamily="34" charset="-128"/>
              </a:rPr>
              <a:t>Independent Specialist Advocacy in England and Wales: recommendations for good practice. </a:t>
            </a:r>
            <a:r>
              <a:rPr lang="en-GB" altLang="en-US" sz="2400">
                <a:ea typeface="ＭＳ Ｐゴシック" pitchFamily="34" charset="-128"/>
              </a:rPr>
              <a:t>Durham: University of Durham, 2002</a:t>
            </a:r>
          </a:p>
          <a:p>
            <a:r>
              <a:rPr lang="en-GB" altLang="en-US" sz="2400">
                <a:ea typeface="ＭＳ Ｐゴシック" pitchFamily="34" charset="-128"/>
              </a:rPr>
              <a:t>Hawkins, J. (2002) </a:t>
            </a:r>
            <a:r>
              <a:rPr lang="en-GB" altLang="en-US" sz="2400" i="1">
                <a:ea typeface="ＭＳ Ｐゴシック" pitchFamily="34" charset="-128"/>
              </a:rPr>
              <a:t>Voices of the Voiceless: Person-Centred approaches and people with learning difficulties</a:t>
            </a:r>
            <a:r>
              <a:rPr lang="en-GB" altLang="en-US" sz="2400">
                <a:ea typeface="ＭＳ Ｐゴシック" pitchFamily="34" charset="-128"/>
              </a:rPr>
              <a:t>, Ross-on-Wye: PCCS Books</a:t>
            </a:r>
          </a:p>
          <a:p>
            <a:r>
              <a:rPr lang="en-GB" altLang="en-US" sz="2400">
                <a:ea typeface="ＭＳ Ｐゴシック" pitchFamily="34" charset="-128"/>
              </a:rPr>
              <a:t>Keating, F et al. </a:t>
            </a:r>
            <a:r>
              <a:rPr lang="en-GB" altLang="en-US" sz="2400" i="1">
                <a:ea typeface="ＭＳ Ｐゴシック" pitchFamily="34" charset="-128"/>
              </a:rPr>
              <a:t>Breaking the Circles of Fear</a:t>
            </a:r>
            <a:r>
              <a:rPr lang="en-GB" altLang="en-US" sz="2400">
                <a:ea typeface="ＭＳ Ｐゴシック" pitchFamily="34" charset="-128"/>
              </a:rPr>
              <a:t>. London: Salisbury Centre for Mental Health, 2002.</a:t>
            </a:r>
          </a:p>
          <a:p>
            <a:r>
              <a:rPr lang="en-GB" altLang="en-US" sz="2400">
                <a:ea typeface="ＭＳ Ｐゴシック" pitchFamily="34" charset="-128"/>
              </a:rPr>
              <a:t>Wetherell, A. </a:t>
            </a:r>
            <a:r>
              <a:rPr lang="en-GB" altLang="en-US" sz="2400" i="1">
                <a:ea typeface="ＭＳ Ｐゴシック" pitchFamily="34" charset="-128"/>
              </a:rPr>
              <a:t>Advocacy, That’s Counselling isn’t it?, </a:t>
            </a:r>
            <a:r>
              <a:rPr lang="en-GB" altLang="en-US" sz="2400">
                <a:ea typeface="ＭＳ Ｐゴシック" pitchFamily="34" charset="-128"/>
              </a:rPr>
              <a:t>www.arwtraining.com</a:t>
            </a:r>
          </a:p>
        </p:txBody>
      </p:sp>
    </p:spTree>
    <p:extLst>
      <p:ext uri="{BB962C8B-B14F-4D97-AF65-F5344CB8AC3E}">
        <p14:creationId xmlns:p14="http://schemas.microsoft.com/office/powerpoint/2010/main" val="2925821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itle 1"/>
          <p:cNvSpPr>
            <a:spLocks noGrp="1"/>
          </p:cNvSpPr>
          <p:nvPr>
            <p:ph type="title"/>
          </p:nvPr>
        </p:nvSpPr>
        <p:spPr/>
        <p:txBody>
          <a:bodyPr/>
          <a:lstStyle/>
          <a:p>
            <a:r>
              <a:rPr lang="en-GB" altLang="en-US">
                <a:ea typeface="ＭＳ Ｐゴシック" pitchFamily="34" charset="-128"/>
              </a:rPr>
              <a:t>Useful websites</a:t>
            </a:r>
          </a:p>
        </p:txBody>
      </p:sp>
      <p:sp>
        <p:nvSpPr>
          <p:cNvPr id="63490" name="Content Placeholder 2"/>
          <p:cNvSpPr>
            <a:spLocks noGrp="1"/>
          </p:cNvSpPr>
          <p:nvPr>
            <p:ph idx="1"/>
          </p:nvPr>
        </p:nvSpPr>
        <p:spPr/>
        <p:txBody>
          <a:bodyPr>
            <a:normAutofit fontScale="92500" lnSpcReduction="20000"/>
          </a:bodyPr>
          <a:lstStyle/>
          <a:p>
            <a:r>
              <a:rPr lang="en-GB" altLang="en-US">
                <a:ea typeface="ＭＳ Ｐゴシック" pitchFamily="34" charset="-128"/>
              </a:rPr>
              <a:t>Mind – </a:t>
            </a:r>
            <a:r>
              <a:rPr lang="en-GB" altLang="en-US">
                <a:ea typeface="ＭＳ Ｐゴシック" pitchFamily="34" charset="-128"/>
                <a:hlinkClick r:id="rId2"/>
              </a:rPr>
              <a:t>www.mind.org.uk</a:t>
            </a:r>
            <a:r>
              <a:rPr lang="en-GB" altLang="en-US">
                <a:ea typeface="ＭＳ Ｐゴシック" pitchFamily="34" charset="-128"/>
              </a:rPr>
              <a:t> </a:t>
            </a:r>
          </a:p>
          <a:p>
            <a:pPr>
              <a:buFont typeface="Wingdings" pitchFamily="2" charset="2"/>
              <a:buNone/>
            </a:pPr>
            <a:r>
              <a:rPr lang="en-GB" altLang="en-US" sz="3600">
                <a:ea typeface="ＭＳ Ｐゴシック" pitchFamily="34" charset="-128"/>
              </a:rPr>
              <a:t>	</a:t>
            </a:r>
            <a:r>
              <a:rPr lang="en-GB" altLang="en-US" sz="2400">
                <a:ea typeface="ＭＳ Ｐゴシック" pitchFamily="34" charset="-128"/>
              </a:rPr>
              <a:t>Mind helps people take control of their mental health. We do this by providing high-quality information and advice, and campaigning to promote and protect good mental health for everyone</a:t>
            </a:r>
          </a:p>
          <a:p>
            <a:r>
              <a:rPr lang="en-GB" altLang="en-US">
                <a:ea typeface="ＭＳ Ｐゴシック" pitchFamily="34" charset="-128"/>
              </a:rPr>
              <a:t>Colourmind – </a:t>
            </a:r>
            <a:r>
              <a:rPr lang="en-GB" altLang="en-US">
                <a:ea typeface="ＭＳ Ｐゴシック" pitchFamily="34" charset="-128"/>
                <a:hlinkClick r:id="rId3"/>
              </a:rPr>
              <a:t>www.colourmind.co.uk</a:t>
            </a:r>
            <a:r>
              <a:rPr lang="en-GB" altLang="en-US">
                <a:ea typeface="ＭＳ Ｐゴシック" pitchFamily="34" charset="-128"/>
              </a:rPr>
              <a:t> </a:t>
            </a:r>
          </a:p>
          <a:p>
            <a:pPr>
              <a:buFont typeface="Wingdings" pitchFamily="2" charset="2"/>
              <a:buNone/>
            </a:pPr>
            <a:r>
              <a:rPr lang="en-GB" altLang="en-US" sz="3600" b="1">
                <a:ea typeface="ＭＳ Ｐゴシック" pitchFamily="34" charset="-128"/>
              </a:rPr>
              <a:t>	</a:t>
            </a:r>
            <a:r>
              <a:rPr lang="en-GB" altLang="en-US" sz="2400" b="1">
                <a:ea typeface="ＭＳ Ｐゴシック" pitchFamily="34" charset="-128"/>
              </a:rPr>
              <a:t>Colour Mind is the website of the Mental Health Race Equality Team for Central Lancashire.</a:t>
            </a:r>
          </a:p>
          <a:p>
            <a:pPr>
              <a:buFont typeface="Wingdings" pitchFamily="2" charset="2"/>
              <a:buNone/>
            </a:pPr>
            <a:r>
              <a:rPr lang="en-GB" altLang="en-US" sz="2400">
                <a:ea typeface="ＭＳ Ｐゴシック" pitchFamily="34" charset="-128"/>
              </a:rPr>
              <a:t>	</a:t>
            </a:r>
            <a:endParaRPr lang="en-GB" altLang="en-US">
              <a:ea typeface="ＭＳ Ｐゴシック" pitchFamily="34" charset="-128"/>
            </a:endParaRPr>
          </a:p>
        </p:txBody>
      </p:sp>
    </p:spTree>
    <p:extLst>
      <p:ext uri="{BB962C8B-B14F-4D97-AF65-F5344CB8AC3E}">
        <p14:creationId xmlns:p14="http://schemas.microsoft.com/office/powerpoint/2010/main" val="6908334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itle 1"/>
          <p:cNvSpPr>
            <a:spLocks noGrp="1"/>
          </p:cNvSpPr>
          <p:nvPr>
            <p:ph type="title"/>
          </p:nvPr>
        </p:nvSpPr>
        <p:spPr/>
        <p:txBody>
          <a:bodyPr/>
          <a:lstStyle/>
          <a:p>
            <a:endParaRPr lang="en-GB" altLang="en-US">
              <a:ea typeface="ＭＳ Ｐゴシック" pitchFamily="34" charset="-128"/>
            </a:endParaRPr>
          </a:p>
        </p:txBody>
      </p:sp>
      <p:sp>
        <p:nvSpPr>
          <p:cNvPr id="64514" name="Content Placeholder 2"/>
          <p:cNvSpPr>
            <a:spLocks noGrp="1"/>
          </p:cNvSpPr>
          <p:nvPr>
            <p:ph idx="1"/>
          </p:nvPr>
        </p:nvSpPr>
        <p:spPr/>
        <p:txBody>
          <a:bodyPr>
            <a:normAutofit/>
          </a:bodyPr>
          <a:lstStyle/>
          <a:p>
            <a:r>
              <a:rPr lang="en-GB" altLang="en-US">
                <a:ea typeface="ＭＳ Ｐゴシック" pitchFamily="34" charset="-128"/>
              </a:rPr>
              <a:t>Rethink – </a:t>
            </a:r>
            <a:r>
              <a:rPr lang="en-GB" altLang="en-US">
                <a:ea typeface="ＭＳ Ｐゴシック" pitchFamily="34" charset="-128"/>
                <a:hlinkClick r:id="rId2"/>
              </a:rPr>
              <a:t>www.rethink.org</a:t>
            </a:r>
            <a:r>
              <a:rPr lang="en-GB" altLang="en-US">
                <a:ea typeface="ＭＳ Ｐゴシック" pitchFamily="34" charset="-128"/>
              </a:rPr>
              <a:t> </a:t>
            </a:r>
          </a:p>
          <a:p>
            <a:pPr>
              <a:buFont typeface="Wingdings" pitchFamily="2" charset="2"/>
              <a:buNone/>
            </a:pPr>
            <a:r>
              <a:rPr lang="en-GB" altLang="en-US">
                <a:ea typeface="ＭＳ Ｐゴシック" pitchFamily="34" charset="-128"/>
              </a:rPr>
              <a:t>	Working to help everyone affected by severe mental illness recover a better quality of life</a:t>
            </a:r>
          </a:p>
          <a:p>
            <a:r>
              <a:rPr lang="en-GB" altLang="en-US">
                <a:ea typeface="ＭＳ Ｐゴシック" pitchFamily="34" charset="-128"/>
                <a:hlinkClick r:id="rId3"/>
              </a:rPr>
              <a:t>www.actionforadvocacy.org.uk</a:t>
            </a:r>
            <a:endParaRPr lang="en-GB" altLang="en-US">
              <a:ea typeface="ＭＳ Ｐゴシック" pitchFamily="34" charset="-128"/>
            </a:endParaRPr>
          </a:p>
          <a:p>
            <a:pPr>
              <a:buFont typeface="Wingdings" pitchFamily="2" charset="2"/>
              <a:buNone/>
            </a:pPr>
            <a:r>
              <a:rPr lang="en-GB" altLang="en-US">
                <a:ea typeface="ＭＳ Ｐゴシック" pitchFamily="34" charset="-128"/>
              </a:rPr>
              <a:t> taking action to help people say what they want, secure their rights, represent their interests and obtain services they need. </a:t>
            </a:r>
          </a:p>
          <a:p>
            <a:pPr>
              <a:buFont typeface="Wingdings" pitchFamily="2" charset="2"/>
              <a:buNone/>
            </a:pPr>
            <a:endParaRPr lang="en-GB" altLang="en-US">
              <a:ea typeface="ＭＳ Ｐゴシック" pitchFamily="34" charset="-128"/>
            </a:endParaRPr>
          </a:p>
        </p:txBody>
      </p:sp>
    </p:spTree>
    <p:extLst>
      <p:ext uri="{BB962C8B-B14F-4D97-AF65-F5344CB8AC3E}">
        <p14:creationId xmlns:p14="http://schemas.microsoft.com/office/powerpoint/2010/main" val="5945850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itle 1"/>
          <p:cNvSpPr>
            <a:spLocks noGrp="1"/>
          </p:cNvSpPr>
          <p:nvPr>
            <p:ph type="title"/>
          </p:nvPr>
        </p:nvSpPr>
        <p:spPr/>
        <p:txBody>
          <a:bodyPr/>
          <a:lstStyle/>
          <a:p>
            <a:endParaRPr lang="en-GB" altLang="en-US">
              <a:ea typeface="ＭＳ Ｐゴシック" pitchFamily="34" charset="-128"/>
            </a:endParaRPr>
          </a:p>
        </p:txBody>
      </p:sp>
      <p:sp>
        <p:nvSpPr>
          <p:cNvPr id="65538" name="Content Placeholder 2"/>
          <p:cNvSpPr>
            <a:spLocks noGrp="1"/>
          </p:cNvSpPr>
          <p:nvPr>
            <p:ph idx="1"/>
          </p:nvPr>
        </p:nvSpPr>
        <p:spPr/>
        <p:txBody>
          <a:bodyPr>
            <a:normAutofit fontScale="92500" lnSpcReduction="20000"/>
          </a:bodyPr>
          <a:lstStyle/>
          <a:p>
            <a:r>
              <a:rPr lang="en-GB" altLang="en-US" sz="2800">
                <a:ea typeface="ＭＳ Ｐゴシック" pitchFamily="34" charset="-128"/>
              </a:rPr>
              <a:t>The Joseph Rowntree Foundation is an endowed charity that funds a large, UK-wide research and development programme aimed to understand the root causes of social problems, to identify ways of overcoming them. </a:t>
            </a:r>
            <a:r>
              <a:rPr lang="en-GB" altLang="en-US" sz="2800">
                <a:ea typeface="ＭＳ Ｐゴシック" pitchFamily="34" charset="-128"/>
                <a:hlinkClick r:id="rId2"/>
              </a:rPr>
              <a:t>www.jrf.org.uk</a:t>
            </a:r>
            <a:r>
              <a:rPr lang="en-GB" altLang="en-US" sz="2800">
                <a:ea typeface="ＭＳ Ｐゴシック" pitchFamily="34" charset="-128"/>
              </a:rPr>
              <a:t> </a:t>
            </a:r>
          </a:p>
          <a:p>
            <a:r>
              <a:rPr lang="en-GB" altLang="en-US" sz="2800">
                <a:ea typeface="ＭＳ Ｐゴシック" pitchFamily="34" charset="-128"/>
              </a:rPr>
              <a:t>Advocacy Really Works – training and development for the MH advocacy sector.</a:t>
            </a:r>
          </a:p>
          <a:p>
            <a:r>
              <a:rPr lang="en-GB" altLang="en-US" sz="2800">
                <a:ea typeface="ＭＳ Ｐゴシック" pitchFamily="34" charset="-128"/>
                <a:hlinkClick r:id="rId3"/>
              </a:rPr>
              <a:t>www.arwtraining.com</a:t>
            </a:r>
            <a:r>
              <a:rPr lang="en-GB" altLang="en-US" sz="2800">
                <a:ea typeface="ＭＳ Ｐゴシック" pitchFamily="34" charset="-128"/>
              </a:rPr>
              <a:t> </a:t>
            </a:r>
          </a:p>
          <a:p>
            <a:endParaRPr lang="en-GB" altLang="en-US">
              <a:ea typeface="ＭＳ Ｐゴシック" pitchFamily="34" charset="-128"/>
            </a:endParaRPr>
          </a:p>
        </p:txBody>
      </p:sp>
    </p:spTree>
    <p:extLst>
      <p:ext uri="{BB962C8B-B14F-4D97-AF65-F5344CB8AC3E}">
        <p14:creationId xmlns:p14="http://schemas.microsoft.com/office/powerpoint/2010/main" val="162564912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3</TotalTime>
  <Words>1411</Words>
  <Application>Microsoft Office PowerPoint</Application>
  <PresentationFormat>On-screen Show (4:3)</PresentationFormat>
  <Paragraphs>103</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ＭＳ Ｐゴシック</vt:lpstr>
      <vt:lpstr>Arial</vt:lpstr>
      <vt:lpstr>Trebuchet MS</vt:lpstr>
      <vt:lpstr>Wingdings</vt:lpstr>
      <vt:lpstr>Wingdings 3</vt:lpstr>
      <vt:lpstr>Facet</vt:lpstr>
      <vt:lpstr>Advocacy and BAME groups</vt:lpstr>
      <vt:lpstr>Matters for Your Consideration before viewing this resource:  Peer Group/Personal Reflection</vt:lpstr>
      <vt:lpstr>Question….</vt:lpstr>
      <vt:lpstr>BMER and Mental Health</vt:lpstr>
      <vt:lpstr>WHY?</vt:lpstr>
      <vt:lpstr>Breaking the circles of fear</vt:lpstr>
      <vt:lpstr>Fear</vt:lpstr>
      <vt:lpstr>Fear</vt:lpstr>
      <vt:lpstr>Poor Practice…</vt:lpstr>
      <vt:lpstr>Power</vt:lpstr>
      <vt:lpstr>Power &amp; Control</vt:lpstr>
      <vt:lpstr>Abuse of power?</vt:lpstr>
      <vt:lpstr>Abuse of power?</vt:lpstr>
      <vt:lpstr>Reflect on this….</vt:lpstr>
      <vt:lpstr>MH advocacy for BME groups</vt:lpstr>
      <vt:lpstr>MH advocacy for BME groups</vt:lpstr>
      <vt:lpstr>Tensions</vt:lpstr>
      <vt:lpstr>Abuse of power?</vt:lpstr>
      <vt:lpstr>Tensions</vt:lpstr>
      <vt:lpstr>Good practice in advocacy for BME communities</vt:lpstr>
      <vt:lpstr>Good practice….</vt:lpstr>
      <vt:lpstr>PowerPoint Presentation</vt:lpstr>
      <vt:lpstr>References</vt:lpstr>
      <vt:lpstr>References</vt:lpstr>
      <vt:lpstr>Useful websites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Advocacy and BaME groups</dc:title>
  <dc:creator>Phillip Morgan</dc:creator>
  <cp:lastModifiedBy>Joanne Davies (Yr Athrofa)</cp:lastModifiedBy>
  <cp:revision>2</cp:revision>
  <dcterms:created xsi:type="dcterms:W3CDTF">2020-09-15T11:31:31Z</dcterms:created>
  <dcterms:modified xsi:type="dcterms:W3CDTF">2020-10-19T22:45:49Z</dcterms:modified>
</cp:coreProperties>
</file>