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5" r:id="rId3"/>
    <p:sldId id="270" r:id="rId4"/>
    <p:sldId id="258" r:id="rId5"/>
    <p:sldId id="267" r:id="rId6"/>
    <p:sldId id="268" r:id="rId7"/>
    <p:sldId id="269" r:id="rId8"/>
    <p:sldId id="259" r:id="rId9"/>
    <p:sldId id="266" r:id="rId10"/>
    <p:sldId id="260" r:id="rId11"/>
    <p:sldId id="271" r:id="rId12"/>
    <p:sldId id="272" r:id="rId13"/>
    <p:sldId id="261" r:id="rId14"/>
    <p:sldId id="262" r:id="rId15"/>
    <p:sldId id="263" r:id="rId16"/>
    <p:sldId id="264"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507D6B-C66B-909D-FEDA-0A3144072A8A}" v="1054" dt="2026-02-11T11:03:45.328"/>
    <p1510:client id="{2D06B72F-06F3-6F03-D094-02D80B96D274}" v="27" dt="2026-02-11T12:14:07.911"/>
    <p1510:client id="{2DB23C45-482C-7C32-B2D2-5B377066D80E}" v="90" dt="2026-02-11T13:13:34.120"/>
    <p1510:client id="{5ACBF5D2-94F2-EBB2-B021-2A8BE025816D}" v="65" dt="2026-02-11T10:19:29.591"/>
    <p1510:client id="{5D1871AE-6071-00C2-659C-7E087CD5C78C}" v="29" dt="2026-02-11T10:35:59.473"/>
    <p1510:client id="{8BC48E72-47E4-F66A-EF22-78E13CCA4BBC}" v="11" dt="2026-02-11T10:51:50.902"/>
    <p1510:client id="{9BE112A0-C049-3145-8C22-4D3484E5977D}" v="58" dt="2026-02-11T12:54:32.291"/>
    <p1510:client id="{CDEE0596-D403-4E4D-AAB6-FD141DCCFC97}" v="2637" dt="2026-02-11T12:06:35.8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32"/>
  </p:normalViewPr>
  <p:slideViewPr>
    <p:cSldViewPr snapToGrid="0">
      <p:cViewPr varScale="1">
        <p:scale>
          <a:sx n="111" d="100"/>
          <a:sy n="111" d="100"/>
        </p:scale>
        <p:origin x="65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1CAE01-18AE-4B18-A70D-865DB170EB18}"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52CE5A1E-C6E5-4B16-A375-A474AECD5633}">
      <dgm:prSet/>
      <dgm:spPr/>
      <dgm:t>
        <a:bodyPr/>
        <a:lstStyle/>
        <a:p>
          <a:r>
            <a:rPr lang="en-US"/>
            <a:t>Health related components:</a:t>
          </a:r>
        </a:p>
      </dgm:t>
    </dgm:pt>
    <dgm:pt modelId="{D8EC1C92-B90A-4043-AB5B-0E22F322E612}" type="parTrans" cxnId="{1BF74222-B480-4F30-8137-1405BC364DB2}">
      <dgm:prSet/>
      <dgm:spPr/>
      <dgm:t>
        <a:bodyPr/>
        <a:lstStyle/>
        <a:p>
          <a:endParaRPr lang="en-US"/>
        </a:p>
      </dgm:t>
    </dgm:pt>
    <dgm:pt modelId="{F081A17C-2F86-4C02-AC72-4CC6C00B7DAC}" type="sibTrans" cxnId="{1BF74222-B480-4F30-8137-1405BC364DB2}">
      <dgm:prSet/>
      <dgm:spPr/>
      <dgm:t>
        <a:bodyPr/>
        <a:lstStyle/>
        <a:p>
          <a:endParaRPr lang="en-US"/>
        </a:p>
      </dgm:t>
    </dgm:pt>
    <dgm:pt modelId="{4C5504DB-4F86-45B5-ABE7-3F129F95B0F2}">
      <dgm:prSet/>
      <dgm:spPr/>
      <dgm:t>
        <a:bodyPr/>
        <a:lstStyle/>
        <a:p>
          <a:r>
            <a:rPr lang="en-US"/>
            <a:t>Muscular strength-  “The amount of force a muscle can exert against a resistance” (BBC 2023)</a:t>
          </a:r>
        </a:p>
      </dgm:t>
    </dgm:pt>
    <dgm:pt modelId="{1C43E4E3-72F5-4257-865C-0DF11AB9534D}" type="parTrans" cxnId="{DCBB26C5-4002-4465-AA46-936DBB0F558E}">
      <dgm:prSet/>
      <dgm:spPr/>
      <dgm:t>
        <a:bodyPr/>
        <a:lstStyle/>
        <a:p>
          <a:endParaRPr lang="en-US"/>
        </a:p>
      </dgm:t>
    </dgm:pt>
    <dgm:pt modelId="{D266EF7D-C3AA-4FF8-BBAF-19A3486778D6}" type="sibTrans" cxnId="{DCBB26C5-4002-4465-AA46-936DBB0F558E}">
      <dgm:prSet/>
      <dgm:spPr/>
      <dgm:t>
        <a:bodyPr/>
        <a:lstStyle/>
        <a:p>
          <a:endParaRPr lang="en-US"/>
        </a:p>
      </dgm:t>
    </dgm:pt>
    <dgm:pt modelId="{39A0E6C8-2855-4795-B559-2E79AC3EC977}">
      <dgm:prSet/>
      <dgm:spPr/>
      <dgm:t>
        <a:bodyPr/>
        <a:lstStyle/>
        <a:p>
          <a:r>
            <a:rPr lang="en-US"/>
            <a:t>Muscular endurance- “The ability to use voluntary muscles repeatedly without tiring” (BBC 2023)</a:t>
          </a:r>
        </a:p>
      </dgm:t>
    </dgm:pt>
    <dgm:pt modelId="{68C53DBC-71A3-40FB-9E1C-A013C696496D}" type="parTrans" cxnId="{D31C97CD-FDAC-4AA7-B69D-C5319DF7BC0A}">
      <dgm:prSet/>
      <dgm:spPr/>
      <dgm:t>
        <a:bodyPr/>
        <a:lstStyle/>
        <a:p>
          <a:endParaRPr lang="en-US"/>
        </a:p>
      </dgm:t>
    </dgm:pt>
    <dgm:pt modelId="{C337E76D-2832-4CE6-832D-C3359DCB2A1E}" type="sibTrans" cxnId="{D31C97CD-FDAC-4AA7-B69D-C5319DF7BC0A}">
      <dgm:prSet/>
      <dgm:spPr/>
      <dgm:t>
        <a:bodyPr/>
        <a:lstStyle/>
        <a:p>
          <a:endParaRPr lang="en-US"/>
        </a:p>
      </dgm:t>
    </dgm:pt>
    <dgm:pt modelId="{8667598D-F0C7-499E-8AE2-BC5500813C56}">
      <dgm:prSet/>
      <dgm:spPr/>
      <dgm:t>
        <a:bodyPr/>
        <a:lstStyle/>
        <a:p>
          <a:r>
            <a:rPr lang="en-US"/>
            <a:t>Body composition- “The percentage of a person’s body weight” (BBC 2023)</a:t>
          </a:r>
        </a:p>
      </dgm:t>
    </dgm:pt>
    <dgm:pt modelId="{8CAA5A6A-58C7-4F4D-886B-878093F42279}" type="parTrans" cxnId="{2C81AAC7-2ED3-4633-B7D0-94C15464FA56}">
      <dgm:prSet/>
      <dgm:spPr/>
      <dgm:t>
        <a:bodyPr/>
        <a:lstStyle/>
        <a:p>
          <a:endParaRPr lang="en-US"/>
        </a:p>
      </dgm:t>
    </dgm:pt>
    <dgm:pt modelId="{DCEE174A-366B-41AB-A38F-25B3A56E5C84}" type="sibTrans" cxnId="{2C81AAC7-2ED3-4633-B7D0-94C15464FA56}">
      <dgm:prSet/>
      <dgm:spPr/>
      <dgm:t>
        <a:bodyPr/>
        <a:lstStyle/>
        <a:p>
          <a:endParaRPr lang="en-US"/>
        </a:p>
      </dgm:t>
    </dgm:pt>
    <dgm:pt modelId="{3C065BEC-0937-4D78-A1EC-911644FDC46E}">
      <dgm:prSet/>
      <dgm:spPr/>
      <dgm:t>
        <a:bodyPr/>
        <a:lstStyle/>
        <a:p>
          <a:r>
            <a:rPr lang="en-US"/>
            <a:t>Flexibility- “The range of motion at a joint” (BBC 2023)</a:t>
          </a:r>
        </a:p>
      </dgm:t>
    </dgm:pt>
    <dgm:pt modelId="{FA925591-9612-4CBB-BE55-DF8EEF3D0350}" type="parTrans" cxnId="{43BFDF9C-3295-4974-9EA6-5691BE7320ED}">
      <dgm:prSet/>
      <dgm:spPr/>
      <dgm:t>
        <a:bodyPr/>
        <a:lstStyle/>
        <a:p>
          <a:endParaRPr lang="en-US"/>
        </a:p>
      </dgm:t>
    </dgm:pt>
    <dgm:pt modelId="{EE6FEB08-B0E4-457E-9A68-80CD407F967C}" type="sibTrans" cxnId="{43BFDF9C-3295-4974-9EA6-5691BE7320ED}">
      <dgm:prSet/>
      <dgm:spPr/>
      <dgm:t>
        <a:bodyPr/>
        <a:lstStyle/>
        <a:p>
          <a:endParaRPr lang="en-US"/>
        </a:p>
      </dgm:t>
    </dgm:pt>
    <dgm:pt modelId="{20AB6B3F-A351-4870-8D6B-37ACDF49C9E8}">
      <dgm:prSet/>
      <dgm:spPr/>
      <dgm:t>
        <a:bodyPr/>
        <a:lstStyle/>
        <a:p>
          <a:r>
            <a:rPr lang="en-US"/>
            <a:t>Cardiovascular endurance- “The ability of the heart, lungs and blood to transport oxygen” (BBC 2023)</a:t>
          </a:r>
        </a:p>
      </dgm:t>
    </dgm:pt>
    <dgm:pt modelId="{0C0ECCDE-EEA1-43EE-9BB4-54957A495F00}" type="parTrans" cxnId="{32977C71-C4F7-4159-9C1E-144D58D29748}">
      <dgm:prSet/>
      <dgm:spPr/>
      <dgm:t>
        <a:bodyPr/>
        <a:lstStyle/>
        <a:p>
          <a:endParaRPr lang="en-US"/>
        </a:p>
      </dgm:t>
    </dgm:pt>
    <dgm:pt modelId="{457345A0-DDE2-4AA8-A49C-AE406F4BBAC8}" type="sibTrans" cxnId="{32977C71-C4F7-4159-9C1E-144D58D29748}">
      <dgm:prSet/>
      <dgm:spPr/>
      <dgm:t>
        <a:bodyPr/>
        <a:lstStyle/>
        <a:p>
          <a:endParaRPr lang="en-US"/>
        </a:p>
      </dgm:t>
    </dgm:pt>
    <dgm:pt modelId="{065CF834-DFC9-48D4-94B9-C2907582D086}">
      <dgm:prSet/>
      <dgm:spPr/>
      <dgm:t>
        <a:bodyPr/>
        <a:lstStyle/>
        <a:p>
          <a:r>
            <a:rPr lang="en-US" b="1"/>
            <a:t>Skills related components</a:t>
          </a:r>
        </a:p>
      </dgm:t>
    </dgm:pt>
    <dgm:pt modelId="{468D40B9-7354-472A-B012-38345E30E760}" type="parTrans" cxnId="{5257E092-6072-4BBA-A460-46AC3AF4E194}">
      <dgm:prSet/>
      <dgm:spPr/>
      <dgm:t>
        <a:bodyPr/>
        <a:lstStyle/>
        <a:p>
          <a:endParaRPr lang="en-US"/>
        </a:p>
      </dgm:t>
    </dgm:pt>
    <dgm:pt modelId="{5C54A71A-4A0A-4539-9F69-A6EF5725CD56}" type="sibTrans" cxnId="{5257E092-6072-4BBA-A460-46AC3AF4E194}">
      <dgm:prSet/>
      <dgm:spPr/>
      <dgm:t>
        <a:bodyPr/>
        <a:lstStyle/>
        <a:p>
          <a:endParaRPr lang="en-US"/>
        </a:p>
      </dgm:t>
    </dgm:pt>
    <dgm:pt modelId="{1ABEEFF3-DEF6-41DB-AC51-B0BAB2F58666}">
      <dgm:prSet/>
      <dgm:spPr/>
      <dgm:t>
        <a:bodyPr/>
        <a:lstStyle/>
        <a:p>
          <a:r>
            <a:rPr lang="en-US"/>
            <a:t>Agility- The ability to change the position of the body quickly and control the movement (BBC 2023)</a:t>
          </a:r>
        </a:p>
      </dgm:t>
    </dgm:pt>
    <dgm:pt modelId="{D998E5A8-3165-423A-9543-2C50B03B39C7}" type="parTrans" cxnId="{22940B86-DC51-4B14-BAB3-A5F3A74621B9}">
      <dgm:prSet/>
      <dgm:spPr/>
      <dgm:t>
        <a:bodyPr/>
        <a:lstStyle/>
        <a:p>
          <a:endParaRPr lang="en-US"/>
        </a:p>
      </dgm:t>
    </dgm:pt>
    <dgm:pt modelId="{5B11B345-349E-4137-9B45-96D69FF088B2}" type="sibTrans" cxnId="{22940B86-DC51-4B14-BAB3-A5F3A74621B9}">
      <dgm:prSet/>
      <dgm:spPr/>
      <dgm:t>
        <a:bodyPr/>
        <a:lstStyle/>
        <a:p>
          <a:endParaRPr lang="en-US"/>
        </a:p>
      </dgm:t>
    </dgm:pt>
    <dgm:pt modelId="{35B88224-BE3B-4944-9345-C544AF73DAE3}">
      <dgm:prSet/>
      <dgm:spPr/>
      <dgm:t>
        <a:bodyPr/>
        <a:lstStyle/>
        <a:p>
          <a:r>
            <a:rPr lang="en-US"/>
            <a:t>Speed- The ability to put body parts into motion quickly (BBC 2023)</a:t>
          </a:r>
        </a:p>
      </dgm:t>
    </dgm:pt>
    <dgm:pt modelId="{EF99E932-DA3A-426F-8ED4-AEF3A447AB36}" type="parTrans" cxnId="{4A950062-DB88-41E2-9F86-0514D1AC79DC}">
      <dgm:prSet/>
      <dgm:spPr/>
      <dgm:t>
        <a:bodyPr/>
        <a:lstStyle/>
        <a:p>
          <a:endParaRPr lang="en-US"/>
        </a:p>
      </dgm:t>
    </dgm:pt>
    <dgm:pt modelId="{30C2F49B-71E0-4D79-852B-AD8028ABAF3F}" type="sibTrans" cxnId="{4A950062-DB88-41E2-9F86-0514D1AC79DC}">
      <dgm:prSet/>
      <dgm:spPr/>
      <dgm:t>
        <a:bodyPr/>
        <a:lstStyle/>
        <a:p>
          <a:endParaRPr lang="en-US"/>
        </a:p>
      </dgm:t>
    </dgm:pt>
    <dgm:pt modelId="{C43BFC81-1947-4F90-AAE2-FCF1DA9CE3DF}">
      <dgm:prSet/>
      <dgm:spPr/>
      <dgm:t>
        <a:bodyPr/>
        <a:lstStyle/>
        <a:p>
          <a:r>
            <a:rPr lang="en-US"/>
            <a:t>Power- The ability to perform strength performances quickly (BBC 2023)</a:t>
          </a:r>
        </a:p>
      </dgm:t>
    </dgm:pt>
    <dgm:pt modelId="{A9FD0979-87AB-476D-A3BD-AC1FF01065B6}" type="parTrans" cxnId="{6B0F3CD3-5D38-4DF6-A7D7-7E7ECA2F3CEC}">
      <dgm:prSet/>
      <dgm:spPr/>
      <dgm:t>
        <a:bodyPr/>
        <a:lstStyle/>
        <a:p>
          <a:endParaRPr lang="en-US"/>
        </a:p>
      </dgm:t>
    </dgm:pt>
    <dgm:pt modelId="{3774F29C-B9D2-48FC-A30F-647FA1EB7D1E}" type="sibTrans" cxnId="{6B0F3CD3-5D38-4DF6-A7D7-7E7ECA2F3CEC}">
      <dgm:prSet/>
      <dgm:spPr/>
      <dgm:t>
        <a:bodyPr/>
        <a:lstStyle/>
        <a:p>
          <a:endParaRPr lang="en-US"/>
        </a:p>
      </dgm:t>
    </dgm:pt>
    <dgm:pt modelId="{EF41E1E4-4854-4D53-A279-EBE898BC70DF}">
      <dgm:prSet/>
      <dgm:spPr/>
      <dgm:t>
        <a:bodyPr/>
        <a:lstStyle/>
        <a:p>
          <a:r>
            <a:rPr lang="en-US"/>
            <a:t>Balance- The ability to maintain the body’s center of mass above the base of support (BBC 2023)</a:t>
          </a:r>
        </a:p>
      </dgm:t>
    </dgm:pt>
    <dgm:pt modelId="{90AA0640-C162-44CF-96AE-A3D439652532}" type="parTrans" cxnId="{921B8739-D3BE-483B-A75D-39F417CF6C87}">
      <dgm:prSet/>
      <dgm:spPr/>
      <dgm:t>
        <a:bodyPr/>
        <a:lstStyle/>
        <a:p>
          <a:endParaRPr lang="en-US"/>
        </a:p>
      </dgm:t>
    </dgm:pt>
    <dgm:pt modelId="{4A530007-291D-4AC6-BFB6-E87A7E1E5459}" type="sibTrans" cxnId="{921B8739-D3BE-483B-A75D-39F417CF6C87}">
      <dgm:prSet/>
      <dgm:spPr/>
      <dgm:t>
        <a:bodyPr/>
        <a:lstStyle/>
        <a:p>
          <a:endParaRPr lang="en-US"/>
        </a:p>
      </dgm:t>
    </dgm:pt>
    <dgm:pt modelId="{66CEDC27-64B1-4147-9EDE-04ABC24EF677}">
      <dgm:prSet/>
      <dgm:spPr/>
      <dgm:t>
        <a:bodyPr/>
        <a:lstStyle/>
        <a:p>
          <a:r>
            <a:rPr lang="en-US"/>
            <a:t>Reaction time- The time taken to respond to a stimulus (BBC 2023)</a:t>
          </a:r>
        </a:p>
      </dgm:t>
    </dgm:pt>
    <dgm:pt modelId="{DE02F9E3-0B20-41F2-8002-D7E0BB45273C}" type="parTrans" cxnId="{4B62A230-3193-46D6-A3D4-051E7D8D5A66}">
      <dgm:prSet/>
      <dgm:spPr/>
      <dgm:t>
        <a:bodyPr/>
        <a:lstStyle/>
        <a:p>
          <a:endParaRPr lang="en-US"/>
        </a:p>
      </dgm:t>
    </dgm:pt>
    <dgm:pt modelId="{0AEEF3FE-C82D-426E-B493-A222713FB5A4}" type="sibTrans" cxnId="{4B62A230-3193-46D6-A3D4-051E7D8D5A66}">
      <dgm:prSet/>
      <dgm:spPr/>
      <dgm:t>
        <a:bodyPr/>
        <a:lstStyle/>
        <a:p>
          <a:endParaRPr lang="en-US"/>
        </a:p>
      </dgm:t>
    </dgm:pt>
    <dgm:pt modelId="{D7356421-C4F3-44B0-8652-A7EAC2D574A4}">
      <dgm:prSet/>
      <dgm:spPr/>
      <dgm:t>
        <a:bodyPr/>
        <a:lstStyle/>
        <a:p>
          <a:r>
            <a:rPr lang="en-US"/>
            <a:t>Coordination- The ability to use 2 or more body parts at the same time (BBC 2023)</a:t>
          </a:r>
        </a:p>
      </dgm:t>
    </dgm:pt>
    <dgm:pt modelId="{6E00C661-18A4-433B-9446-A386824121F3}" type="parTrans" cxnId="{C1B61B33-46F0-49B9-A624-EB4A4EBC3F6F}">
      <dgm:prSet/>
      <dgm:spPr/>
      <dgm:t>
        <a:bodyPr/>
        <a:lstStyle/>
        <a:p>
          <a:endParaRPr lang="en-US"/>
        </a:p>
      </dgm:t>
    </dgm:pt>
    <dgm:pt modelId="{B6C70045-109E-4A22-8284-F1F2916466CA}" type="sibTrans" cxnId="{C1B61B33-46F0-49B9-A624-EB4A4EBC3F6F}">
      <dgm:prSet/>
      <dgm:spPr/>
      <dgm:t>
        <a:bodyPr/>
        <a:lstStyle/>
        <a:p>
          <a:endParaRPr lang="en-US"/>
        </a:p>
      </dgm:t>
    </dgm:pt>
    <dgm:pt modelId="{3F25AC9B-3691-9D4C-818C-4A0941E0C921}" type="pres">
      <dgm:prSet presAssocID="{ED1CAE01-18AE-4B18-A70D-865DB170EB18}" presName="diagram" presStyleCnt="0">
        <dgm:presLayoutVars>
          <dgm:dir/>
          <dgm:resizeHandles val="exact"/>
        </dgm:presLayoutVars>
      </dgm:prSet>
      <dgm:spPr/>
    </dgm:pt>
    <dgm:pt modelId="{C4EDD130-D958-6341-9084-0841A24D167F}" type="pres">
      <dgm:prSet presAssocID="{52CE5A1E-C6E5-4B16-A375-A474AECD5633}" presName="node" presStyleLbl="node1" presStyleIdx="0" presStyleCnt="13">
        <dgm:presLayoutVars>
          <dgm:bulletEnabled val="1"/>
        </dgm:presLayoutVars>
      </dgm:prSet>
      <dgm:spPr/>
    </dgm:pt>
    <dgm:pt modelId="{02779B0A-9E76-F34E-B212-D5618C49FAE2}" type="pres">
      <dgm:prSet presAssocID="{F081A17C-2F86-4C02-AC72-4CC6C00B7DAC}" presName="sibTrans" presStyleCnt="0"/>
      <dgm:spPr/>
    </dgm:pt>
    <dgm:pt modelId="{7D410244-2B2F-9645-9540-9D7ACD803DD4}" type="pres">
      <dgm:prSet presAssocID="{4C5504DB-4F86-45B5-ABE7-3F129F95B0F2}" presName="node" presStyleLbl="node1" presStyleIdx="1" presStyleCnt="13">
        <dgm:presLayoutVars>
          <dgm:bulletEnabled val="1"/>
        </dgm:presLayoutVars>
      </dgm:prSet>
      <dgm:spPr/>
    </dgm:pt>
    <dgm:pt modelId="{247AC289-7AC9-4E42-B504-BF461FB2B09A}" type="pres">
      <dgm:prSet presAssocID="{D266EF7D-C3AA-4FF8-BBAF-19A3486778D6}" presName="sibTrans" presStyleCnt="0"/>
      <dgm:spPr/>
    </dgm:pt>
    <dgm:pt modelId="{9F1F3776-0998-734E-8F91-01E42086DCE5}" type="pres">
      <dgm:prSet presAssocID="{39A0E6C8-2855-4795-B559-2E79AC3EC977}" presName="node" presStyleLbl="node1" presStyleIdx="2" presStyleCnt="13">
        <dgm:presLayoutVars>
          <dgm:bulletEnabled val="1"/>
        </dgm:presLayoutVars>
      </dgm:prSet>
      <dgm:spPr/>
    </dgm:pt>
    <dgm:pt modelId="{0FE3B57E-D841-744B-BCA5-21D824C8DC63}" type="pres">
      <dgm:prSet presAssocID="{C337E76D-2832-4CE6-832D-C3359DCB2A1E}" presName="sibTrans" presStyleCnt="0"/>
      <dgm:spPr/>
    </dgm:pt>
    <dgm:pt modelId="{8A49FFC5-91B8-914E-B4F7-FD8D195FC49C}" type="pres">
      <dgm:prSet presAssocID="{8667598D-F0C7-499E-8AE2-BC5500813C56}" presName="node" presStyleLbl="node1" presStyleIdx="3" presStyleCnt="13">
        <dgm:presLayoutVars>
          <dgm:bulletEnabled val="1"/>
        </dgm:presLayoutVars>
      </dgm:prSet>
      <dgm:spPr/>
    </dgm:pt>
    <dgm:pt modelId="{76423096-55AA-2C40-B5F2-D674329FEE72}" type="pres">
      <dgm:prSet presAssocID="{DCEE174A-366B-41AB-A38F-25B3A56E5C84}" presName="sibTrans" presStyleCnt="0"/>
      <dgm:spPr/>
    </dgm:pt>
    <dgm:pt modelId="{C0539045-7EBB-2944-8337-D2A5BED03F1F}" type="pres">
      <dgm:prSet presAssocID="{3C065BEC-0937-4D78-A1EC-911644FDC46E}" presName="node" presStyleLbl="node1" presStyleIdx="4" presStyleCnt="13">
        <dgm:presLayoutVars>
          <dgm:bulletEnabled val="1"/>
        </dgm:presLayoutVars>
      </dgm:prSet>
      <dgm:spPr/>
    </dgm:pt>
    <dgm:pt modelId="{443C3AAC-9826-3942-9AFC-3AD8083174E3}" type="pres">
      <dgm:prSet presAssocID="{EE6FEB08-B0E4-457E-9A68-80CD407F967C}" presName="sibTrans" presStyleCnt="0"/>
      <dgm:spPr/>
    </dgm:pt>
    <dgm:pt modelId="{866C8ACE-E43F-074C-93D6-2FE07C729D33}" type="pres">
      <dgm:prSet presAssocID="{20AB6B3F-A351-4870-8D6B-37ACDF49C9E8}" presName="node" presStyleLbl="node1" presStyleIdx="5" presStyleCnt="13">
        <dgm:presLayoutVars>
          <dgm:bulletEnabled val="1"/>
        </dgm:presLayoutVars>
      </dgm:prSet>
      <dgm:spPr/>
    </dgm:pt>
    <dgm:pt modelId="{33C9BFE8-8BB8-4B4B-9AAD-FA2D0548FC00}" type="pres">
      <dgm:prSet presAssocID="{457345A0-DDE2-4AA8-A49C-AE406F4BBAC8}" presName="sibTrans" presStyleCnt="0"/>
      <dgm:spPr/>
    </dgm:pt>
    <dgm:pt modelId="{4A6D39E2-C37C-9142-BFEC-C727BE5AFFAB}" type="pres">
      <dgm:prSet presAssocID="{065CF834-DFC9-48D4-94B9-C2907582D086}" presName="node" presStyleLbl="node1" presStyleIdx="6" presStyleCnt="13">
        <dgm:presLayoutVars>
          <dgm:bulletEnabled val="1"/>
        </dgm:presLayoutVars>
      </dgm:prSet>
      <dgm:spPr/>
    </dgm:pt>
    <dgm:pt modelId="{78263C43-E205-F34D-BBE9-03FD296D2EBD}" type="pres">
      <dgm:prSet presAssocID="{5C54A71A-4A0A-4539-9F69-A6EF5725CD56}" presName="sibTrans" presStyleCnt="0"/>
      <dgm:spPr/>
    </dgm:pt>
    <dgm:pt modelId="{1E1FAD32-294F-4449-B527-A11CC0AE19AA}" type="pres">
      <dgm:prSet presAssocID="{1ABEEFF3-DEF6-41DB-AC51-B0BAB2F58666}" presName="node" presStyleLbl="node1" presStyleIdx="7" presStyleCnt="13">
        <dgm:presLayoutVars>
          <dgm:bulletEnabled val="1"/>
        </dgm:presLayoutVars>
      </dgm:prSet>
      <dgm:spPr/>
    </dgm:pt>
    <dgm:pt modelId="{3A1ECF6B-220D-964F-BDDE-27140D9CF464}" type="pres">
      <dgm:prSet presAssocID="{5B11B345-349E-4137-9B45-96D69FF088B2}" presName="sibTrans" presStyleCnt="0"/>
      <dgm:spPr/>
    </dgm:pt>
    <dgm:pt modelId="{910F281A-A821-8D4A-BA28-FC472B432F26}" type="pres">
      <dgm:prSet presAssocID="{35B88224-BE3B-4944-9345-C544AF73DAE3}" presName="node" presStyleLbl="node1" presStyleIdx="8" presStyleCnt="13">
        <dgm:presLayoutVars>
          <dgm:bulletEnabled val="1"/>
        </dgm:presLayoutVars>
      </dgm:prSet>
      <dgm:spPr/>
    </dgm:pt>
    <dgm:pt modelId="{93117721-4BAE-F644-80C0-237B20F6D6DF}" type="pres">
      <dgm:prSet presAssocID="{30C2F49B-71E0-4D79-852B-AD8028ABAF3F}" presName="sibTrans" presStyleCnt="0"/>
      <dgm:spPr/>
    </dgm:pt>
    <dgm:pt modelId="{ED57CDF9-3D52-2743-9E29-6F9FA4053B3A}" type="pres">
      <dgm:prSet presAssocID="{C43BFC81-1947-4F90-AAE2-FCF1DA9CE3DF}" presName="node" presStyleLbl="node1" presStyleIdx="9" presStyleCnt="13">
        <dgm:presLayoutVars>
          <dgm:bulletEnabled val="1"/>
        </dgm:presLayoutVars>
      </dgm:prSet>
      <dgm:spPr/>
    </dgm:pt>
    <dgm:pt modelId="{A380925F-499A-BD44-93DD-CF47FC365597}" type="pres">
      <dgm:prSet presAssocID="{3774F29C-B9D2-48FC-A30F-647FA1EB7D1E}" presName="sibTrans" presStyleCnt="0"/>
      <dgm:spPr/>
    </dgm:pt>
    <dgm:pt modelId="{C2F7CC8B-8A1C-3646-AC24-D64CAB9F5D4C}" type="pres">
      <dgm:prSet presAssocID="{EF41E1E4-4854-4D53-A279-EBE898BC70DF}" presName="node" presStyleLbl="node1" presStyleIdx="10" presStyleCnt="13">
        <dgm:presLayoutVars>
          <dgm:bulletEnabled val="1"/>
        </dgm:presLayoutVars>
      </dgm:prSet>
      <dgm:spPr/>
    </dgm:pt>
    <dgm:pt modelId="{DAFBB683-BB56-7143-9246-22B2F054D3C0}" type="pres">
      <dgm:prSet presAssocID="{4A530007-291D-4AC6-BFB6-E87A7E1E5459}" presName="sibTrans" presStyleCnt="0"/>
      <dgm:spPr/>
    </dgm:pt>
    <dgm:pt modelId="{A27C6C15-D217-C445-B0A5-2A6114637838}" type="pres">
      <dgm:prSet presAssocID="{66CEDC27-64B1-4147-9EDE-04ABC24EF677}" presName="node" presStyleLbl="node1" presStyleIdx="11" presStyleCnt="13">
        <dgm:presLayoutVars>
          <dgm:bulletEnabled val="1"/>
        </dgm:presLayoutVars>
      </dgm:prSet>
      <dgm:spPr/>
    </dgm:pt>
    <dgm:pt modelId="{8D2A75B3-27C4-394F-99DC-F02E47B40461}" type="pres">
      <dgm:prSet presAssocID="{0AEEF3FE-C82D-426E-B493-A222713FB5A4}" presName="sibTrans" presStyleCnt="0"/>
      <dgm:spPr/>
    </dgm:pt>
    <dgm:pt modelId="{824C74EB-F726-D049-BABD-D221DC35BA09}" type="pres">
      <dgm:prSet presAssocID="{D7356421-C4F3-44B0-8652-A7EAC2D574A4}" presName="node" presStyleLbl="node1" presStyleIdx="12" presStyleCnt="13">
        <dgm:presLayoutVars>
          <dgm:bulletEnabled val="1"/>
        </dgm:presLayoutVars>
      </dgm:prSet>
      <dgm:spPr/>
    </dgm:pt>
  </dgm:ptLst>
  <dgm:cxnLst>
    <dgm:cxn modelId="{F476B708-6ACB-334B-AB68-EF3EEF3B077D}" type="presOf" srcId="{ED1CAE01-18AE-4B18-A70D-865DB170EB18}" destId="{3F25AC9B-3691-9D4C-818C-4A0941E0C921}" srcOrd="0" destOrd="0" presId="urn:microsoft.com/office/officeart/2005/8/layout/default"/>
    <dgm:cxn modelId="{1BF74222-B480-4F30-8137-1405BC364DB2}" srcId="{ED1CAE01-18AE-4B18-A70D-865DB170EB18}" destId="{52CE5A1E-C6E5-4B16-A375-A474AECD5633}" srcOrd="0" destOrd="0" parTransId="{D8EC1C92-B90A-4043-AB5B-0E22F322E612}" sibTransId="{F081A17C-2F86-4C02-AC72-4CC6C00B7DAC}"/>
    <dgm:cxn modelId="{4B62A230-3193-46D6-A3D4-051E7D8D5A66}" srcId="{ED1CAE01-18AE-4B18-A70D-865DB170EB18}" destId="{66CEDC27-64B1-4147-9EDE-04ABC24EF677}" srcOrd="11" destOrd="0" parTransId="{DE02F9E3-0B20-41F2-8002-D7E0BB45273C}" sibTransId="{0AEEF3FE-C82D-426E-B493-A222713FB5A4}"/>
    <dgm:cxn modelId="{C1B61B33-46F0-49B9-A624-EB4A4EBC3F6F}" srcId="{ED1CAE01-18AE-4B18-A70D-865DB170EB18}" destId="{D7356421-C4F3-44B0-8652-A7EAC2D574A4}" srcOrd="12" destOrd="0" parTransId="{6E00C661-18A4-433B-9446-A386824121F3}" sibTransId="{B6C70045-109E-4A22-8284-F1F2916466CA}"/>
    <dgm:cxn modelId="{921B8739-D3BE-483B-A75D-39F417CF6C87}" srcId="{ED1CAE01-18AE-4B18-A70D-865DB170EB18}" destId="{EF41E1E4-4854-4D53-A279-EBE898BC70DF}" srcOrd="10" destOrd="0" parTransId="{90AA0640-C162-44CF-96AE-A3D439652532}" sibTransId="{4A530007-291D-4AC6-BFB6-E87A7E1E5459}"/>
    <dgm:cxn modelId="{C442E54D-848F-B04C-A26F-2F99FF8D450D}" type="presOf" srcId="{66CEDC27-64B1-4147-9EDE-04ABC24EF677}" destId="{A27C6C15-D217-C445-B0A5-2A6114637838}" srcOrd="0" destOrd="0" presId="urn:microsoft.com/office/officeart/2005/8/layout/default"/>
    <dgm:cxn modelId="{9DBB984F-3028-684A-B071-3387DD170717}" type="presOf" srcId="{1ABEEFF3-DEF6-41DB-AC51-B0BAB2F58666}" destId="{1E1FAD32-294F-4449-B527-A11CC0AE19AA}" srcOrd="0" destOrd="0" presId="urn:microsoft.com/office/officeart/2005/8/layout/default"/>
    <dgm:cxn modelId="{4A950062-DB88-41E2-9F86-0514D1AC79DC}" srcId="{ED1CAE01-18AE-4B18-A70D-865DB170EB18}" destId="{35B88224-BE3B-4944-9345-C544AF73DAE3}" srcOrd="8" destOrd="0" parTransId="{EF99E932-DA3A-426F-8ED4-AEF3A447AB36}" sibTransId="{30C2F49B-71E0-4D79-852B-AD8028ABAF3F}"/>
    <dgm:cxn modelId="{32977C71-C4F7-4159-9C1E-144D58D29748}" srcId="{ED1CAE01-18AE-4B18-A70D-865DB170EB18}" destId="{20AB6B3F-A351-4870-8D6B-37ACDF49C9E8}" srcOrd="5" destOrd="0" parTransId="{0C0ECCDE-EEA1-43EE-9BB4-54957A495F00}" sibTransId="{457345A0-DDE2-4AA8-A49C-AE406F4BBAC8}"/>
    <dgm:cxn modelId="{22940B86-DC51-4B14-BAB3-A5F3A74621B9}" srcId="{ED1CAE01-18AE-4B18-A70D-865DB170EB18}" destId="{1ABEEFF3-DEF6-41DB-AC51-B0BAB2F58666}" srcOrd="7" destOrd="0" parTransId="{D998E5A8-3165-423A-9543-2C50B03B39C7}" sibTransId="{5B11B345-349E-4137-9B45-96D69FF088B2}"/>
    <dgm:cxn modelId="{12718091-61DF-324A-9F4C-BD5460FE28CA}" type="presOf" srcId="{EF41E1E4-4854-4D53-A279-EBE898BC70DF}" destId="{C2F7CC8B-8A1C-3646-AC24-D64CAB9F5D4C}" srcOrd="0" destOrd="0" presId="urn:microsoft.com/office/officeart/2005/8/layout/default"/>
    <dgm:cxn modelId="{5257E092-6072-4BBA-A460-46AC3AF4E194}" srcId="{ED1CAE01-18AE-4B18-A70D-865DB170EB18}" destId="{065CF834-DFC9-48D4-94B9-C2907582D086}" srcOrd="6" destOrd="0" parTransId="{468D40B9-7354-472A-B012-38345E30E760}" sibTransId="{5C54A71A-4A0A-4539-9F69-A6EF5725CD56}"/>
    <dgm:cxn modelId="{D52BF396-540F-9845-A013-7403FE978257}" type="presOf" srcId="{4C5504DB-4F86-45B5-ABE7-3F129F95B0F2}" destId="{7D410244-2B2F-9645-9540-9D7ACD803DD4}" srcOrd="0" destOrd="0" presId="urn:microsoft.com/office/officeart/2005/8/layout/default"/>
    <dgm:cxn modelId="{43BFDF9C-3295-4974-9EA6-5691BE7320ED}" srcId="{ED1CAE01-18AE-4B18-A70D-865DB170EB18}" destId="{3C065BEC-0937-4D78-A1EC-911644FDC46E}" srcOrd="4" destOrd="0" parTransId="{FA925591-9612-4CBB-BE55-DF8EEF3D0350}" sibTransId="{EE6FEB08-B0E4-457E-9A68-80CD407F967C}"/>
    <dgm:cxn modelId="{59291BAD-2CC2-1E42-B654-6F2BBFD3CA8A}" type="presOf" srcId="{52CE5A1E-C6E5-4B16-A375-A474AECD5633}" destId="{C4EDD130-D958-6341-9084-0841A24D167F}" srcOrd="0" destOrd="0" presId="urn:microsoft.com/office/officeart/2005/8/layout/default"/>
    <dgm:cxn modelId="{5548FDAF-3C82-E14B-9F2F-9FCB4F082498}" type="presOf" srcId="{C43BFC81-1947-4F90-AAE2-FCF1DA9CE3DF}" destId="{ED57CDF9-3D52-2743-9E29-6F9FA4053B3A}" srcOrd="0" destOrd="0" presId="urn:microsoft.com/office/officeart/2005/8/layout/default"/>
    <dgm:cxn modelId="{0F1F56BB-24EC-984C-83F9-9B7007A2071E}" type="presOf" srcId="{065CF834-DFC9-48D4-94B9-C2907582D086}" destId="{4A6D39E2-C37C-9142-BFEC-C727BE5AFFAB}" srcOrd="0" destOrd="0" presId="urn:microsoft.com/office/officeart/2005/8/layout/default"/>
    <dgm:cxn modelId="{DBA95EC4-FF48-3D41-92DF-D3EAFB9F0C71}" type="presOf" srcId="{D7356421-C4F3-44B0-8652-A7EAC2D574A4}" destId="{824C74EB-F726-D049-BABD-D221DC35BA09}" srcOrd="0" destOrd="0" presId="urn:microsoft.com/office/officeart/2005/8/layout/default"/>
    <dgm:cxn modelId="{DCBB26C5-4002-4465-AA46-936DBB0F558E}" srcId="{ED1CAE01-18AE-4B18-A70D-865DB170EB18}" destId="{4C5504DB-4F86-45B5-ABE7-3F129F95B0F2}" srcOrd="1" destOrd="0" parTransId="{1C43E4E3-72F5-4257-865C-0DF11AB9534D}" sibTransId="{D266EF7D-C3AA-4FF8-BBAF-19A3486778D6}"/>
    <dgm:cxn modelId="{36AAE7C6-30A2-F440-A67D-3C1257CB3811}" type="presOf" srcId="{8667598D-F0C7-499E-8AE2-BC5500813C56}" destId="{8A49FFC5-91B8-914E-B4F7-FD8D195FC49C}" srcOrd="0" destOrd="0" presId="urn:microsoft.com/office/officeart/2005/8/layout/default"/>
    <dgm:cxn modelId="{2C81AAC7-2ED3-4633-B7D0-94C15464FA56}" srcId="{ED1CAE01-18AE-4B18-A70D-865DB170EB18}" destId="{8667598D-F0C7-499E-8AE2-BC5500813C56}" srcOrd="3" destOrd="0" parTransId="{8CAA5A6A-58C7-4F4D-886B-878093F42279}" sibTransId="{DCEE174A-366B-41AB-A38F-25B3A56E5C84}"/>
    <dgm:cxn modelId="{888AA3CB-00D4-7847-BA09-1503EA0139DC}" type="presOf" srcId="{35B88224-BE3B-4944-9345-C544AF73DAE3}" destId="{910F281A-A821-8D4A-BA28-FC472B432F26}" srcOrd="0" destOrd="0" presId="urn:microsoft.com/office/officeart/2005/8/layout/default"/>
    <dgm:cxn modelId="{D31C97CD-FDAC-4AA7-B69D-C5319DF7BC0A}" srcId="{ED1CAE01-18AE-4B18-A70D-865DB170EB18}" destId="{39A0E6C8-2855-4795-B559-2E79AC3EC977}" srcOrd="2" destOrd="0" parTransId="{68C53DBC-71A3-40FB-9E1C-A013C696496D}" sibTransId="{C337E76D-2832-4CE6-832D-C3359DCB2A1E}"/>
    <dgm:cxn modelId="{541534D1-35E3-E94D-8375-163977E297CA}" type="presOf" srcId="{3C065BEC-0937-4D78-A1EC-911644FDC46E}" destId="{C0539045-7EBB-2944-8337-D2A5BED03F1F}" srcOrd="0" destOrd="0" presId="urn:microsoft.com/office/officeart/2005/8/layout/default"/>
    <dgm:cxn modelId="{6B0F3CD3-5D38-4DF6-A7D7-7E7ECA2F3CEC}" srcId="{ED1CAE01-18AE-4B18-A70D-865DB170EB18}" destId="{C43BFC81-1947-4F90-AAE2-FCF1DA9CE3DF}" srcOrd="9" destOrd="0" parTransId="{A9FD0979-87AB-476D-A3BD-AC1FF01065B6}" sibTransId="{3774F29C-B9D2-48FC-A30F-647FA1EB7D1E}"/>
    <dgm:cxn modelId="{9CCD7CD8-596C-8D46-A62B-1AF35E71A6F0}" type="presOf" srcId="{20AB6B3F-A351-4870-8D6B-37ACDF49C9E8}" destId="{866C8ACE-E43F-074C-93D6-2FE07C729D33}" srcOrd="0" destOrd="0" presId="urn:microsoft.com/office/officeart/2005/8/layout/default"/>
    <dgm:cxn modelId="{3587E9E7-3298-924F-AA08-FFED0ADCA34C}" type="presOf" srcId="{39A0E6C8-2855-4795-B559-2E79AC3EC977}" destId="{9F1F3776-0998-734E-8F91-01E42086DCE5}" srcOrd="0" destOrd="0" presId="urn:microsoft.com/office/officeart/2005/8/layout/default"/>
    <dgm:cxn modelId="{0EDF786A-146F-7146-BA47-E6259E46E8E1}" type="presParOf" srcId="{3F25AC9B-3691-9D4C-818C-4A0941E0C921}" destId="{C4EDD130-D958-6341-9084-0841A24D167F}" srcOrd="0" destOrd="0" presId="urn:microsoft.com/office/officeart/2005/8/layout/default"/>
    <dgm:cxn modelId="{2D01CBFC-10CC-8A44-9CF4-C479EDF7F5A8}" type="presParOf" srcId="{3F25AC9B-3691-9D4C-818C-4A0941E0C921}" destId="{02779B0A-9E76-F34E-B212-D5618C49FAE2}" srcOrd="1" destOrd="0" presId="urn:microsoft.com/office/officeart/2005/8/layout/default"/>
    <dgm:cxn modelId="{E96D6CF6-1F6C-9246-BBB4-87502274CB71}" type="presParOf" srcId="{3F25AC9B-3691-9D4C-818C-4A0941E0C921}" destId="{7D410244-2B2F-9645-9540-9D7ACD803DD4}" srcOrd="2" destOrd="0" presId="urn:microsoft.com/office/officeart/2005/8/layout/default"/>
    <dgm:cxn modelId="{82B9A491-A7D8-D84C-B890-249FFDE5014A}" type="presParOf" srcId="{3F25AC9B-3691-9D4C-818C-4A0941E0C921}" destId="{247AC289-7AC9-4E42-B504-BF461FB2B09A}" srcOrd="3" destOrd="0" presId="urn:microsoft.com/office/officeart/2005/8/layout/default"/>
    <dgm:cxn modelId="{3ECE9F53-DBED-5B42-A8B0-A33AF1268DC6}" type="presParOf" srcId="{3F25AC9B-3691-9D4C-818C-4A0941E0C921}" destId="{9F1F3776-0998-734E-8F91-01E42086DCE5}" srcOrd="4" destOrd="0" presId="urn:microsoft.com/office/officeart/2005/8/layout/default"/>
    <dgm:cxn modelId="{A54D8F45-8F94-C04C-B3D7-0E7C98AB8427}" type="presParOf" srcId="{3F25AC9B-3691-9D4C-818C-4A0941E0C921}" destId="{0FE3B57E-D841-744B-BCA5-21D824C8DC63}" srcOrd="5" destOrd="0" presId="urn:microsoft.com/office/officeart/2005/8/layout/default"/>
    <dgm:cxn modelId="{89CD3EAC-28E0-7448-B614-32D96A426BDD}" type="presParOf" srcId="{3F25AC9B-3691-9D4C-818C-4A0941E0C921}" destId="{8A49FFC5-91B8-914E-B4F7-FD8D195FC49C}" srcOrd="6" destOrd="0" presId="urn:microsoft.com/office/officeart/2005/8/layout/default"/>
    <dgm:cxn modelId="{298C48F9-4302-9A4E-B900-2A29B3C67BEE}" type="presParOf" srcId="{3F25AC9B-3691-9D4C-818C-4A0941E0C921}" destId="{76423096-55AA-2C40-B5F2-D674329FEE72}" srcOrd="7" destOrd="0" presId="urn:microsoft.com/office/officeart/2005/8/layout/default"/>
    <dgm:cxn modelId="{9C74C90B-0C0D-864A-9DA0-94F343AAFB0F}" type="presParOf" srcId="{3F25AC9B-3691-9D4C-818C-4A0941E0C921}" destId="{C0539045-7EBB-2944-8337-D2A5BED03F1F}" srcOrd="8" destOrd="0" presId="urn:microsoft.com/office/officeart/2005/8/layout/default"/>
    <dgm:cxn modelId="{0FDCDC71-BCD8-2C4D-8217-2A6562957785}" type="presParOf" srcId="{3F25AC9B-3691-9D4C-818C-4A0941E0C921}" destId="{443C3AAC-9826-3942-9AFC-3AD8083174E3}" srcOrd="9" destOrd="0" presId="urn:microsoft.com/office/officeart/2005/8/layout/default"/>
    <dgm:cxn modelId="{158F57A2-E700-8145-9C3F-97A4D1A9A2EA}" type="presParOf" srcId="{3F25AC9B-3691-9D4C-818C-4A0941E0C921}" destId="{866C8ACE-E43F-074C-93D6-2FE07C729D33}" srcOrd="10" destOrd="0" presId="urn:microsoft.com/office/officeart/2005/8/layout/default"/>
    <dgm:cxn modelId="{A2FD595C-DEEB-0F40-9603-E235CADD2602}" type="presParOf" srcId="{3F25AC9B-3691-9D4C-818C-4A0941E0C921}" destId="{33C9BFE8-8BB8-4B4B-9AAD-FA2D0548FC00}" srcOrd="11" destOrd="0" presId="urn:microsoft.com/office/officeart/2005/8/layout/default"/>
    <dgm:cxn modelId="{22E6F94F-6584-E042-9214-434031EEAB00}" type="presParOf" srcId="{3F25AC9B-3691-9D4C-818C-4A0941E0C921}" destId="{4A6D39E2-C37C-9142-BFEC-C727BE5AFFAB}" srcOrd="12" destOrd="0" presId="urn:microsoft.com/office/officeart/2005/8/layout/default"/>
    <dgm:cxn modelId="{92D8F058-A7A8-5446-B229-39B24696D670}" type="presParOf" srcId="{3F25AC9B-3691-9D4C-818C-4A0941E0C921}" destId="{78263C43-E205-F34D-BBE9-03FD296D2EBD}" srcOrd="13" destOrd="0" presId="urn:microsoft.com/office/officeart/2005/8/layout/default"/>
    <dgm:cxn modelId="{E6C36237-2247-A545-9AFC-0A2F9E59EDF5}" type="presParOf" srcId="{3F25AC9B-3691-9D4C-818C-4A0941E0C921}" destId="{1E1FAD32-294F-4449-B527-A11CC0AE19AA}" srcOrd="14" destOrd="0" presId="urn:microsoft.com/office/officeart/2005/8/layout/default"/>
    <dgm:cxn modelId="{3DFA4126-7ED5-2949-86F2-6BC386B25289}" type="presParOf" srcId="{3F25AC9B-3691-9D4C-818C-4A0941E0C921}" destId="{3A1ECF6B-220D-964F-BDDE-27140D9CF464}" srcOrd="15" destOrd="0" presId="urn:microsoft.com/office/officeart/2005/8/layout/default"/>
    <dgm:cxn modelId="{ED5D8ECD-2EAF-4F4C-85B0-B0F8E573D5A9}" type="presParOf" srcId="{3F25AC9B-3691-9D4C-818C-4A0941E0C921}" destId="{910F281A-A821-8D4A-BA28-FC472B432F26}" srcOrd="16" destOrd="0" presId="urn:microsoft.com/office/officeart/2005/8/layout/default"/>
    <dgm:cxn modelId="{3E3E4AC5-1554-4B4F-8CAD-AC56D636B5B3}" type="presParOf" srcId="{3F25AC9B-3691-9D4C-818C-4A0941E0C921}" destId="{93117721-4BAE-F644-80C0-237B20F6D6DF}" srcOrd="17" destOrd="0" presId="urn:microsoft.com/office/officeart/2005/8/layout/default"/>
    <dgm:cxn modelId="{3432BCF9-B7DD-DB4C-AAE5-156C5F8A44A0}" type="presParOf" srcId="{3F25AC9B-3691-9D4C-818C-4A0941E0C921}" destId="{ED57CDF9-3D52-2743-9E29-6F9FA4053B3A}" srcOrd="18" destOrd="0" presId="urn:microsoft.com/office/officeart/2005/8/layout/default"/>
    <dgm:cxn modelId="{EB1D1377-75EE-B24B-A68A-F0BC0E8E44BE}" type="presParOf" srcId="{3F25AC9B-3691-9D4C-818C-4A0941E0C921}" destId="{A380925F-499A-BD44-93DD-CF47FC365597}" srcOrd="19" destOrd="0" presId="urn:microsoft.com/office/officeart/2005/8/layout/default"/>
    <dgm:cxn modelId="{9B700091-DCE7-074A-9741-D65A5A14C525}" type="presParOf" srcId="{3F25AC9B-3691-9D4C-818C-4A0941E0C921}" destId="{C2F7CC8B-8A1C-3646-AC24-D64CAB9F5D4C}" srcOrd="20" destOrd="0" presId="urn:microsoft.com/office/officeart/2005/8/layout/default"/>
    <dgm:cxn modelId="{21136FF0-1906-1B42-ADA4-F2654CD97477}" type="presParOf" srcId="{3F25AC9B-3691-9D4C-818C-4A0941E0C921}" destId="{DAFBB683-BB56-7143-9246-22B2F054D3C0}" srcOrd="21" destOrd="0" presId="urn:microsoft.com/office/officeart/2005/8/layout/default"/>
    <dgm:cxn modelId="{7F396F0F-DFEC-134C-BA78-1B3ACC803CB4}" type="presParOf" srcId="{3F25AC9B-3691-9D4C-818C-4A0941E0C921}" destId="{A27C6C15-D217-C445-B0A5-2A6114637838}" srcOrd="22" destOrd="0" presId="urn:microsoft.com/office/officeart/2005/8/layout/default"/>
    <dgm:cxn modelId="{30A7CE9E-5817-0743-818B-4E0A7C6BC4DF}" type="presParOf" srcId="{3F25AC9B-3691-9D4C-818C-4A0941E0C921}" destId="{8D2A75B3-27C4-394F-99DC-F02E47B40461}" srcOrd="23" destOrd="0" presId="urn:microsoft.com/office/officeart/2005/8/layout/default"/>
    <dgm:cxn modelId="{1CD5045C-A2B3-0B4E-89B9-364CECE52F61}" type="presParOf" srcId="{3F25AC9B-3691-9D4C-818C-4A0941E0C921}" destId="{824C74EB-F726-D049-BABD-D221DC35BA09}" srcOrd="2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871F6E-6D71-48FB-8F6E-C7BB6FCB5EA5}"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58D66C16-3479-4657-B4B1-73C251A2F4EE}">
      <dgm:prSet/>
      <dgm:spPr/>
      <dgm:t>
        <a:bodyPr/>
        <a:lstStyle/>
        <a:p>
          <a:r>
            <a:rPr lang="en-US"/>
            <a:t>Applying training principles to dance ensures that physical conditioning is purposeful, effective and specific to a performer or performances demands. Principles such as specificity, progression and recover should be integrated into a dancers training program to improve performance and reduce injury risk.</a:t>
          </a:r>
        </a:p>
      </dgm:t>
    </dgm:pt>
    <dgm:pt modelId="{F007B2DD-DAA6-4E46-A1F1-E54E7247E4DB}" type="parTrans" cxnId="{38EE42F4-638D-47C2-85C7-41F83768E7EF}">
      <dgm:prSet/>
      <dgm:spPr/>
      <dgm:t>
        <a:bodyPr/>
        <a:lstStyle/>
        <a:p>
          <a:endParaRPr lang="en-US"/>
        </a:p>
      </dgm:t>
    </dgm:pt>
    <dgm:pt modelId="{14AAB621-0880-4CFB-98D2-AFAF7423A2C8}" type="sibTrans" cxnId="{38EE42F4-638D-47C2-85C7-41F83768E7EF}">
      <dgm:prSet/>
      <dgm:spPr/>
      <dgm:t>
        <a:bodyPr/>
        <a:lstStyle/>
        <a:p>
          <a:endParaRPr lang="en-US"/>
        </a:p>
      </dgm:t>
    </dgm:pt>
    <dgm:pt modelId="{3B21EAEA-3099-439B-9434-F33143DBD970}">
      <dgm:prSet/>
      <dgm:spPr/>
      <dgm:t>
        <a:bodyPr/>
        <a:lstStyle/>
        <a:p>
          <a:r>
            <a:rPr lang="en-US"/>
            <a:t>Specificity requires training to show the movement patterns, energy and muscular demands of dance styles. This training could be exercises such as repeated jumps, balances and explosive movements (Stevenson 2025) Progressive overload will allow dances to gradually increase training loads, intensity and volume to improve without excessive fatigue (Haff and Triplett 2015). </a:t>
          </a:r>
        </a:p>
      </dgm:t>
    </dgm:pt>
    <dgm:pt modelId="{77134469-C171-4EE0-B4C8-CD3A85C2E0F4}" type="parTrans" cxnId="{7B74CE5D-7236-476B-8F60-E34A7C3FE8B8}">
      <dgm:prSet/>
      <dgm:spPr/>
      <dgm:t>
        <a:bodyPr/>
        <a:lstStyle/>
        <a:p>
          <a:endParaRPr lang="en-US"/>
        </a:p>
      </dgm:t>
    </dgm:pt>
    <dgm:pt modelId="{5B4425C6-3411-4496-8555-8D8CB4E2CD92}" type="sibTrans" cxnId="{7B74CE5D-7236-476B-8F60-E34A7C3FE8B8}">
      <dgm:prSet/>
      <dgm:spPr/>
      <dgm:t>
        <a:bodyPr/>
        <a:lstStyle/>
        <a:p>
          <a:endParaRPr lang="en-US"/>
        </a:p>
      </dgm:t>
    </dgm:pt>
    <dgm:pt modelId="{02221FC6-254F-47D9-BA2C-BE542924FB86}">
      <dgm:prSet/>
      <dgm:spPr/>
      <dgm:t>
        <a:bodyPr/>
        <a:lstStyle/>
        <a:p>
          <a:r>
            <a:rPr lang="en-US"/>
            <a:t>Variating training methods such as combining cardiovascular training, interval training and resistance based muscular conditioning will support physical development and mirrors the intermittent nature of dance performance (Steveson 2025). Beneficial recovery is equally as important as insufficient rest can affect technique, coordination and muscular control increasing injury risk (ACSM 2018)</a:t>
          </a:r>
        </a:p>
      </dgm:t>
    </dgm:pt>
    <dgm:pt modelId="{3631990B-64D1-4858-8BB4-952CE3C3DE1B}" type="parTrans" cxnId="{2C592468-FAE6-4084-A1EA-96FC336FC1DA}">
      <dgm:prSet/>
      <dgm:spPr/>
      <dgm:t>
        <a:bodyPr/>
        <a:lstStyle/>
        <a:p>
          <a:endParaRPr lang="en-US"/>
        </a:p>
      </dgm:t>
    </dgm:pt>
    <dgm:pt modelId="{948EE4B3-E413-40E8-80E1-FBE09EDCD6AA}" type="sibTrans" cxnId="{2C592468-FAE6-4084-A1EA-96FC336FC1DA}">
      <dgm:prSet/>
      <dgm:spPr/>
      <dgm:t>
        <a:bodyPr/>
        <a:lstStyle/>
        <a:p>
          <a:endParaRPr lang="en-US"/>
        </a:p>
      </dgm:t>
    </dgm:pt>
    <dgm:pt modelId="{A5C66ED3-4496-4961-8D65-D99A354D20E3}">
      <dgm:prSet/>
      <dgm:spPr/>
      <dgm:t>
        <a:bodyPr/>
        <a:lstStyle/>
        <a:p>
          <a:r>
            <a:rPr lang="en-US"/>
            <a:t>When all these principles are applied through a needs analysis, structured programming and appropriate exercise, dancers can improve their endurance, strength, power and movement efficiently while sustaining long term performance quality (Stevenson 2025)</a:t>
          </a:r>
        </a:p>
      </dgm:t>
    </dgm:pt>
    <dgm:pt modelId="{571366BB-55D9-43CD-B06B-5D9584751C08}" type="parTrans" cxnId="{1B6CE16F-5793-4ED1-B906-7BAEED7BD4A7}">
      <dgm:prSet/>
      <dgm:spPr/>
      <dgm:t>
        <a:bodyPr/>
        <a:lstStyle/>
        <a:p>
          <a:endParaRPr lang="en-US"/>
        </a:p>
      </dgm:t>
    </dgm:pt>
    <dgm:pt modelId="{3CB31076-C053-4BAD-830C-DEC5EFC7DD0C}" type="sibTrans" cxnId="{1B6CE16F-5793-4ED1-B906-7BAEED7BD4A7}">
      <dgm:prSet/>
      <dgm:spPr/>
      <dgm:t>
        <a:bodyPr/>
        <a:lstStyle/>
        <a:p>
          <a:endParaRPr lang="en-US"/>
        </a:p>
      </dgm:t>
    </dgm:pt>
    <dgm:pt modelId="{7C5078D0-73E0-4006-A1BF-82A94427CC61}" type="pres">
      <dgm:prSet presAssocID="{16871F6E-6D71-48FB-8F6E-C7BB6FCB5EA5}" presName="outerComposite" presStyleCnt="0">
        <dgm:presLayoutVars>
          <dgm:chMax val="5"/>
          <dgm:dir/>
          <dgm:resizeHandles val="exact"/>
        </dgm:presLayoutVars>
      </dgm:prSet>
      <dgm:spPr/>
    </dgm:pt>
    <dgm:pt modelId="{5FADB0FA-C87F-495D-94F0-705CB9DB9618}" type="pres">
      <dgm:prSet presAssocID="{16871F6E-6D71-48FB-8F6E-C7BB6FCB5EA5}" presName="dummyMaxCanvas" presStyleCnt="0">
        <dgm:presLayoutVars/>
      </dgm:prSet>
      <dgm:spPr/>
    </dgm:pt>
    <dgm:pt modelId="{E4921B62-8F86-4E4A-9819-55801838B05B}" type="pres">
      <dgm:prSet presAssocID="{16871F6E-6D71-48FB-8F6E-C7BB6FCB5EA5}" presName="FourNodes_1" presStyleLbl="node1" presStyleIdx="0" presStyleCnt="4">
        <dgm:presLayoutVars>
          <dgm:bulletEnabled val="1"/>
        </dgm:presLayoutVars>
      </dgm:prSet>
      <dgm:spPr/>
    </dgm:pt>
    <dgm:pt modelId="{2B86E970-8D88-4715-B808-C2F098D6E2EF}" type="pres">
      <dgm:prSet presAssocID="{16871F6E-6D71-48FB-8F6E-C7BB6FCB5EA5}" presName="FourNodes_2" presStyleLbl="node1" presStyleIdx="1" presStyleCnt="4">
        <dgm:presLayoutVars>
          <dgm:bulletEnabled val="1"/>
        </dgm:presLayoutVars>
      </dgm:prSet>
      <dgm:spPr/>
    </dgm:pt>
    <dgm:pt modelId="{D7896E32-FF31-45C6-AA82-8148B71ECA25}" type="pres">
      <dgm:prSet presAssocID="{16871F6E-6D71-48FB-8F6E-C7BB6FCB5EA5}" presName="FourNodes_3" presStyleLbl="node1" presStyleIdx="2" presStyleCnt="4">
        <dgm:presLayoutVars>
          <dgm:bulletEnabled val="1"/>
        </dgm:presLayoutVars>
      </dgm:prSet>
      <dgm:spPr/>
    </dgm:pt>
    <dgm:pt modelId="{3404F641-DF0E-4E7E-9396-2E9B25A98625}" type="pres">
      <dgm:prSet presAssocID="{16871F6E-6D71-48FB-8F6E-C7BB6FCB5EA5}" presName="FourNodes_4" presStyleLbl="node1" presStyleIdx="3" presStyleCnt="4">
        <dgm:presLayoutVars>
          <dgm:bulletEnabled val="1"/>
        </dgm:presLayoutVars>
      </dgm:prSet>
      <dgm:spPr/>
    </dgm:pt>
    <dgm:pt modelId="{01A4CAAC-8DE2-4715-81E2-1C431F52E09E}" type="pres">
      <dgm:prSet presAssocID="{16871F6E-6D71-48FB-8F6E-C7BB6FCB5EA5}" presName="FourConn_1-2" presStyleLbl="fgAccFollowNode1" presStyleIdx="0" presStyleCnt="3">
        <dgm:presLayoutVars>
          <dgm:bulletEnabled val="1"/>
        </dgm:presLayoutVars>
      </dgm:prSet>
      <dgm:spPr/>
    </dgm:pt>
    <dgm:pt modelId="{2CFA28B4-0472-4A58-BBF7-26B881F9B099}" type="pres">
      <dgm:prSet presAssocID="{16871F6E-6D71-48FB-8F6E-C7BB6FCB5EA5}" presName="FourConn_2-3" presStyleLbl="fgAccFollowNode1" presStyleIdx="1" presStyleCnt="3">
        <dgm:presLayoutVars>
          <dgm:bulletEnabled val="1"/>
        </dgm:presLayoutVars>
      </dgm:prSet>
      <dgm:spPr/>
    </dgm:pt>
    <dgm:pt modelId="{18FB5E68-1701-4A3C-B694-B106C1B945CA}" type="pres">
      <dgm:prSet presAssocID="{16871F6E-6D71-48FB-8F6E-C7BB6FCB5EA5}" presName="FourConn_3-4" presStyleLbl="fgAccFollowNode1" presStyleIdx="2" presStyleCnt="3">
        <dgm:presLayoutVars>
          <dgm:bulletEnabled val="1"/>
        </dgm:presLayoutVars>
      </dgm:prSet>
      <dgm:spPr/>
    </dgm:pt>
    <dgm:pt modelId="{703B9168-45C9-4B5A-9D09-E3C1DD9A3ED9}" type="pres">
      <dgm:prSet presAssocID="{16871F6E-6D71-48FB-8F6E-C7BB6FCB5EA5}" presName="FourNodes_1_text" presStyleLbl="node1" presStyleIdx="3" presStyleCnt="4">
        <dgm:presLayoutVars>
          <dgm:bulletEnabled val="1"/>
        </dgm:presLayoutVars>
      </dgm:prSet>
      <dgm:spPr/>
    </dgm:pt>
    <dgm:pt modelId="{2827A270-BE6E-4449-86DA-8FCB3F1767CA}" type="pres">
      <dgm:prSet presAssocID="{16871F6E-6D71-48FB-8F6E-C7BB6FCB5EA5}" presName="FourNodes_2_text" presStyleLbl="node1" presStyleIdx="3" presStyleCnt="4">
        <dgm:presLayoutVars>
          <dgm:bulletEnabled val="1"/>
        </dgm:presLayoutVars>
      </dgm:prSet>
      <dgm:spPr/>
    </dgm:pt>
    <dgm:pt modelId="{DC116AEE-EDAC-4D4B-81DE-3F7002B58073}" type="pres">
      <dgm:prSet presAssocID="{16871F6E-6D71-48FB-8F6E-C7BB6FCB5EA5}" presName="FourNodes_3_text" presStyleLbl="node1" presStyleIdx="3" presStyleCnt="4">
        <dgm:presLayoutVars>
          <dgm:bulletEnabled val="1"/>
        </dgm:presLayoutVars>
      </dgm:prSet>
      <dgm:spPr/>
    </dgm:pt>
    <dgm:pt modelId="{0CC71490-C24F-46C3-9734-48FAA5383C7B}" type="pres">
      <dgm:prSet presAssocID="{16871F6E-6D71-48FB-8F6E-C7BB6FCB5EA5}" presName="FourNodes_4_text" presStyleLbl="node1" presStyleIdx="3" presStyleCnt="4">
        <dgm:presLayoutVars>
          <dgm:bulletEnabled val="1"/>
        </dgm:presLayoutVars>
      </dgm:prSet>
      <dgm:spPr/>
    </dgm:pt>
  </dgm:ptLst>
  <dgm:cxnLst>
    <dgm:cxn modelId="{9BA1B803-B982-4439-97E5-DB7B509F77AB}" type="presOf" srcId="{58D66C16-3479-4657-B4B1-73C251A2F4EE}" destId="{E4921B62-8F86-4E4A-9819-55801838B05B}" srcOrd="0" destOrd="0" presId="urn:microsoft.com/office/officeart/2005/8/layout/vProcess5"/>
    <dgm:cxn modelId="{ADF0C805-C633-4527-9AA1-175FF1A26342}" type="presOf" srcId="{5B4425C6-3411-4496-8555-8D8CB4E2CD92}" destId="{2CFA28B4-0472-4A58-BBF7-26B881F9B099}" srcOrd="0" destOrd="0" presId="urn:microsoft.com/office/officeart/2005/8/layout/vProcess5"/>
    <dgm:cxn modelId="{CF237414-B579-447B-AD3F-146D3DD2B387}" type="presOf" srcId="{A5C66ED3-4496-4961-8D65-D99A354D20E3}" destId="{0CC71490-C24F-46C3-9734-48FAA5383C7B}" srcOrd="1" destOrd="0" presId="urn:microsoft.com/office/officeart/2005/8/layout/vProcess5"/>
    <dgm:cxn modelId="{5CF8E821-3D9E-4CF8-8E58-1C45993A70FD}" type="presOf" srcId="{02221FC6-254F-47D9-BA2C-BE542924FB86}" destId="{D7896E32-FF31-45C6-AA82-8148B71ECA25}" srcOrd="0" destOrd="0" presId="urn:microsoft.com/office/officeart/2005/8/layout/vProcess5"/>
    <dgm:cxn modelId="{03B69134-175B-4345-9E08-FDC6D1372816}" type="presOf" srcId="{14AAB621-0880-4CFB-98D2-AFAF7423A2C8}" destId="{01A4CAAC-8DE2-4715-81E2-1C431F52E09E}" srcOrd="0" destOrd="0" presId="urn:microsoft.com/office/officeart/2005/8/layout/vProcess5"/>
    <dgm:cxn modelId="{05B05945-676F-4505-AC17-8C7AE073B511}" type="presOf" srcId="{948EE4B3-E413-40E8-80E1-FBE09EDCD6AA}" destId="{18FB5E68-1701-4A3C-B694-B106C1B945CA}" srcOrd="0" destOrd="0" presId="urn:microsoft.com/office/officeart/2005/8/layout/vProcess5"/>
    <dgm:cxn modelId="{29A6AD45-E1B9-4A4D-83E0-EAE3F13ADCEF}" type="presOf" srcId="{02221FC6-254F-47D9-BA2C-BE542924FB86}" destId="{DC116AEE-EDAC-4D4B-81DE-3F7002B58073}" srcOrd="1" destOrd="0" presId="urn:microsoft.com/office/officeart/2005/8/layout/vProcess5"/>
    <dgm:cxn modelId="{7B74CE5D-7236-476B-8F60-E34A7C3FE8B8}" srcId="{16871F6E-6D71-48FB-8F6E-C7BB6FCB5EA5}" destId="{3B21EAEA-3099-439B-9434-F33143DBD970}" srcOrd="1" destOrd="0" parTransId="{77134469-C171-4EE0-B4C8-CD3A85C2E0F4}" sibTransId="{5B4425C6-3411-4496-8555-8D8CB4E2CD92}"/>
    <dgm:cxn modelId="{8BFBBF63-A6B3-4E94-90B8-0CCFF6A66ED2}" type="presOf" srcId="{A5C66ED3-4496-4961-8D65-D99A354D20E3}" destId="{3404F641-DF0E-4E7E-9396-2E9B25A98625}" srcOrd="0" destOrd="0" presId="urn:microsoft.com/office/officeart/2005/8/layout/vProcess5"/>
    <dgm:cxn modelId="{2C592468-FAE6-4084-A1EA-96FC336FC1DA}" srcId="{16871F6E-6D71-48FB-8F6E-C7BB6FCB5EA5}" destId="{02221FC6-254F-47D9-BA2C-BE542924FB86}" srcOrd="2" destOrd="0" parTransId="{3631990B-64D1-4858-8BB4-952CE3C3DE1B}" sibTransId="{948EE4B3-E413-40E8-80E1-FBE09EDCD6AA}"/>
    <dgm:cxn modelId="{0A00136C-6AED-4A18-AD79-BB9483C801AF}" type="presOf" srcId="{3B21EAEA-3099-439B-9434-F33143DBD970}" destId="{2B86E970-8D88-4715-B808-C2F098D6E2EF}" srcOrd="0" destOrd="0" presId="urn:microsoft.com/office/officeart/2005/8/layout/vProcess5"/>
    <dgm:cxn modelId="{1B6CE16F-5793-4ED1-B906-7BAEED7BD4A7}" srcId="{16871F6E-6D71-48FB-8F6E-C7BB6FCB5EA5}" destId="{A5C66ED3-4496-4961-8D65-D99A354D20E3}" srcOrd="3" destOrd="0" parTransId="{571366BB-55D9-43CD-B06B-5D9584751C08}" sibTransId="{3CB31076-C053-4BAD-830C-DEC5EFC7DD0C}"/>
    <dgm:cxn modelId="{4700E686-C514-49AD-89DD-83E4E6EE3C37}" type="presOf" srcId="{3B21EAEA-3099-439B-9434-F33143DBD970}" destId="{2827A270-BE6E-4449-86DA-8FCB3F1767CA}" srcOrd="1" destOrd="0" presId="urn:microsoft.com/office/officeart/2005/8/layout/vProcess5"/>
    <dgm:cxn modelId="{8DA8BB89-055B-4ADB-935C-B3B8E957F9CF}" type="presOf" srcId="{16871F6E-6D71-48FB-8F6E-C7BB6FCB5EA5}" destId="{7C5078D0-73E0-4006-A1BF-82A94427CC61}" srcOrd="0" destOrd="0" presId="urn:microsoft.com/office/officeart/2005/8/layout/vProcess5"/>
    <dgm:cxn modelId="{8B31918B-85E4-4585-BA95-13E829E6A9ED}" type="presOf" srcId="{58D66C16-3479-4657-B4B1-73C251A2F4EE}" destId="{703B9168-45C9-4B5A-9D09-E3C1DD9A3ED9}" srcOrd="1" destOrd="0" presId="urn:microsoft.com/office/officeart/2005/8/layout/vProcess5"/>
    <dgm:cxn modelId="{38EE42F4-638D-47C2-85C7-41F83768E7EF}" srcId="{16871F6E-6D71-48FB-8F6E-C7BB6FCB5EA5}" destId="{58D66C16-3479-4657-B4B1-73C251A2F4EE}" srcOrd="0" destOrd="0" parTransId="{F007B2DD-DAA6-4E46-A1F1-E54E7247E4DB}" sibTransId="{14AAB621-0880-4CFB-98D2-AFAF7423A2C8}"/>
    <dgm:cxn modelId="{B51D4DB0-5288-4D17-9439-F12BB65FCC79}" type="presParOf" srcId="{7C5078D0-73E0-4006-A1BF-82A94427CC61}" destId="{5FADB0FA-C87F-495D-94F0-705CB9DB9618}" srcOrd="0" destOrd="0" presId="urn:microsoft.com/office/officeart/2005/8/layout/vProcess5"/>
    <dgm:cxn modelId="{40E93D6F-DEE5-4839-AFC4-5FAA9E585647}" type="presParOf" srcId="{7C5078D0-73E0-4006-A1BF-82A94427CC61}" destId="{E4921B62-8F86-4E4A-9819-55801838B05B}" srcOrd="1" destOrd="0" presId="urn:microsoft.com/office/officeart/2005/8/layout/vProcess5"/>
    <dgm:cxn modelId="{06A63240-AFA6-4E80-887D-1920B906D2D9}" type="presParOf" srcId="{7C5078D0-73E0-4006-A1BF-82A94427CC61}" destId="{2B86E970-8D88-4715-B808-C2F098D6E2EF}" srcOrd="2" destOrd="0" presId="urn:microsoft.com/office/officeart/2005/8/layout/vProcess5"/>
    <dgm:cxn modelId="{278AC0FC-BA36-4958-AC12-19EDF1F90C39}" type="presParOf" srcId="{7C5078D0-73E0-4006-A1BF-82A94427CC61}" destId="{D7896E32-FF31-45C6-AA82-8148B71ECA25}" srcOrd="3" destOrd="0" presId="urn:microsoft.com/office/officeart/2005/8/layout/vProcess5"/>
    <dgm:cxn modelId="{B9A7CFB6-6874-467A-B360-17065E096AD7}" type="presParOf" srcId="{7C5078D0-73E0-4006-A1BF-82A94427CC61}" destId="{3404F641-DF0E-4E7E-9396-2E9B25A98625}" srcOrd="4" destOrd="0" presId="urn:microsoft.com/office/officeart/2005/8/layout/vProcess5"/>
    <dgm:cxn modelId="{0E2E5FBB-24E4-4C5D-B2CE-17086D474AFA}" type="presParOf" srcId="{7C5078D0-73E0-4006-A1BF-82A94427CC61}" destId="{01A4CAAC-8DE2-4715-81E2-1C431F52E09E}" srcOrd="5" destOrd="0" presId="urn:microsoft.com/office/officeart/2005/8/layout/vProcess5"/>
    <dgm:cxn modelId="{08385475-D2C2-4EBB-9956-1C6E106F0DE1}" type="presParOf" srcId="{7C5078D0-73E0-4006-A1BF-82A94427CC61}" destId="{2CFA28B4-0472-4A58-BBF7-26B881F9B099}" srcOrd="6" destOrd="0" presId="urn:microsoft.com/office/officeart/2005/8/layout/vProcess5"/>
    <dgm:cxn modelId="{564F1082-6F2F-48EC-8B93-29BD0F01F2B7}" type="presParOf" srcId="{7C5078D0-73E0-4006-A1BF-82A94427CC61}" destId="{18FB5E68-1701-4A3C-B694-B106C1B945CA}" srcOrd="7" destOrd="0" presId="urn:microsoft.com/office/officeart/2005/8/layout/vProcess5"/>
    <dgm:cxn modelId="{B63CA935-F3F0-41D0-ADA3-A84CAD6A266C}" type="presParOf" srcId="{7C5078D0-73E0-4006-A1BF-82A94427CC61}" destId="{703B9168-45C9-4B5A-9D09-E3C1DD9A3ED9}" srcOrd="8" destOrd="0" presId="urn:microsoft.com/office/officeart/2005/8/layout/vProcess5"/>
    <dgm:cxn modelId="{8A8AAF98-3098-4C17-851D-4F7582A51C68}" type="presParOf" srcId="{7C5078D0-73E0-4006-A1BF-82A94427CC61}" destId="{2827A270-BE6E-4449-86DA-8FCB3F1767CA}" srcOrd="9" destOrd="0" presId="urn:microsoft.com/office/officeart/2005/8/layout/vProcess5"/>
    <dgm:cxn modelId="{DB227291-E7F4-444D-9803-CE6AE814D646}" type="presParOf" srcId="{7C5078D0-73E0-4006-A1BF-82A94427CC61}" destId="{DC116AEE-EDAC-4D4B-81DE-3F7002B58073}" srcOrd="10" destOrd="0" presId="urn:microsoft.com/office/officeart/2005/8/layout/vProcess5"/>
    <dgm:cxn modelId="{C3F62727-B2DE-48FB-AE5B-59FB245C82E5}" type="presParOf" srcId="{7C5078D0-73E0-4006-A1BF-82A94427CC61}" destId="{0CC71490-C24F-46C3-9734-48FAA5383C7B}"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EDD130-D958-6341-9084-0841A24D167F}">
      <dsp:nvSpPr>
        <dsp:cNvPr id="0" name=""/>
        <dsp:cNvSpPr/>
      </dsp:nvSpPr>
      <dsp:spPr>
        <a:xfrm>
          <a:off x="3443" y="129132"/>
          <a:ext cx="1864606" cy="1118763"/>
        </a:xfrm>
        <a:prstGeom prst="rect">
          <a:avLst/>
        </a:prstGeom>
        <a:solidFill>
          <a:schemeClr val="accent2">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Health related components:</a:t>
          </a:r>
        </a:p>
      </dsp:txBody>
      <dsp:txXfrm>
        <a:off x="3443" y="129132"/>
        <a:ext cx="1864606" cy="1118763"/>
      </dsp:txXfrm>
    </dsp:sp>
    <dsp:sp modelId="{7D410244-2B2F-9645-9540-9D7ACD803DD4}">
      <dsp:nvSpPr>
        <dsp:cNvPr id="0" name=""/>
        <dsp:cNvSpPr/>
      </dsp:nvSpPr>
      <dsp:spPr>
        <a:xfrm>
          <a:off x="2054510" y="129132"/>
          <a:ext cx="1864606" cy="1118763"/>
        </a:xfrm>
        <a:prstGeom prst="rect">
          <a:avLst/>
        </a:prstGeom>
        <a:solidFill>
          <a:schemeClr val="accent3">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Muscular strength-  “The amount of force a muscle can exert against a resistance” (BBC 2023)</a:t>
          </a:r>
        </a:p>
      </dsp:txBody>
      <dsp:txXfrm>
        <a:off x="2054510" y="129132"/>
        <a:ext cx="1864606" cy="1118763"/>
      </dsp:txXfrm>
    </dsp:sp>
    <dsp:sp modelId="{9F1F3776-0998-734E-8F91-01E42086DCE5}">
      <dsp:nvSpPr>
        <dsp:cNvPr id="0" name=""/>
        <dsp:cNvSpPr/>
      </dsp:nvSpPr>
      <dsp:spPr>
        <a:xfrm>
          <a:off x="4105577" y="129132"/>
          <a:ext cx="1864606" cy="1118763"/>
        </a:xfrm>
        <a:prstGeom prst="rect">
          <a:avLst/>
        </a:prstGeom>
        <a:solidFill>
          <a:schemeClr val="accent4">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Muscular endurance- “The ability to use voluntary muscles repeatedly without tiring” (BBC 2023)</a:t>
          </a:r>
        </a:p>
      </dsp:txBody>
      <dsp:txXfrm>
        <a:off x="4105577" y="129132"/>
        <a:ext cx="1864606" cy="1118763"/>
      </dsp:txXfrm>
    </dsp:sp>
    <dsp:sp modelId="{8A49FFC5-91B8-914E-B4F7-FD8D195FC49C}">
      <dsp:nvSpPr>
        <dsp:cNvPr id="0" name=""/>
        <dsp:cNvSpPr/>
      </dsp:nvSpPr>
      <dsp:spPr>
        <a:xfrm>
          <a:off x="6156644" y="129132"/>
          <a:ext cx="1864606" cy="1118763"/>
        </a:xfrm>
        <a:prstGeom prst="rect">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Body composition- “The percentage of a person’s body weight” (BBC 2023)</a:t>
          </a:r>
        </a:p>
      </dsp:txBody>
      <dsp:txXfrm>
        <a:off x="6156644" y="129132"/>
        <a:ext cx="1864606" cy="1118763"/>
      </dsp:txXfrm>
    </dsp:sp>
    <dsp:sp modelId="{C0539045-7EBB-2944-8337-D2A5BED03F1F}">
      <dsp:nvSpPr>
        <dsp:cNvPr id="0" name=""/>
        <dsp:cNvSpPr/>
      </dsp:nvSpPr>
      <dsp:spPr>
        <a:xfrm>
          <a:off x="8207711" y="129132"/>
          <a:ext cx="1864606" cy="1118763"/>
        </a:xfrm>
        <a:prstGeom prst="rect">
          <a:avLst/>
        </a:prstGeom>
        <a:solidFill>
          <a:schemeClr val="accent6">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Flexibility- “The range of motion at a joint” (BBC 2023)</a:t>
          </a:r>
        </a:p>
      </dsp:txBody>
      <dsp:txXfrm>
        <a:off x="8207711" y="129132"/>
        <a:ext cx="1864606" cy="1118763"/>
      </dsp:txXfrm>
    </dsp:sp>
    <dsp:sp modelId="{866C8ACE-E43F-074C-93D6-2FE07C729D33}">
      <dsp:nvSpPr>
        <dsp:cNvPr id="0" name=""/>
        <dsp:cNvSpPr/>
      </dsp:nvSpPr>
      <dsp:spPr>
        <a:xfrm>
          <a:off x="3443" y="1434357"/>
          <a:ext cx="1864606" cy="1118763"/>
        </a:xfrm>
        <a:prstGeom prst="rect">
          <a:avLst/>
        </a:prstGeom>
        <a:solidFill>
          <a:schemeClr val="accent2">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Cardiovascular endurance- “The ability of the heart, lungs and blood to transport oxygen” (BBC 2023)</a:t>
          </a:r>
        </a:p>
      </dsp:txBody>
      <dsp:txXfrm>
        <a:off x="3443" y="1434357"/>
        <a:ext cx="1864606" cy="1118763"/>
      </dsp:txXfrm>
    </dsp:sp>
    <dsp:sp modelId="{4A6D39E2-C37C-9142-BFEC-C727BE5AFFAB}">
      <dsp:nvSpPr>
        <dsp:cNvPr id="0" name=""/>
        <dsp:cNvSpPr/>
      </dsp:nvSpPr>
      <dsp:spPr>
        <a:xfrm>
          <a:off x="2054510" y="1434357"/>
          <a:ext cx="1864606" cy="1118763"/>
        </a:xfrm>
        <a:prstGeom prst="rect">
          <a:avLst/>
        </a:prstGeom>
        <a:solidFill>
          <a:schemeClr val="accent3">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Skills related components</a:t>
          </a:r>
        </a:p>
      </dsp:txBody>
      <dsp:txXfrm>
        <a:off x="2054510" y="1434357"/>
        <a:ext cx="1864606" cy="1118763"/>
      </dsp:txXfrm>
    </dsp:sp>
    <dsp:sp modelId="{1E1FAD32-294F-4449-B527-A11CC0AE19AA}">
      <dsp:nvSpPr>
        <dsp:cNvPr id="0" name=""/>
        <dsp:cNvSpPr/>
      </dsp:nvSpPr>
      <dsp:spPr>
        <a:xfrm>
          <a:off x="4105577" y="1434357"/>
          <a:ext cx="1864606" cy="1118763"/>
        </a:xfrm>
        <a:prstGeom prst="rect">
          <a:avLst/>
        </a:prstGeom>
        <a:solidFill>
          <a:schemeClr val="accent4">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Agility- The ability to change the position of the body quickly and control the movement (BBC 2023)</a:t>
          </a:r>
        </a:p>
      </dsp:txBody>
      <dsp:txXfrm>
        <a:off x="4105577" y="1434357"/>
        <a:ext cx="1864606" cy="1118763"/>
      </dsp:txXfrm>
    </dsp:sp>
    <dsp:sp modelId="{910F281A-A821-8D4A-BA28-FC472B432F26}">
      <dsp:nvSpPr>
        <dsp:cNvPr id="0" name=""/>
        <dsp:cNvSpPr/>
      </dsp:nvSpPr>
      <dsp:spPr>
        <a:xfrm>
          <a:off x="6156644" y="1434357"/>
          <a:ext cx="1864606" cy="1118763"/>
        </a:xfrm>
        <a:prstGeom prst="rect">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Speed- The ability to put body parts into motion quickly (BBC 2023)</a:t>
          </a:r>
        </a:p>
      </dsp:txBody>
      <dsp:txXfrm>
        <a:off x="6156644" y="1434357"/>
        <a:ext cx="1864606" cy="1118763"/>
      </dsp:txXfrm>
    </dsp:sp>
    <dsp:sp modelId="{ED57CDF9-3D52-2743-9E29-6F9FA4053B3A}">
      <dsp:nvSpPr>
        <dsp:cNvPr id="0" name=""/>
        <dsp:cNvSpPr/>
      </dsp:nvSpPr>
      <dsp:spPr>
        <a:xfrm>
          <a:off x="8207711" y="1434357"/>
          <a:ext cx="1864606" cy="1118763"/>
        </a:xfrm>
        <a:prstGeom prst="rect">
          <a:avLst/>
        </a:prstGeom>
        <a:solidFill>
          <a:schemeClr val="accent6">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Power- The ability to perform strength performances quickly (BBC 2023)</a:t>
          </a:r>
        </a:p>
      </dsp:txBody>
      <dsp:txXfrm>
        <a:off x="8207711" y="1434357"/>
        <a:ext cx="1864606" cy="1118763"/>
      </dsp:txXfrm>
    </dsp:sp>
    <dsp:sp modelId="{C2F7CC8B-8A1C-3646-AC24-D64CAB9F5D4C}">
      <dsp:nvSpPr>
        <dsp:cNvPr id="0" name=""/>
        <dsp:cNvSpPr/>
      </dsp:nvSpPr>
      <dsp:spPr>
        <a:xfrm>
          <a:off x="2054510" y="2739581"/>
          <a:ext cx="1864606" cy="1118763"/>
        </a:xfrm>
        <a:prstGeom prst="rect">
          <a:avLst/>
        </a:prstGeom>
        <a:solidFill>
          <a:schemeClr val="accent2">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Balance- The ability to maintain the body’s center of mass above the base of support (BBC 2023)</a:t>
          </a:r>
        </a:p>
      </dsp:txBody>
      <dsp:txXfrm>
        <a:off x="2054510" y="2739581"/>
        <a:ext cx="1864606" cy="1118763"/>
      </dsp:txXfrm>
    </dsp:sp>
    <dsp:sp modelId="{A27C6C15-D217-C445-B0A5-2A6114637838}">
      <dsp:nvSpPr>
        <dsp:cNvPr id="0" name=""/>
        <dsp:cNvSpPr/>
      </dsp:nvSpPr>
      <dsp:spPr>
        <a:xfrm>
          <a:off x="4105577" y="2739581"/>
          <a:ext cx="1864606" cy="1118763"/>
        </a:xfrm>
        <a:prstGeom prst="rect">
          <a:avLst/>
        </a:prstGeom>
        <a:solidFill>
          <a:schemeClr val="accent3">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Reaction time- The time taken to respond to a stimulus (BBC 2023)</a:t>
          </a:r>
        </a:p>
      </dsp:txBody>
      <dsp:txXfrm>
        <a:off x="4105577" y="2739581"/>
        <a:ext cx="1864606" cy="1118763"/>
      </dsp:txXfrm>
    </dsp:sp>
    <dsp:sp modelId="{824C74EB-F726-D049-BABD-D221DC35BA09}">
      <dsp:nvSpPr>
        <dsp:cNvPr id="0" name=""/>
        <dsp:cNvSpPr/>
      </dsp:nvSpPr>
      <dsp:spPr>
        <a:xfrm>
          <a:off x="6156644" y="2739581"/>
          <a:ext cx="1864606" cy="1118763"/>
        </a:xfrm>
        <a:prstGeom prst="rect">
          <a:avLst/>
        </a:prstGeom>
        <a:solidFill>
          <a:schemeClr val="accent4">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Coordination- The ability to use 2 or more body parts at the same time (BBC 2023)</a:t>
          </a:r>
        </a:p>
      </dsp:txBody>
      <dsp:txXfrm>
        <a:off x="6156644" y="2739581"/>
        <a:ext cx="1864606" cy="11187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921B62-8F86-4E4A-9819-55801838B05B}">
      <dsp:nvSpPr>
        <dsp:cNvPr id="0" name=""/>
        <dsp:cNvSpPr/>
      </dsp:nvSpPr>
      <dsp:spPr>
        <a:xfrm>
          <a:off x="0" y="0"/>
          <a:ext cx="8758802" cy="1072166"/>
        </a:xfrm>
        <a:prstGeom prst="roundRect">
          <a:avLst>
            <a:gd name="adj" fmla="val 10000"/>
          </a:avLst>
        </a:prstGeom>
        <a:solidFill>
          <a:schemeClr val="accent2">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Applying training principles to dance ensures that physical conditioning is purposeful, effective and specific to a performer or performances demands. Principles such as specificity, progression and recover should be integrated into a dancers training program to improve performance and reduce injury risk.</a:t>
          </a:r>
        </a:p>
      </dsp:txBody>
      <dsp:txXfrm>
        <a:off x="31403" y="31403"/>
        <a:ext cx="7511251" cy="1009360"/>
      </dsp:txXfrm>
    </dsp:sp>
    <dsp:sp modelId="{2B86E970-8D88-4715-B808-C2F098D6E2EF}">
      <dsp:nvSpPr>
        <dsp:cNvPr id="0" name=""/>
        <dsp:cNvSpPr/>
      </dsp:nvSpPr>
      <dsp:spPr>
        <a:xfrm>
          <a:off x="733549" y="1267106"/>
          <a:ext cx="8758802" cy="1072166"/>
        </a:xfrm>
        <a:prstGeom prst="roundRect">
          <a:avLst>
            <a:gd name="adj" fmla="val 10000"/>
          </a:avLst>
        </a:prstGeom>
        <a:solidFill>
          <a:schemeClr val="accent2">
            <a:hueOff val="-55218"/>
            <a:satOff val="-18112"/>
            <a:lumOff val="-6601"/>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Specificity requires training to show the movement patterns, energy and muscular demands of dance styles. This training could be exercises such as repeated jumps, balances and explosive movements (Stevenson 2025) Progressive overload will allow dances to gradually increase training loads, intensity and volume to improve without excessive fatigue (Haff and Triplett 2015). </a:t>
          </a:r>
        </a:p>
      </dsp:txBody>
      <dsp:txXfrm>
        <a:off x="764952" y="1298509"/>
        <a:ext cx="7265538" cy="1009360"/>
      </dsp:txXfrm>
    </dsp:sp>
    <dsp:sp modelId="{D7896E32-FF31-45C6-AA82-8148B71ECA25}">
      <dsp:nvSpPr>
        <dsp:cNvPr id="0" name=""/>
        <dsp:cNvSpPr/>
      </dsp:nvSpPr>
      <dsp:spPr>
        <a:xfrm>
          <a:off x="1456150" y="2534212"/>
          <a:ext cx="8758802" cy="1072166"/>
        </a:xfrm>
        <a:prstGeom prst="roundRect">
          <a:avLst>
            <a:gd name="adj" fmla="val 10000"/>
          </a:avLst>
        </a:prstGeom>
        <a:solidFill>
          <a:schemeClr val="accent2">
            <a:hueOff val="-110435"/>
            <a:satOff val="-36223"/>
            <a:lumOff val="-13202"/>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Variating training methods such as combining cardiovascular training, interval training and resistance based muscular conditioning will support physical development and mirrors the intermittent nature of dance performance (Steveson 2025). Beneficial recovery is equally as important as insufficient rest can affect technique, coordination and muscular control increasing injury risk (ACSM 2018)</a:t>
          </a:r>
        </a:p>
      </dsp:txBody>
      <dsp:txXfrm>
        <a:off x="1487553" y="2565615"/>
        <a:ext cx="7276486" cy="1009360"/>
      </dsp:txXfrm>
    </dsp:sp>
    <dsp:sp modelId="{3404F641-DF0E-4E7E-9396-2E9B25A98625}">
      <dsp:nvSpPr>
        <dsp:cNvPr id="0" name=""/>
        <dsp:cNvSpPr/>
      </dsp:nvSpPr>
      <dsp:spPr>
        <a:xfrm>
          <a:off x="2189700" y="3801319"/>
          <a:ext cx="8758802" cy="1072166"/>
        </a:xfrm>
        <a:prstGeom prst="roundRect">
          <a:avLst>
            <a:gd name="adj" fmla="val 10000"/>
          </a:avLst>
        </a:prstGeom>
        <a:solidFill>
          <a:schemeClr val="accent2">
            <a:hueOff val="-165653"/>
            <a:satOff val="-54335"/>
            <a:lumOff val="-19803"/>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When all these principles are applied through a needs analysis, structured programming and appropriate exercise, dancers can improve their endurance, strength, power and movement efficiently while sustaining long term performance quality (Stevenson 2025)</a:t>
          </a:r>
        </a:p>
      </dsp:txBody>
      <dsp:txXfrm>
        <a:off x="2221103" y="3832722"/>
        <a:ext cx="7265538" cy="1009360"/>
      </dsp:txXfrm>
    </dsp:sp>
    <dsp:sp modelId="{01A4CAAC-8DE2-4715-81E2-1C431F52E09E}">
      <dsp:nvSpPr>
        <dsp:cNvPr id="0" name=""/>
        <dsp:cNvSpPr/>
      </dsp:nvSpPr>
      <dsp:spPr>
        <a:xfrm>
          <a:off x="8061893" y="821182"/>
          <a:ext cx="696908" cy="696908"/>
        </a:xfrm>
        <a:prstGeom prst="downArrow">
          <a:avLst>
            <a:gd name="adj1" fmla="val 55000"/>
            <a:gd name="adj2" fmla="val 45000"/>
          </a:avLst>
        </a:prstGeom>
        <a:solidFill>
          <a:schemeClr val="accent2">
            <a:tint val="40000"/>
            <a:alpha val="90000"/>
            <a:hueOff val="0"/>
            <a:satOff val="0"/>
            <a:lumOff val="0"/>
            <a:alphaOff val="0"/>
          </a:schemeClr>
        </a:solidFill>
        <a:ln w="34925" cap="flat" cmpd="sng" algn="in">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218697" y="821182"/>
        <a:ext cx="383300" cy="524423"/>
      </dsp:txXfrm>
    </dsp:sp>
    <dsp:sp modelId="{2CFA28B4-0472-4A58-BBF7-26B881F9B099}">
      <dsp:nvSpPr>
        <dsp:cNvPr id="0" name=""/>
        <dsp:cNvSpPr/>
      </dsp:nvSpPr>
      <dsp:spPr>
        <a:xfrm>
          <a:off x="8795443" y="2088288"/>
          <a:ext cx="696908" cy="696908"/>
        </a:xfrm>
        <a:prstGeom prst="downArrow">
          <a:avLst>
            <a:gd name="adj1" fmla="val 55000"/>
            <a:gd name="adj2" fmla="val 45000"/>
          </a:avLst>
        </a:prstGeom>
        <a:solidFill>
          <a:schemeClr val="accent2">
            <a:tint val="40000"/>
            <a:alpha val="90000"/>
            <a:hueOff val="-17911"/>
            <a:satOff val="-27334"/>
            <a:lumOff val="-2823"/>
            <a:alphaOff val="0"/>
          </a:schemeClr>
        </a:solidFill>
        <a:ln w="34925" cap="flat" cmpd="sng" algn="in">
          <a:solidFill>
            <a:schemeClr val="accent2">
              <a:tint val="40000"/>
              <a:alpha val="90000"/>
              <a:hueOff val="-17911"/>
              <a:satOff val="-27334"/>
              <a:lumOff val="-282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952247" y="2088288"/>
        <a:ext cx="383300" cy="524423"/>
      </dsp:txXfrm>
    </dsp:sp>
    <dsp:sp modelId="{18FB5E68-1701-4A3C-B694-B106C1B945CA}">
      <dsp:nvSpPr>
        <dsp:cNvPr id="0" name=""/>
        <dsp:cNvSpPr/>
      </dsp:nvSpPr>
      <dsp:spPr>
        <a:xfrm>
          <a:off x="9518044" y="3355395"/>
          <a:ext cx="696908" cy="696908"/>
        </a:xfrm>
        <a:prstGeom prst="downArrow">
          <a:avLst>
            <a:gd name="adj1" fmla="val 55000"/>
            <a:gd name="adj2" fmla="val 45000"/>
          </a:avLst>
        </a:prstGeom>
        <a:solidFill>
          <a:schemeClr val="accent2">
            <a:tint val="40000"/>
            <a:alpha val="90000"/>
            <a:hueOff val="-35823"/>
            <a:satOff val="-54667"/>
            <a:lumOff val="-5646"/>
            <a:alphaOff val="0"/>
          </a:schemeClr>
        </a:solidFill>
        <a:ln w="34925" cap="flat" cmpd="sng" algn="in">
          <a:solidFill>
            <a:schemeClr val="accent2">
              <a:tint val="40000"/>
              <a:alpha val="90000"/>
              <a:hueOff val="-35823"/>
              <a:satOff val="-54667"/>
              <a:lumOff val="-564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9674848" y="3355395"/>
        <a:ext cx="383300" cy="52442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2-11T10:25:52.573"/>
    </inkml:context>
    <inkml:brush xml:id="br0">
      <inkml:brushProperty name="width" value="0.1" units="cm"/>
      <inkml:brushProperty name="height" value="0.1" units="cm"/>
    </inkml:brush>
  </inkml:definitions>
  <inkml:trace contextRef="#ctx0" brushRef="#br0">29623 6953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a:pPr/>
              <a:t>2/11/26</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a:pPr/>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US"/>
            </a:p>
          </p:txBody>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US"/>
            </a:p>
          </p:txBody>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7DE6118-2437-4B30-8E3C-4D2BE6020583}" type="datetimeFigureOut">
              <a:rPr lang="en-US"/>
              <a:t>2/11/26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a:pPr/>
              <a:t>2/11/26</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a:pPr/>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87DE6118-2437-4B30-8E3C-4D2BE6020583}" type="datetimeFigureOut">
              <a:rPr lang="en-US"/>
              <a:t>2/11/26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E57DC2-970A-4B3E-BB1C-7A09969E49DF}" type="slidenum">
              <a:rPr lang="en-US"/>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87DE6118-2437-4B30-8E3C-4D2BE6020583}" type="datetimeFigureOut">
              <a:rPr lang="en-US"/>
              <a:t>2/11/26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E57DC2-970A-4B3E-BB1C-7A09969E49DF}" type="slidenum">
              <a:rPr lang="en-US"/>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87DE6118-2437-4B30-8E3C-4D2BE6020583}" type="datetimeFigureOut">
              <a:rPr lang="en-US"/>
              <a:t>2/11/26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E57DC2-970A-4B3E-BB1C-7A09969E49DF}" type="slidenum">
              <a:rPr lang="en-US"/>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a:t>2/11/26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E57DC2-970A-4B3E-BB1C-7A09969E49DF}" type="slidenum">
              <a:rPr lang="en-US"/>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a:pPr/>
              <a:t>2/11/26</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a:pPr/>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a:pPr/>
              <a:t>2/11/26</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a:pPr/>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7DE6118-2437-4B30-8E3C-4D2BE6020583}" type="datetimeFigureOut">
              <a:rPr lang="en-US"/>
              <a:t>2/11/26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7DE6118-2437-4B30-8E3C-4D2BE6020583}" type="datetimeFigureOut">
              <a:rPr lang="en-US"/>
              <a:t>2/11/26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a:pPr/>
              <a:t>2/11/26</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a:pPr/>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2.xml"/><Relationship Id="rId7" Type="http://schemas.openxmlformats.org/officeDocument/2006/relationships/customXml" Target="../ink/ink1.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numberanalytics.com/blog/mobility-in-dance-theory" TargetMode="External"/><Relationship Id="rId3" Type="http://schemas.openxmlformats.org/officeDocument/2006/relationships/hyperlink" Target="https://acsm.org/education-resources/books/guidelines-exercise-testing-prescription/" TargetMode="External"/><Relationship Id="rId7" Type="http://schemas.openxmlformats.org/officeDocument/2006/relationships/hyperlink" Target="https://delta.dance/2015/12/four-ways-to-use-power-in-dance/" TargetMode="External"/><Relationship Id="rId12" Type="http://schemas.openxmlformats.org/officeDocument/2006/relationships/hyperlink" Target="https://www.sharpenupdtt.com/the-crucial-role-of-strength-in-dance-beyond-flexibility/" TargetMode="External"/><Relationship Id="rId2" Type="http://schemas.openxmlformats.org/officeDocument/2006/relationships/hyperlink" Target="https://acrounlimited.com/portfolio-items/flexibility/" TargetMode="External"/><Relationship Id="rId1" Type="http://schemas.openxmlformats.org/officeDocument/2006/relationships/slideLayout" Target="../slideLayouts/slideLayout2.xml"/><Relationship Id="rId6" Type="http://schemas.openxmlformats.org/officeDocument/2006/relationships/hyperlink" Target="https://theballetblog.com/portfolio/cardio-training-for-dancers/" TargetMode="External"/><Relationship Id="rId11" Type="http://schemas.openxmlformats.org/officeDocument/2006/relationships/hyperlink" Target="https://www.evolutiondancecomplex.com/six-tips-for-improving-your-dance-jumps/" TargetMode="External"/><Relationship Id="rId5" Type="http://schemas.openxmlformats.org/officeDocument/2006/relationships/hyperlink" Target="https://www.bbc.co.uk/bitesize/guides/zxd4wxs/revision/2" TargetMode="External"/><Relationship Id="rId10" Type="http://schemas.openxmlformats.org/officeDocument/2006/relationships/hyperlink" Target="https://doi.org/10.12678/1089-313x.19.3.91" TargetMode="External"/><Relationship Id="rId4" Type="http://schemas.openxmlformats.org/officeDocument/2006/relationships/hyperlink" Target="https://presentingdenver.org/muscular-strength-for-dancers/" TargetMode="External"/><Relationship Id="rId9" Type="http://schemas.openxmlformats.org/officeDocument/2006/relationships/hyperlink" Target="https://balletwithisabella.com/posts/why-a-strong-core-is-essential-for-every-ballet-dancer/"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evolutiondancecomplex.com/six-tips-for-improving-your-dance-jumps/" TargetMode="External"/><Relationship Id="rId3" Type="http://schemas.openxmlformats.org/officeDocument/2006/relationships/hyperlink" Target="https://acrounlimited.com/portfolio-items/flexibility/" TargetMode="External"/><Relationship Id="rId7" Type="http://schemas.openxmlformats.org/officeDocument/2006/relationships/hyperlink" Target="https://www.sharpenupdtt.com/the-crucial-role-of-strength-in-dance-beyond-flexibility/" TargetMode="External"/><Relationship Id="rId2" Type="http://schemas.openxmlformats.org/officeDocument/2006/relationships/hyperlink" Target="https://theballetblog.com/portfolio/cardio-training-for-dancers/" TargetMode="External"/><Relationship Id="rId1" Type="http://schemas.openxmlformats.org/officeDocument/2006/relationships/slideLayout" Target="../slideLayouts/slideLayout2.xml"/><Relationship Id="rId6" Type="http://schemas.openxmlformats.org/officeDocument/2006/relationships/hyperlink" Target="https://pubmed.ncbi.nlm.nih.gov/26349502/" TargetMode="External"/><Relationship Id="rId11" Type="http://schemas.openxmlformats.org/officeDocument/2006/relationships/hyperlink" Target="https://presentingdenver.org/muscular-strength-for-dancers/" TargetMode="External"/><Relationship Id="rId5" Type="http://schemas.openxmlformats.org/officeDocument/2006/relationships/hyperlink" Target="https://delta.dance/2015/12/four-ways-to-use-power-in-dance/" TargetMode="External"/><Relationship Id="rId10" Type="http://schemas.openxmlformats.org/officeDocument/2006/relationships/hyperlink" Target="https://www.bbc.co.uk/bitesize/guides/zxd4wxs/revision/2" TargetMode="External"/><Relationship Id="rId4" Type="http://schemas.openxmlformats.org/officeDocument/2006/relationships/hyperlink" Target="https://www.numberanalytics.com/blog/mobility-in-dance-theory" TargetMode="External"/><Relationship Id="rId9" Type="http://schemas.openxmlformats.org/officeDocument/2006/relationships/hyperlink" Target="https://balletwithisabella.com/posts/why-a-strong-core-is-essential-for-every-ballet-danc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32059-C3B3-6E7D-3CF8-851EA70DEAA3}"/>
              </a:ext>
            </a:extLst>
          </p:cNvPr>
          <p:cNvSpPr>
            <a:spLocks noGrp="1"/>
          </p:cNvSpPr>
          <p:nvPr>
            <p:ph type="ctrTitle"/>
          </p:nvPr>
        </p:nvSpPr>
        <p:spPr/>
        <p:txBody>
          <a:bodyPr/>
          <a:lstStyle/>
          <a:p>
            <a:r>
              <a:rPr lang="en-US"/>
              <a:t>Dance training 1</a:t>
            </a:r>
          </a:p>
        </p:txBody>
      </p:sp>
      <p:sp>
        <p:nvSpPr>
          <p:cNvPr id="3" name="Subtitle 2">
            <a:extLst>
              <a:ext uri="{FF2B5EF4-FFF2-40B4-BE49-F238E27FC236}">
                <a16:creationId xmlns:a16="http://schemas.microsoft.com/office/drawing/2014/main" id="{E3FC5E4B-CC0E-F939-2A40-9142319ACB56}"/>
              </a:ext>
            </a:extLst>
          </p:cNvPr>
          <p:cNvSpPr>
            <a:spLocks noGrp="1"/>
          </p:cNvSpPr>
          <p:nvPr>
            <p:ph type="subTitle" idx="1"/>
          </p:nvPr>
        </p:nvSpPr>
        <p:spPr/>
        <p:txBody>
          <a:bodyPr>
            <a:normAutofit fontScale="85000" lnSpcReduction="10000"/>
          </a:bodyPr>
          <a:lstStyle/>
          <a:p>
            <a:r>
              <a:rPr lang="en-US"/>
              <a:t>Fitness PowerPoint</a:t>
            </a:r>
          </a:p>
          <a:p>
            <a:endParaRPr lang="en-US"/>
          </a:p>
          <a:p>
            <a:r>
              <a:rPr lang="en-US"/>
              <a:t>By Eva Court, Sienna Topp</a:t>
            </a:r>
            <a:r>
              <a:rPr lang="en-GB"/>
              <a:t>a</a:t>
            </a:r>
            <a:r>
              <a:rPr lang="en-US"/>
              <a:t>r, David Walker, Matthew Davies </a:t>
            </a:r>
          </a:p>
        </p:txBody>
      </p:sp>
    </p:spTree>
    <p:extLst>
      <p:ext uri="{BB962C8B-B14F-4D97-AF65-F5344CB8AC3E}">
        <p14:creationId xmlns:p14="http://schemas.microsoft.com/office/powerpoint/2010/main" val="3595824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Female Runner Running Outdoors - High Quality Free Stock Images">
            <a:extLst>
              <a:ext uri="{FF2B5EF4-FFF2-40B4-BE49-F238E27FC236}">
                <a16:creationId xmlns:a16="http://schemas.microsoft.com/office/drawing/2014/main" id="{5D5EA072-6A87-F9E6-174D-62D21AD82039}"/>
              </a:ext>
            </a:extLst>
          </p:cNvPr>
          <p:cNvPicPr>
            <a:picLocks noChangeAspect="1"/>
          </p:cNvPicPr>
          <p:nvPr/>
        </p:nvPicPr>
        <p:blipFill>
          <a:blip r:embed="rId2">
            <a:alphaModFix amt="35000"/>
          </a:blip>
          <a:srcRect t="14607" b="1123"/>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670A06AB-8541-EEE8-E651-657800C0CDE0}"/>
              </a:ext>
            </a:extLst>
          </p:cNvPr>
          <p:cNvSpPr>
            <a:spLocks noGrp="1"/>
          </p:cNvSpPr>
          <p:nvPr>
            <p:ph type="title"/>
          </p:nvPr>
        </p:nvSpPr>
        <p:spPr>
          <a:xfrm>
            <a:off x="1371600" y="685800"/>
            <a:ext cx="9601200" cy="1485900"/>
          </a:xfrm>
        </p:spPr>
        <p:txBody>
          <a:bodyPr>
            <a:normAutofit/>
          </a:bodyPr>
          <a:lstStyle/>
          <a:p>
            <a:r>
              <a:rPr lang="en-US" b="1" err="1"/>
              <a:t>Intr</a:t>
            </a:r>
            <a:r>
              <a:rPr lang="en-GB" b="1" err="1"/>
              <a:t>oduction</a:t>
            </a:r>
            <a:r>
              <a:rPr lang="en-GB" b="1"/>
              <a:t>:</a:t>
            </a:r>
            <a:endParaRPr lang="en-US" b="1"/>
          </a:p>
        </p:txBody>
      </p:sp>
      <p:sp>
        <p:nvSpPr>
          <p:cNvPr id="3" name="Content Placeholder 2">
            <a:extLst>
              <a:ext uri="{FF2B5EF4-FFF2-40B4-BE49-F238E27FC236}">
                <a16:creationId xmlns:a16="http://schemas.microsoft.com/office/drawing/2014/main" id="{5523F8CC-C095-8F37-E004-66606C232582}"/>
              </a:ext>
            </a:extLst>
          </p:cNvPr>
          <p:cNvSpPr>
            <a:spLocks noGrp="1"/>
          </p:cNvSpPr>
          <p:nvPr>
            <p:ph idx="1"/>
          </p:nvPr>
        </p:nvSpPr>
        <p:spPr>
          <a:xfrm>
            <a:off x="1371600" y="2286000"/>
            <a:ext cx="9601200" cy="3581400"/>
          </a:xfrm>
        </p:spPr>
        <p:txBody>
          <a:bodyPr vert="horz" lIns="91440" tIns="45720" rIns="91440" bIns="45720" rtlCol="0">
            <a:normAutofit/>
          </a:bodyPr>
          <a:lstStyle/>
          <a:p>
            <a:pPr marL="0" indent="0">
              <a:buNone/>
            </a:pPr>
            <a:r>
              <a:rPr lang="en-GB"/>
              <a:t>What does fitness mean in dance?</a:t>
            </a:r>
          </a:p>
          <a:p>
            <a:pPr marL="383540" indent="-383540"/>
            <a:r>
              <a:rPr lang="en-GB"/>
              <a:t>In dance, fitness means having flexibility, coordination, strength, endurance and control to be able to perform movements safely and expressively. It’s about supporting technique, not just being in shape. </a:t>
            </a:r>
          </a:p>
          <a:p>
            <a:pPr marL="383540" indent="-383540"/>
            <a:r>
              <a:rPr lang="en-GB"/>
              <a:t>Fitness in dance is essential because it helps you to have long-term participation, improves performance and decreases the risk of injury. </a:t>
            </a:r>
          </a:p>
          <a:p>
            <a:pPr marL="383540" indent="-383540"/>
            <a:r>
              <a:rPr lang="en-GB"/>
              <a:t>In this PowerPoint we will be discussing the importance of fitness in dance and key components of fitness associated with dance. </a:t>
            </a:r>
          </a:p>
        </p:txBody>
      </p:sp>
    </p:spTree>
    <p:extLst>
      <p:ext uri="{BB962C8B-B14F-4D97-AF65-F5344CB8AC3E}">
        <p14:creationId xmlns:p14="http://schemas.microsoft.com/office/powerpoint/2010/main" val="190520121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0F90CED2-72DA-49F5-8068-294F7EEF13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 name="TextBox 9">
            <a:extLst>
              <a:ext uri="{FF2B5EF4-FFF2-40B4-BE49-F238E27FC236}">
                <a16:creationId xmlns:a16="http://schemas.microsoft.com/office/drawing/2014/main" id="{7029D507-BD99-7339-D4B2-20E0EF4D2BD2}"/>
              </a:ext>
            </a:extLst>
          </p:cNvPr>
          <p:cNvSpPr txBox="1"/>
          <p:nvPr/>
        </p:nvSpPr>
        <p:spPr>
          <a:xfrm>
            <a:off x="5382476" y="1214507"/>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36" name="TextBox 2">
            <a:extLst>
              <a:ext uri="{FF2B5EF4-FFF2-40B4-BE49-F238E27FC236}">
                <a16:creationId xmlns:a16="http://schemas.microsoft.com/office/drawing/2014/main" id="{5FBE96C3-D3F3-B8A4-C08A-F11D463B2E32}"/>
              </a:ext>
            </a:extLst>
          </p:cNvPr>
          <p:cNvGraphicFramePr/>
          <p:nvPr>
            <p:extLst>
              <p:ext uri="{D42A27DB-BD31-4B8C-83A1-F6EECF244321}">
                <p14:modId xmlns:p14="http://schemas.microsoft.com/office/powerpoint/2010/main" val="238069797"/>
              </p:ext>
            </p:extLst>
          </p:nvPr>
        </p:nvGraphicFramePr>
        <p:xfrm>
          <a:off x="1464198" y="1580267"/>
          <a:ext cx="10075762" cy="3987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 name="TextBox 24">
            <a:extLst>
              <a:ext uri="{FF2B5EF4-FFF2-40B4-BE49-F238E27FC236}">
                <a16:creationId xmlns:a16="http://schemas.microsoft.com/office/drawing/2014/main" id="{2F0C6258-6621-D472-773A-26C6FC897EAF}"/>
              </a:ext>
            </a:extLst>
          </p:cNvPr>
          <p:cNvSpPr txBox="1"/>
          <p:nvPr/>
        </p:nvSpPr>
        <p:spPr>
          <a:xfrm>
            <a:off x="833376" y="115746"/>
            <a:ext cx="9514389" cy="646331"/>
          </a:xfrm>
          <a:prstGeom prst="rect">
            <a:avLst/>
          </a:prstGeom>
          <a:noFill/>
        </p:spPr>
        <p:txBody>
          <a:bodyPr wrap="square" rtlCol="0">
            <a:spAutoFit/>
          </a:bodyPr>
          <a:lstStyle/>
          <a:p>
            <a:r>
              <a:rPr lang="en-US" sz="3600" b="1"/>
              <a:t>Key components of fitness for dancer: (Eva)</a:t>
            </a:r>
          </a:p>
        </p:txBody>
      </p:sp>
    </p:spTree>
    <p:extLst>
      <p:ext uri="{BB962C8B-B14F-4D97-AF65-F5344CB8AC3E}">
        <p14:creationId xmlns:p14="http://schemas.microsoft.com/office/powerpoint/2010/main" val="3916516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13D4-8DD8-6F28-5F95-C9C89A5F56EB}"/>
              </a:ext>
            </a:extLst>
          </p:cNvPr>
          <p:cNvSpPr>
            <a:spLocks noGrp="1"/>
          </p:cNvSpPr>
          <p:nvPr>
            <p:ph type="title"/>
          </p:nvPr>
        </p:nvSpPr>
        <p:spPr>
          <a:xfrm>
            <a:off x="6389914" y="685800"/>
            <a:ext cx="5127172" cy="1485900"/>
          </a:xfrm>
        </p:spPr>
        <p:txBody>
          <a:bodyPr>
            <a:normAutofit/>
          </a:bodyPr>
          <a:lstStyle/>
          <a:p>
            <a:r>
              <a:rPr lang="en-GB" b="1"/>
              <a:t>Flexibility: (Sienna)</a:t>
            </a:r>
            <a:endParaRPr lang="en-US" b="1"/>
          </a:p>
        </p:txBody>
      </p:sp>
      <p:sp>
        <p:nvSpPr>
          <p:cNvPr id="3" name="Content Placeholder 2">
            <a:extLst>
              <a:ext uri="{FF2B5EF4-FFF2-40B4-BE49-F238E27FC236}">
                <a16:creationId xmlns:a16="http://schemas.microsoft.com/office/drawing/2014/main" id="{27CE2711-EFDB-8889-57F4-9B4ECCAF1022}"/>
              </a:ext>
            </a:extLst>
          </p:cNvPr>
          <p:cNvSpPr>
            <a:spLocks noGrp="1"/>
          </p:cNvSpPr>
          <p:nvPr>
            <p:ph idx="1"/>
          </p:nvPr>
        </p:nvSpPr>
        <p:spPr>
          <a:xfrm>
            <a:off x="6389914" y="1591518"/>
            <a:ext cx="5636182" cy="4349188"/>
          </a:xfrm>
        </p:spPr>
        <p:txBody>
          <a:bodyPr>
            <a:normAutofit fontScale="92500" lnSpcReduction="20000"/>
          </a:bodyPr>
          <a:lstStyle/>
          <a:p>
            <a:pPr marL="0" indent="0">
              <a:buNone/>
            </a:pPr>
            <a:r>
              <a:rPr lang="en-GB" b="1"/>
              <a:t>Why is having flexibility important for dancers? </a:t>
            </a:r>
          </a:p>
          <a:p>
            <a:pPr marL="0" indent="0">
              <a:buNone/>
            </a:pPr>
            <a:r>
              <a:rPr lang="en-GB"/>
              <a:t>Flexibility is important in dance because it allows you to have a better range of motion and also reduces the risk of injury by letting the body move through positions safely. Flexibility also helps to improve joint mobility and muscle length which then directly helps your movement quality. Acro unlimited say’s “Overstretching and using incorrect techniques can damage the muscles and ligaments, leading to chronic pain or even permanent injury” (acro unlimited 2025)</a:t>
            </a:r>
          </a:p>
          <a:p>
            <a:pPr marL="0" indent="0">
              <a:buNone/>
            </a:pPr>
            <a:r>
              <a:rPr lang="en-GB"/>
              <a:t>There are 2 types of flexibility:</a:t>
            </a:r>
          </a:p>
          <a:p>
            <a:pPr marL="0" indent="0">
              <a:buNone/>
            </a:pPr>
            <a:r>
              <a:rPr lang="en-GB"/>
              <a:t>Dynamic flexibility – “the range of motion in a joint when it is moving” (Lee, s 2025)</a:t>
            </a:r>
          </a:p>
          <a:p>
            <a:pPr marL="0" indent="0">
              <a:buNone/>
            </a:pPr>
            <a:r>
              <a:rPr lang="en-GB"/>
              <a:t>Static flexibility – “the range of motion in a joint when it is not moving” (Lee, s 2025)</a:t>
            </a:r>
          </a:p>
          <a:p>
            <a:pPr marL="0" indent="0">
              <a:buNone/>
            </a:pPr>
            <a:endParaRPr lang="en-GB" sz="1400"/>
          </a:p>
          <a:p>
            <a:pPr marL="0" indent="0">
              <a:buNone/>
            </a:pPr>
            <a:endParaRPr lang="en-US" sz="1400"/>
          </a:p>
        </p:txBody>
      </p:sp>
      <p:pic>
        <p:nvPicPr>
          <p:cNvPr id="4" name="Picture 3">
            <a:extLst>
              <a:ext uri="{FF2B5EF4-FFF2-40B4-BE49-F238E27FC236}">
                <a16:creationId xmlns:a16="http://schemas.microsoft.com/office/drawing/2014/main" id="{59E63E89-368A-668C-C8A1-7E376D029177}"/>
              </a:ext>
            </a:extLst>
          </p:cNvPr>
          <p:cNvPicPr>
            <a:picLocks noChangeAspect="1"/>
          </p:cNvPicPr>
          <p:nvPr/>
        </p:nvPicPr>
        <p:blipFill>
          <a:blip r:embed="rId2"/>
          <a:stretch>
            <a:fillRect/>
          </a:stretch>
        </p:blipFill>
        <p:spPr>
          <a:xfrm>
            <a:off x="1023562" y="733351"/>
            <a:ext cx="5071256" cy="5071256"/>
          </a:xfrm>
          <a:prstGeom prst="rect">
            <a:avLst/>
          </a:prstGeom>
        </p:spPr>
      </p:pic>
    </p:spTree>
    <p:extLst>
      <p:ext uri="{BB962C8B-B14F-4D97-AF65-F5344CB8AC3E}">
        <p14:creationId xmlns:p14="http://schemas.microsoft.com/office/powerpoint/2010/main" val="2973579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D8C78-B962-8F66-3776-ECD6086F9F05}"/>
              </a:ext>
            </a:extLst>
          </p:cNvPr>
          <p:cNvSpPr>
            <a:spLocks noGrp="1"/>
          </p:cNvSpPr>
          <p:nvPr>
            <p:ph type="title"/>
          </p:nvPr>
        </p:nvSpPr>
        <p:spPr>
          <a:xfrm>
            <a:off x="912063" y="350134"/>
            <a:ext cx="5793475" cy="1485900"/>
          </a:xfrm>
        </p:spPr>
        <p:txBody>
          <a:bodyPr>
            <a:normAutofit/>
          </a:bodyPr>
          <a:lstStyle/>
          <a:p>
            <a:r>
              <a:rPr lang="en-GB" b="1"/>
              <a:t>Mobility: (Sienna)</a:t>
            </a:r>
            <a:endParaRPr lang="en-US" b="1"/>
          </a:p>
        </p:txBody>
      </p:sp>
      <p:sp>
        <p:nvSpPr>
          <p:cNvPr id="3" name="Content Placeholder 2">
            <a:extLst>
              <a:ext uri="{FF2B5EF4-FFF2-40B4-BE49-F238E27FC236}">
                <a16:creationId xmlns:a16="http://schemas.microsoft.com/office/drawing/2014/main" id="{D86DB816-F0BF-A984-572E-B79F3CB8B069}"/>
              </a:ext>
            </a:extLst>
          </p:cNvPr>
          <p:cNvSpPr>
            <a:spLocks noGrp="1"/>
          </p:cNvSpPr>
          <p:nvPr>
            <p:ph idx="1"/>
          </p:nvPr>
        </p:nvSpPr>
        <p:spPr>
          <a:xfrm>
            <a:off x="912064" y="1961909"/>
            <a:ext cx="5793475" cy="3581400"/>
          </a:xfrm>
        </p:spPr>
        <p:txBody>
          <a:bodyPr>
            <a:normAutofit/>
          </a:bodyPr>
          <a:lstStyle/>
          <a:p>
            <a:pPr marL="0" indent="0">
              <a:buNone/>
            </a:pPr>
            <a:r>
              <a:rPr lang="en-GB" b="1"/>
              <a:t>Why is mobility important for a dancer?</a:t>
            </a:r>
          </a:p>
          <a:p>
            <a:pPr marL="0" indent="0">
              <a:buNone/>
            </a:pPr>
            <a:r>
              <a:rPr lang="en-GB"/>
              <a:t>Mobility helps the dancer to move freely, transition and have clean lines whilst reducing the risk of injury and stiffness. Flexibility also plays a role in mobility as flexibility allows for your joints to be able to go through a range of motions. Good mobility can helps dancers to complete difficult choreography, express themselves through movement and reduce the risk of injury. Sarah Lee say’s “several factors can affect a dancers mobility, including: age…Training…Injury…Genetics”. (Lee, S 2025)</a:t>
            </a:r>
            <a:endParaRPr lang="en-US"/>
          </a:p>
        </p:txBody>
      </p:sp>
      <p:pic>
        <p:nvPicPr>
          <p:cNvPr id="4" name="Picture 3">
            <a:extLst>
              <a:ext uri="{FF2B5EF4-FFF2-40B4-BE49-F238E27FC236}">
                <a16:creationId xmlns:a16="http://schemas.microsoft.com/office/drawing/2014/main" id="{B24D990C-37D0-C2EE-7C2D-EB54482610BF}"/>
              </a:ext>
            </a:extLst>
          </p:cNvPr>
          <p:cNvPicPr>
            <a:picLocks noChangeAspect="1"/>
          </p:cNvPicPr>
          <p:nvPr/>
        </p:nvPicPr>
        <p:blipFill>
          <a:blip r:embed="rId2"/>
          <a:srcRect l="9261" r="12405"/>
          <a:stretch>
            <a:fillRect/>
          </a:stretch>
        </p:blipFill>
        <p:spPr>
          <a:xfrm>
            <a:off x="7612260" y="10"/>
            <a:ext cx="4579739" cy="6857990"/>
          </a:xfrm>
          <a:prstGeom prst="rect">
            <a:avLst/>
          </a:prstGeom>
        </p:spPr>
      </p:pic>
    </p:spTree>
    <p:extLst>
      <p:ext uri="{BB962C8B-B14F-4D97-AF65-F5344CB8AC3E}">
        <p14:creationId xmlns:p14="http://schemas.microsoft.com/office/powerpoint/2010/main" val="3589951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9EA2440-3E03-814F-DA6F-9A18E96B7630}"/>
              </a:ext>
            </a:extLst>
          </p:cNvPr>
          <p:cNvGraphicFramePr>
            <a:graphicFrameLocks noGrp="1"/>
          </p:cNvGraphicFramePr>
          <p:nvPr>
            <p:ph idx="1"/>
            <p:extLst>
              <p:ext uri="{D42A27DB-BD31-4B8C-83A1-F6EECF244321}">
                <p14:modId xmlns:p14="http://schemas.microsoft.com/office/powerpoint/2010/main" val="2219740689"/>
              </p:ext>
            </p:extLst>
          </p:nvPr>
        </p:nvGraphicFramePr>
        <p:xfrm>
          <a:off x="1560213" y="693420"/>
          <a:ext cx="9077610" cy="5078164"/>
        </p:xfrm>
        <a:graphic>
          <a:graphicData uri="http://schemas.openxmlformats.org/drawingml/2006/table">
            <a:tbl>
              <a:tblPr firstRow="1" bandRow="1">
                <a:tableStyleId>{5C22544A-7EE6-4342-B048-85BDC9FD1C3A}</a:tableStyleId>
              </a:tblPr>
              <a:tblGrid>
                <a:gridCol w="4538805">
                  <a:extLst>
                    <a:ext uri="{9D8B030D-6E8A-4147-A177-3AD203B41FA5}">
                      <a16:colId xmlns:a16="http://schemas.microsoft.com/office/drawing/2014/main" val="738610277"/>
                    </a:ext>
                  </a:extLst>
                </a:gridCol>
                <a:gridCol w="4538805">
                  <a:extLst>
                    <a:ext uri="{9D8B030D-6E8A-4147-A177-3AD203B41FA5}">
                      <a16:colId xmlns:a16="http://schemas.microsoft.com/office/drawing/2014/main" val="1150313712"/>
                    </a:ext>
                  </a:extLst>
                </a:gridCol>
              </a:tblGrid>
              <a:tr h="829501">
                <a:tc>
                  <a:txBody>
                    <a:bodyPr/>
                    <a:lstStyle/>
                    <a:p>
                      <a:r>
                        <a:rPr lang="en-GB"/>
                        <a:t>Movement in dance</a:t>
                      </a:r>
                      <a:endParaRPr lang="en-US"/>
                    </a:p>
                  </a:txBody>
                  <a:tcPr/>
                </a:tc>
                <a:tc>
                  <a:txBody>
                    <a:bodyPr/>
                    <a:lstStyle/>
                    <a:p>
                      <a:r>
                        <a:rPr lang="en-GB"/>
                        <a:t>Why flexibility is important for it</a:t>
                      </a:r>
                      <a:endParaRPr lang="en-US"/>
                    </a:p>
                  </a:txBody>
                  <a:tcPr/>
                </a:tc>
                <a:extLst>
                  <a:ext uri="{0D108BD9-81ED-4DB2-BD59-A6C34878D82A}">
                    <a16:rowId xmlns:a16="http://schemas.microsoft.com/office/drawing/2014/main" val="2842409302"/>
                  </a:ext>
                </a:extLst>
              </a:tr>
              <a:tr h="2306417">
                <a:tc>
                  <a:txBody>
                    <a:bodyPr/>
                    <a:lstStyle/>
                    <a:p>
                      <a:r>
                        <a:rPr lang="en-GB"/>
                        <a:t>Split leap</a:t>
                      </a:r>
                      <a:endParaRPr lang="en-US"/>
                    </a:p>
                  </a:txBody>
                  <a:tcPr/>
                </a:tc>
                <a:tc>
                  <a:txBody>
                    <a:bodyPr/>
                    <a:lstStyle/>
                    <a:p>
                      <a:r>
                        <a:rPr lang="en-GB"/>
                        <a:t>Flexibility is important for a split leap because flexible hip flexors, hamstring and adductors let the legs fully open, it allows the body to jump higher producing a more aesthetically pleasing leap and helps to maintain balance on the landing. </a:t>
                      </a:r>
                      <a:endParaRPr lang="en-US"/>
                    </a:p>
                  </a:txBody>
                  <a:tcPr/>
                </a:tc>
                <a:extLst>
                  <a:ext uri="{0D108BD9-81ED-4DB2-BD59-A6C34878D82A}">
                    <a16:rowId xmlns:a16="http://schemas.microsoft.com/office/drawing/2014/main" val="3075553997"/>
                  </a:ext>
                </a:extLst>
              </a:tr>
              <a:tr h="1942246">
                <a:tc>
                  <a:txBody>
                    <a:bodyPr/>
                    <a:lstStyle/>
                    <a:p>
                      <a:r>
                        <a:rPr lang="en-GB"/>
                        <a:t>High kick</a:t>
                      </a:r>
                      <a:endParaRPr lang="en-US"/>
                    </a:p>
                  </a:txBody>
                  <a:tcPr/>
                </a:tc>
                <a:tc>
                  <a:txBody>
                    <a:bodyPr/>
                    <a:lstStyle/>
                    <a:p>
                      <a:r>
                        <a:rPr lang="en-GB"/>
                        <a:t>Flexibility is important for a high kick because more hip flexibility helps you to get the leg higher, it allows smoother and more precise kicks, and proper alignment is easier when the joints are able to move freely. </a:t>
                      </a:r>
                      <a:endParaRPr lang="en-US"/>
                    </a:p>
                  </a:txBody>
                  <a:tcPr/>
                </a:tc>
                <a:extLst>
                  <a:ext uri="{0D108BD9-81ED-4DB2-BD59-A6C34878D82A}">
                    <a16:rowId xmlns:a16="http://schemas.microsoft.com/office/drawing/2014/main" val="863604772"/>
                  </a:ext>
                </a:extLst>
              </a:tr>
            </a:tbl>
          </a:graphicData>
        </a:graphic>
      </p:graphicFrame>
    </p:spTree>
    <p:extLst>
      <p:ext uri="{BB962C8B-B14F-4D97-AF65-F5344CB8AC3E}">
        <p14:creationId xmlns:p14="http://schemas.microsoft.com/office/powerpoint/2010/main" val="3112484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A63E016C-80F6-0F0D-9D2A-A731E9804C03}"/>
              </a:ext>
            </a:extLst>
          </p:cNvPr>
          <p:cNvGraphicFramePr>
            <a:graphicFrameLocks noGrp="1"/>
          </p:cNvGraphicFramePr>
          <p:nvPr>
            <p:extLst>
              <p:ext uri="{D42A27DB-BD31-4B8C-83A1-F6EECF244321}">
                <p14:modId xmlns:p14="http://schemas.microsoft.com/office/powerpoint/2010/main" val="2302580385"/>
              </p:ext>
            </p:extLst>
          </p:nvPr>
        </p:nvGraphicFramePr>
        <p:xfrm>
          <a:off x="1478732" y="832833"/>
          <a:ext cx="9850674" cy="4913601"/>
        </p:xfrm>
        <a:graphic>
          <a:graphicData uri="http://schemas.openxmlformats.org/drawingml/2006/table">
            <a:tbl>
              <a:tblPr firstRow="1" bandRow="1">
                <a:tableStyleId>{5C22544A-7EE6-4342-B048-85BDC9FD1C3A}</a:tableStyleId>
              </a:tblPr>
              <a:tblGrid>
                <a:gridCol w="4925337">
                  <a:extLst>
                    <a:ext uri="{9D8B030D-6E8A-4147-A177-3AD203B41FA5}">
                      <a16:colId xmlns:a16="http://schemas.microsoft.com/office/drawing/2014/main" val="3628427708"/>
                    </a:ext>
                  </a:extLst>
                </a:gridCol>
                <a:gridCol w="4925337">
                  <a:extLst>
                    <a:ext uri="{9D8B030D-6E8A-4147-A177-3AD203B41FA5}">
                      <a16:colId xmlns:a16="http://schemas.microsoft.com/office/drawing/2014/main" val="2187672409"/>
                    </a:ext>
                  </a:extLst>
                </a:gridCol>
              </a:tblGrid>
              <a:tr h="802620">
                <a:tc>
                  <a:txBody>
                    <a:bodyPr/>
                    <a:lstStyle/>
                    <a:p>
                      <a:r>
                        <a:rPr lang="en-GB"/>
                        <a:t>Movement in dance</a:t>
                      </a:r>
                      <a:endParaRPr lang="en-US"/>
                    </a:p>
                  </a:txBody>
                  <a:tcPr/>
                </a:tc>
                <a:tc>
                  <a:txBody>
                    <a:bodyPr/>
                    <a:lstStyle/>
                    <a:p>
                      <a:r>
                        <a:rPr lang="en-GB"/>
                        <a:t>Why mobility is important</a:t>
                      </a:r>
                      <a:endParaRPr lang="en-US"/>
                    </a:p>
                  </a:txBody>
                  <a:tcPr/>
                </a:tc>
                <a:extLst>
                  <a:ext uri="{0D108BD9-81ED-4DB2-BD59-A6C34878D82A}">
                    <a16:rowId xmlns:a16="http://schemas.microsoft.com/office/drawing/2014/main" val="3449142763"/>
                  </a:ext>
                </a:extLst>
              </a:tr>
              <a:tr h="2231675">
                <a:tc>
                  <a:txBody>
                    <a:bodyPr/>
                    <a:lstStyle/>
                    <a:p>
                      <a:r>
                        <a:rPr lang="en-GB"/>
                        <a:t>Splits</a:t>
                      </a:r>
                      <a:endParaRPr lang="en-US"/>
                    </a:p>
                  </a:txBody>
                  <a:tcPr/>
                </a:tc>
                <a:tc>
                  <a:txBody>
                    <a:bodyPr/>
                    <a:lstStyle/>
                    <a:p>
                      <a:r>
                        <a:rPr lang="en-GB"/>
                        <a:t>Mobility is important for the splits because if you don’t have hamstring and hip mobility the legs wont be able a straight line, mobility in muscles ad joints prevent strains or tears and it also helps your pelvis and hips stay level for a balanced split.</a:t>
                      </a:r>
                      <a:endParaRPr lang="en-US"/>
                    </a:p>
                  </a:txBody>
                  <a:tcPr/>
                </a:tc>
                <a:extLst>
                  <a:ext uri="{0D108BD9-81ED-4DB2-BD59-A6C34878D82A}">
                    <a16:rowId xmlns:a16="http://schemas.microsoft.com/office/drawing/2014/main" val="1063775943"/>
                  </a:ext>
                </a:extLst>
              </a:tr>
              <a:tr h="1879306">
                <a:tc>
                  <a:txBody>
                    <a:bodyPr/>
                    <a:lstStyle/>
                    <a:p>
                      <a:r>
                        <a:rPr lang="en-GB"/>
                        <a:t>Arabesques</a:t>
                      </a:r>
                      <a:endParaRPr lang="en-US"/>
                    </a:p>
                  </a:txBody>
                  <a:tcPr/>
                </a:tc>
                <a:tc>
                  <a:txBody>
                    <a:bodyPr/>
                    <a:lstStyle/>
                    <a:p>
                      <a:r>
                        <a:rPr lang="en-GB"/>
                        <a:t>Mobility is important for an arabesque because back and hip mobility helps the leg to lift higher without adjusting your form, mobile ankles, hips and spine helps for you to stay balanced and it helps prevent strain on any muscles or joints. </a:t>
                      </a:r>
                      <a:endParaRPr lang="en-US"/>
                    </a:p>
                  </a:txBody>
                  <a:tcPr/>
                </a:tc>
                <a:extLst>
                  <a:ext uri="{0D108BD9-81ED-4DB2-BD59-A6C34878D82A}">
                    <a16:rowId xmlns:a16="http://schemas.microsoft.com/office/drawing/2014/main" val="229340616"/>
                  </a:ext>
                </a:extLst>
              </a:tr>
            </a:tbl>
          </a:graphicData>
        </a:graphic>
      </p:graphicFrame>
    </p:spTree>
    <p:extLst>
      <p:ext uri="{BB962C8B-B14F-4D97-AF65-F5344CB8AC3E}">
        <p14:creationId xmlns:p14="http://schemas.microsoft.com/office/powerpoint/2010/main" val="117677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334ED-732E-262F-6EBE-1A998F2677C0}"/>
              </a:ext>
            </a:extLst>
          </p:cNvPr>
          <p:cNvSpPr>
            <a:spLocks noGrp="1"/>
          </p:cNvSpPr>
          <p:nvPr>
            <p:ph type="title"/>
          </p:nvPr>
        </p:nvSpPr>
        <p:spPr>
          <a:xfrm>
            <a:off x="774258" y="-266505"/>
            <a:ext cx="9237843" cy="1060817"/>
          </a:xfrm>
        </p:spPr>
        <p:txBody>
          <a:bodyPr vert="horz" lIns="91440" tIns="45720" rIns="91440" bIns="45720" rtlCol="0" anchor="b">
            <a:normAutofit/>
          </a:bodyPr>
          <a:lstStyle/>
          <a:p>
            <a:r>
              <a:rPr lang="en-US" sz="4000" b="1"/>
              <a:t>Strength and Muscular endurance: (Eva)</a:t>
            </a:r>
          </a:p>
        </p:txBody>
      </p:sp>
      <p:sp>
        <p:nvSpPr>
          <p:cNvPr id="6" name="TextBox 5">
            <a:extLst>
              <a:ext uri="{FF2B5EF4-FFF2-40B4-BE49-F238E27FC236}">
                <a16:creationId xmlns:a16="http://schemas.microsoft.com/office/drawing/2014/main" id="{E2B0D9C5-C2A0-1260-485E-92225FCC2B3B}"/>
              </a:ext>
            </a:extLst>
          </p:cNvPr>
          <p:cNvSpPr txBox="1"/>
          <p:nvPr/>
        </p:nvSpPr>
        <p:spPr>
          <a:xfrm>
            <a:off x="856526" y="1238491"/>
            <a:ext cx="10961225" cy="5164624"/>
          </a:xfrm>
          <a:prstGeom prst="rect">
            <a:avLst/>
          </a:prstGeom>
        </p:spPr>
        <p:txBody>
          <a:bodyPr vert="horz" lIns="91440" tIns="45720" rIns="91440" bIns="45720" rtlCol="0">
            <a:normAutofit lnSpcReduction="10000"/>
          </a:bodyPr>
          <a:lstStyle/>
          <a:p>
            <a:pPr marL="384048" indent="-384048" defTabSz="914400">
              <a:lnSpc>
                <a:spcPct val="94000"/>
              </a:lnSpc>
              <a:spcAft>
                <a:spcPts val="200"/>
              </a:spcAft>
              <a:buFont typeface="Franklin Gothic Book" panose="020B0503020102020204" pitchFamily="34" charset="0"/>
            </a:pPr>
            <a:r>
              <a:rPr lang="en-US" b="1">
                <a:solidFill>
                  <a:schemeClr val="tx2"/>
                </a:solidFill>
              </a:rPr>
              <a:t>Why is having strength important for dancers and musical theatre performers?</a:t>
            </a:r>
            <a:endParaRPr lang="en-US">
              <a:solidFill>
                <a:schemeClr val="tx2"/>
              </a:solidFill>
            </a:endParaRPr>
          </a:p>
          <a:p>
            <a:pPr marL="384048" indent="-384048" defTabSz="914400">
              <a:lnSpc>
                <a:spcPct val="94000"/>
              </a:lnSpc>
              <a:spcAft>
                <a:spcPts val="200"/>
              </a:spcAft>
              <a:buFont typeface="Franklin Gothic Book" panose="020B0503020102020204" pitchFamily="34" charset="0"/>
            </a:pPr>
            <a:endParaRPr lang="en-US">
              <a:solidFill>
                <a:schemeClr val="tx2"/>
              </a:solidFill>
            </a:endParaRPr>
          </a:p>
          <a:p>
            <a:pPr marL="384048" indent="-384048" defTabSz="914400">
              <a:lnSpc>
                <a:spcPct val="94000"/>
              </a:lnSpc>
              <a:spcAft>
                <a:spcPts val="200"/>
              </a:spcAft>
              <a:buFont typeface="Franklin Gothic Book" panose="020B0503020102020204" pitchFamily="34" charset="0"/>
            </a:pPr>
            <a:r>
              <a:rPr lang="en-US">
                <a:solidFill>
                  <a:schemeClr val="tx2"/>
                </a:solidFill>
              </a:rPr>
              <a:t>Strength is crucial “to assist in the control  and execution of movements” in dance (Kalogridis 2023). Strength is also essential for components such as balance and posture as it adds technicality and an artistic presentation of the movements adding to the overall performance quality. Having strength as a dancer is also important for injury prevention, Sharpen Dance Training states, “while flexibility allows for a greater range of motion, it is the muscular strength that provides joint stability and support.” This shows that it supports flexibility by ensuring safe ranges of motion and helps dancers maintain endurance during long performances. Strength is essential for dancers because it stabilizes joints, prevents injury and adds control to movements. </a:t>
            </a:r>
          </a:p>
          <a:p>
            <a:pPr marL="384048" indent="-384048" defTabSz="914400">
              <a:lnSpc>
                <a:spcPct val="94000"/>
              </a:lnSpc>
              <a:spcAft>
                <a:spcPts val="200"/>
              </a:spcAft>
              <a:buFont typeface="Franklin Gothic Book" panose="020B0503020102020204" pitchFamily="34" charset="0"/>
            </a:pPr>
            <a:endParaRPr lang="en-US">
              <a:solidFill>
                <a:schemeClr val="tx2"/>
              </a:solidFill>
            </a:endParaRPr>
          </a:p>
          <a:p>
            <a:pPr marL="384048" indent="-384048" defTabSz="914400">
              <a:lnSpc>
                <a:spcPct val="94000"/>
              </a:lnSpc>
              <a:spcAft>
                <a:spcPts val="200"/>
              </a:spcAft>
              <a:buFont typeface="Franklin Gothic Book" panose="020B0503020102020204" pitchFamily="34" charset="0"/>
            </a:pPr>
            <a:r>
              <a:rPr lang="en-US" b="1">
                <a:solidFill>
                  <a:schemeClr val="tx2"/>
                </a:solidFill>
              </a:rPr>
              <a:t>Why is having muscular endurance important for dancer and musical theatre performers?</a:t>
            </a:r>
          </a:p>
          <a:p>
            <a:pPr marL="384048" indent="-384048" defTabSz="914400">
              <a:lnSpc>
                <a:spcPct val="94000"/>
              </a:lnSpc>
              <a:spcAft>
                <a:spcPts val="200"/>
              </a:spcAft>
              <a:buFont typeface="Franklin Gothic Book" panose="020B0503020102020204" pitchFamily="34" charset="0"/>
            </a:pPr>
            <a:endParaRPr lang="en-US">
              <a:solidFill>
                <a:schemeClr val="tx2"/>
              </a:solidFill>
            </a:endParaRPr>
          </a:p>
          <a:p>
            <a:pPr marL="384048" indent="-384048" defTabSz="914400">
              <a:lnSpc>
                <a:spcPct val="94000"/>
              </a:lnSpc>
              <a:spcAft>
                <a:spcPts val="200"/>
              </a:spcAft>
              <a:buFont typeface="Franklin Gothic Book" panose="020B0503020102020204" pitchFamily="34" charset="0"/>
            </a:pPr>
            <a:r>
              <a:rPr lang="en-US">
                <a:solidFill>
                  <a:schemeClr val="tx2"/>
                </a:solidFill>
              </a:rPr>
              <a:t>Muscular strength is important for dancers as it sustains performance, prevents fatigue, improves control and supports stamina. “</a:t>
            </a:r>
            <a:r>
              <a:rPr lang="en-US" altLang="en-US">
                <a:solidFill>
                  <a:schemeClr val="tx2"/>
                </a:solidFill>
              </a:rPr>
              <a:t>Muscular strength creates speed and force, making for more powerful movement.” (Anker 2016) Muscular strength is the foundation for powerful, fast movements. It’s what gives dancers and performers the force and speed needed to execute specific movements. Having muscular strength as a dancer and musical theatre performer is also essential for long performances as having that strength will allow the performer to not feel as fatigued throughout and at the end of the show, allowing them to perform regularly. </a:t>
            </a:r>
          </a:p>
          <a:p>
            <a:pPr marL="384048" indent="-384048" defTabSz="914400">
              <a:lnSpc>
                <a:spcPct val="94000"/>
              </a:lnSpc>
              <a:spcAft>
                <a:spcPts val="200"/>
              </a:spcAft>
              <a:buFont typeface="Franklin Gothic Book" panose="020B0503020102020204" pitchFamily="34" charset="0"/>
            </a:pPr>
            <a:endParaRPr lang="en-US" altLang="en-US">
              <a:solidFill>
                <a:schemeClr val="tx2"/>
              </a:solidFill>
            </a:endParaRPr>
          </a:p>
          <a:p>
            <a:pPr marL="384048" indent="-384048" defTabSz="914400">
              <a:lnSpc>
                <a:spcPct val="94000"/>
              </a:lnSpc>
              <a:spcAft>
                <a:spcPts val="200"/>
              </a:spcAft>
              <a:buFont typeface="Franklin Gothic Book" panose="020B0503020102020204" pitchFamily="34" charset="0"/>
            </a:pPr>
            <a:endParaRPr lang="en-US">
              <a:solidFill>
                <a:schemeClr val="tx2"/>
              </a:solidFill>
            </a:endParaRPr>
          </a:p>
          <a:p>
            <a:pPr marL="384048" indent="-384048" defTabSz="914400">
              <a:lnSpc>
                <a:spcPct val="94000"/>
              </a:lnSpc>
              <a:spcAft>
                <a:spcPts val="200"/>
              </a:spcAft>
              <a:buFont typeface="Franklin Gothic Book" panose="020B0503020102020204" pitchFamily="34" charset="0"/>
            </a:pPr>
            <a:endParaRPr lang="en-US" sz="900">
              <a:solidFill>
                <a:schemeClr val="tx2"/>
              </a:solidFill>
            </a:endParaRPr>
          </a:p>
        </p:txBody>
      </p:sp>
    </p:spTree>
    <p:extLst>
      <p:ext uri="{BB962C8B-B14F-4D97-AF65-F5344CB8AC3E}">
        <p14:creationId xmlns:p14="http://schemas.microsoft.com/office/powerpoint/2010/main" val="2115540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F42094EC-A4BA-CEE7-3C56-CA4E87E677D8}"/>
              </a:ext>
            </a:extLst>
          </p:cNvPr>
          <p:cNvGraphicFramePr>
            <a:graphicFrameLocks noGrp="1"/>
          </p:cNvGraphicFramePr>
          <p:nvPr>
            <p:extLst>
              <p:ext uri="{D42A27DB-BD31-4B8C-83A1-F6EECF244321}">
                <p14:modId xmlns:p14="http://schemas.microsoft.com/office/powerpoint/2010/main" val="1161913459"/>
              </p:ext>
            </p:extLst>
          </p:nvPr>
        </p:nvGraphicFramePr>
        <p:xfrm>
          <a:off x="1333018" y="810584"/>
          <a:ext cx="9525964" cy="2743200"/>
        </p:xfrm>
        <a:graphic>
          <a:graphicData uri="http://schemas.openxmlformats.org/drawingml/2006/table">
            <a:tbl>
              <a:tblPr firstRow="1" bandRow="1">
                <a:tableStyleId>{5C22544A-7EE6-4342-B048-85BDC9FD1C3A}</a:tableStyleId>
              </a:tblPr>
              <a:tblGrid>
                <a:gridCol w="4762982">
                  <a:extLst>
                    <a:ext uri="{9D8B030D-6E8A-4147-A177-3AD203B41FA5}">
                      <a16:colId xmlns:a16="http://schemas.microsoft.com/office/drawing/2014/main" val="794434618"/>
                    </a:ext>
                  </a:extLst>
                </a:gridCol>
                <a:gridCol w="4762982">
                  <a:extLst>
                    <a:ext uri="{9D8B030D-6E8A-4147-A177-3AD203B41FA5}">
                      <a16:colId xmlns:a16="http://schemas.microsoft.com/office/drawing/2014/main" val="3720479615"/>
                    </a:ext>
                  </a:extLst>
                </a:gridCol>
              </a:tblGrid>
              <a:tr h="150921">
                <a:tc>
                  <a:txBody>
                    <a:bodyPr/>
                    <a:lstStyle/>
                    <a:p>
                      <a:r>
                        <a:rPr lang="en-US"/>
                        <a:t>Movement in dance: </a:t>
                      </a:r>
                    </a:p>
                  </a:txBody>
                  <a:tcPr/>
                </a:tc>
                <a:tc>
                  <a:txBody>
                    <a:bodyPr/>
                    <a:lstStyle/>
                    <a:p>
                      <a:r>
                        <a:rPr lang="en-US"/>
                        <a:t>Why strength is important for it:</a:t>
                      </a:r>
                    </a:p>
                  </a:txBody>
                  <a:tcPr/>
                </a:tc>
                <a:extLst>
                  <a:ext uri="{0D108BD9-81ED-4DB2-BD59-A6C34878D82A}">
                    <a16:rowId xmlns:a16="http://schemas.microsoft.com/office/drawing/2014/main" val="4261132"/>
                  </a:ext>
                </a:extLst>
              </a:tr>
              <a:tr h="370840">
                <a:tc>
                  <a:txBody>
                    <a:bodyPr/>
                    <a:lstStyle/>
                    <a:p>
                      <a:r>
                        <a:rPr lang="en-GB" sz="1600" b="0" i="0" u="none" strike="noStrike" kern="1200">
                          <a:solidFill>
                            <a:schemeClr val="dk1"/>
                          </a:solidFill>
                          <a:effectLst/>
                          <a:latin typeface="+mn-lt"/>
                          <a:ea typeface="+mn-ea"/>
                          <a:cs typeface="+mn-cs"/>
                        </a:rPr>
                        <a:t>Pirouettes</a:t>
                      </a:r>
                      <a:endParaRPr lang="en-US" sz="16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t>Having core strength stabilize your body when turning in either jazz or ballet. Mayes (2024) states “</a:t>
                      </a:r>
                      <a:r>
                        <a:rPr lang="en-GB" sz="1600" b="0" i="0" u="none" strike="noStrike" kern="1200">
                          <a:solidFill>
                            <a:schemeClr val="dk1"/>
                          </a:solidFill>
                          <a:effectLst/>
                          <a:latin typeface="+mn-lt"/>
                          <a:ea typeface="+mn-ea"/>
                          <a:cs typeface="+mn-cs"/>
                        </a:rPr>
                        <a:t>during pirouettes, the core muscles help you maintain balance and control as you spin”. Which shows that you need core strength to achieve pirouettes. </a:t>
                      </a:r>
                      <a:endParaRPr lang="en-US" sz="1600"/>
                    </a:p>
                  </a:txBody>
                  <a:tcPr/>
                </a:tc>
                <a:extLst>
                  <a:ext uri="{0D108BD9-81ED-4DB2-BD59-A6C34878D82A}">
                    <a16:rowId xmlns:a16="http://schemas.microsoft.com/office/drawing/2014/main" val="185134172"/>
                  </a:ext>
                </a:extLst>
              </a:tr>
              <a:tr h="370840">
                <a:tc>
                  <a:txBody>
                    <a:bodyPr/>
                    <a:lstStyle/>
                    <a:p>
                      <a:r>
                        <a:rPr lang="en-US" sz="1600"/>
                        <a:t>Jumps and leaps </a:t>
                      </a:r>
                    </a:p>
                  </a:txBody>
                  <a:tcPr/>
                </a:tc>
                <a:tc>
                  <a:txBody>
                    <a:bodyPr/>
                    <a:lstStyle/>
                    <a:p>
                      <a:r>
                        <a:rPr lang="en-US" sz="1600"/>
                        <a:t>To execute jumps and leaps in jazz or ballet strength in the core, legs and ankles are need to get that high elevation and the jump itself. “</a:t>
                      </a:r>
                      <a:r>
                        <a:rPr lang="en-GB" sz="1600" b="0" i="0" u="none" strike="noStrike" kern="1200">
                          <a:solidFill>
                            <a:schemeClr val="dk1"/>
                          </a:solidFill>
                          <a:effectLst/>
                          <a:latin typeface="+mn-lt"/>
                          <a:ea typeface="+mn-ea"/>
                          <a:cs typeface="+mn-cs"/>
                        </a:rPr>
                        <a:t>Good core strength and alignment are critical.” (Sage Island 2023)</a:t>
                      </a:r>
                      <a:endParaRPr lang="en-US" sz="1600"/>
                    </a:p>
                  </a:txBody>
                  <a:tcPr/>
                </a:tc>
                <a:extLst>
                  <a:ext uri="{0D108BD9-81ED-4DB2-BD59-A6C34878D82A}">
                    <a16:rowId xmlns:a16="http://schemas.microsoft.com/office/drawing/2014/main" val="471806903"/>
                  </a:ext>
                </a:extLst>
              </a:tr>
            </a:tbl>
          </a:graphicData>
        </a:graphic>
      </p:graphicFrame>
      <p:graphicFrame>
        <p:nvGraphicFramePr>
          <p:cNvPr id="7" name="Table 6">
            <a:extLst>
              <a:ext uri="{FF2B5EF4-FFF2-40B4-BE49-F238E27FC236}">
                <a16:creationId xmlns:a16="http://schemas.microsoft.com/office/drawing/2014/main" id="{2FDFA54D-5C43-4EAA-D4CE-CA247095BAE0}"/>
              </a:ext>
            </a:extLst>
          </p:cNvPr>
          <p:cNvGraphicFramePr>
            <a:graphicFrameLocks noGrp="1"/>
          </p:cNvGraphicFramePr>
          <p:nvPr>
            <p:extLst>
              <p:ext uri="{D42A27DB-BD31-4B8C-83A1-F6EECF244321}">
                <p14:modId xmlns:p14="http://schemas.microsoft.com/office/powerpoint/2010/main" val="181601614"/>
              </p:ext>
            </p:extLst>
          </p:nvPr>
        </p:nvGraphicFramePr>
        <p:xfrm>
          <a:off x="1333018" y="3902703"/>
          <a:ext cx="9525964" cy="2504440"/>
        </p:xfrm>
        <a:graphic>
          <a:graphicData uri="http://schemas.openxmlformats.org/drawingml/2006/table">
            <a:tbl>
              <a:tblPr firstRow="1" bandRow="1">
                <a:tableStyleId>{5C22544A-7EE6-4342-B048-85BDC9FD1C3A}</a:tableStyleId>
              </a:tblPr>
              <a:tblGrid>
                <a:gridCol w="4762982">
                  <a:extLst>
                    <a:ext uri="{9D8B030D-6E8A-4147-A177-3AD203B41FA5}">
                      <a16:colId xmlns:a16="http://schemas.microsoft.com/office/drawing/2014/main" val="3382941947"/>
                    </a:ext>
                  </a:extLst>
                </a:gridCol>
                <a:gridCol w="4762982">
                  <a:extLst>
                    <a:ext uri="{9D8B030D-6E8A-4147-A177-3AD203B41FA5}">
                      <a16:colId xmlns:a16="http://schemas.microsoft.com/office/drawing/2014/main" val="433694154"/>
                    </a:ext>
                  </a:extLst>
                </a:gridCol>
              </a:tblGrid>
              <a:tr h="370840">
                <a:tc>
                  <a:txBody>
                    <a:bodyPr/>
                    <a:lstStyle/>
                    <a:p>
                      <a:r>
                        <a:rPr lang="en-US"/>
                        <a:t>Movement in dance: </a:t>
                      </a:r>
                    </a:p>
                  </a:txBody>
                  <a:tcPr/>
                </a:tc>
                <a:tc>
                  <a:txBody>
                    <a:bodyPr/>
                    <a:lstStyle/>
                    <a:p>
                      <a:r>
                        <a:rPr lang="en-US"/>
                        <a:t>Why muscular endurance is important for it:</a:t>
                      </a:r>
                    </a:p>
                  </a:txBody>
                  <a:tcPr/>
                </a:tc>
                <a:extLst>
                  <a:ext uri="{0D108BD9-81ED-4DB2-BD59-A6C34878D82A}">
                    <a16:rowId xmlns:a16="http://schemas.microsoft.com/office/drawing/2014/main" val="3929541200"/>
                  </a:ext>
                </a:extLst>
              </a:tr>
              <a:tr h="370840">
                <a:tc>
                  <a:txBody>
                    <a:bodyPr/>
                    <a:lstStyle/>
                    <a:p>
                      <a:r>
                        <a:rPr lang="en-US" sz="1600"/>
                        <a:t>Routine (Stamina)</a:t>
                      </a:r>
                    </a:p>
                  </a:txBody>
                  <a:tcPr/>
                </a:tc>
                <a:tc>
                  <a:txBody>
                    <a:bodyPr/>
                    <a:lstStyle/>
                    <a:p>
                      <a:r>
                        <a:rPr lang="en-US" sz="1600"/>
                        <a:t>Muscular endurance is crucial when performing a routine as it allows the dancer to sustain a high amount of energy without feeling fatigued. </a:t>
                      </a:r>
                    </a:p>
                  </a:txBody>
                  <a:tcPr/>
                </a:tc>
                <a:extLst>
                  <a:ext uri="{0D108BD9-81ED-4DB2-BD59-A6C34878D82A}">
                    <a16:rowId xmlns:a16="http://schemas.microsoft.com/office/drawing/2014/main" val="1844080818"/>
                  </a:ext>
                </a:extLst>
              </a:tr>
              <a:tr h="370840">
                <a:tc>
                  <a:txBody>
                    <a:bodyPr/>
                    <a:lstStyle/>
                    <a:p>
                      <a:r>
                        <a:rPr lang="en-US" sz="1600"/>
                        <a:t>Fast footwork (Tap)</a:t>
                      </a:r>
                    </a:p>
                  </a:txBody>
                  <a:tcPr/>
                </a:tc>
                <a:tc>
                  <a:txBody>
                    <a:bodyPr/>
                    <a:lstStyle/>
                    <a:p>
                      <a:r>
                        <a:rPr lang="en-GB" sz="1600"/>
                        <a:t>To paraphrase from Paula 2025, having muscular endurance allows the muscles specifically in the calves, ankles, and shins to perform rapid, repetitive movements over an extended period without fatiguing or causing the technique to become sloppy</a:t>
                      </a:r>
                      <a:r>
                        <a:rPr lang="en-GB" sz="1600" b="0" i="0" u="none" strike="noStrike" kern="1200">
                          <a:solidFill>
                            <a:schemeClr val="dk1"/>
                          </a:solidFill>
                          <a:effectLst/>
                          <a:latin typeface="+mn-lt"/>
                          <a:ea typeface="+mn-ea"/>
                          <a:cs typeface="+mn-cs"/>
                        </a:rPr>
                        <a:t>. </a:t>
                      </a:r>
                      <a:endParaRPr lang="en-US" sz="1600"/>
                    </a:p>
                  </a:txBody>
                  <a:tcPr/>
                </a:tc>
                <a:extLst>
                  <a:ext uri="{0D108BD9-81ED-4DB2-BD59-A6C34878D82A}">
                    <a16:rowId xmlns:a16="http://schemas.microsoft.com/office/drawing/2014/main" val="1090948410"/>
                  </a:ext>
                </a:extLst>
              </a:tr>
            </a:tbl>
          </a:graphicData>
        </a:graphic>
      </p:graphicFrame>
      <p:sp>
        <p:nvSpPr>
          <p:cNvPr id="2" name="TextBox 1">
            <a:extLst>
              <a:ext uri="{FF2B5EF4-FFF2-40B4-BE49-F238E27FC236}">
                <a16:creationId xmlns:a16="http://schemas.microsoft.com/office/drawing/2014/main" id="{27E23898-1A1D-3ADF-3D7A-730485AC542E}"/>
              </a:ext>
            </a:extLst>
          </p:cNvPr>
          <p:cNvSpPr txBox="1"/>
          <p:nvPr/>
        </p:nvSpPr>
        <p:spPr>
          <a:xfrm>
            <a:off x="810229" y="92597"/>
            <a:ext cx="3646025" cy="461665"/>
          </a:xfrm>
          <a:prstGeom prst="rect">
            <a:avLst/>
          </a:prstGeom>
          <a:noFill/>
        </p:spPr>
        <p:txBody>
          <a:bodyPr wrap="square" rtlCol="0">
            <a:spAutoFit/>
          </a:bodyPr>
          <a:lstStyle/>
          <a:p>
            <a:r>
              <a:rPr lang="en-US" sz="2400" b="1"/>
              <a:t>By Eva</a:t>
            </a:r>
          </a:p>
        </p:txBody>
      </p:sp>
    </p:spTree>
    <p:extLst>
      <p:ext uri="{BB962C8B-B14F-4D97-AF65-F5344CB8AC3E}">
        <p14:creationId xmlns:p14="http://schemas.microsoft.com/office/powerpoint/2010/main" val="3123869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A1DB0-8885-9626-661C-0C9A2ECBF493}"/>
              </a:ext>
            </a:extLst>
          </p:cNvPr>
          <p:cNvSpPr>
            <a:spLocks noGrp="1"/>
          </p:cNvSpPr>
          <p:nvPr>
            <p:ph type="title"/>
          </p:nvPr>
        </p:nvSpPr>
        <p:spPr/>
        <p:txBody>
          <a:bodyPr/>
          <a:lstStyle/>
          <a:p>
            <a:r>
              <a:rPr lang="en-US"/>
              <a:t>Cardiovascular fitness (Dai)</a:t>
            </a:r>
          </a:p>
        </p:txBody>
      </p:sp>
      <p:sp>
        <p:nvSpPr>
          <p:cNvPr id="4" name="Content Placeholder 3">
            <a:extLst>
              <a:ext uri="{FF2B5EF4-FFF2-40B4-BE49-F238E27FC236}">
                <a16:creationId xmlns:a16="http://schemas.microsoft.com/office/drawing/2014/main" id="{928599FB-DA16-D6BD-4965-CFA1432DC930}"/>
              </a:ext>
            </a:extLst>
          </p:cNvPr>
          <p:cNvSpPr>
            <a:spLocks noGrp="1"/>
          </p:cNvSpPr>
          <p:nvPr>
            <p:ph idx="1"/>
          </p:nvPr>
        </p:nvSpPr>
        <p:spPr/>
        <p:txBody>
          <a:bodyPr vert="horz" lIns="91440" tIns="45720" rIns="91440" bIns="45720" rtlCol="0" anchor="t">
            <a:normAutofit fontScale="77500" lnSpcReduction="20000"/>
          </a:bodyPr>
          <a:lstStyle/>
          <a:p>
            <a:pPr marL="383540" indent="-383540">
              <a:buNone/>
            </a:pPr>
            <a:r>
              <a:rPr lang="en-GB">
                <a:ea typeface="+mn-lt"/>
                <a:cs typeface="+mn-lt"/>
              </a:rPr>
              <a:t>The importance of Cardiovascular endurance</a:t>
            </a:r>
          </a:p>
          <a:p>
            <a:pPr marL="383540" indent="-383540">
              <a:buNone/>
            </a:pPr>
            <a:r>
              <a:rPr lang="en-GB">
                <a:ea typeface="+mn-lt"/>
                <a:cs typeface="+mn-lt"/>
              </a:rPr>
              <a:t>Increases the ability to be able to perform long and intense routines for an extended period of time. This is important in dance and performing as a whole, due to an audience being affected by the fatigue or lapse in intensity of a performer on stage.</a:t>
            </a:r>
            <a:endParaRPr lang="en-US"/>
          </a:p>
          <a:p>
            <a:pPr marL="383540" indent="-383540">
              <a:buNone/>
            </a:pPr>
            <a:endParaRPr lang="en-GB"/>
          </a:p>
          <a:p>
            <a:pPr marL="383540" indent="-383540">
              <a:buNone/>
            </a:pPr>
            <a:r>
              <a:rPr lang="en-GB">
                <a:ea typeface="+mn-lt"/>
                <a:cs typeface="+mn-lt"/>
              </a:rPr>
              <a:t>Studies suggest that the best kind of exercise for improving cardiovascular endurance is interval training, such as circuit. This sort of training is high intensity for a period with short breaks in between exercises. </a:t>
            </a:r>
            <a:endParaRPr lang="en-GB"/>
          </a:p>
          <a:p>
            <a:pPr marL="383540" indent="-383540">
              <a:buNone/>
            </a:pPr>
            <a:endParaRPr lang="en-GB"/>
          </a:p>
          <a:p>
            <a:pPr marL="383540" indent="-383540">
              <a:buNone/>
            </a:pPr>
            <a:r>
              <a:rPr lang="en-GB">
                <a:ea typeface="+mn-lt"/>
                <a:cs typeface="+mn-lt"/>
              </a:rPr>
              <a:t>Why this works?</a:t>
            </a:r>
            <a:endParaRPr lang="en-GB"/>
          </a:p>
          <a:p>
            <a:pPr marL="383540" indent="-383540">
              <a:buNone/>
            </a:pPr>
            <a:endParaRPr lang="en-GB"/>
          </a:p>
          <a:p>
            <a:pPr marL="383540" indent="-383540">
              <a:buNone/>
            </a:pPr>
            <a:r>
              <a:rPr lang="en-GB">
                <a:ea typeface="+mn-lt"/>
                <a:cs typeface="+mn-lt"/>
              </a:rPr>
              <a:t>Very rarely would a dancer go for a slow 45-50 min jog so interval training where you’d do 3-5 minutes of high intensity with breaks between sets improves the strength of a performer’s lungs and heart.</a:t>
            </a:r>
            <a:endParaRPr lang="en-GB"/>
          </a:p>
          <a:p>
            <a:pPr marL="0" indent="0">
              <a:buNone/>
            </a:pPr>
            <a:endParaRPr lang="en-GB"/>
          </a:p>
        </p:txBody>
      </p:sp>
    </p:spTree>
    <p:extLst>
      <p:ext uri="{BB962C8B-B14F-4D97-AF65-F5344CB8AC3E}">
        <p14:creationId xmlns:p14="http://schemas.microsoft.com/office/powerpoint/2010/main" val="1779686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343B32-C0D1-9F42-F1A8-9D8FD893479E}"/>
              </a:ext>
            </a:extLst>
          </p:cNvPr>
          <p:cNvSpPr txBox="1"/>
          <p:nvPr/>
        </p:nvSpPr>
        <p:spPr>
          <a:xfrm>
            <a:off x="1037167" y="275166"/>
            <a:ext cx="1091141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t>Power in Dance</a:t>
            </a:r>
          </a:p>
        </p:txBody>
      </p:sp>
      <p:sp>
        <p:nvSpPr>
          <p:cNvPr id="4" name="TextBox 3">
            <a:extLst>
              <a:ext uri="{FF2B5EF4-FFF2-40B4-BE49-F238E27FC236}">
                <a16:creationId xmlns:a16="http://schemas.microsoft.com/office/drawing/2014/main" id="{674A16E0-65D0-662E-9424-02C9CDB950ED}"/>
              </a:ext>
            </a:extLst>
          </p:cNvPr>
          <p:cNvSpPr txBox="1"/>
          <p:nvPr/>
        </p:nvSpPr>
        <p:spPr>
          <a:xfrm>
            <a:off x="1206500" y="1227666"/>
            <a:ext cx="10604500" cy="29238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Power in Dance is the combination of strength and power in a movement to create impactful and controlled movement.</a:t>
            </a:r>
          </a:p>
          <a:p>
            <a:endParaRPr lang="en-GB" sz="2400"/>
          </a:p>
          <a:p>
            <a:r>
              <a:rPr lang="en-GB" sz="1600">
                <a:solidFill>
                  <a:srgbClr val="333333"/>
                </a:solidFill>
                <a:highlight>
                  <a:srgbClr val="F6F6F6"/>
                </a:highlight>
                <a:ea typeface="+mn-lt"/>
                <a:cs typeface="+mn-lt"/>
              </a:rPr>
              <a:t>The four sources of power are:</a:t>
            </a:r>
            <a:endParaRPr lang="en-GB" sz="1600"/>
          </a:p>
          <a:p>
            <a:pPr marL="285750" indent="-285750">
              <a:buFont typeface="Arial"/>
              <a:buChar char="•"/>
            </a:pPr>
            <a:r>
              <a:rPr lang="en-GB" sz="1600" b="1">
                <a:solidFill>
                  <a:srgbClr val="333333"/>
                </a:solidFill>
                <a:highlight>
                  <a:srgbClr val="F6F6F6"/>
                </a:highlight>
                <a:ea typeface="+mn-lt"/>
                <a:cs typeface="+mn-lt"/>
              </a:rPr>
              <a:t>Gravity Power</a:t>
            </a:r>
            <a:r>
              <a:rPr lang="en-GB" sz="1600">
                <a:solidFill>
                  <a:srgbClr val="333333"/>
                </a:solidFill>
                <a:highlight>
                  <a:srgbClr val="F6F6F6"/>
                </a:highlight>
                <a:ea typeface="+mn-lt"/>
                <a:cs typeface="+mn-lt"/>
              </a:rPr>
              <a:t>, which is constantly at work pushing us towards the floor.</a:t>
            </a:r>
            <a:endParaRPr lang="en-GB" sz="1600"/>
          </a:p>
          <a:p>
            <a:pPr marL="285750" indent="-285750">
              <a:buFont typeface="Arial"/>
              <a:buChar char="•"/>
            </a:pPr>
            <a:r>
              <a:rPr lang="en-GB" sz="1600" b="1">
                <a:solidFill>
                  <a:srgbClr val="333333"/>
                </a:solidFill>
                <a:highlight>
                  <a:srgbClr val="F6F6F6"/>
                </a:highlight>
                <a:ea typeface="+mn-lt"/>
                <a:cs typeface="+mn-lt"/>
              </a:rPr>
              <a:t>Muscular Power</a:t>
            </a:r>
            <a:r>
              <a:rPr lang="en-GB" sz="1600">
                <a:solidFill>
                  <a:srgbClr val="333333"/>
                </a:solidFill>
                <a:highlight>
                  <a:srgbClr val="F6F6F6"/>
                </a:highlight>
                <a:ea typeface="+mn-lt"/>
                <a:cs typeface="+mn-lt"/>
              </a:rPr>
              <a:t>, utilized when engaging various muscles to move the body.</a:t>
            </a:r>
            <a:endParaRPr lang="en-GB" sz="1600"/>
          </a:p>
          <a:p>
            <a:pPr marL="285750" indent="-285750">
              <a:buFont typeface="Arial"/>
              <a:buChar char="•"/>
            </a:pPr>
            <a:r>
              <a:rPr lang="en-GB" sz="1600" b="1">
                <a:solidFill>
                  <a:srgbClr val="333333"/>
                </a:solidFill>
                <a:highlight>
                  <a:srgbClr val="F6F6F6"/>
                </a:highlight>
                <a:ea typeface="+mn-lt"/>
                <a:cs typeface="+mn-lt"/>
              </a:rPr>
              <a:t>Centrifugal Force</a:t>
            </a:r>
            <a:r>
              <a:rPr lang="en-GB" sz="1600">
                <a:solidFill>
                  <a:srgbClr val="333333"/>
                </a:solidFill>
                <a:highlight>
                  <a:srgbClr val="F6F6F6"/>
                </a:highlight>
                <a:ea typeface="+mn-lt"/>
                <a:cs typeface="+mn-lt"/>
              </a:rPr>
              <a:t>, which is power created on the outside of a turn.</a:t>
            </a:r>
            <a:endParaRPr lang="en-GB" sz="1600"/>
          </a:p>
          <a:p>
            <a:pPr marL="285750" indent="-285750">
              <a:buFont typeface="Arial"/>
              <a:buChar char="•"/>
            </a:pPr>
            <a:r>
              <a:rPr lang="en-GB" sz="1600" b="1">
                <a:solidFill>
                  <a:srgbClr val="333333"/>
                </a:solidFill>
                <a:highlight>
                  <a:srgbClr val="F6F6F6"/>
                </a:highlight>
                <a:ea typeface="+mn-lt"/>
                <a:cs typeface="+mn-lt"/>
              </a:rPr>
              <a:t>Centripetal Force</a:t>
            </a:r>
            <a:r>
              <a:rPr lang="en-GB" sz="1600">
                <a:solidFill>
                  <a:srgbClr val="333333"/>
                </a:solidFill>
                <a:highlight>
                  <a:srgbClr val="F6F6F6"/>
                </a:highlight>
                <a:ea typeface="+mn-lt"/>
                <a:cs typeface="+mn-lt"/>
              </a:rPr>
              <a:t>, which is power created on the inside of a turn.</a:t>
            </a:r>
            <a:endParaRPr lang="en-GB" sz="1600">
              <a:solidFill>
                <a:srgbClr val="333333"/>
              </a:solidFill>
              <a:highlight>
                <a:srgbClr val="F6F6F6"/>
              </a:highlight>
            </a:endParaRPr>
          </a:p>
          <a:p>
            <a:pPr marL="285750" indent="-285750">
              <a:buFont typeface="Arial"/>
              <a:buChar char="•"/>
            </a:pPr>
            <a:endParaRPr lang="en-GB" sz="1300">
              <a:solidFill>
                <a:srgbClr val="333333"/>
              </a:solidFill>
              <a:highlight>
                <a:srgbClr val="F6F6F6"/>
              </a:highlight>
            </a:endParaRPr>
          </a:p>
          <a:p>
            <a:endParaRPr lang="en-GB" sz="1300">
              <a:solidFill>
                <a:srgbClr val="333333"/>
              </a:solidFill>
              <a:highlight>
                <a:srgbClr val="F6F6F6"/>
              </a:highlight>
            </a:endParaRPr>
          </a:p>
          <a:p>
            <a:endParaRPr lang="en-GB"/>
          </a:p>
        </p:txBody>
      </p:sp>
      <p:sp>
        <p:nvSpPr>
          <p:cNvPr id="5" name="TextBox 4">
            <a:extLst>
              <a:ext uri="{FF2B5EF4-FFF2-40B4-BE49-F238E27FC236}">
                <a16:creationId xmlns:a16="http://schemas.microsoft.com/office/drawing/2014/main" id="{03FD1C3C-B100-B614-60A4-6FA578147CD1}"/>
              </a:ext>
            </a:extLst>
          </p:cNvPr>
          <p:cNvSpPr txBox="1"/>
          <p:nvPr/>
        </p:nvSpPr>
        <p:spPr>
          <a:xfrm>
            <a:off x="1090083" y="4085166"/>
            <a:ext cx="1069975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Power in dance is important as it helps with your ability for leaps and jumps, it also helps with the control of the return after. </a:t>
            </a:r>
          </a:p>
          <a:p>
            <a:endParaRPr lang="en-GB"/>
          </a:p>
          <a:p>
            <a:r>
              <a:rPr lang="en-GB"/>
              <a:t>Power is also very important in the dynamics of dancing to create an impactful and enjoyable routine andf for performers. </a:t>
            </a:r>
          </a:p>
        </p:txBody>
      </p:sp>
    </p:spTree>
    <p:extLst>
      <p:ext uri="{BB962C8B-B14F-4D97-AF65-F5344CB8AC3E}">
        <p14:creationId xmlns:p14="http://schemas.microsoft.com/office/powerpoint/2010/main" val="3676182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8B33D2-BD3F-92C6-5189-5FEDDBF6982A}"/>
              </a:ext>
            </a:extLst>
          </p:cNvPr>
          <p:cNvSpPr txBox="1"/>
          <p:nvPr/>
        </p:nvSpPr>
        <p:spPr>
          <a:xfrm>
            <a:off x="1121833" y="370416"/>
            <a:ext cx="10720916"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t>Types of Exercise to improve power for dance</a:t>
            </a:r>
          </a:p>
          <a:p>
            <a:endParaRPr lang="en-GB" sz="4000"/>
          </a:p>
          <a:p>
            <a:endParaRPr lang="en-GB" sz="4000"/>
          </a:p>
          <a:p>
            <a:pPr marL="342900" indent="-342900">
              <a:buFont typeface="Arial"/>
              <a:buChar char="•"/>
            </a:pPr>
            <a:r>
              <a:rPr lang="en-GB" sz="2400"/>
              <a:t>Planks and Russian twists for core strength (especially in lifts)</a:t>
            </a:r>
          </a:p>
          <a:p>
            <a:pPr marL="342900" indent="-342900">
              <a:buFont typeface="Arial"/>
              <a:buChar char="•"/>
            </a:pPr>
            <a:r>
              <a:rPr lang="en-GB" sz="2400"/>
              <a:t>Kettlebell swings</a:t>
            </a:r>
          </a:p>
          <a:p>
            <a:pPr marL="342900" indent="-342900">
              <a:buFont typeface="Arial"/>
              <a:buChar char="•"/>
            </a:pPr>
            <a:r>
              <a:rPr lang="en-GB" sz="2400"/>
              <a:t>Box Jumps </a:t>
            </a:r>
          </a:p>
          <a:p>
            <a:pPr marL="342900" indent="-342900">
              <a:buFont typeface="Arial"/>
              <a:buChar char="•"/>
            </a:pPr>
            <a:r>
              <a:rPr lang="en-GB" sz="2400"/>
              <a:t>Jump squats</a:t>
            </a:r>
          </a:p>
          <a:p>
            <a:pPr marL="342900" indent="-342900">
              <a:buFont typeface="Arial"/>
              <a:buChar char="•"/>
            </a:pPr>
            <a:endParaRPr lang="en-GB" sz="2400"/>
          </a:p>
          <a:p>
            <a:pPr marL="342900" indent="-342900">
              <a:buFont typeface="Arial"/>
              <a:buChar char="•"/>
            </a:pPr>
            <a:endParaRPr lang="en-GB" sz="2400"/>
          </a:p>
          <a:p>
            <a:r>
              <a:rPr lang="en-GB" sz="2400"/>
              <a:t>Overall body weight intense exercises work well for improving power which adds to balance and dynamic in dance and performance.</a:t>
            </a:r>
          </a:p>
          <a:p>
            <a:pPr marL="342900" indent="-342900">
              <a:buFont typeface="Arial"/>
              <a:buChar char="•"/>
            </a:pPr>
            <a:endParaRPr lang="en-GB" sz="2400"/>
          </a:p>
        </p:txBody>
      </p:sp>
    </p:spTree>
    <p:extLst>
      <p:ext uri="{BB962C8B-B14F-4D97-AF65-F5344CB8AC3E}">
        <p14:creationId xmlns:p14="http://schemas.microsoft.com/office/powerpoint/2010/main" val="3203131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C50C4-3125-3629-D38A-D7A024686D3C}"/>
              </a:ext>
            </a:extLst>
          </p:cNvPr>
          <p:cNvSpPr>
            <a:spLocks noGrp="1"/>
          </p:cNvSpPr>
          <p:nvPr>
            <p:ph type="title"/>
          </p:nvPr>
        </p:nvSpPr>
        <p:spPr>
          <a:xfrm>
            <a:off x="1371600" y="685800"/>
            <a:ext cx="9601200" cy="1485900"/>
          </a:xfrm>
        </p:spPr>
        <p:txBody>
          <a:bodyPr>
            <a:normAutofit/>
          </a:bodyPr>
          <a:lstStyle/>
          <a:p>
            <a:r>
              <a:rPr lang="en-US" b="1"/>
              <a:t>Applying training principles to dance:</a:t>
            </a:r>
          </a:p>
        </p:txBody>
      </p:sp>
      <p:graphicFrame>
        <p:nvGraphicFramePr>
          <p:cNvPr id="6" name="Content Placeholder 2">
            <a:extLst>
              <a:ext uri="{FF2B5EF4-FFF2-40B4-BE49-F238E27FC236}">
                <a16:creationId xmlns:a16="http://schemas.microsoft.com/office/drawing/2014/main" id="{0C63BB6A-1165-5018-2322-118FDAC040FB}"/>
              </a:ext>
            </a:extLst>
          </p:cNvPr>
          <p:cNvGraphicFramePr>
            <a:graphicFrameLocks noGrp="1"/>
          </p:cNvGraphicFramePr>
          <p:nvPr>
            <p:ph idx="1"/>
            <p:extLst>
              <p:ext uri="{D42A27DB-BD31-4B8C-83A1-F6EECF244321}">
                <p14:modId xmlns:p14="http://schemas.microsoft.com/office/powerpoint/2010/main" val="3668810416"/>
              </p:ext>
            </p:extLst>
          </p:nvPr>
        </p:nvGraphicFramePr>
        <p:xfrm>
          <a:off x="918818" y="1612348"/>
          <a:ext cx="10948503" cy="48734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mc:AlternateContent xmlns:mc="http://schemas.openxmlformats.org/markup-compatibility/2006">
        <mc:Choice xmlns:p14="http://schemas.microsoft.com/office/powerpoint/2010/main" Requires="p14">
          <p:contentPart p14:bwMode="auto" r:id="rId7">
            <p14:nvContentPartPr>
              <p14:cNvPr id="4" name="Ink 3">
                <a:extLst>
                  <a:ext uri="{FF2B5EF4-FFF2-40B4-BE49-F238E27FC236}">
                    <a16:creationId xmlns:a16="http://schemas.microsoft.com/office/drawing/2014/main" id="{A9C87ED1-838E-CC3A-0307-0FD5C0AA3827}"/>
                  </a:ext>
                </a:extLst>
              </p14:cNvPr>
              <p14:cNvContentPartPr/>
              <p14:nvPr/>
            </p14:nvContentPartPr>
            <p14:xfrm>
              <a:off x="12804914" y="3034196"/>
              <a:ext cx="13804" cy="13804"/>
            </p14:xfrm>
          </p:contentPart>
        </mc:Choice>
        <mc:Fallback>
          <p:pic>
            <p:nvPicPr>
              <p:cNvPr id="4" name="Ink 3">
                <a:extLst>
                  <a:ext uri="{FF2B5EF4-FFF2-40B4-BE49-F238E27FC236}">
                    <a16:creationId xmlns:a16="http://schemas.microsoft.com/office/drawing/2014/main" id="{A9C87ED1-838E-CC3A-0307-0FD5C0AA3827}"/>
                  </a:ext>
                </a:extLst>
              </p:cNvPr>
              <p:cNvPicPr/>
              <p:nvPr/>
            </p:nvPicPr>
            <p:blipFill>
              <a:blip r:embed="rId8"/>
              <a:stretch>
                <a:fillRect/>
              </a:stretch>
            </p:blipFill>
            <p:spPr>
              <a:xfrm>
                <a:off x="12114714" y="2343996"/>
                <a:ext cx="1380400" cy="1380400"/>
              </a:xfrm>
              <a:prstGeom prst="rect">
                <a:avLst/>
              </a:prstGeom>
            </p:spPr>
          </p:pic>
        </mc:Fallback>
      </mc:AlternateContent>
    </p:spTree>
    <p:extLst>
      <p:ext uri="{BB962C8B-B14F-4D97-AF65-F5344CB8AC3E}">
        <p14:creationId xmlns:p14="http://schemas.microsoft.com/office/powerpoint/2010/main" val="733980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21438-149F-4273-63E2-8FCE32BC23DC}"/>
              </a:ext>
            </a:extLst>
          </p:cNvPr>
          <p:cNvSpPr>
            <a:spLocks noGrp="1"/>
          </p:cNvSpPr>
          <p:nvPr>
            <p:ph type="title"/>
          </p:nvPr>
        </p:nvSpPr>
        <p:spPr>
          <a:xfrm>
            <a:off x="916062" y="3744520"/>
            <a:ext cx="7333614" cy="1080379"/>
          </a:xfrm>
        </p:spPr>
        <p:txBody>
          <a:bodyPr vert="horz" lIns="91440" tIns="45720" rIns="91440" bIns="45720" rtlCol="0" anchor="b">
            <a:normAutofit fontScale="90000"/>
          </a:bodyPr>
          <a:lstStyle/>
          <a:p>
            <a:r>
              <a:rPr lang="en-US" sz="7000" cap="all"/>
              <a:t>Conclusion </a:t>
            </a:r>
            <a:br>
              <a:rPr lang="en-US" sz="7000" cap="all"/>
            </a:br>
            <a:br>
              <a:rPr lang="en-US" sz="7000" cap="all"/>
            </a:br>
            <a:br>
              <a:rPr lang="en-US" sz="7000" cap="all"/>
            </a:br>
            <a:br>
              <a:rPr lang="en-US"/>
            </a:br>
            <a:endParaRPr lang="en-US"/>
          </a:p>
          <a:p>
            <a:endParaRPr lang="en-US" sz="7000" cap="all"/>
          </a:p>
        </p:txBody>
      </p:sp>
      <p:sp>
        <p:nvSpPr>
          <p:cNvPr id="5" name="TextBox 4">
            <a:extLst>
              <a:ext uri="{FF2B5EF4-FFF2-40B4-BE49-F238E27FC236}">
                <a16:creationId xmlns:a16="http://schemas.microsoft.com/office/drawing/2014/main" id="{3CA028DD-F289-ECD3-59E0-2763815BF131}"/>
              </a:ext>
            </a:extLst>
          </p:cNvPr>
          <p:cNvSpPr txBox="1"/>
          <p:nvPr/>
        </p:nvSpPr>
        <p:spPr>
          <a:xfrm>
            <a:off x="1074011" y="1585463"/>
            <a:ext cx="10962517" cy="35086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ea typeface="+mn-lt"/>
                <a:cs typeface="+mn-lt"/>
              </a:rPr>
              <a:t>In conclusion, fitness plays a vital role in dance performance, as it supports both technical ability and expressive movement. Key components such as flexibility, mobility, strength, muscular endurance, cardiovascular fitness and power all contribute to a dancer’s ability to perform safely, confidently and effectively. By developing these areas of fitness, dancers can improve performance quality, reduce the risk of injury and maintain long term participation in dance and musical theatre. </a:t>
            </a:r>
            <a:endParaRPr lang="en-US" sz="2400"/>
          </a:p>
          <a:p>
            <a:br>
              <a:rPr lang="en-US"/>
            </a:br>
            <a:endParaRPr lang="en-US"/>
          </a:p>
          <a:p>
            <a:pPr algn="l"/>
            <a:endParaRPr lang="en-GB"/>
          </a:p>
        </p:txBody>
      </p:sp>
    </p:spTree>
    <p:extLst>
      <p:ext uri="{BB962C8B-B14F-4D97-AF65-F5344CB8AC3E}">
        <p14:creationId xmlns:p14="http://schemas.microsoft.com/office/powerpoint/2010/main" val="35066697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06858-9C29-AE0E-2D19-B9695AC994FE}"/>
              </a:ext>
            </a:extLst>
          </p:cNvPr>
          <p:cNvSpPr>
            <a:spLocks noGrp="1"/>
          </p:cNvSpPr>
          <p:nvPr>
            <p:ph type="title"/>
          </p:nvPr>
        </p:nvSpPr>
        <p:spPr>
          <a:xfrm>
            <a:off x="990600" y="105335"/>
            <a:ext cx="9601200" cy="1485900"/>
          </a:xfrm>
        </p:spPr>
        <p:txBody>
          <a:bodyPr/>
          <a:lstStyle/>
          <a:p>
            <a:r>
              <a:rPr lang="en-US" b="1"/>
              <a:t>Reference:</a:t>
            </a:r>
          </a:p>
        </p:txBody>
      </p:sp>
      <p:sp>
        <p:nvSpPr>
          <p:cNvPr id="3" name="Content Placeholder 2">
            <a:extLst>
              <a:ext uri="{FF2B5EF4-FFF2-40B4-BE49-F238E27FC236}">
                <a16:creationId xmlns:a16="http://schemas.microsoft.com/office/drawing/2014/main" id="{1E8A86C6-8FC1-E2FC-91FB-6C6D18790803}"/>
              </a:ext>
            </a:extLst>
          </p:cNvPr>
          <p:cNvSpPr>
            <a:spLocks noGrp="1"/>
          </p:cNvSpPr>
          <p:nvPr>
            <p:ph idx="1"/>
          </p:nvPr>
        </p:nvSpPr>
        <p:spPr>
          <a:xfrm>
            <a:off x="990600" y="1034772"/>
            <a:ext cx="11203641" cy="5486400"/>
          </a:xfrm>
        </p:spPr>
        <p:txBody>
          <a:bodyPr vert="horz" lIns="91440" tIns="45720" rIns="91440" bIns="45720" rtlCol="0" anchor="t">
            <a:normAutofit fontScale="70000" lnSpcReduction="20000"/>
          </a:bodyPr>
          <a:lstStyle/>
          <a:p>
            <a:pPr marL="383540" indent="-383540">
              <a:buNone/>
            </a:pPr>
            <a:r>
              <a:rPr lang="en-US">
                <a:latin typeface="Times New Roman"/>
                <a:cs typeface="Times New Roman"/>
              </a:rPr>
              <a:t>Acro Unlimited (2025). </a:t>
            </a:r>
            <a:r>
              <a:rPr lang="en-US" i="1">
                <a:latin typeface="Times New Roman"/>
                <a:cs typeface="Times New Roman"/>
              </a:rPr>
              <a:t>FLEXIBILITY - Acro Unlimited</a:t>
            </a:r>
            <a:r>
              <a:rPr lang="en-US">
                <a:latin typeface="Times New Roman"/>
                <a:cs typeface="Times New Roman"/>
              </a:rPr>
              <a:t>. [online] Acro Unlimited. Available at: </a:t>
            </a:r>
            <a:r>
              <a:rPr lang="en-US">
                <a:latin typeface="Times New Roman"/>
                <a:cs typeface="Times New Roman"/>
                <a:hlinkClick r:id="rId2"/>
              </a:rPr>
              <a:t>https://acrounlimited.com/portfolio-items/flexibility/</a:t>
            </a:r>
            <a:r>
              <a:rPr lang="en-US">
                <a:latin typeface="Times New Roman"/>
                <a:cs typeface="Times New Roman"/>
              </a:rPr>
              <a:t> [Accessed 10 Feb. 2026].</a:t>
            </a:r>
            <a:endParaRPr lang="en-US"/>
          </a:p>
          <a:p>
            <a:pPr marL="383540" indent="-383540">
              <a:buNone/>
            </a:pPr>
            <a:r>
              <a:rPr lang="en-US">
                <a:latin typeface="Times New Roman"/>
                <a:cs typeface="Times New Roman"/>
              </a:rPr>
              <a:t>ACSM (2025). </a:t>
            </a:r>
            <a:r>
              <a:rPr lang="en-US" i="1">
                <a:latin typeface="Times New Roman"/>
                <a:cs typeface="Times New Roman"/>
              </a:rPr>
              <a:t>ACSM’s Guidelines for Exercise Testing and Prescription</a:t>
            </a:r>
            <a:r>
              <a:rPr lang="en-US">
                <a:latin typeface="Times New Roman"/>
                <a:cs typeface="Times New Roman"/>
              </a:rPr>
              <a:t>. [online] ACSM. Available at: </a:t>
            </a:r>
            <a:r>
              <a:rPr lang="en-US">
                <a:latin typeface="Times New Roman"/>
                <a:cs typeface="Times New Roman"/>
                <a:hlinkClick r:id="rId3"/>
              </a:rPr>
              <a:t>https://acsm.org/education-resources/books/guidelines-exercise-testing-prescription/</a:t>
            </a:r>
            <a:r>
              <a:rPr lang="en-US">
                <a:latin typeface="Times New Roman"/>
                <a:cs typeface="Times New Roman"/>
              </a:rPr>
              <a:t> [Accessed 7 Feb. 2026].</a:t>
            </a:r>
            <a:endParaRPr lang="en-US"/>
          </a:p>
          <a:p>
            <a:pPr marL="383540" indent="-383540">
              <a:buNone/>
            </a:pPr>
            <a:r>
              <a:rPr lang="en-US">
                <a:latin typeface="Times New Roman"/>
                <a:cs typeface="Times New Roman"/>
              </a:rPr>
              <a:t>Anker, S. (2016). </a:t>
            </a:r>
            <a:r>
              <a:rPr lang="en-US" i="1">
                <a:latin typeface="Times New Roman"/>
                <a:cs typeface="Times New Roman"/>
              </a:rPr>
              <a:t>Muscular Strength for Dancers</a:t>
            </a:r>
            <a:r>
              <a:rPr lang="en-US">
                <a:latin typeface="Times New Roman"/>
                <a:cs typeface="Times New Roman"/>
              </a:rPr>
              <a:t>. [online] Presenting Denver. Available at: </a:t>
            </a:r>
            <a:r>
              <a:rPr lang="en-US">
                <a:latin typeface="Times New Roman"/>
                <a:cs typeface="Times New Roman"/>
                <a:hlinkClick r:id="rId4"/>
              </a:rPr>
              <a:t>https://presentingdenver.org/muscular-strength-for-dancers/</a:t>
            </a:r>
            <a:r>
              <a:rPr lang="en-US">
                <a:latin typeface="Times New Roman"/>
                <a:cs typeface="Times New Roman"/>
              </a:rPr>
              <a:t> [Accessed 7 Feb. 2026].</a:t>
            </a:r>
            <a:endParaRPr lang="en-US"/>
          </a:p>
          <a:p>
            <a:pPr marL="383540" indent="-383540">
              <a:buNone/>
            </a:pPr>
            <a:r>
              <a:rPr lang="en-US">
                <a:latin typeface="Times New Roman"/>
                <a:cs typeface="Times New Roman"/>
              </a:rPr>
              <a:t>BBC (2019). </a:t>
            </a:r>
            <a:r>
              <a:rPr lang="en-US" i="1">
                <a:latin typeface="Times New Roman"/>
                <a:cs typeface="Times New Roman"/>
              </a:rPr>
              <a:t>Health, fitness and exercise - Edexcel - Revision 2 - GCSE Physical Education - BBC Bitesize</a:t>
            </a:r>
            <a:r>
              <a:rPr lang="en-US">
                <a:latin typeface="Times New Roman"/>
                <a:cs typeface="Times New Roman"/>
              </a:rPr>
              <a:t>. [online] BBC Bitesize. Available at: </a:t>
            </a:r>
            <a:r>
              <a:rPr lang="en-US">
                <a:latin typeface="Times New Roman"/>
                <a:cs typeface="Times New Roman"/>
                <a:hlinkClick r:id="rId5"/>
              </a:rPr>
              <a:t>https://www.bbc.co.uk/bitesize/guides/zxd4wxs/revision/2</a:t>
            </a:r>
            <a:r>
              <a:rPr lang="en-US">
                <a:latin typeface="Times New Roman"/>
                <a:cs typeface="Times New Roman"/>
              </a:rPr>
              <a:t> [Accessed 7 Feb. 2026].</a:t>
            </a:r>
            <a:endParaRPr lang="en-US"/>
          </a:p>
          <a:p>
            <a:pPr marL="383540" indent="-383540">
              <a:buNone/>
            </a:pPr>
            <a:r>
              <a:rPr lang="en-US">
                <a:latin typeface="Times New Roman"/>
                <a:cs typeface="Times New Roman"/>
              </a:rPr>
              <a:t>Blog, T.B. (2015). </a:t>
            </a:r>
            <a:r>
              <a:rPr lang="en-US" i="1">
                <a:latin typeface="Times New Roman"/>
                <a:cs typeface="Times New Roman"/>
              </a:rPr>
              <a:t>Cardio Training For Dancers – The Ballet Blog</a:t>
            </a:r>
            <a:r>
              <a:rPr lang="en-US">
                <a:latin typeface="Times New Roman"/>
                <a:cs typeface="Times New Roman"/>
              </a:rPr>
              <a:t>. [online] theballetblog.com. Available at: </a:t>
            </a:r>
            <a:r>
              <a:rPr lang="en-US">
                <a:latin typeface="Times New Roman"/>
                <a:cs typeface="Times New Roman"/>
                <a:hlinkClick r:id="rId6"/>
              </a:rPr>
              <a:t>https://theballetblog.com/portfolio/cardio-training-for-dancers/</a:t>
            </a:r>
            <a:r>
              <a:rPr lang="en-US">
                <a:latin typeface="Times New Roman"/>
                <a:cs typeface="Times New Roman"/>
              </a:rPr>
              <a:t> [Accessed Feb. 2026].</a:t>
            </a:r>
            <a:endParaRPr lang="en-US"/>
          </a:p>
          <a:p>
            <a:pPr marL="383540" indent="-383540">
              <a:buNone/>
            </a:pPr>
            <a:r>
              <a:rPr lang="en-US">
                <a:latin typeface="Times New Roman"/>
                <a:cs typeface="Times New Roman"/>
              </a:rPr>
              <a:t>December 23, G.P. and 2015 (2015). </a:t>
            </a:r>
            <a:r>
              <a:rPr lang="en-US" i="1">
                <a:latin typeface="Times New Roman"/>
                <a:cs typeface="Times New Roman"/>
              </a:rPr>
              <a:t>Four ways to use power in dance</a:t>
            </a:r>
            <a:r>
              <a:rPr lang="en-US">
                <a:latin typeface="Times New Roman"/>
                <a:cs typeface="Times New Roman"/>
              </a:rPr>
              <a:t>. [online] Delta.Dance. Available at: </a:t>
            </a:r>
            <a:r>
              <a:rPr lang="en-US">
                <a:latin typeface="Times New Roman"/>
                <a:cs typeface="Times New Roman"/>
                <a:hlinkClick r:id="rId7"/>
              </a:rPr>
              <a:t>https://delta.dance/2015/12/four-ways-to-use-power-in-dance/</a:t>
            </a:r>
            <a:r>
              <a:rPr lang="en-US">
                <a:latin typeface="Times New Roman"/>
                <a:cs typeface="Times New Roman"/>
              </a:rPr>
              <a:t> [Accessed 10 Feb. 2026].</a:t>
            </a:r>
            <a:endParaRPr lang="en-US"/>
          </a:p>
          <a:p>
            <a:pPr marL="383540" indent="-383540">
              <a:buNone/>
            </a:pPr>
            <a:r>
              <a:rPr lang="en-US">
                <a:latin typeface="Times New Roman"/>
                <a:cs typeface="Times New Roman"/>
              </a:rPr>
              <a:t>Lee, S. (2025). </a:t>
            </a:r>
            <a:r>
              <a:rPr lang="en-US" i="1">
                <a:latin typeface="Times New Roman"/>
                <a:cs typeface="Times New Roman"/>
              </a:rPr>
              <a:t>Mobility in Dance: The Key to Fluid Movement</a:t>
            </a:r>
            <a:r>
              <a:rPr lang="en-US">
                <a:latin typeface="Times New Roman"/>
                <a:cs typeface="Times New Roman"/>
              </a:rPr>
              <a:t>. [online] Numberanalytics.com. Available at: </a:t>
            </a:r>
            <a:r>
              <a:rPr lang="en-US">
                <a:latin typeface="Times New Roman"/>
                <a:cs typeface="Times New Roman"/>
                <a:hlinkClick r:id="rId8"/>
              </a:rPr>
              <a:t>https://www.numberanalytics.com/blog/mobility-in-dance-theory</a:t>
            </a:r>
            <a:r>
              <a:rPr lang="en-US">
                <a:latin typeface="Times New Roman"/>
                <a:cs typeface="Times New Roman"/>
              </a:rPr>
              <a:t> [Accessed 10 Feb. 2026].</a:t>
            </a:r>
            <a:endParaRPr lang="en-US"/>
          </a:p>
          <a:p>
            <a:pPr marL="383540" indent="-383540">
              <a:buNone/>
            </a:pPr>
            <a:r>
              <a:rPr lang="en-US">
                <a:latin typeface="Times New Roman"/>
                <a:cs typeface="Times New Roman"/>
              </a:rPr>
              <a:t>Mayes, I.M. (2024). </a:t>
            </a:r>
            <a:r>
              <a:rPr lang="en-US" i="1">
                <a:latin typeface="Times New Roman"/>
                <a:cs typeface="Times New Roman"/>
              </a:rPr>
              <a:t>Why a Strong Core is Essential for Every Ballet Dancer | Core Stability Exercises</a:t>
            </a:r>
            <a:r>
              <a:rPr lang="en-US">
                <a:latin typeface="Times New Roman"/>
                <a:cs typeface="Times New Roman"/>
              </a:rPr>
              <a:t>. [online] Ballet with Isabella. Available at: </a:t>
            </a:r>
            <a:r>
              <a:rPr lang="en-US">
                <a:latin typeface="Times New Roman"/>
                <a:cs typeface="Times New Roman"/>
                <a:hlinkClick r:id="rId9"/>
              </a:rPr>
              <a:t>https://balletwithisabella.com/posts/why-a-strong-core-is-essential-for-every-ballet-dancer/</a:t>
            </a:r>
            <a:r>
              <a:rPr lang="en-US">
                <a:latin typeface="Times New Roman"/>
                <a:cs typeface="Times New Roman"/>
              </a:rPr>
              <a:t> [Accessed 7 Feb. 2026].</a:t>
            </a:r>
            <a:endParaRPr lang="en-US"/>
          </a:p>
          <a:p>
            <a:pPr marL="383540" indent="-383540">
              <a:buNone/>
            </a:pPr>
            <a:r>
              <a:rPr lang="en-US">
                <a:latin typeface="Times New Roman"/>
                <a:cs typeface="Times New Roman"/>
              </a:rPr>
              <a:t>Rodrigues-Krause, J., Krause, M. and Reischak-Oliveira, Á. (2015). Cardiorespiratory Considerations in Dance: From Classes to Performances. </a:t>
            </a:r>
            <a:r>
              <a:rPr lang="en-US" i="1">
                <a:latin typeface="Times New Roman"/>
                <a:cs typeface="Times New Roman"/>
              </a:rPr>
              <a:t>Journal of Dance Medicine &amp; Science</a:t>
            </a:r>
            <a:r>
              <a:rPr lang="en-US">
                <a:latin typeface="Times New Roman"/>
                <a:cs typeface="Times New Roman"/>
              </a:rPr>
              <a:t>, 19(3), pp.91–102. doi:</a:t>
            </a:r>
            <a:r>
              <a:rPr lang="en-US">
                <a:latin typeface="Times New Roman"/>
                <a:cs typeface="Times New Roman"/>
                <a:hlinkClick r:id="rId10"/>
              </a:rPr>
              <a:t>https://doi.org/10.12678/1089-313x.19.3.91</a:t>
            </a:r>
            <a:r>
              <a:rPr lang="en-US">
                <a:latin typeface="Times New Roman"/>
                <a:cs typeface="Times New Roman"/>
              </a:rPr>
              <a:t>.</a:t>
            </a:r>
            <a:endParaRPr lang="en-US"/>
          </a:p>
          <a:p>
            <a:pPr marL="383540" indent="-383540">
              <a:buNone/>
            </a:pPr>
            <a:r>
              <a:rPr lang="en-US">
                <a:latin typeface="Times New Roman"/>
                <a:cs typeface="Times New Roman"/>
              </a:rPr>
              <a:t>sageisland (2021). </a:t>
            </a:r>
            <a:r>
              <a:rPr lang="en-US" i="1">
                <a:latin typeface="Times New Roman"/>
                <a:cs typeface="Times New Roman"/>
              </a:rPr>
              <a:t>6 Tips for Improving Your Dance Jumps</a:t>
            </a:r>
            <a:r>
              <a:rPr lang="en-US">
                <a:latin typeface="Times New Roman"/>
                <a:cs typeface="Times New Roman"/>
              </a:rPr>
              <a:t>. [online] Evolution Dance Complex. Available at: </a:t>
            </a:r>
            <a:r>
              <a:rPr lang="en-US">
                <a:latin typeface="Times New Roman"/>
                <a:cs typeface="Times New Roman"/>
                <a:hlinkClick r:id="rId11"/>
              </a:rPr>
              <a:t>https://www.evolutiondancecomplex.com/six-tips-for-improving-your-dance-jumps/</a:t>
            </a:r>
            <a:r>
              <a:rPr lang="en-US">
                <a:latin typeface="Times New Roman"/>
                <a:cs typeface="Times New Roman"/>
              </a:rPr>
              <a:t> [Accessed 7 Feb. 2026].</a:t>
            </a:r>
            <a:endParaRPr lang="en-US"/>
          </a:p>
          <a:p>
            <a:pPr marL="383540" indent="-383540">
              <a:buNone/>
            </a:pPr>
            <a:r>
              <a:rPr lang="en-US">
                <a:latin typeface="Times New Roman"/>
                <a:cs typeface="Times New Roman"/>
              </a:rPr>
              <a:t>Stevenson, A. (2026). </a:t>
            </a:r>
            <a:r>
              <a:rPr lang="en-US" i="1">
                <a:latin typeface="Times New Roman"/>
                <a:cs typeface="Times New Roman"/>
              </a:rPr>
              <a:t>Dance Fitness Lecture</a:t>
            </a:r>
            <a:r>
              <a:rPr lang="en-US">
                <a:latin typeface="Times New Roman"/>
                <a:cs typeface="Times New Roman"/>
              </a:rPr>
              <a:t>.</a:t>
            </a:r>
            <a:endParaRPr lang="en-US"/>
          </a:p>
          <a:p>
            <a:pPr marL="383540" indent="-383540">
              <a:buNone/>
            </a:pPr>
            <a:r>
              <a:rPr lang="en-US">
                <a:latin typeface="Times New Roman"/>
                <a:cs typeface="Times New Roman"/>
              </a:rPr>
              <a:t>Up, S. (2024). </a:t>
            </a:r>
            <a:r>
              <a:rPr lang="en-US" i="1">
                <a:latin typeface="Times New Roman"/>
                <a:cs typeface="Times New Roman"/>
              </a:rPr>
              <a:t>The Crucial Role of Strength in Dance: Beyond Flexibility - Sharpen Up!</a:t>
            </a:r>
            <a:r>
              <a:rPr lang="en-US">
                <a:latin typeface="Times New Roman"/>
                <a:cs typeface="Times New Roman"/>
              </a:rPr>
              <a:t> [online] Sharpen Up! Available at: </a:t>
            </a:r>
            <a:r>
              <a:rPr lang="en-US">
                <a:latin typeface="Times New Roman"/>
                <a:cs typeface="Times New Roman"/>
                <a:hlinkClick r:id="rId12"/>
              </a:rPr>
              <a:t>https://www.sharpenupdtt.com/the-crucial-role-of-strength-in-dance-beyond-flexibility/</a:t>
            </a:r>
            <a:r>
              <a:rPr lang="en-US">
                <a:latin typeface="Times New Roman"/>
                <a:cs typeface="Times New Roman"/>
              </a:rPr>
              <a:t> [Accessed 7 Feb. 2026].</a:t>
            </a:r>
            <a:endParaRPr lang="en-US"/>
          </a:p>
          <a:p>
            <a:pPr marL="0" indent="0">
              <a:buNone/>
            </a:pPr>
            <a:endParaRPr lang="en-US"/>
          </a:p>
          <a:p>
            <a:pPr marL="0" indent="0">
              <a:buNone/>
            </a:pPr>
            <a:endParaRPr lang="en-US"/>
          </a:p>
        </p:txBody>
      </p:sp>
    </p:spTree>
    <p:extLst>
      <p:ext uri="{BB962C8B-B14F-4D97-AF65-F5344CB8AC3E}">
        <p14:creationId xmlns:p14="http://schemas.microsoft.com/office/powerpoint/2010/main" val="7554978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B5501-D900-38B2-E04E-1E89C9346C8E}"/>
              </a:ext>
            </a:extLst>
          </p:cNvPr>
          <p:cNvSpPr>
            <a:spLocks noGrp="1"/>
          </p:cNvSpPr>
          <p:nvPr>
            <p:ph type="title"/>
          </p:nvPr>
        </p:nvSpPr>
        <p:spPr/>
        <p:txBody>
          <a:bodyPr/>
          <a:lstStyle/>
          <a:p>
            <a:r>
              <a:rPr lang="en-US"/>
              <a:t>Bibliography (all)</a:t>
            </a:r>
          </a:p>
        </p:txBody>
      </p:sp>
      <p:sp>
        <p:nvSpPr>
          <p:cNvPr id="3" name="Content Placeholder 2">
            <a:extLst>
              <a:ext uri="{FF2B5EF4-FFF2-40B4-BE49-F238E27FC236}">
                <a16:creationId xmlns:a16="http://schemas.microsoft.com/office/drawing/2014/main" id="{8FD7BCE1-B270-CD9C-26AF-6FE7930C4C98}"/>
              </a:ext>
            </a:extLst>
          </p:cNvPr>
          <p:cNvSpPr>
            <a:spLocks noGrp="1"/>
          </p:cNvSpPr>
          <p:nvPr>
            <p:ph idx="1"/>
          </p:nvPr>
        </p:nvSpPr>
        <p:spPr/>
        <p:txBody>
          <a:bodyPr vert="horz" lIns="91440" tIns="45720" rIns="91440" bIns="45720" rtlCol="0" anchor="t">
            <a:normAutofit fontScale="92500" lnSpcReduction="20000"/>
          </a:bodyPr>
          <a:lstStyle/>
          <a:p>
            <a:pPr marL="383540" indent="-383540"/>
            <a:r>
              <a:rPr lang="en-US">
                <a:ea typeface="+mn-lt"/>
                <a:cs typeface="+mn-lt"/>
                <a:hlinkClick r:id="rId2"/>
              </a:rPr>
              <a:t>https://theballetblog.com/portfolio/cardio-training-for-dancers/</a:t>
            </a:r>
            <a:endParaRPr lang="en-US"/>
          </a:p>
          <a:p>
            <a:pPr marL="383540" indent="-383540"/>
            <a:r>
              <a:rPr lang="en-US">
                <a:solidFill>
                  <a:srgbClr val="000000"/>
                </a:solidFill>
                <a:hlinkClick r:id="rId3"/>
              </a:rPr>
              <a:t>https://acrounlimited.com/portfolio-items/flexibility/</a:t>
            </a:r>
            <a:endParaRPr lang="en-GB">
              <a:solidFill>
                <a:srgbClr val="000000"/>
              </a:solidFill>
            </a:endParaRPr>
          </a:p>
          <a:p>
            <a:pPr marL="383540" indent="-383540"/>
            <a:r>
              <a:rPr lang="en-US">
                <a:solidFill>
                  <a:srgbClr val="000000"/>
                </a:solidFill>
                <a:hlinkClick r:id="rId4"/>
              </a:rPr>
              <a:t>https://www.numberanalytics.com/blog/mobility-in-dance-theory</a:t>
            </a:r>
            <a:endParaRPr lang="en-US"/>
          </a:p>
          <a:p>
            <a:pPr marL="383540" indent="-383540"/>
            <a:r>
              <a:rPr lang="en-US">
                <a:ea typeface="+mn-lt"/>
                <a:cs typeface="+mn-lt"/>
                <a:hlinkClick r:id="rId5"/>
              </a:rPr>
              <a:t>https://delta.dance/2015/12/four-ways-to-use-power-in-dance/</a:t>
            </a:r>
            <a:endParaRPr lang="en-US"/>
          </a:p>
          <a:p>
            <a:pPr marL="383540" indent="-383540"/>
            <a:r>
              <a:rPr lang="en-US">
                <a:ea typeface="+mn-lt"/>
                <a:cs typeface="+mn-lt"/>
                <a:hlinkClick r:id="rId6"/>
              </a:rPr>
              <a:t>https://pubmed.ncbi.nlm.nih.gov/26349502/</a:t>
            </a:r>
            <a:endParaRPr lang="en-US"/>
          </a:p>
          <a:p>
            <a:pPr marL="383540" indent="-383540"/>
            <a:r>
              <a:rPr lang="en-US" sz="1800">
                <a:hlinkClick r:id="rId7"/>
              </a:rPr>
              <a:t>https://www.sharpenupdtt.com/the-crucial-role-of-strength-in-dance-beyond-flexibility/</a:t>
            </a:r>
            <a:r>
              <a:rPr lang="en-US" sz="1800"/>
              <a:t> </a:t>
            </a:r>
            <a:endParaRPr lang="en-US"/>
          </a:p>
          <a:p>
            <a:pPr marL="383540" indent="-383540"/>
            <a:r>
              <a:rPr lang="en-US" sz="1800">
                <a:hlinkClick r:id="rId8"/>
              </a:rPr>
              <a:t>https://www.evolutiondancecomplex.com/six-tips-for-improving-your-dance-jumps/</a:t>
            </a:r>
            <a:r>
              <a:rPr lang="en-US" sz="1800"/>
              <a:t> </a:t>
            </a:r>
          </a:p>
          <a:p>
            <a:pPr marL="383540" indent="-383540"/>
            <a:r>
              <a:rPr lang="en-US" sz="1800">
                <a:hlinkClick r:id="rId9"/>
              </a:rPr>
              <a:t>https://balletwithisabella.com/posts/why-a-strong-core-is-essential-for-every-ballet-dancer/</a:t>
            </a:r>
          </a:p>
          <a:p>
            <a:pPr marL="383540" indent="-383540"/>
            <a:r>
              <a:rPr lang="en-US" sz="1800">
                <a:hlinkClick r:id="rId10"/>
              </a:rPr>
              <a:t>https://www.bbc.co.uk/bitesize/guides/zxd4wxs/revision/2</a:t>
            </a:r>
          </a:p>
          <a:p>
            <a:pPr marL="383540" indent="-383540"/>
            <a:r>
              <a:rPr lang="en-US" sz="1800">
                <a:hlinkClick r:id="rId11"/>
              </a:rPr>
              <a:t>https://presentingdenver.org/muscular-strength-for-dancers/</a:t>
            </a:r>
            <a:r>
              <a:rPr lang="en-US" sz="1800"/>
              <a:t> </a:t>
            </a:r>
          </a:p>
        </p:txBody>
      </p:sp>
    </p:spTree>
    <p:extLst>
      <p:ext uri="{BB962C8B-B14F-4D97-AF65-F5344CB8AC3E}">
        <p14:creationId xmlns:p14="http://schemas.microsoft.com/office/powerpoint/2010/main" val="1224556106"/>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
  <TotalTime>0</TotalTime>
  <Words>2456</Words>
  <Application>Microsoft Macintosh PowerPoint</Application>
  <PresentationFormat>Widescreen</PresentationFormat>
  <Paragraphs>129</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Franklin Gothic Book</vt:lpstr>
      <vt:lpstr>Times New Roman</vt:lpstr>
      <vt:lpstr>Crop</vt:lpstr>
      <vt:lpstr>Dance training 1</vt:lpstr>
      <vt:lpstr>Introduction:</vt:lpstr>
      <vt:lpstr>PowerPoint Presentation</vt:lpstr>
      <vt:lpstr>Flexibility: (Sienna)</vt:lpstr>
      <vt:lpstr>Mobility: (Sienna)</vt:lpstr>
      <vt:lpstr>PowerPoint Presentation</vt:lpstr>
      <vt:lpstr>PowerPoint Presentation</vt:lpstr>
      <vt:lpstr>Strength and Muscular endurance: (Eva)</vt:lpstr>
      <vt:lpstr>PowerPoint Presentation</vt:lpstr>
      <vt:lpstr>Cardiovascular fitness (Dai)</vt:lpstr>
      <vt:lpstr>PowerPoint Presentation</vt:lpstr>
      <vt:lpstr>PowerPoint Presentation</vt:lpstr>
      <vt:lpstr>Applying training principles to dance:</vt:lpstr>
      <vt:lpstr>Conclusion      </vt:lpstr>
      <vt:lpstr>Reference:</vt:lpstr>
      <vt:lpstr>Bibliography (all)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Dance training 1</dc:title>
  <dc:creator>Eva Court (2500993)</dc:creator>
  <cp:lastModifiedBy>Eva Court (2500993)</cp:lastModifiedBy>
  <cp:revision>1</cp:revision>
  <dcterms:created xsi:type="dcterms:W3CDTF">2026-02-09T17:01:05Z</dcterms:created>
  <dcterms:modified xsi:type="dcterms:W3CDTF">2026-02-11T13:15:48Z</dcterms:modified>
</cp:coreProperties>
</file>