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9"/>
  </p:notesMasterIdLst>
  <p:handoutMasterIdLst>
    <p:handoutMasterId r:id="rId30"/>
  </p:handoutMasterIdLst>
  <p:sldIdLst>
    <p:sldId id="308" r:id="rId2"/>
    <p:sldId id="337" r:id="rId3"/>
    <p:sldId id="353" r:id="rId4"/>
    <p:sldId id="363" r:id="rId5"/>
    <p:sldId id="349" r:id="rId6"/>
    <p:sldId id="357" r:id="rId7"/>
    <p:sldId id="354" r:id="rId8"/>
    <p:sldId id="358" r:id="rId9"/>
    <p:sldId id="344" r:id="rId10"/>
    <p:sldId id="348" r:id="rId11"/>
    <p:sldId id="343" r:id="rId12"/>
    <p:sldId id="355" r:id="rId13"/>
    <p:sldId id="356" r:id="rId14"/>
    <p:sldId id="346" r:id="rId15"/>
    <p:sldId id="364" r:id="rId16"/>
    <p:sldId id="359" r:id="rId17"/>
    <p:sldId id="351" r:id="rId18"/>
    <p:sldId id="361" r:id="rId19"/>
    <p:sldId id="362" r:id="rId20"/>
    <p:sldId id="360" r:id="rId21"/>
    <p:sldId id="365" r:id="rId22"/>
    <p:sldId id="366" r:id="rId23"/>
    <p:sldId id="369" r:id="rId24"/>
    <p:sldId id="367" r:id="rId25"/>
    <p:sldId id="370" r:id="rId26"/>
    <p:sldId id="368" r:id="rId27"/>
    <p:sldId id="336" r:id="rId2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04322D"/>
    <a:srgbClr val="500000"/>
    <a:srgbClr val="054F53"/>
    <a:srgbClr val="032B21"/>
    <a:srgbClr val="054333"/>
    <a:srgbClr val="420000"/>
    <a:srgbClr val="663300"/>
    <a:srgbClr val="0029AC"/>
    <a:srgbClr val="0D7A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442" autoAdjust="0"/>
    <p:restoredTop sz="96357" autoAdjust="0"/>
  </p:normalViewPr>
  <p:slideViewPr>
    <p:cSldViewPr>
      <p:cViewPr varScale="1">
        <p:scale>
          <a:sx n="106" d="100"/>
          <a:sy n="106" d="100"/>
        </p:scale>
        <p:origin x="912" y="108"/>
      </p:cViewPr>
      <p:guideLst>
        <p:guide orient="horz" pos="2160"/>
        <p:guide pos="384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22/10/2020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22/10/2020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9F1D13-A0AF-4F6A-A5B7-176957C9024B}" type="slidenum">
              <a:rPr lang="en-GB" smtClean="0"/>
              <a:t>10</a:t>
            </a:fld>
            <a:endParaRPr lang="en-GB" dirty="0"/>
          </a:p>
        </p:txBody>
      </p:sp>
    </p:spTree>
    <p:extLst>
      <p:ext uri="{BB962C8B-B14F-4D97-AF65-F5344CB8AC3E}">
        <p14:creationId xmlns:p14="http://schemas.microsoft.com/office/powerpoint/2010/main" val="2663546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22/10/2020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22/10/2020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22/10/2020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22/10/2020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22/10/2020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22/10/2020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22/10/2020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22/10/2020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22/10/2020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4322D"/>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22/10/2020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13FE6-0857-4FFF-AD06-1AABF1DB017D}"/>
              </a:ext>
            </a:extLst>
          </p:cNvPr>
          <p:cNvSpPr>
            <a:spLocks noGrp="1"/>
          </p:cNvSpPr>
          <p:nvPr>
            <p:ph type="title"/>
          </p:nvPr>
        </p:nvSpPr>
        <p:spPr>
          <a:xfrm>
            <a:off x="5316939" y="266327"/>
            <a:ext cx="6900031" cy="1195235"/>
          </a:xfrm>
        </p:spPr>
        <p:txBody>
          <a:bodyPr>
            <a:normAutofit fontScale="90000"/>
          </a:bodyPr>
          <a:lstStyle/>
          <a:p>
            <a:pPr marL="118872"/>
            <a:r>
              <a:rPr lang="en-GB" sz="3100" dirty="0">
                <a:ln>
                  <a:solidFill>
                    <a:srgbClr val="FFC000"/>
                  </a:solidFill>
                </a:ln>
                <a:solidFill>
                  <a:srgbClr val="FFC000"/>
                </a:solidFill>
              </a:rPr>
              <a:t>HPEN702  Building Small Worlds: The Short Story in English</a:t>
            </a:r>
            <a:endParaRPr lang="en-GB" sz="4000" dirty="0">
              <a:ln>
                <a:solidFill>
                  <a:srgbClr val="FFC000"/>
                </a:solidFill>
              </a:ln>
              <a:solidFill>
                <a:srgbClr val="FFC000"/>
              </a:solidFill>
            </a:endParaRPr>
          </a:p>
        </p:txBody>
      </p:sp>
      <p:sp>
        <p:nvSpPr>
          <p:cNvPr id="8" name="TextBox 7">
            <a:extLst>
              <a:ext uri="{FF2B5EF4-FFF2-40B4-BE49-F238E27FC236}">
                <a16:creationId xmlns:a16="http://schemas.microsoft.com/office/drawing/2014/main" id="{ECDCB8A8-892B-4DA5-9722-5A9652628169}"/>
              </a:ext>
            </a:extLst>
          </p:cNvPr>
          <p:cNvSpPr txBox="1"/>
          <p:nvPr/>
        </p:nvSpPr>
        <p:spPr>
          <a:xfrm>
            <a:off x="4109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10" name="TextBox 9">
            <a:extLst>
              <a:ext uri="{FF2B5EF4-FFF2-40B4-BE49-F238E27FC236}">
                <a16:creationId xmlns:a16="http://schemas.microsoft.com/office/drawing/2014/main" id="{5BFDE0A0-C07F-41AB-8971-6FB609DC2A75}"/>
              </a:ext>
            </a:extLst>
          </p:cNvPr>
          <p:cNvSpPr txBox="1"/>
          <p:nvPr/>
        </p:nvSpPr>
        <p:spPr>
          <a:xfrm>
            <a:off x="5519936" y="4797152"/>
            <a:ext cx="4883517" cy="1235723"/>
          </a:xfrm>
          <a:prstGeom prst="rect">
            <a:avLst/>
          </a:prstGeom>
          <a:noFill/>
        </p:spPr>
        <p:txBody>
          <a:bodyPr wrap="square">
            <a:spAutoFit/>
          </a:bodyPr>
          <a:lstStyle/>
          <a:p>
            <a:pPr marL="118872" indent="0">
              <a:lnSpc>
                <a:spcPct val="120000"/>
              </a:lnSpc>
              <a:buNone/>
            </a:pPr>
            <a:r>
              <a:rPr lang="en-GB" sz="3200" dirty="0">
                <a:solidFill>
                  <a:schemeClr val="accent1">
                    <a:lumMod val="60000"/>
                    <a:lumOff val="40000"/>
                  </a:schemeClr>
                </a:solidFill>
                <a:latin typeface="Garamond" panose="02020404030301010803" pitchFamily="18" charset="0"/>
              </a:rPr>
              <a:t>The Irish Short Story: from Joyce to Donoghue </a:t>
            </a:r>
          </a:p>
        </p:txBody>
      </p:sp>
      <p:pic>
        <p:nvPicPr>
          <p:cNvPr id="5" name="Picture 4" descr="A train is parked on the side of the road&#10;&#10;Description automatically generated">
            <a:extLst>
              <a:ext uri="{FF2B5EF4-FFF2-40B4-BE49-F238E27FC236}">
                <a16:creationId xmlns:a16="http://schemas.microsoft.com/office/drawing/2014/main" id="{B40C4923-1759-49F6-B0AB-59114DE95E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4571" y="116633"/>
            <a:ext cx="4744832" cy="6231244"/>
          </a:xfrm>
          <a:prstGeom prst="rect">
            <a:avLst/>
          </a:prstGeom>
          <a:ln w="19050">
            <a:solidFill>
              <a:schemeClr val="accent1">
                <a:lumMod val="60000"/>
                <a:lumOff val="40000"/>
              </a:schemeClr>
            </a:solidFill>
          </a:ln>
        </p:spPr>
      </p:pic>
      <p:sp>
        <p:nvSpPr>
          <p:cNvPr id="6" name="Rectangle 5">
            <a:extLst>
              <a:ext uri="{FF2B5EF4-FFF2-40B4-BE49-F238E27FC236}">
                <a16:creationId xmlns:a16="http://schemas.microsoft.com/office/drawing/2014/main" id="{D8B1C56E-AE8E-4DB7-B751-E976598BDA18}"/>
              </a:ext>
            </a:extLst>
          </p:cNvPr>
          <p:cNvSpPr/>
          <p:nvPr/>
        </p:nvSpPr>
        <p:spPr>
          <a:xfrm>
            <a:off x="263352" y="6400448"/>
            <a:ext cx="5685040" cy="338554"/>
          </a:xfrm>
          <a:prstGeom prst="rect">
            <a:avLst/>
          </a:prstGeom>
        </p:spPr>
        <p:txBody>
          <a:bodyPr wrap="square">
            <a:spAutoFit/>
          </a:bodyPr>
          <a:lstStyle/>
          <a:p>
            <a:r>
              <a:rPr lang="en-GB" sz="1600" dirty="0">
                <a:solidFill>
                  <a:schemeClr val="accent1">
                    <a:lumMod val="60000"/>
                    <a:lumOff val="40000"/>
                  </a:schemeClr>
                </a:solidFill>
              </a:rPr>
              <a:t>Giorgio de Chirico, </a:t>
            </a:r>
            <a:r>
              <a:rPr lang="en-GB" sz="1600" i="1" dirty="0">
                <a:solidFill>
                  <a:schemeClr val="accent1">
                    <a:lumMod val="60000"/>
                    <a:lumOff val="40000"/>
                  </a:schemeClr>
                </a:solidFill>
              </a:rPr>
              <a:t>Melancholy and Mystery of a Street, 1914</a:t>
            </a:r>
          </a:p>
        </p:txBody>
      </p:sp>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D89BC-9919-4630-99DF-601F01B4EAC8}"/>
              </a:ext>
            </a:extLst>
          </p:cNvPr>
          <p:cNvSpPr>
            <a:spLocks noGrp="1"/>
          </p:cNvSpPr>
          <p:nvPr>
            <p:ph type="title"/>
          </p:nvPr>
        </p:nvSpPr>
        <p:spPr/>
        <p:txBody>
          <a:bodyPr>
            <a:normAutofit/>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4C1D7F14-7C0C-414E-A1C2-4283AB57D665}"/>
              </a:ext>
            </a:extLst>
          </p:cNvPr>
          <p:cNvSpPr>
            <a:spLocks noGrp="1"/>
          </p:cNvSpPr>
          <p:nvPr>
            <p:ph idx="1"/>
          </p:nvPr>
        </p:nvSpPr>
        <p:spPr>
          <a:xfrm>
            <a:off x="407368" y="332656"/>
            <a:ext cx="10810129" cy="5976664"/>
          </a:xfrm>
        </p:spPr>
        <p:txBody>
          <a:bodyPr>
            <a:normAutofit fontScale="77500" lnSpcReduction="20000"/>
          </a:bodyPr>
          <a:lstStyle/>
          <a:p>
            <a:pPr marL="633413" indent="-515938">
              <a:lnSpc>
                <a:spcPct val="120000"/>
              </a:lnSpc>
              <a:buNone/>
            </a:pPr>
            <a:r>
              <a:rPr lang="en-GB" sz="4100" b="1" dirty="0">
                <a:ln>
                  <a:solidFill>
                    <a:srgbClr val="FFC000"/>
                  </a:solidFill>
                </a:ln>
                <a:solidFill>
                  <a:srgbClr val="FFC000"/>
                </a:solidFill>
                <a:latin typeface="+mj-lt"/>
                <a:ea typeface="+mj-ea"/>
                <a:cs typeface="+mj-cs"/>
              </a:rPr>
              <a:t>LEARNING OUTCOMES</a:t>
            </a:r>
          </a:p>
          <a:p>
            <a:pPr marL="633413" indent="-515938">
              <a:lnSpc>
                <a:spcPct val="120000"/>
              </a:lnSpc>
              <a:buNone/>
            </a:pPr>
            <a:endParaRPr lang="en-GB" sz="4100" b="1" dirty="0">
              <a:ln>
                <a:solidFill>
                  <a:srgbClr val="FFC000"/>
                </a:solidFill>
              </a:ln>
              <a:solidFill>
                <a:srgbClr val="FFC000"/>
              </a:solidFill>
              <a:latin typeface="+mj-lt"/>
              <a:ea typeface="+mj-ea"/>
              <a:cs typeface="+mj-cs"/>
            </a:endParaRPr>
          </a:p>
          <a:p>
            <a:pPr marL="633413" indent="-515938">
              <a:lnSpc>
                <a:spcPct val="120000"/>
              </a:lnSpc>
              <a:buNone/>
            </a:pPr>
            <a:r>
              <a:rPr lang="en-GB" i="1" dirty="0">
                <a:solidFill>
                  <a:schemeClr val="bg1"/>
                </a:solidFill>
              </a:rPr>
              <a:t>Upon the successful completion of this module, the student should be able to:</a:t>
            </a:r>
          </a:p>
          <a:p>
            <a:pPr marL="633413" indent="-515938">
              <a:lnSpc>
                <a:spcPct val="120000"/>
              </a:lnSpc>
              <a:buNone/>
            </a:pPr>
            <a:endParaRPr lang="en-GB" u="sng" dirty="0">
              <a:solidFill>
                <a:schemeClr val="bg2">
                  <a:lumMod val="75000"/>
                </a:schemeClr>
              </a:solidFill>
            </a:endParaRPr>
          </a:p>
          <a:p>
            <a:pPr marL="633413" indent="-515938">
              <a:lnSpc>
                <a:spcPct val="120000"/>
              </a:lnSpc>
              <a:buNone/>
            </a:pPr>
            <a:r>
              <a:rPr lang="en-GB" dirty="0">
                <a:solidFill>
                  <a:schemeClr val="bg1"/>
                </a:solidFill>
              </a:rPr>
              <a:t>•   To examine the provenance &amp; meaning of the short story in English;</a:t>
            </a:r>
          </a:p>
          <a:p>
            <a:pPr marL="633413" indent="-515938">
              <a:lnSpc>
                <a:spcPct val="120000"/>
              </a:lnSpc>
              <a:buNone/>
            </a:pPr>
            <a:endParaRPr lang="en-GB" dirty="0">
              <a:solidFill>
                <a:schemeClr val="bg1"/>
              </a:solidFill>
            </a:endParaRPr>
          </a:p>
          <a:p>
            <a:pPr marL="633413" indent="-515938">
              <a:lnSpc>
                <a:spcPct val="120000"/>
              </a:lnSpc>
              <a:buNone/>
            </a:pPr>
            <a:r>
              <a:rPr lang="en-GB" dirty="0">
                <a:solidFill>
                  <a:schemeClr val="bg1"/>
                </a:solidFill>
              </a:rPr>
              <a:t>•   To understand the significance of </a:t>
            </a:r>
            <a:r>
              <a:rPr lang="en-GB" dirty="0">
                <a:solidFill>
                  <a:srgbClr val="FFC000"/>
                </a:solidFill>
              </a:rPr>
              <a:t>the short story as a vehicle of cultural expression in minority cultures within the UK </a:t>
            </a:r>
            <a:r>
              <a:rPr lang="en-GB" dirty="0">
                <a:solidFill>
                  <a:schemeClr val="bg1"/>
                </a:solidFill>
              </a:rPr>
              <a:t>&amp; former colonies;</a:t>
            </a:r>
          </a:p>
          <a:p>
            <a:pPr marL="633413" indent="-515938">
              <a:lnSpc>
                <a:spcPct val="120000"/>
              </a:lnSpc>
              <a:buNone/>
            </a:pPr>
            <a:endParaRPr lang="en-GB" dirty="0">
              <a:solidFill>
                <a:schemeClr val="bg1"/>
              </a:solidFill>
            </a:endParaRPr>
          </a:p>
          <a:p>
            <a:pPr marL="633413" indent="-515938">
              <a:lnSpc>
                <a:spcPct val="120000"/>
              </a:lnSpc>
              <a:buNone/>
            </a:pPr>
            <a:r>
              <a:rPr lang="en-GB" dirty="0">
                <a:solidFill>
                  <a:schemeClr val="bg1"/>
                </a:solidFill>
              </a:rPr>
              <a:t>•   To explore the proliferation of short stories in translation;</a:t>
            </a:r>
          </a:p>
          <a:p>
            <a:pPr marL="633413" indent="-515938">
              <a:lnSpc>
                <a:spcPct val="120000"/>
              </a:lnSpc>
              <a:buNone/>
            </a:pPr>
            <a:endParaRPr lang="en-GB" dirty="0">
              <a:solidFill>
                <a:schemeClr val="bg1"/>
              </a:solidFill>
            </a:endParaRPr>
          </a:p>
          <a:p>
            <a:pPr marL="633413" indent="-515938">
              <a:lnSpc>
                <a:spcPct val="120000"/>
              </a:lnSpc>
              <a:buNone/>
            </a:pPr>
            <a:r>
              <a:rPr lang="en-GB" dirty="0">
                <a:solidFill>
                  <a:schemeClr val="bg1"/>
                </a:solidFill>
              </a:rPr>
              <a:t>•   To demonstrate this understanding of meaning &amp; technique in the translation of a short story from the students’ home language(s) into English, or from close readings of translated short stories.</a:t>
            </a:r>
          </a:p>
          <a:p>
            <a:pPr marL="118872" indent="0">
              <a:buNone/>
            </a:pPr>
            <a:endParaRPr lang="en-GB" dirty="0">
              <a:solidFill>
                <a:schemeClr val="bg1"/>
              </a:solidFill>
            </a:endParaRPr>
          </a:p>
          <a:p>
            <a:pPr marL="118872" indent="0">
              <a:buNone/>
            </a:pPr>
            <a:endParaRPr lang="en-GB" dirty="0"/>
          </a:p>
        </p:txBody>
      </p:sp>
    </p:spTree>
    <p:extLst>
      <p:ext uri="{BB962C8B-B14F-4D97-AF65-F5344CB8AC3E}">
        <p14:creationId xmlns:p14="http://schemas.microsoft.com/office/powerpoint/2010/main" val="2153887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26453-DD13-4ECC-B600-5EECC244D905}"/>
              </a:ext>
            </a:extLst>
          </p:cNvPr>
          <p:cNvSpPr>
            <a:spLocks noGrp="1"/>
          </p:cNvSpPr>
          <p:nvPr>
            <p:ph type="title"/>
          </p:nvPr>
        </p:nvSpPr>
        <p:spPr>
          <a:xfrm>
            <a:off x="695400" y="260648"/>
            <a:ext cx="10972800" cy="1252728"/>
          </a:xfrm>
        </p:spPr>
        <p:txBody>
          <a:bodyPr>
            <a:normAutofit/>
          </a:bodyPr>
          <a:lstStyle/>
          <a:p>
            <a:pPr marL="633413" indent="-515938">
              <a:spcBef>
                <a:spcPts val="0"/>
              </a:spcBef>
              <a:buClr>
                <a:schemeClr val="accent1"/>
              </a:buClr>
              <a:buSzPct val="80000"/>
            </a:pPr>
            <a:r>
              <a:rPr lang="en-GB" sz="3600" dirty="0">
                <a:ln>
                  <a:solidFill>
                    <a:srgbClr val="FFC000"/>
                  </a:solidFill>
                </a:ln>
                <a:solidFill>
                  <a:srgbClr val="FFC000"/>
                </a:solidFill>
              </a:rPr>
              <a:t>The  European  lesson</a:t>
            </a:r>
          </a:p>
        </p:txBody>
      </p:sp>
      <p:sp>
        <p:nvSpPr>
          <p:cNvPr id="3" name="Content Placeholder 2">
            <a:extLst>
              <a:ext uri="{FF2B5EF4-FFF2-40B4-BE49-F238E27FC236}">
                <a16:creationId xmlns:a16="http://schemas.microsoft.com/office/drawing/2014/main" id="{E908E038-1D18-4A4E-814D-27D70DB3AFAB}"/>
              </a:ext>
            </a:extLst>
          </p:cNvPr>
          <p:cNvSpPr>
            <a:spLocks noGrp="1"/>
          </p:cNvSpPr>
          <p:nvPr>
            <p:ph idx="1"/>
          </p:nvPr>
        </p:nvSpPr>
        <p:spPr>
          <a:xfrm>
            <a:off x="407368" y="1409138"/>
            <a:ext cx="10972800" cy="4625609"/>
          </a:xfrm>
        </p:spPr>
        <p:txBody>
          <a:bodyPr>
            <a:normAutofit fontScale="85000" lnSpcReduction="20000"/>
          </a:bodyPr>
          <a:lstStyle/>
          <a:p>
            <a:pPr marL="93663" indent="0" algn="l">
              <a:lnSpc>
                <a:spcPct val="120000"/>
              </a:lnSpc>
              <a:buNone/>
            </a:pPr>
            <a:r>
              <a:rPr lang="en-GB" sz="3200" dirty="0">
                <a:solidFill>
                  <a:schemeClr val="bg1"/>
                </a:solidFill>
                <a:effectLst/>
                <a:latin typeface="Garamond" pitchFamily="18" charset="0"/>
              </a:rPr>
              <a:t>‘I think that out of the dreary sameness of existence, a measure of dramatic life may be drawn. Even the most commonplace, the deadest among the living, may play a part in a great drama. </a:t>
            </a:r>
            <a:r>
              <a:rPr lang="en-GB" sz="3200" dirty="0">
                <a:solidFill>
                  <a:srgbClr val="FFC000"/>
                </a:solidFill>
                <a:effectLst/>
                <a:latin typeface="Garamond" pitchFamily="18" charset="0"/>
              </a:rPr>
              <a:t>It is sinful foolishness to sigh back for the good old times, to feed the hunger of us with the cold stones they afford. Life we must accept as we see it before out eyes, men and women as we meet them in the real world, not as we apprehend them in the world of faery. </a:t>
            </a:r>
            <a:r>
              <a:rPr lang="en-GB" sz="3200" dirty="0">
                <a:solidFill>
                  <a:schemeClr val="bg1"/>
                </a:solidFill>
                <a:effectLst/>
                <a:latin typeface="Garamond" pitchFamily="18" charset="0"/>
              </a:rPr>
              <a:t>The great human comedy in which each has share, gives limitless scope to the true artist, today as yesterday and as in years gone.’</a:t>
            </a:r>
          </a:p>
          <a:p>
            <a:pPr marL="93663" indent="0">
              <a:lnSpc>
                <a:spcPct val="120000"/>
              </a:lnSpc>
              <a:buNone/>
            </a:pPr>
            <a:r>
              <a:rPr lang="en-GB" sz="2800" dirty="0">
                <a:solidFill>
                  <a:schemeClr val="bg1"/>
                </a:solidFill>
                <a:effectLst/>
                <a:latin typeface="Garamond" pitchFamily="18" charset="0"/>
              </a:rPr>
              <a:t>	</a:t>
            </a:r>
          </a:p>
          <a:p>
            <a:pPr marL="93663" indent="0">
              <a:lnSpc>
                <a:spcPct val="120000"/>
              </a:lnSpc>
              <a:buNone/>
            </a:pPr>
            <a:r>
              <a:rPr lang="en-GB" dirty="0">
                <a:solidFill>
                  <a:schemeClr val="bg1"/>
                </a:solidFill>
                <a:effectLst/>
                <a:latin typeface="Garamond" pitchFamily="18" charset="0"/>
              </a:rPr>
              <a:t>	Joyce reviewing Ibsen's new play </a:t>
            </a:r>
            <a:r>
              <a:rPr lang="en-GB" i="1" dirty="0">
                <a:solidFill>
                  <a:schemeClr val="bg1"/>
                </a:solidFill>
                <a:effectLst/>
                <a:latin typeface="Garamond" pitchFamily="18" charset="0"/>
              </a:rPr>
              <a:t>When We Dead Awaken</a:t>
            </a:r>
            <a:r>
              <a:rPr lang="en-GB" dirty="0">
                <a:solidFill>
                  <a:schemeClr val="bg1"/>
                </a:solidFill>
                <a:effectLst/>
                <a:latin typeface="Garamond" pitchFamily="18" charset="0"/>
              </a:rPr>
              <a:t>, in January 1900; </a:t>
            </a:r>
          </a:p>
          <a:p>
            <a:pPr marL="93663" indent="0">
              <a:lnSpc>
                <a:spcPct val="120000"/>
              </a:lnSpc>
              <a:buNone/>
            </a:pPr>
            <a:r>
              <a:rPr lang="en-GB" dirty="0">
                <a:solidFill>
                  <a:schemeClr val="bg1"/>
                </a:solidFill>
                <a:effectLst/>
                <a:latin typeface="Garamond" pitchFamily="18" charset="0"/>
              </a:rPr>
              <a:t>	qtd Wallace Gray, ‘James Joyce's </a:t>
            </a:r>
            <a:r>
              <a:rPr lang="en-GB" i="1" dirty="0">
                <a:solidFill>
                  <a:schemeClr val="bg1"/>
                </a:solidFill>
                <a:effectLst/>
                <a:latin typeface="Garamond" pitchFamily="18" charset="0"/>
              </a:rPr>
              <a:t>Dubliners</a:t>
            </a:r>
            <a:r>
              <a:rPr lang="en-GB" dirty="0">
                <a:solidFill>
                  <a:schemeClr val="bg1"/>
                </a:solidFill>
                <a:effectLst/>
                <a:latin typeface="Garamond" pitchFamily="18" charset="0"/>
              </a:rPr>
              <a:t>: An Introduction</a:t>
            </a:r>
            <a:endParaRPr lang="en-GB" dirty="0">
              <a:solidFill>
                <a:schemeClr val="bg1"/>
              </a:solidFill>
            </a:endParaRPr>
          </a:p>
        </p:txBody>
      </p:sp>
    </p:spTree>
    <p:extLst>
      <p:ext uri="{BB962C8B-B14F-4D97-AF65-F5344CB8AC3E}">
        <p14:creationId xmlns:p14="http://schemas.microsoft.com/office/powerpoint/2010/main" val="1559041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64D0F-D6C2-42C3-934F-A751456268DC}"/>
              </a:ext>
            </a:extLst>
          </p:cNvPr>
          <p:cNvSpPr>
            <a:spLocks noGrp="1"/>
          </p:cNvSpPr>
          <p:nvPr>
            <p:ph type="title"/>
          </p:nvPr>
        </p:nvSpPr>
        <p:spPr>
          <a:xfrm>
            <a:off x="609600" y="155448"/>
            <a:ext cx="10972800" cy="753272"/>
          </a:xfrm>
        </p:spPr>
        <p:txBody>
          <a:bodyPr>
            <a:normAutofit/>
          </a:bodyPr>
          <a:lstStyle/>
          <a:p>
            <a:r>
              <a:rPr lang="en-GB" sz="3600" dirty="0">
                <a:solidFill>
                  <a:schemeClr val="bg1"/>
                </a:solidFill>
              </a:rPr>
              <a:t>Irish short story</a:t>
            </a:r>
          </a:p>
        </p:txBody>
      </p:sp>
      <p:sp>
        <p:nvSpPr>
          <p:cNvPr id="3" name="Content Placeholder 2">
            <a:extLst>
              <a:ext uri="{FF2B5EF4-FFF2-40B4-BE49-F238E27FC236}">
                <a16:creationId xmlns:a16="http://schemas.microsoft.com/office/drawing/2014/main" id="{BE7880F6-C34C-4387-B936-7CBDD7A783C7}"/>
              </a:ext>
            </a:extLst>
          </p:cNvPr>
          <p:cNvSpPr>
            <a:spLocks noGrp="1"/>
          </p:cNvSpPr>
          <p:nvPr>
            <p:ph idx="1"/>
          </p:nvPr>
        </p:nvSpPr>
        <p:spPr>
          <a:xfrm>
            <a:off x="571500" y="1052736"/>
            <a:ext cx="10972800" cy="5417697"/>
          </a:xfrm>
        </p:spPr>
        <p:txBody>
          <a:bodyPr>
            <a:normAutofit fontScale="92500" lnSpcReduction="10000"/>
          </a:bodyPr>
          <a:lstStyle/>
          <a:p>
            <a:pPr marL="118872" indent="0">
              <a:lnSpc>
                <a:spcPct val="110000"/>
              </a:lnSpc>
              <a:buNone/>
            </a:pPr>
            <a:r>
              <a:rPr lang="en-GB" sz="2400" dirty="0">
                <a:solidFill>
                  <a:srgbClr val="FFC000"/>
                </a:solidFill>
              </a:rPr>
              <a:t>The Irish short story tradition has long been considered a predominantly realist one, </a:t>
            </a:r>
            <a:r>
              <a:rPr lang="en-GB" sz="2400" dirty="0">
                <a:solidFill>
                  <a:schemeClr val="bg1"/>
                </a:solidFill>
              </a:rPr>
              <a:t>with writers from George Moore and </a:t>
            </a:r>
            <a:r>
              <a:rPr lang="en-GB" sz="2400" u="sng" dirty="0">
                <a:solidFill>
                  <a:schemeClr val="bg1"/>
                </a:solidFill>
              </a:rPr>
              <a:t>James Joyce over Frank O’Connor </a:t>
            </a:r>
            <a:r>
              <a:rPr lang="en-GB" sz="2400" dirty="0">
                <a:solidFill>
                  <a:schemeClr val="bg1"/>
                </a:solidFill>
              </a:rPr>
              <a:t>and </a:t>
            </a:r>
            <a:r>
              <a:rPr lang="en-GB" sz="2400" dirty="0" err="1">
                <a:solidFill>
                  <a:schemeClr val="bg1"/>
                </a:solidFill>
              </a:rPr>
              <a:t>Seán</a:t>
            </a:r>
            <a:r>
              <a:rPr lang="en-GB" sz="2400" dirty="0">
                <a:solidFill>
                  <a:schemeClr val="bg1"/>
                </a:solidFill>
              </a:rPr>
              <a:t> </a:t>
            </a:r>
            <a:r>
              <a:rPr lang="en-GB" sz="2400" dirty="0" err="1">
                <a:solidFill>
                  <a:schemeClr val="bg1"/>
                </a:solidFill>
              </a:rPr>
              <a:t>O’Faoláin</a:t>
            </a:r>
            <a:r>
              <a:rPr lang="en-GB" sz="2400" dirty="0">
                <a:solidFill>
                  <a:schemeClr val="bg1"/>
                </a:solidFill>
              </a:rPr>
              <a:t> to John McGahern and Claire Keegan offering largely mimetic portrayals of Irish life. As Heather Ingman has convincingly argued in her </a:t>
            </a:r>
            <a:r>
              <a:rPr lang="en-GB" sz="2400" i="1" dirty="0">
                <a:solidFill>
                  <a:schemeClr val="bg1"/>
                </a:solidFill>
              </a:rPr>
              <a:t>A History of the Irish Short Story</a:t>
            </a:r>
            <a:r>
              <a:rPr lang="en-GB" sz="2400" dirty="0">
                <a:solidFill>
                  <a:schemeClr val="bg1"/>
                </a:solidFill>
              </a:rPr>
              <a:t>, however, </a:t>
            </a:r>
            <a:r>
              <a:rPr lang="en-GB" sz="2400" dirty="0">
                <a:solidFill>
                  <a:srgbClr val="FFC000"/>
                </a:solidFill>
              </a:rPr>
              <a:t>this dominant realist mode has often led critics to overlook that other strand in Irish short fiction—the strand of the fantastic, the gothic or the metafictional </a:t>
            </a:r>
            <a:r>
              <a:rPr lang="en-GB" sz="2400" dirty="0">
                <a:solidFill>
                  <a:schemeClr val="bg1"/>
                </a:solidFill>
              </a:rPr>
              <a:t>which emerges in the short fiction of writers like Sheridan </a:t>
            </a:r>
            <a:r>
              <a:rPr lang="en-GB" sz="2400" dirty="0" err="1">
                <a:solidFill>
                  <a:schemeClr val="bg1"/>
                </a:solidFill>
              </a:rPr>
              <a:t>LeFanu</a:t>
            </a:r>
            <a:r>
              <a:rPr lang="en-GB" sz="2400" dirty="0">
                <a:solidFill>
                  <a:schemeClr val="bg1"/>
                </a:solidFill>
              </a:rPr>
              <a:t>, James Stephens, Elizabeth Bowen and Samuel Beckett and </a:t>
            </a:r>
            <a:r>
              <a:rPr lang="en-GB" sz="2400" dirty="0">
                <a:solidFill>
                  <a:srgbClr val="FFC000"/>
                </a:solidFill>
              </a:rPr>
              <a:t>foregrounds themes of “fragmentation or dissolution” </a:t>
            </a:r>
            <a:r>
              <a:rPr lang="en-GB" sz="2400" dirty="0">
                <a:solidFill>
                  <a:schemeClr val="bg1"/>
                </a:solidFill>
              </a:rPr>
              <a:t>(12). the short fiction of contemporary women writers which seeks to “</a:t>
            </a:r>
            <a:r>
              <a:rPr lang="en-GB" sz="2400" dirty="0" err="1">
                <a:solidFill>
                  <a:schemeClr val="bg1"/>
                </a:solidFill>
              </a:rPr>
              <a:t>explor</a:t>
            </a:r>
            <a:r>
              <a:rPr lang="en-GB" sz="2400" dirty="0">
                <a:solidFill>
                  <a:schemeClr val="bg1"/>
                </a:solidFill>
              </a:rPr>
              <a:t>[e] the changing nature of femininity and instability of female identity in a playful, postmodernist style” (250). The early short story collections of </a:t>
            </a:r>
            <a:r>
              <a:rPr lang="en-GB" sz="2400" dirty="0" err="1">
                <a:solidFill>
                  <a:schemeClr val="bg1"/>
                </a:solidFill>
              </a:rPr>
              <a:t>Éilís</a:t>
            </a:r>
            <a:r>
              <a:rPr lang="en-GB" sz="2400" dirty="0">
                <a:solidFill>
                  <a:schemeClr val="bg1"/>
                </a:solidFill>
              </a:rPr>
              <a:t> </a:t>
            </a:r>
            <a:r>
              <a:rPr lang="en-GB" sz="2400" dirty="0" err="1">
                <a:solidFill>
                  <a:schemeClr val="bg1"/>
                </a:solidFill>
              </a:rPr>
              <a:t>Ní</a:t>
            </a:r>
            <a:r>
              <a:rPr lang="en-GB" sz="2400" dirty="0">
                <a:solidFill>
                  <a:schemeClr val="bg1"/>
                </a:solidFill>
              </a:rPr>
              <a:t> </a:t>
            </a:r>
            <a:r>
              <a:rPr lang="en-GB" sz="2400" dirty="0" err="1">
                <a:solidFill>
                  <a:schemeClr val="bg1"/>
                </a:solidFill>
              </a:rPr>
              <a:t>Dhuibhne</a:t>
            </a:r>
            <a:r>
              <a:rPr lang="en-GB" sz="2400" dirty="0">
                <a:solidFill>
                  <a:schemeClr val="bg1"/>
                </a:solidFill>
              </a:rPr>
              <a:t>, Anne Enright and </a:t>
            </a:r>
            <a:r>
              <a:rPr lang="en-GB" sz="2400" u="sng" dirty="0">
                <a:solidFill>
                  <a:schemeClr val="bg1"/>
                </a:solidFill>
              </a:rPr>
              <a:t>Emma Donoghue</a:t>
            </a:r>
            <a:r>
              <a:rPr lang="en-GB" sz="2400" dirty="0">
                <a:solidFill>
                  <a:schemeClr val="bg1"/>
                </a:solidFill>
              </a:rPr>
              <a:t> are referred to as cases in point  </a:t>
            </a:r>
          </a:p>
          <a:p>
            <a:pPr marL="118872" indent="0">
              <a:buNone/>
            </a:pPr>
            <a:endParaRPr lang="en-GB" sz="2000" dirty="0">
              <a:solidFill>
                <a:schemeClr val="bg1"/>
              </a:solidFill>
            </a:endParaRPr>
          </a:p>
          <a:p>
            <a:pPr marL="118872" indent="0">
              <a:buNone/>
            </a:pPr>
            <a:r>
              <a:rPr lang="en-GB" sz="2000" dirty="0">
                <a:solidFill>
                  <a:schemeClr val="bg1"/>
                </a:solidFill>
              </a:rPr>
              <a:t>Debbie </a:t>
            </a:r>
            <a:r>
              <a:rPr lang="en-GB" sz="2000" dirty="0" err="1">
                <a:solidFill>
                  <a:schemeClr val="bg1"/>
                </a:solidFill>
              </a:rPr>
              <a:t>Brouckmans</a:t>
            </a:r>
            <a:r>
              <a:rPr lang="en-GB" sz="2000" dirty="0">
                <a:solidFill>
                  <a:schemeClr val="bg1"/>
                </a:solidFill>
              </a:rPr>
              <a:t> and Elke </a:t>
            </a:r>
            <a:r>
              <a:rPr lang="en-GB" sz="2000" dirty="0" err="1">
                <a:solidFill>
                  <a:schemeClr val="bg1"/>
                </a:solidFill>
              </a:rPr>
              <a:t>D'hoker</a:t>
            </a:r>
            <a:r>
              <a:rPr lang="en-GB" sz="2000">
                <a:solidFill>
                  <a:schemeClr val="bg1"/>
                </a:solidFill>
              </a:rPr>
              <a:t>, , ‘Rewriting the Irish Short Story: Emma Donoghue’s </a:t>
            </a:r>
            <a:r>
              <a:rPr lang="en-GB" sz="2000" i="1">
                <a:solidFill>
                  <a:schemeClr val="bg1"/>
                </a:solidFill>
              </a:rPr>
              <a:t>The Woman Who Gave Birth to Rabbits,’ Journal of the Short Story in English, </a:t>
            </a:r>
            <a:r>
              <a:rPr lang="en-GB" sz="2000">
                <a:solidFill>
                  <a:schemeClr val="bg1"/>
                </a:solidFill>
              </a:rPr>
              <a:t>63: Autumn 2014</a:t>
            </a:r>
            <a:endParaRPr lang="en-GB" sz="2400" dirty="0">
              <a:solidFill>
                <a:schemeClr val="bg1"/>
              </a:solidFill>
            </a:endParaRPr>
          </a:p>
        </p:txBody>
      </p:sp>
    </p:spTree>
    <p:extLst>
      <p:ext uri="{BB962C8B-B14F-4D97-AF65-F5344CB8AC3E}">
        <p14:creationId xmlns:p14="http://schemas.microsoft.com/office/powerpoint/2010/main" val="3953353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4322D"/>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2D3F92-8173-41CD-AB83-C904D05F543F}"/>
              </a:ext>
            </a:extLst>
          </p:cNvPr>
          <p:cNvSpPr>
            <a:spLocks noGrp="1"/>
          </p:cNvSpPr>
          <p:nvPr>
            <p:ph idx="1"/>
          </p:nvPr>
        </p:nvSpPr>
        <p:spPr>
          <a:xfrm>
            <a:off x="551384" y="188640"/>
            <a:ext cx="11161240" cy="6179715"/>
          </a:xfrm>
        </p:spPr>
        <p:txBody>
          <a:bodyPr>
            <a:normAutofit/>
          </a:bodyPr>
          <a:lstStyle/>
          <a:p>
            <a:pPr marL="118872" indent="0">
              <a:lnSpc>
                <a:spcPct val="120000"/>
              </a:lnSpc>
              <a:buNone/>
            </a:pPr>
            <a:r>
              <a:rPr lang="en-GB" sz="2400" dirty="0">
                <a:solidFill>
                  <a:schemeClr val="bg1"/>
                </a:solidFill>
              </a:rPr>
              <a:t>[the] </a:t>
            </a:r>
            <a:r>
              <a:rPr lang="en-GB" sz="2400" dirty="0">
                <a:solidFill>
                  <a:srgbClr val="FFC000"/>
                </a:solidFill>
              </a:rPr>
              <a:t>short story cycle</a:t>
            </a:r>
            <a:r>
              <a:rPr lang="en-GB" sz="2400" dirty="0">
                <a:solidFill>
                  <a:schemeClr val="bg1"/>
                </a:solidFill>
              </a:rPr>
              <a:t>, a hybrid genre mid-way between the loose collection of short stories and the more highly unified form of the novel. Originally defined by Forrest L. Ingram </a:t>
            </a:r>
            <a:r>
              <a:rPr lang="en-GB" sz="2400" dirty="0">
                <a:solidFill>
                  <a:srgbClr val="FFC000"/>
                </a:solidFill>
              </a:rPr>
              <a:t>as “a book of short stories so linked to each other by their author that the reader’s successive experience of various levels of the pattern of the whole significantly modifies his experience of each of its component parts</a:t>
            </a:r>
            <a:r>
              <a:rPr lang="en-GB" sz="2400" dirty="0">
                <a:solidFill>
                  <a:schemeClr val="bg1"/>
                </a:solidFill>
              </a:rPr>
              <a:t>” (19),5  the genre has been further analysed and described by critics such as Susan Garland Mann, James Nagel, and Robert M. </a:t>
            </a:r>
            <a:r>
              <a:rPr lang="en-GB" sz="2400" dirty="0" err="1">
                <a:solidFill>
                  <a:schemeClr val="bg1"/>
                </a:solidFill>
              </a:rPr>
              <a:t>Luscher</a:t>
            </a:r>
            <a:r>
              <a:rPr lang="en-GB" sz="2400" dirty="0">
                <a:solidFill>
                  <a:schemeClr val="bg1"/>
                </a:solidFill>
              </a:rPr>
              <a:t>. Although there is an ongoing discussion about the appropriate terminology and the precise limits of the genre,6  critics agree that the main characteristic of the short story cycle consists of the “simultaneous self sufficiency and interdependence” (Mann 15) of its component parts and that </a:t>
            </a:r>
            <a:r>
              <a:rPr lang="en-GB" sz="2400" dirty="0">
                <a:solidFill>
                  <a:srgbClr val="FFC000"/>
                </a:solidFill>
              </a:rPr>
              <a:t>this simultaneity often gives rise to a tension between diversity and unity, </a:t>
            </a:r>
            <a:r>
              <a:rPr lang="en-GB" sz="2400" dirty="0">
                <a:solidFill>
                  <a:schemeClr val="bg1"/>
                </a:solidFill>
              </a:rPr>
              <a:t>between “the one and the many,” as Ingram famously put it (19).</a:t>
            </a:r>
            <a:endParaRPr lang="en-GB" sz="3100" dirty="0">
              <a:solidFill>
                <a:schemeClr val="bg1"/>
              </a:solidFill>
            </a:endParaRPr>
          </a:p>
        </p:txBody>
      </p:sp>
      <p:sp>
        <p:nvSpPr>
          <p:cNvPr id="6" name="TextBox 5">
            <a:extLst>
              <a:ext uri="{FF2B5EF4-FFF2-40B4-BE49-F238E27FC236}">
                <a16:creationId xmlns:a16="http://schemas.microsoft.com/office/drawing/2014/main" id="{507588BC-CFDF-4F10-A75D-C7F849D858CE}"/>
              </a:ext>
            </a:extLst>
          </p:cNvPr>
          <p:cNvSpPr txBox="1"/>
          <p:nvPr/>
        </p:nvSpPr>
        <p:spPr>
          <a:xfrm>
            <a:off x="767408" y="6166793"/>
            <a:ext cx="10945216" cy="506677"/>
          </a:xfrm>
          <a:prstGeom prst="rect">
            <a:avLst/>
          </a:prstGeom>
          <a:noFill/>
        </p:spPr>
        <p:txBody>
          <a:bodyPr wrap="square">
            <a:spAutoFit/>
          </a:bodyPr>
          <a:lstStyle/>
          <a:p>
            <a:pPr marL="118872" indent="0">
              <a:lnSpc>
                <a:spcPct val="120000"/>
              </a:lnSpc>
              <a:buNone/>
            </a:pPr>
            <a:r>
              <a:rPr lang="en-GB" sz="2400" i="1" dirty="0">
                <a:solidFill>
                  <a:srgbClr val="FFC000"/>
                </a:solidFill>
              </a:rPr>
              <a:t>*** Dubliners, The Woman Who Gave Birth To Rabbits </a:t>
            </a:r>
          </a:p>
        </p:txBody>
      </p:sp>
    </p:spTree>
    <p:extLst>
      <p:ext uri="{BB962C8B-B14F-4D97-AF65-F5344CB8AC3E}">
        <p14:creationId xmlns:p14="http://schemas.microsoft.com/office/powerpoint/2010/main" val="1584321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F62F3-30C5-4015-813B-37946FE0D994}"/>
              </a:ext>
            </a:extLst>
          </p:cNvPr>
          <p:cNvSpPr>
            <a:spLocks noGrp="1"/>
          </p:cNvSpPr>
          <p:nvPr>
            <p:ph type="title"/>
          </p:nvPr>
        </p:nvSpPr>
        <p:spPr/>
        <p:txBody>
          <a:bodyPr/>
          <a:lstStyle/>
          <a:p>
            <a:pPr marL="633413" indent="-515938">
              <a:spcBef>
                <a:spcPts val="0"/>
              </a:spcBef>
              <a:buClr>
                <a:schemeClr val="accent1"/>
              </a:buClr>
              <a:buSzPct val="80000"/>
            </a:pPr>
            <a:r>
              <a:rPr lang="en-GB" sz="3200" dirty="0">
                <a:ln>
                  <a:solidFill>
                    <a:srgbClr val="FFC000"/>
                  </a:solidFill>
                </a:ln>
                <a:solidFill>
                  <a:srgbClr val="FFC000"/>
                </a:solidFill>
              </a:rPr>
              <a:t>SYMBOLIC ORGANISATION </a:t>
            </a:r>
          </a:p>
        </p:txBody>
      </p:sp>
      <p:sp>
        <p:nvSpPr>
          <p:cNvPr id="3" name="Content Placeholder 2">
            <a:extLst>
              <a:ext uri="{FF2B5EF4-FFF2-40B4-BE49-F238E27FC236}">
                <a16:creationId xmlns:a16="http://schemas.microsoft.com/office/drawing/2014/main" id="{EA415A29-6117-4B13-8F59-B4822F4E8D24}"/>
              </a:ext>
            </a:extLst>
          </p:cNvPr>
          <p:cNvSpPr>
            <a:spLocks noGrp="1"/>
          </p:cNvSpPr>
          <p:nvPr>
            <p:ph idx="1"/>
          </p:nvPr>
        </p:nvSpPr>
        <p:spPr>
          <a:xfrm>
            <a:off x="631329" y="1484784"/>
            <a:ext cx="10972800" cy="4625609"/>
          </a:xfrm>
        </p:spPr>
        <p:txBody>
          <a:bodyPr>
            <a:normAutofit fontScale="85000" lnSpcReduction="10000"/>
          </a:bodyPr>
          <a:lstStyle/>
          <a:p>
            <a:pPr marL="85725" indent="0" algn="l">
              <a:buFont typeface="Wingdings" pitchFamily="2" charset="2"/>
              <a:buNone/>
            </a:pPr>
            <a:r>
              <a:rPr lang="en-GB" sz="3200" i="1" dirty="0">
                <a:solidFill>
                  <a:schemeClr val="bg1"/>
                </a:solidFill>
                <a:effectLst/>
                <a:latin typeface="Garamond" pitchFamily="18" charset="0"/>
              </a:rPr>
              <a:t>Joyce was clear about the sequence of his cycle of stories:</a:t>
            </a:r>
            <a:endParaRPr lang="en-GB" sz="3600" i="1" dirty="0">
              <a:solidFill>
                <a:schemeClr val="bg1"/>
              </a:solidFill>
              <a:effectLst/>
              <a:latin typeface="Garamond" pitchFamily="18" charset="0"/>
            </a:endParaRPr>
          </a:p>
          <a:p>
            <a:pPr marL="85725" indent="0" algn="l">
              <a:buFont typeface="Wingdings" pitchFamily="2" charset="2"/>
              <a:buNone/>
            </a:pPr>
            <a:endParaRPr lang="en-GB" sz="1050" dirty="0">
              <a:solidFill>
                <a:schemeClr val="bg1"/>
              </a:solidFill>
              <a:effectLst/>
              <a:latin typeface="Garamond" pitchFamily="18" charset="0"/>
            </a:endParaRPr>
          </a:p>
          <a:p>
            <a:pPr marL="85725" indent="0" algn="l">
              <a:buFont typeface="Wingdings" pitchFamily="2" charset="2"/>
              <a:buNone/>
            </a:pPr>
            <a:r>
              <a:rPr lang="en-GB" sz="3200" dirty="0">
                <a:solidFill>
                  <a:schemeClr val="bg1"/>
                </a:solidFill>
                <a:effectLst/>
                <a:latin typeface="Garamond" pitchFamily="18" charset="0"/>
              </a:rPr>
              <a:t>The order of the stories is as follows. ‘</a:t>
            </a:r>
            <a:r>
              <a:rPr lang="en-GB" sz="3200" dirty="0">
                <a:solidFill>
                  <a:srgbClr val="FFC000"/>
                </a:solidFill>
                <a:effectLst/>
                <a:latin typeface="Garamond" pitchFamily="18" charset="0"/>
              </a:rPr>
              <a:t>The Sisters’, </a:t>
            </a:r>
            <a:r>
              <a:rPr lang="en-GB" sz="3200" dirty="0">
                <a:solidFill>
                  <a:schemeClr val="bg1"/>
                </a:solidFill>
                <a:effectLst/>
                <a:latin typeface="Garamond" pitchFamily="18" charset="0"/>
              </a:rPr>
              <a:t>‘</a:t>
            </a:r>
            <a:r>
              <a:rPr lang="en-GB" sz="3200" dirty="0">
                <a:solidFill>
                  <a:srgbClr val="FFC000"/>
                </a:solidFill>
                <a:effectLst/>
                <a:latin typeface="Garamond" pitchFamily="18" charset="0"/>
              </a:rPr>
              <a:t>An Encounter</a:t>
            </a:r>
            <a:r>
              <a:rPr lang="en-GB" sz="3200" dirty="0">
                <a:solidFill>
                  <a:schemeClr val="bg1"/>
                </a:solidFill>
                <a:effectLst/>
                <a:latin typeface="Garamond" pitchFamily="18" charset="0"/>
              </a:rPr>
              <a:t>’  and another story [‘</a:t>
            </a:r>
            <a:r>
              <a:rPr lang="en-GB" sz="3200" dirty="0" err="1">
                <a:solidFill>
                  <a:srgbClr val="FFC000"/>
                </a:solidFill>
                <a:effectLst/>
                <a:latin typeface="Garamond" pitchFamily="18" charset="0"/>
              </a:rPr>
              <a:t>Araby</a:t>
            </a:r>
            <a:r>
              <a:rPr lang="en-GB" sz="3200" dirty="0">
                <a:solidFill>
                  <a:srgbClr val="FFC000"/>
                </a:solidFill>
                <a:effectLst/>
                <a:latin typeface="Garamond" pitchFamily="18" charset="0"/>
              </a:rPr>
              <a:t>’] </a:t>
            </a:r>
            <a:r>
              <a:rPr lang="en-GB" sz="3200" dirty="0">
                <a:solidFill>
                  <a:schemeClr val="bg1"/>
                </a:solidFill>
                <a:effectLst/>
                <a:latin typeface="Garamond" pitchFamily="18" charset="0"/>
              </a:rPr>
              <a:t>which are stories of my childhood: ‘</a:t>
            </a:r>
            <a:r>
              <a:rPr lang="en-GB" sz="3200" dirty="0">
                <a:solidFill>
                  <a:srgbClr val="FFC000"/>
                </a:solidFill>
                <a:effectLst/>
                <a:latin typeface="Garamond" pitchFamily="18" charset="0"/>
              </a:rPr>
              <a:t>The Boarding-House’, ‘After the Race’ </a:t>
            </a:r>
            <a:r>
              <a:rPr lang="en-GB" sz="3200" dirty="0">
                <a:solidFill>
                  <a:schemeClr val="bg1"/>
                </a:solidFill>
                <a:effectLst/>
                <a:latin typeface="Garamond" pitchFamily="18" charset="0"/>
              </a:rPr>
              <a:t>and </a:t>
            </a:r>
            <a:r>
              <a:rPr lang="en-GB" sz="3200" dirty="0">
                <a:solidFill>
                  <a:srgbClr val="FFC000"/>
                </a:solidFill>
                <a:effectLst/>
                <a:latin typeface="Garamond" pitchFamily="18" charset="0"/>
              </a:rPr>
              <a:t>‘Eveline,</a:t>
            </a:r>
            <a:r>
              <a:rPr lang="en-GB" sz="3200" dirty="0">
                <a:solidFill>
                  <a:schemeClr val="bg1"/>
                </a:solidFill>
                <a:effectLst/>
                <a:latin typeface="Garamond" pitchFamily="18" charset="0"/>
              </a:rPr>
              <a:t>’ which are stories of adolescence: </a:t>
            </a:r>
            <a:r>
              <a:rPr lang="en-GB" sz="3200" dirty="0">
                <a:solidFill>
                  <a:srgbClr val="FFC000"/>
                </a:solidFill>
                <a:effectLst/>
                <a:latin typeface="Garamond" pitchFamily="18" charset="0"/>
              </a:rPr>
              <a:t>‘The Clay’, ‘Counterparts’,</a:t>
            </a:r>
            <a:r>
              <a:rPr lang="en-GB" sz="3200" dirty="0">
                <a:solidFill>
                  <a:schemeClr val="bg1"/>
                </a:solidFill>
                <a:effectLst/>
                <a:latin typeface="Garamond" pitchFamily="18" charset="0"/>
              </a:rPr>
              <a:t> and </a:t>
            </a:r>
            <a:r>
              <a:rPr lang="en-GB" sz="3200" dirty="0">
                <a:solidFill>
                  <a:srgbClr val="FFC000"/>
                </a:solidFill>
                <a:effectLst/>
                <a:latin typeface="Garamond" pitchFamily="18" charset="0"/>
              </a:rPr>
              <a:t>‘A Painful Case’ </a:t>
            </a:r>
            <a:r>
              <a:rPr lang="en-GB" sz="3200" dirty="0">
                <a:solidFill>
                  <a:schemeClr val="bg1"/>
                </a:solidFill>
                <a:effectLst/>
                <a:latin typeface="Garamond" pitchFamily="18" charset="0"/>
              </a:rPr>
              <a:t>which are stories of mature life: </a:t>
            </a:r>
            <a:r>
              <a:rPr lang="en-GB" sz="3200" dirty="0">
                <a:solidFill>
                  <a:srgbClr val="FFC000"/>
                </a:solidFill>
                <a:effectLst/>
                <a:latin typeface="Garamond" pitchFamily="18" charset="0"/>
              </a:rPr>
              <a:t>‘Ivy Day in the Committee Room’, ‘A Mother’ </a:t>
            </a:r>
            <a:r>
              <a:rPr lang="en-GB" sz="3200" dirty="0">
                <a:solidFill>
                  <a:schemeClr val="bg1"/>
                </a:solidFill>
                <a:effectLst/>
                <a:latin typeface="Garamond" pitchFamily="18" charset="0"/>
              </a:rPr>
              <a:t>and the last story of the book [‘</a:t>
            </a:r>
            <a:r>
              <a:rPr lang="en-GB" sz="3200" dirty="0">
                <a:solidFill>
                  <a:srgbClr val="FFC000"/>
                </a:solidFill>
                <a:effectLst/>
                <a:latin typeface="Garamond" pitchFamily="18" charset="0"/>
              </a:rPr>
              <a:t>Grace</a:t>
            </a:r>
            <a:r>
              <a:rPr lang="en-GB" sz="3200" dirty="0">
                <a:solidFill>
                  <a:schemeClr val="bg1"/>
                </a:solidFill>
                <a:effectLst/>
                <a:latin typeface="Garamond" pitchFamily="18" charset="0"/>
              </a:rPr>
              <a:t>’] which are stories of public life in Dublin. When you remember that Dublin has been a capital for thousands of years, that it is the second city of the British Empire, that it is nearly three times as big as Venice it seems strange that no artist has given it to the world.							 				</a:t>
            </a:r>
            <a:r>
              <a:rPr lang="en-GB" sz="3200" i="1" dirty="0">
                <a:solidFill>
                  <a:schemeClr val="bg1"/>
                </a:solidFill>
                <a:effectLst/>
                <a:latin typeface="Garamond" pitchFamily="18" charset="0"/>
              </a:rPr>
              <a:t>(Letter to Stanislaus Joyce )</a:t>
            </a:r>
          </a:p>
          <a:p>
            <a:pPr marL="118872" indent="0">
              <a:buNone/>
            </a:pPr>
            <a:endParaRPr lang="en-GB" dirty="0"/>
          </a:p>
        </p:txBody>
      </p:sp>
    </p:spTree>
    <p:extLst>
      <p:ext uri="{BB962C8B-B14F-4D97-AF65-F5344CB8AC3E}">
        <p14:creationId xmlns:p14="http://schemas.microsoft.com/office/powerpoint/2010/main" val="90484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12442-624E-4AAB-8ACE-DF459DC54A00}"/>
              </a:ext>
            </a:extLst>
          </p:cNvPr>
          <p:cNvSpPr>
            <a:spLocks noGrp="1"/>
          </p:cNvSpPr>
          <p:nvPr>
            <p:ph type="title"/>
          </p:nvPr>
        </p:nvSpPr>
        <p:spPr/>
        <p:txBody>
          <a:bodyPr/>
          <a:lstStyle/>
          <a:p>
            <a:pPr marL="633413" indent="-515938">
              <a:spcBef>
                <a:spcPts val="0"/>
              </a:spcBef>
              <a:buClr>
                <a:schemeClr val="accent1"/>
              </a:buClr>
              <a:buSzPct val="80000"/>
            </a:pPr>
            <a:r>
              <a:rPr lang="en-GB" sz="3200" dirty="0">
                <a:ln>
                  <a:solidFill>
                    <a:srgbClr val="FFC000"/>
                  </a:solidFill>
                </a:ln>
                <a:solidFill>
                  <a:srgbClr val="FFC000"/>
                </a:solidFill>
              </a:rPr>
              <a:t>FORM &amp; MEANING </a:t>
            </a:r>
          </a:p>
        </p:txBody>
      </p:sp>
      <p:sp>
        <p:nvSpPr>
          <p:cNvPr id="3" name="Content Placeholder 2">
            <a:extLst>
              <a:ext uri="{FF2B5EF4-FFF2-40B4-BE49-F238E27FC236}">
                <a16:creationId xmlns:a16="http://schemas.microsoft.com/office/drawing/2014/main" id="{FCB85A07-4FB3-4562-AF08-D1549DF5BC8E}"/>
              </a:ext>
            </a:extLst>
          </p:cNvPr>
          <p:cNvSpPr>
            <a:spLocks noGrp="1"/>
          </p:cNvSpPr>
          <p:nvPr>
            <p:ph idx="1"/>
          </p:nvPr>
        </p:nvSpPr>
        <p:spPr>
          <a:xfrm>
            <a:off x="479376" y="1556792"/>
            <a:ext cx="10972800" cy="4625609"/>
          </a:xfrm>
        </p:spPr>
        <p:txBody>
          <a:bodyPr>
            <a:normAutofit fontScale="77500" lnSpcReduction="20000"/>
          </a:bodyPr>
          <a:lstStyle/>
          <a:p>
            <a:pPr marL="93663" indent="0" algn="l">
              <a:lnSpc>
                <a:spcPct val="110000"/>
              </a:lnSpc>
              <a:buNone/>
            </a:pPr>
            <a:r>
              <a:rPr lang="en-GB" sz="3200" dirty="0">
                <a:solidFill>
                  <a:schemeClr val="bg1"/>
                </a:solidFill>
                <a:effectLst/>
                <a:latin typeface="Garamond" pitchFamily="18" charset="0"/>
              </a:rPr>
              <a:t>The dominant form of the Realist Novel, the </a:t>
            </a:r>
            <a:r>
              <a:rPr lang="en-GB" sz="3200" i="1" dirty="0">
                <a:solidFill>
                  <a:schemeClr val="bg1"/>
                </a:solidFill>
                <a:effectLst/>
                <a:latin typeface="Garamond" pitchFamily="18" charset="0"/>
              </a:rPr>
              <a:t>Bildungsroman,</a:t>
            </a:r>
            <a:r>
              <a:rPr lang="en-GB" sz="3200" dirty="0">
                <a:solidFill>
                  <a:schemeClr val="bg1"/>
                </a:solidFill>
                <a:effectLst/>
                <a:latin typeface="Garamond" pitchFamily="18" charset="0"/>
              </a:rPr>
              <a:t> is </a:t>
            </a:r>
            <a:r>
              <a:rPr lang="en-GB" sz="3200" dirty="0">
                <a:solidFill>
                  <a:srgbClr val="FFC000"/>
                </a:solidFill>
                <a:effectLst/>
                <a:latin typeface="Garamond" pitchFamily="18" charset="0"/>
              </a:rPr>
              <a:t>a narrative of individual development marking moves from, variously, the child to the adult, from infant impotence to adult potency, from the unmarried to the married states and hence from family dependency to family responsibility. </a:t>
            </a:r>
            <a:r>
              <a:rPr lang="en-GB" sz="3200" dirty="0">
                <a:solidFill>
                  <a:schemeClr val="bg1"/>
                </a:solidFill>
                <a:effectLst/>
                <a:latin typeface="Garamond" pitchFamily="18" charset="0"/>
              </a:rPr>
              <a:t>It also marks the movement from the private sphere of the family to the public sphere of work. </a:t>
            </a:r>
            <a:r>
              <a:rPr lang="en-GB" sz="3200" dirty="0">
                <a:solidFill>
                  <a:srgbClr val="FFC000"/>
                </a:solidFill>
                <a:effectLst/>
                <a:latin typeface="Garamond" pitchFamily="18" charset="0"/>
              </a:rPr>
              <a:t>All of these shifts focus on the </a:t>
            </a:r>
            <a:r>
              <a:rPr lang="en-GB" sz="3200" u="sng" dirty="0">
                <a:solidFill>
                  <a:srgbClr val="FFC000"/>
                </a:solidFill>
                <a:effectLst/>
                <a:latin typeface="Garamond" pitchFamily="18" charset="0"/>
              </a:rPr>
              <a:t>bourgeois individual </a:t>
            </a:r>
            <a:r>
              <a:rPr lang="en-GB" sz="3200" dirty="0">
                <a:solidFill>
                  <a:srgbClr val="FFC000"/>
                </a:solidFill>
                <a:effectLst/>
                <a:latin typeface="Garamond" pitchFamily="18" charset="0"/>
              </a:rPr>
              <a:t>and the family and work based structures that hold ‘him’ in place. </a:t>
            </a:r>
          </a:p>
          <a:p>
            <a:pPr marL="93663" indent="0" algn="l">
              <a:lnSpc>
                <a:spcPct val="110000"/>
              </a:lnSpc>
              <a:buFont typeface="Wingdings" pitchFamily="2" charset="2"/>
              <a:buNone/>
            </a:pPr>
            <a:endParaRPr lang="en-GB" sz="1000" dirty="0">
              <a:solidFill>
                <a:schemeClr val="bg1"/>
              </a:solidFill>
              <a:effectLst/>
              <a:latin typeface="Garamond" pitchFamily="18" charset="0"/>
            </a:endParaRPr>
          </a:p>
          <a:p>
            <a:pPr marL="93663" indent="0" algn="l">
              <a:lnSpc>
                <a:spcPct val="110000"/>
              </a:lnSpc>
              <a:buNone/>
            </a:pPr>
            <a:r>
              <a:rPr lang="en-GB" sz="3200" i="1" dirty="0">
                <a:solidFill>
                  <a:schemeClr val="bg1"/>
                </a:solidFill>
                <a:effectLst/>
                <a:latin typeface="Garamond" pitchFamily="18" charset="0"/>
              </a:rPr>
              <a:t>Dubliners</a:t>
            </a:r>
            <a:r>
              <a:rPr lang="en-GB" sz="3200" dirty="0">
                <a:solidFill>
                  <a:schemeClr val="bg1"/>
                </a:solidFill>
                <a:effectLst/>
                <a:latin typeface="Garamond" pitchFamily="18" charset="0"/>
              </a:rPr>
              <a:t>? This is a narrative of a </a:t>
            </a:r>
            <a:r>
              <a:rPr lang="en-GB" sz="3200" i="1" dirty="0">
                <a:solidFill>
                  <a:schemeClr val="bg1"/>
                </a:solidFill>
                <a:effectLst/>
                <a:latin typeface="Garamond" pitchFamily="18" charset="0"/>
              </a:rPr>
              <a:t>city’s</a:t>
            </a:r>
            <a:r>
              <a:rPr lang="en-GB" sz="3200" dirty="0">
                <a:solidFill>
                  <a:schemeClr val="bg1"/>
                </a:solidFill>
                <a:effectLst/>
                <a:latin typeface="Garamond" pitchFamily="18" charset="0"/>
              </a:rPr>
              <a:t> development through fragments of the lives of some of its inhabitants who are all growing up under its paralysing influence (so </a:t>
            </a:r>
            <a:r>
              <a:rPr lang="en-GB" sz="3200" i="1" dirty="0">
                <a:solidFill>
                  <a:schemeClr val="bg1"/>
                </a:solidFill>
                <a:effectLst/>
                <a:latin typeface="Garamond" pitchFamily="18" charset="0"/>
              </a:rPr>
              <a:t>not</a:t>
            </a:r>
            <a:r>
              <a:rPr lang="en-GB" sz="3200" dirty="0">
                <a:solidFill>
                  <a:schemeClr val="bg1"/>
                </a:solidFill>
                <a:effectLst/>
                <a:latin typeface="Garamond" pitchFamily="18" charset="0"/>
              </a:rPr>
              <a:t> the individual development of autonomous units). These individual stories move from youth to maturity, from private to public worlds - but these movements do not give them access to any kind of authority or power </a:t>
            </a:r>
          </a:p>
          <a:p>
            <a:pPr marL="118872" indent="0">
              <a:buNone/>
            </a:pPr>
            <a:endParaRPr lang="en-GB" dirty="0"/>
          </a:p>
        </p:txBody>
      </p:sp>
    </p:spTree>
    <p:extLst>
      <p:ext uri="{BB962C8B-B14F-4D97-AF65-F5344CB8AC3E}">
        <p14:creationId xmlns:p14="http://schemas.microsoft.com/office/powerpoint/2010/main" val="901490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3EA49-2F4D-4515-97B4-ECC90E9AA330}"/>
              </a:ext>
            </a:extLst>
          </p:cNvPr>
          <p:cNvSpPr>
            <a:spLocks noGrp="1"/>
          </p:cNvSpPr>
          <p:nvPr>
            <p:ph type="title"/>
          </p:nvPr>
        </p:nvSpPr>
        <p:spPr>
          <a:xfrm>
            <a:off x="625674" y="332656"/>
            <a:ext cx="10972800" cy="1252728"/>
          </a:xfrm>
        </p:spPr>
        <p:txBody>
          <a:bodyPr>
            <a:normAutofit/>
          </a:bodyPr>
          <a:lstStyle/>
          <a:p>
            <a:r>
              <a:rPr lang="en-GB" sz="3200" dirty="0">
                <a:ln>
                  <a:solidFill>
                    <a:srgbClr val="FFC000"/>
                  </a:solidFill>
                </a:ln>
                <a:solidFill>
                  <a:srgbClr val="FFC000"/>
                </a:solidFill>
              </a:rPr>
              <a:t>Purpose of writing</a:t>
            </a:r>
          </a:p>
        </p:txBody>
      </p:sp>
      <p:sp>
        <p:nvSpPr>
          <p:cNvPr id="3" name="Content Placeholder 2">
            <a:extLst>
              <a:ext uri="{FF2B5EF4-FFF2-40B4-BE49-F238E27FC236}">
                <a16:creationId xmlns:a16="http://schemas.microsoft.com/office/drawing/2014/main" id="{FEA9B8D3-F7D1-49CC-9807-8A6738AAEAF5}"/>
              </a:ext>
            </a:extLst>
          </p:cNvPr>
          <p:cNvSpPr>
            <a:spLocks noGrp="1"/>
          </p:cNvSpPr>
          <p:nvPr>
            <p:ph idx="1"/>
          </p:nvPr>
        </p:nvSpPr>
        <p:spPr/>
        <p:txBody>
          <a:bodyPr>
            <a:normAutofit/>
          </a:bodyPr>
          <a:lstStyle/>
          <a:p>
            <a:pPr marL="118872" indent="0">
              <a:buNone/>
            </a:pPr>
            <a:endParaRPr lang="en-GB" sz="2200" dirty="0">
              <a:solidFill>
                <a:schemeClr val="bg1"/>
              </a:solidFill>
            </a:endParaRPr>
          </a:p>
          <a:p>
            <a:pPr marL="118872" indent="0">
              <a:buNone/>
            </a:pPr>
            <a:r>
              <a:rPr lang="en-GB" sz="2200" dirty="0">
                <a:solidFill>
                  <a:schemeClr val="bg1"/>
                </a:solidFill>
              </a:rPr>
              <a:t>When the soul of man is born in this country there are nets flung at it to hold it back from flight. You talk to me </a:t>
            </a:r>
            <a:r>
              <a:rPr lang="en-GB" sz="2200" dirty="0">
                <a:solidFill>
                  <a:srgbClr val="FFC000"/>
                </a:solidFill>
              </a:rPr>
              <a:t>of nationality, language, religion. I shall try to fly by those nets</a:t>
            </a:r>
            <a:r>
              <a:rPr lang="en-GB" sz="2200" dirty="0">
                <a:solidFill>
                  <a:schemeClr val="bg1"/>
                </a:solidFill>
              </a:rPr>
              <a:t>”  </a:t>
            </a:r>
          </a:p>
          <a:p>
            <a:pPr marL="118872" indent="0">
              <a:buNone/>
            </a:pPr>
            <a:r>
              <a:rPr lang="en-GB" sz="2200" dirty="0">
                <a:solidFill>
                  <a:schemeClr val="bg1"/>
                </a:solidFill>
              </a:rPr>
              <a:t>				(James Joyce, </a:t>
            </a:r>
            <a:r>
              <a:rPr lang="en-GB" sz="2200" i="1" dirty="0">
                <a:solidFill>
                  <a:schemeClr val="bg1"/>
                </a:solidFill>
              </a:rPr>
              <a:t>Portrait of the Artist as a Young Man</a:t>
            </a:r>
            <a:r>
              <a:rPr lang="en-GB" sz="2200" dirty="0">
                <a:solidFill>
                  <a:schemeClr val="bg1"/>
                </a:solidFill>
              </a:rPr>
              <a:t>).</a:t>
            </a:r>
          </a:p>
        </p:txBody>
      </p:sp>
    </p:spTree>
    <p:extLst>
      <p:ext uri="{BB962C8B-B14F-4D97-AF65-F5344CB8AC3E}">
        <p14:creationId xmlns:p14="http://schemas.microsoft.com/office/powerpoint/2010/main" val="24539851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p:txBody>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25158911-DD1F-412C-B314-242A7FA1C84A}"/>
              </a:ext>
            </a:extLst>
          </p:cNvPr>
          <p:cNvSpPr>
            <a:spLocks noGrp="1"/>
          </p:cNvSpPr>
          <p:nvPr>
            <p:ph idx="1"/>
          </p:nvPr>
        </p:nvSpPr>
        <p:spPr>
          <a:xfrm>
            <a:off x="633119" y="532084"/>
            <a:ext cx="10972800" cy="5793832"/>
          </a:xfrm>
        </p:spPr>
        <p:txBody>
          <a:bodyPr>
            <a:normAutofit lnSpcReduction="10000"/>
          </a:bodyPr>
          <a:lstStyle/>
          <a:p>
            <a:pPr marL="118872" indent="0">
              <a:lnSpc>
                <a:spcPct val="150000"/>
              </a:lnSpc>
              <a:buNone/>
            </a:pPr>
            <a:r>
              <a:rPr lang="en-GB" sz="2400" dirty="0">
                <a:solidFill>
                  <a:srgbClr val="FFC000"/>
                </a:solidFill>
                <a:latin typeface="Garamond" panose="02020404030301010803" pitchFamily="18" charset="0"/>
              </a:rPr>
              <a:t>There was no hope for him this time: it was the third stroke. </a:t>
            </a:r>
            <a:r>
              <a:rPr lang="en-GB" sz="2400" dirty="0">
                <a:solidFill>
                  <a:schemeClr val="bg1"/>
                </a:solidFill>
                <a:latin typeface="Garamond" panose="02020404030301010803" pitchFamily="18" charset="0"/>
              </a:rPr>
              <a:t>Night after night I had passed the house (it was vacation time) and studied the lighted square of window: and night after night I had found it lighted in the same way, faintly and evenly. </a:t>
            </a:r>
            <a:r>
              <a:rPr lang="en-GB" sz="2400" dirty="0">
                <a:solidFill>
                  <a:srgbClr val="FFC000"/>
                </a:solidFill>
                <a:latin typeface="Garamond" panose="02020404030301010803" pitchFamily="18" charset="0"/>
              </a:rPr>
              <a:t>If he was dead, I thought, I would see the reflection of candles on the darkened blind for I knew that two candles must be set at the head of a corpse</a:t>
            </a:r>
            <a:r>
              <a:rPr lang="en-GB" sz="2400" dirty="0">
                <a:solidFill>
                  <a:schemeClr val="bg1"/>
                </a:solidFill>
                <a:latin typeface="Garamond" panose="02020404030301010803" pitchFamily="18" charset="0"/>
              </a:rPr>
              <a:t>. He had often said to me: “I am not long for this world,” and I had thought his words idle. Now I knew they were true. Every night as I gazed up at the window I said softly to myself the word </a:t>
            </a:r>
            <a:r>
              <a:rPr lang="en-GB" sz="2400" i="1" dirty="0">
                <a:solidFill>
                  <a:schemeClr val="bg1"/>
                </a:solidFill>
                <a:latin typeface="Garamond" panose="02020404030301010803" pitchFamily="18" charset="0"/>
              </a:rPr>
              <a:t>paralysis</a:t>
            </a:r>
            <a:r>
              <a:rPr lang="en-GB" sz="2400" dirty="0">
                <a:solidFill>
                  <a:schemeClr val="bg1"/>
                </a:solidFill>
                <a:latin typeface="Garamond" panose="02020404030301010803" pitchFamily="18" charset="0"/>
              </a:rPr>
              <a:t>. It had always sounded strangely in my ears, like the word </a:t>
            </a:r>
            <a:r>
              <a:rPr lang="en-GB" sz="2400" i="1" dirty="0">
                <a:solidFill>
                  <a:schemeClr val="bg1"/>
                </a:solidFill>
                <a:latin typeface="Garamond" panose="02020404030301010803" pitchFamily="18" charset="0"/>
              </a:rPr>
              <a:t>gnomon</a:t>
            </a:r>
            <a:r>
              <a:rPr lang="en-GB" sz="2400" dirty="0">
                <a:solidFill>
                  <a:schemeClr val="bg1"/>
                </a:solidFill>
                <a:latin typeface="Garamond" panose="02020404030301010803" pitchFamily="18" charset="0"/>
              </a:rPr>
              <a:t> in the Euclid and the word </a:t>
            </a:r>
            <a:r>
              <a:rPr lang="en-GB" sz="2400" i="1" dirty="0">
                <a:solidFill>
                  <a:schemeClr val="bg1"/>
                </a:solidFill>
                <a:latin typeface="Garamond" panose="02020404030301010803" pitchFamily="18" charset="0"/>
              </a:rPr>
              <a:t>simony</a:t>
            </a:r>
            <a:r>
              <a:rPr lang="en-GB" sz="2400" dirty="0">
                <a:solidFill>
                  <a:schemeClr val="bg1"/>
                </a:solidFill>
                <a:latin typeface="Garamond" panose="02020404030301010803" pitchFamily="18" charset="0"/>
              </a:rPr>
              <a:t> in the Catechism. But now it sounded to me like the name of some maleficent and sinful being. It filled me with fear, and yet I longed to be nearer to it and to look upon its deadly work.</a:t>
            </a:r>
          </a:p>
          <a:p>
            <a:pPr marL="118872" indent="0">
              <a:lnSpc>
                <a:spcPct val="150000"/>
              </a:lnSpc>
              <a:buNone/>
            </a:pPr>
            <a:r>
              <a:rPr lang="en-GB" sz="2400" dirty="0">
                <a:solidFill>
                  <a:schemeClr val="bg1"/>
                </a:solidFill>
                <a:latin typeface="Garamond" panose="02020404030301010803" pitchFamily="18" charset="0"/>
              </a:rPr>
              <a:t>									‘The Sisters’</a:t>
            </a:r>
          </a:p>
          <a:p>
            <a:pPr marL="118872" indent="0">
              <a:buNone/>
            </a:pPr>
            <a:endParaRPr lang="en-GB" sz="2400" dirty="0">
              <a:solidFill>
                <a:srgbClr val="FFC000"/>
              </a:solidFill>
            </a:endParaRPr>
          </a:p>
        </p:txBody>
      </p:sp>
    </p:spTree>
    <p:extLst>
      <p:ext uri="{BB962C8B-B14F-4D97-AF65-F5344CB8AC3E}">
        <p14:creationId xmlns:p14="http://schemas.microsoft.com/office/powerpoint/2010/main" val="3507646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E94F0D-C2C9-4B90-83C6-4A3D44BA66FE}"/>
              </a:ext>
            </a:extLst>
          </p:cNvPr>
          <p:cNvSpPr>
            <a:spLocks noGrp="1"/>
          </p:cNvSpPr>
          <p:nvPr>
            <p:ph idx="1"/>
          </p:nvPr>
        </p:nvSpPr>
        <p:spPr>
          <a:xfrm>
            <a:off x="371204" y="188640"/>
            <a:ext cx="11449272" cy="7029400"/>
          </a:xfrm>
        </p:spPr>
        <p:txBody>
          <a:bodyPr>
            <a:normAutofit fontScale="40000" lnSpcReduction="20000"/>
          </a:bodyPr>
          <a:lstStyle/>
          <a:p>
            <a:pPr marL="118872" indent="0">
              <a:lnSpc>
                <a:spcPct val="120000"/>
              </a:lnSpc>
              <a:buNone/>
            </a:pPr>
            <a:r>
              <a:rPr lang="en-GB" sz="7000" b="1" dirty="0">
                <a:ln>
                  <a:solidFill>
                    <a:srgbClr val="FFC000"/>
                  </a:solidFill>
                </a:ln>
                <a:solidFill>
                  <a:srgbClr val="FFC000"/>
                </a:solidFill>
                <a:latin typeface="+mj-lt"/>
                <a:ea typeface="+mj-ea"/>
                <a:cs typeface="+mj-cs"/>
              </a:rPr>
              <a:t>PARALYSIS </a:t>
            </a:r>
          </a:p>
          <a:p>
            <a:pPr marL="118872" indent="0">
              <a:lnSpc>
                <a:spcPct val="120000"/>
              </a:lnSpc>
              <a:buNone/>
            </a:pPr>
            <a:r>
              <a:rPr lang="en-GB" sz="5500" dirty="0">
                <a:solidFill>
                  <a:schemeClr val="bg1"/>
                </a:solidFill>
              </a:rPr>
              <a:t>-  Loss or impairment of the ability to move a body part, usually as a result of damage to its nerve supply.</a:t>
            </a:r>
          </a:p>
          <a:p>
            <a:pPr marL="118872" indent="0">
              <a:lnSpc>
                <a:spcPct val="120000"/>
              </a:lnSpc>
              <a:buNone/>
            </a:pPr>
            <a:r>
              <a:rPr lang="en-GB" sz="5500" dirty="0">
                <a:solidFill>
                  <a:schemeClr val="bg1"/>
                </a:solidFill>
              </a:rPr>
              <a:t>-  Loss of sensation over a region of the body.</a:t>
            </a:r>
          </a:p>
          <a:p>
            <a:pPr marL="118872" indent="0">
              <a:lnSpc>
                <a:spcPct val="120000"/>
              </a:lnSpc>
              <a:buNone/>
            </a:pPr>
            <a:r>
              <a:rPr lang="en-GB" sz="5500" dirty="0">
                <a:solidFill>
                  <a:schemeClr val="bg1"/>
                </a:solidFill>
              </a:rPr>
              <a:t>-  Inability to move or function; total stoppage/severe impairment of activity  [Latin, </a:t>
            </a:r>
            <a:r>
              <a:rPr lang="en-GB" sz="5500" dirty="0" err="1">
                <a:solidFill>
                  <a:schemeClr val="bg1"/>
                </a:solidFill>
              </a:rPr>
              <a:t>fr</a:t>
            </a:r>
            <a:r>
              <a:rPr lang="en-GB" sz="5500" dirty="0">
                <a:solidFill>
                  <a:schemeClr val="bg1"/>
                </a:solidFill>
              </a:rPr>
              <a:t> Greek </a:t>
            </a:r>
            <a:r>
              <a:rPr lang="en-GB" sz="5500" dirty="0" err="1">
                <a:solidFill>
                  <a:schemeClr val="bg1"/>
                </a:solidFill>
              </a:rPr>
              <a:t>paralusis</a:t>
            </a:r>
            <a:r>
              <a:rPr lang="en-GB" sz="5500" dirty="0">
                <a:solidFill>
                  <a:schemeClr val="bg1"/>
                </a:solidFill>
              </a:rPr>
              <a:t>, </a:t>
            </a:r>
            <a:r>
              <a:rPr lang="en-GB" sz="5500" dirty="0" err="1">
                <a:solidFill>
                  <a:schemeClr val="bg1"/>
                </a:solidFill>
              </a:rPr>
              <a:t>fr</a:t>
            </a:r>
            <a:r>
              <a:rPr lang="en-GB" sz="5500" dirty="0">
                <a:solidFill>
                  <a:schemeClr val="bg1"/>
                </a:solidFill>
              </a:rPr>
              <a:t> </a:t>
            </a:r>
            <a:r>
              <a:rPr lang="en-GB" sz="5500" i="1" dirty="0" err="1">
                <a:solidFill>
                  <a:schemeClr val="bg1"/>
                </a:solidFill>
              </a:rPr>
              <a:t>paralūein</a:t>
            </a:r>
            <a:r>
              <a:rPr lang="en-GB" sz="5500" dirty="0">
                <a:solidFill>
                  <a:schemeClr val="bg1"/>
                </a:solidFill>
              </a:rPr>
              <a:t>, to loosen: para- on one side; para-+</a:t>
            </a:r>
            <a:r>
              <a:rPr lang="en-GB" sz="5500" dirty="0" err="1">
                <a:solidFill>
                  <a:schemeClr val="bg1"/>
                </a:solidFill>
              </a:rPr>
              <a:t>lūein</a:t>
            </a:r>
            <a:r>
              <a:rPr lang="en-GB" sz="5500" dirty="0">
                <a:solidFill>
                  <a:schemeClr val="bg1"/>
                </a:solidFill>
              </a:rPr>
              <a:t>, to release.]</a:t>
            </a:r>
          </a:p>
          <a:p>
            <a:pPr marL="118872" indent="0">
              <a:lnSpc>
                <a:spcPct val="120000"/>
              </a:lnSpc>
              <a:buNone/>
            </a:pPr>
            <a:r>
              <a:rPr lang="en-GB" sz="5500" dirty="0">
                <a:solidFill>
                  <a:schemeClr val="bg1"/>
                </a:solidFill>
              </a:rPr>
              <a:t>  </a:t>
            </a:r>
          </a:p>
          <a:p>
            <a:pPr marL="118872" indent="0">
              <a:lnSpc>
                <a:spcPct val="120000"/>
              </a:lnSpc>
              <a:buNone/>
            </a:pPr>
            <a:r>
              <a:rPr lang="en-GB" sz="7000" b="1" dirty="0">
                <a:ln>
                  <a:solidFill>
                    <a:srgbClr val="FFC000"/>
                  </a:solidFill>
                </a:ln>
                <a:solidFill>
                  <a:srgbClr val="FFC000"/>
                </a:solidFill>
                <a:latin typeface="+mj-lt"/>
                <a:ea typeface="+mj-ea"/>
                <a:cs typeface="+mj-cs"/>
              </a:rPr>
              <a:t>GNOMEN</a:t>
            </a:r>
          </a:p>
          <a:p>
            <a:pPr marL="118872" indent="0">
              <a:lnSpc>
                <a:spcPct val="120000"/>
              </a:lnSpc>
              <a:buNone/>
            </a:pPr>
            <a:r>
              <a:rPr lang="en-GB" sz="5500" dirty="0">
                <a:solidFill>
                  <a:schemeClr val="bg1"/>
                </a:solidFill>
              </a:rPr>
              <a:t>-   An object, </a:t>
            </a:r>
            <a:r>
              <a:rPr lang="en-GB" sz="5500" dirty="0" err="1">
                <a:solidFill>
                  <a:schemeClr val="bg1"/>
                </a:solidFill>
              </a:rPr>
              <a:t>eg</a:t>
            </a:r>
            <a:r>
              <a:rPr lang="en-GB" sz="5500" dirty="0">
                <a:solidFill>
                  <a:schemeClr val="bg1"/>
                </a:solidFill>
              </a:rPr>
              <a:t> a sundial’s stylus, that projects a shadow used as an indicator.</a:t>
            </a:r>
          </a:p>
          <a:p>
            <a:pPr marL="118872" indent="0">
              <a:lnSpc>
                <a:spcPct val="120000"/>
              </a:lnSpc>
              <a:buNone/>
            </a:pPr>
            <a:r>
              <a:rPr lang="en-GB" sz="5500" dirty="0">
                <a:solidFill>
                  <a:schemeClr val="bg1"/>
                </a:solidFill>
              </a:rPr>
              <a:t>-   The geometric figure that remains after a parallelogram has been removed from a similar but larger parallelogram with which it shares a corner. [Latin </a:t>
            </a:r>
            <a:r>
              <a:rPr lang="en-GB" sz="5500" dirty="0" err="1">
                <a:solidFill>
                  <a:schemeClr val="bg1"/>
                </a:solidFill>
              </a:rPr>
              <a:t>gnōmōn</a:t>
            </a:r>
            <a:r>
              <a:rPr lang="en-GB" sz="5500" dirty="0">
                <a:solidFill>
                  <a:schemeClr val="bg1"/>
                </a:solidFill>
              </a:rPr>
              <a:t>, </a:t>
            </a:r>
            <a:r>
              <a:rPr lang="en-GB" sz="5500" dirty="0" err="1">
                <a:solidFill>
                  <a:schemeClr val="bg1"/>
                </a:solidFill>
              </a:rPr>
              <a:t>fr</a:t>
            </a:r>
            <a:r>
              <a:rPr lang="en-GB" sz="5500" dirty="0">
                <a:solidFill>
                  <a:schemeClr val="bg1"/>
                </a:solidFill>
              </a:rPr>
              <a:t> Greek, interpreter, pointer of a sundial, </a:t>
            </a:r>
            <a:r>
              <a:rPr lang="en-GB" sz="5500" i="1" dirty="0" err="1">
                <a:solidFill>
                  <a:schemeClr val="bg1"/>
                </a:solidFill>
              </a:rPr>
              <a:t>fr</a:t>
            </a:r>
            <a:r>
              <a:rPr lang="en-GB" sz="5500" i="1" dirty="0">
                <a:solidFill>
                  <a:schemeClr val="bg1"/>
                </a:solidFill>
              </a:rPr>
              <a:t> </a:t>
            </a:r>
            <a:r>
              <a:rPr lang="en-GB" sz="5500" i="1" dirty="0" err="1">
                <a:solidFill>
                  <a:schemeClr val="bg1"/>
                </a:solidFill>
              </a:rPr>
              <a:t>gignōskein</a:t>
            </a:r>
            <a:r>
              <a:rPr lang="en-GB" sz="5500" dirty="0">
                <a:solidFill>
                  <a:schemeClr val="bg1"/>
                </a:solidFill>
              </a:rPr>
              <a:t>, to know.]</a:t>
            </a:r>
          </a:p>
          <a:p>
            <a:pPr marL="118872" indent="0">
              <a:lnSpc>
                <a:spcPct val="120000"/>
              </a:lnSpc>
              <a:buNone/>
            </a:pPr>
            <a:r>
              <a:rPr lang="en-GB" sz="5500" dirty="0">
                <a:solidFill>
                  <a:schemeClr val="bg1"/>
                </a:solidFill>
              </a:rPr>
              <a:t> </a:t>
            </a:r>
          </a:p>
          <a:p>
            <a:pPr marL="118872" indent="0">
              <a:lnSpc>
                <a:spcPct val="120000"/>
              </a:lnSpc>
              <a:buNone/>
            </a:pPr>
            <a:r>
              <a:rPr lang="en-GB" sz="7000" b="1" dirty="0">
                <a:ln>
                  <a:solidFill>
                    <a:srgbClr val="FFC000"/>
                  </a:solidFill>
                </a:ln>
                <a:solidFill>
                  <a:srgbClr val="FFC000"/>
                </a:solidFill>
                <a:latin typeface="+mj-lt"/>
                <a:ea typeface="+mj-ea"/>
                <a:cs typeface="+mj-cs"/>
              </a:rPr>
              <a:t>SIMONY</a:t>
            </a:r>
          </a:p>
          <a:p>
            <a:pPr marL="118872" indent="0">
              <a:lnSpc>
                <a:spcPct val="120000"/>
              </a:lnSpc>
              <a:buNone/>
            </a:pPr>
            <a:r>
              <a:rPr lang="en-GB" sz="5500" dirty="0">
                <a:solidFill>
                  <a:schemeClr val="bg1"/>
                </a:solidFill>
              </a:rPr>
              <a:t>-  The buying or selling of ecclesiastical pardons, offices, or emoluments.</a:t>
            </a:r>
          </a:p>
          <a:p>
            <a:pPr marL="118872" indent="0">
              <a:lnSpc>
                <a:spcPct val="120000"/>
              </a:lnSpc>
              <a:buNone/>
            </a:pPr>
            <a:r>
              <a:rPr lang="en-GB" sz="5500" dirty="0">
                <a:solidFill>
                  <a:schemeClr val="bg1"/>
                </a:solidFill>
              </a:rPr>
              <a:t>  	[Middle English </a:t>
            </a:r>
            <a:r>
              <a:rPr lang="en-GB" sz="5500" dirty="0" err="1">
                <a:solidFill>
                  <a:schemeClr val="bg1"/>
                </a:solidFill>
              </a:rPr>
              <a:t>simonie</a:t>
            </a:r>
            <a:r>
              <a:rPr lang="en-GB" sz="5500" dirty="0">
                <a:solidFill>
                  <a:schemeClr val="bg1"/>
                </a:solidFill>
              </a:rPr>
              <a:t>, </a:t>
            </a:r>
            <a:r>
              <a:rPr lang="en-GB" sz="5500" dirty="0" err="1">
                <a:solidFill>
                  <a:schemeClr val="bg1"/>
                </a:solidFill>
              </a:rPr>
              <a:t>fr</a:t>
            </a:r>
            <a:r>
              <a:rPr lang="en-GB" sz="5500" dirty="0">
                <a:solidFill>
                  <a:schemeClr val="bg1"/>
                </a:solidFill>
              </a:rPr>
              <a:t> Old French, </a:t>
            </a:r>
            <a:r>
              <a:rPr lang="en-GB" sz="5500" dirty="0" err="1">
                <a:solidFill>
                  <a:schemeClr val="bg1"/>
                </a:solidFill>
              </a:rPr>
              <a:t>fr</a:t>
            </a:r>
            <a:r>
              <a:rPr lang="en-GB" sz="5500" dirty="0">
                <a:solidFill>
                  <a:schemeClr val="bg1"/>
                </a:solidFill>
              </a:rPr>
              <a:t> Late Latin </a:t>
            </a:r>
            <a:r>
              <a:rPr lang="en-GB" sz="5500" dirty="0" err="1">
                <a:solidFill>
                  <a:schemeClr val="bg1"/>
                </a:solidFill>
              </a:rPr>
              <a:t>simōnia</a:t>
            </a:r>
            <a:r>
              <a:rPr lang="en-GB" sz="5500" dirty="0">
                <a:solidFill>
                  <a:schemeClr val="bg1"/>
                </a:solidFill>
              </a:rPr>
              <a:t>, after Simon Magus, a 	sorcerer who tried to buy spiritual powers </a:t>
            </a:r>
            <a:r>
              <a:rPr lang="en-GB" sz="5500" dirty="0" err="1">
                <a:solidFill>
                  <a:schemeClr val="bg1"/>
                </a:solidFill>
              </a:rPr>
              <a:t>fr</a:t>
            </a:r>
            <a:r>
              <a:rPr lang="en-GB" sz="5500" dirty="0">
                <a:solidFill>
                  <a:schemeClr val="bg1"/>
                </a:solidFill>
              </a:rPr>
              <a:t> the Apostle Peter (Acts 8:9-24).]</a:t>
            </a:r>
          </a:p>
          <a:p>
            <a:pPr marL="118872" indent="0">
              <a:lnSpc>
                <a:spcPct val="120000"/>
              </a:lnSpc>
              <a:buNone/>
            </a:pPr>
            <a:endParaRPr lang="en-GB" dirty="0"/>
          </a:p>
        </p:txBody>
      </p:sp>
      <p:sp>
        <p:nvSpPr>
          <p:cNvPr id="7" name="Title 6">
            <a:extLst>
              <a:ext uri="{FF2B5EF4-FFF2-40B4-BE49-F238E27FC236}">
                <a16:creationId xmlns:a16="http://schemas.microsoft.com/office/drawing/2014/main" id="{A74FA315-3077-47C6-A5F7-8E5DCFD86BF6}"/>
              </a:ext>
            </a:extLst>
          </p:cNvPr>
          <p:cNvSpPr>
            <a:spLocks noGrp="1"/>
          </p:cNvSpPr>
          <p:nvPr>
            <p:ph type="title"/>
          </p:nvPr>
        </p:nvSpPr>
        <p:spPr>
          <a:xfrm>
            <a:off x="609440" y="337512"/>
            <a:ext cx="10972800" cy="854384"/>
          </a:xfrm>
        </p:spPr>
        <p:txBody>
          <a:bodyPr>
            <a:noAutofit/>
          </a:bodyPr>
          <a:lstStyle/>
          <a:p>
            <a:r>
              <a:rPr lang="en-GB" sz="3200" dirty="0">
                <a:solidFill>
                  <a:schemeClr val="tx2">
                    <a:lumMod val="40000"/>
                    <a:lumOff val="60000"/>
                  </a:schemeClr>
                </a:solidFill>
              </a:rPr>
              <a:t> </a:t>
            </a:r>
          </a:p>
        </p:txBody>
      </p:sp>
    </p:spTree>
    <p:extLst>
      <p:ext uri="{BB962C8B-B14F-4D97-AF65-F5344CB8AC3E}">
        <p14:creationId xmlns:p14="http://schemas.microsoft.com/office/powerpoint/2010/main" val="1858413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04322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a:xfrm>
            <a:off x="349152" y="-99392"/>
            <a:ext cx="11233248" cy="1252728"/>
          </a:xfrm>
        </p:spPr>
        <p:txBody>
          <a:bodyPr>
            <a:normAutofit/>
          </a:bodyPr>
          <a:lstStyle/>
          <a:p>
            <a:r>
              <a:rPr lang="en-GB" sz="3200" dirty="0">
                <a:ln>
                  <a:solidFill>
                    <a:srgbClr val="FFC000"/>
                  </a:solidFill>
                </a:ln>
                <a:solidFill>
                  <a:srgbClr val="FFC000"/>
                </a:solidFill>
              </a:rPr>
              <a:t>Free Indirect : incorporating different voices</a:t>
            </a:r>
          </a:p>
        </p:txBody>
      </p:sp>
      <p:sp>
        <p:nvSpPr>
          <p:cNvPr id="3" name="Content Placeholder 2">
            <a:extLst>
              <a:ext uri="{FF2B5EF4-FFF2-40B4-BE49-F238E27FC236}">
                <a16:creationId xmlns:a16="http://schemas.microsoft.com/office/drawing/2014/main" id="{25158911-DD1F-412C-B314-242A7FA1C84A}"/>
              </a:ext>
            </a:extLst>
          </p:cNvPr>
          <p:cNvSpPr>
            <a:spLocks noGrp="1"/>
          </p:cNvSpPr>
          <p:nvPr>
            <p:ph idx="1"/>
          </p:nvPr>
        </p:nvSpPr>
        <p:spPr>
          <a:xfrm>
            <a:off x="619050" y="908720"/>
            <a:ext cx="10972800" cy="6093296"/>
          </a:xfrm>
        </p:spPr>
        <p:txBody>
          <a:bodyPr>
            <a:normAutofit fontScale="92500"/>
          </a:bodyPr>
          <a:lstStyle/>
          <a:p>
            <a:pPr marL="539750" lvl="1" indent="0">
              <a:lnSpc>
                <a:spcPct val="110000"/>
              </a:lnSpc>
              <a:spcBef>
                <a:spcPts val="0"/>
              </a:spcBef>
              <a:buNone/>
            </a:pPr>
            <a:r>
              <a:rPr lang="en-US" sz="2200" dirty="0">
                <a:solidFill>
                  <a:schemeClr val="bg1"/>
                </a:solidFill>
                <a:latin typeface="Garamond" panose="02020404030301010803" pitchFamily="18" charset="0"/>
              </a:rPr>
              <a:t>Lily, the caretaker’s daughter, was literally run off her feet. Hardly had she brought one gentleman into the little pantry behind the office on the ground floor and helped him off with his overcoat than the wheezy hall-door bell clanged again and she had to scamper along the bare hallway to let in another guest. It was well for her she had not to attend to the ladies also.   (‘The Dead’)</a:t>
            </a:r>
          </a:p>
          <a:p>
            <a:pPr algn="l">
              <a:buFont typeface="Wingdings" pitchFamily="2" charset="2"/>
              <a:buNone/>
            </a:pPr>
            <a:endParaRPr lang="en-GB" sz="1200" dirty="0">
              <a:solidFill>
                <a:schemeClr val="bg1"/>
              </a:solidFill>
              <a:latin typeface="Garamond" panose="02020404030301010803" pitchFamily="18" charset="0"/>
            </a:endParaRPr>
          </a:p>
          <a:p>
            <a:pPr marL="93663" indent="0" algn="l">
              <a:lnSpc>
                <a:spcPct val="110000"/>
              </a:lnSpc>
              <a:buFont typeface="Wingdings" pitchFamily="2" charset="2"/>
              <a:buNone/>
            </a:pPr>
            <a:r>
              <a:rPr lang="en-GB" sz="2600" dirty="0">
                <a:solidFill>
                  <a:schemeClr val="bg1"/>
                </a:solidFill>
                <a:latin typeface="Garamond" panose="02020404030301010803" pitchFamily="18" charset="0"/>
              </a:rPr>
              <a:t>The expression "well for her" is the kind of language a Dubliner of her economic and social caste would use; here, it becomes part of the author's style. Indeed, we can see that the authorial voice of the nineteenth-century writer, which was that of the distinct character of the writer, has become multilingual rather than monolingual. This becomes evident at the opening of the second paragraph:</a:t>
            </a:r>
          </a:p>
          <a:p>
            <a:pPr lvl="1" algn="l">
              <a:lnSpc>
                <a:spcPct val="110000"/>
              </a:lnSpc>
            </a:pPr>
            <a:endParaRPr lang="en-GB" sz="1000" dirty="0">
              <a:solidFill>
                <a:schemeClr val="bg1"/>
              </a:solidFill>
              <a:latin typeface="Garamond" panose="02020404030301010803" pitchFamily="18" charset="0"/>
            </a:endParaRPr>
          </a:p>
          <a:p>
            <a:pPr marL="539750" lvl="1" indent="0">
              <a:lnSpc>
                <a:spcPct val="110000"/>
              </a:lnSpc>
              <a:spcBef>
                <a:spcPts val="0"/>
              </a:spcBef>
              <a:buNone/>
            </a:pPr>
            <a:r>
              <a:rPr lang="en-GB" sz="2200" dirty="0">
                <a:solidFill>
                  <a:schemeClr val="bg1"/>
                </a:solidFill>
                <a:latin typeface="Garamond" panose="02020404030301010803" pitchFamily="18" charset="0"/>
              </a:rPr>
              <a:t>It was always a great affair, the Misses </a:t>
            </a:r>
            <a:r>
              <a:rPr lang="en-GB" sz="2200" dirty="0" err="1">
                <a:solidFill>
                  <a:schemeClr val="bg1"/>
                </a:solidFill>
                <a:latin typeface="Garamond" panose="02020404030301010803" pitchFamily="18" charset="0"/>
              </a:rPr>
              <a:t>Morkan's</a:t>
            </a:r>
            <a:r>
              <a:rPr lang="en-GB" sz="2200" dirty="0">
                <a:solidFill>
                  <a:schemeClr val="bg1"/>
                </a:solidFill>
                <a:latin typeface="Garamond" panose="02020404030301010803" pitchFamily="18" charset="0"/>
              </a:rPr>
              <a:t> annual dance. Everybody who knew them came to it, members of the family, old friends of the family, the members of Julia's choir, any of Kate's pupils that were grown up enough and even some of Mary Jane's pupils too. Never once had it fallen flat.</a:t>
            </a:r>
          </a:p>
          <a:p>
            <a:pPr marL="539750" lvl="1" indent="0" algn="l">
              <a:lnSpc>
                <a:spcPct val="110000"/>
              </a:lnSpc>
              <a:spcBef>
                <a:spcPts val="0"/>
              </a:spcBef>
              <a:buNone/>
            </a:pPr>
            <a:endParaRPr lang="en-GB" sz="1600" dirty="0">
              <a:solidFill>
                <a:schemeClr val="bg1"/>
              </a:solidFill>
              <a:latin typeface="Garamond" panose="02020404030301010803" pitchFamily="18" charset="0"/>
            </a:endParaRPr>
          </a:p>
          <a:p>
            <a:pPr marL="93663" lvl="1" indent="0" algn="l">
              <a:lnSpc>
                <a:spcPct val="110000"/>
              </a:lnSpc>
              <a:spcBef>
                <a:spcPts val="0"/>
              </a:spcBef>
              <a:buNone/>
            </a:pPr>
            <a:r>
              <a:rPr lang="en-GB" sz="2600" dirty="0">
                <a:solidFill>
                  <a:schemeClr val="bg1"/>
                </a:solidFill>
                <a:latin typeface="Garamond" panose="02020404030301010803" pitchFamily="18" charset="0"/>
              </a:rPr>
              <a:t>Now, this is no longer Lily's voice. The topic has shifted to the opinions of middle-class Dubliners, the typical party guests at this event,</a:t>
            </a:r>
          </a:p>
          <a:p>
            <a:pPr marL="118872" indent="0">
              <a:buNone/>
            </a:pPr>
            <a:endParaRPr lang="en-GB" dirty="0">
              <a:solidFill>
                <a:schemeClr val="bg1"/>
              </a:solidFill>
            </a:endParaRPr>
          </a:p>
        </p:txBody>
      </p:sp>
    </p:spTree>
    <p:extLst>
      <p:ext uri="{BB962C8B-B14F-4D97-AF65-F5344CB8AC3E}">
        <p14:creationId xmlns:p14="http://schemas.microsoft.com/office/powerpoint/2010/main" val="1186815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BEEA3-9B30-49DB-B6EE-47E0A98A44F6}"/>
              </a:ext>
            </a:extLst>
          </p:cNvPr>
          <p:cNvSpPr>
            <a:spLocks noGrp="1"/>
          </p:cNvSpPr>
          <p:nvPr>
            <p:ph type="title"/>
          </p:nvPr>
        </p:nvSpPr>
        <p:spPr>
          <a:xfrm>
            <a:off x="407368" y="116632"/>
            <a:ext cx="11175032" cy="1460737"/>
          </a:xfrm>
        </p:spPr>
        <p:txBody>
          <a:bodyPr>
            <a:normAutofit/>
          </a:bodyPr>
          <a:lstStyle/>
          <a:p>
            <a:pPr>
              <a:spcBef>
                <a:spcPts val="0"/>
              </a:spcBef>
              <a:buClr>
                <a:schemeClr val="accent1"/>
              </a:buClr>
              <a:buSzPct val="80000"/>
            </a:pPr>
            <a:r>
              <a:rPr lang="en-GB" sz="2800" dirty="0">
                <a:ln>
                  <a:solidFill>
                    <a:srgbClr val="FFC000"/>
                  </a:solidFill>
                </a:ln>
                <a:solidFill>
                  <a:srgbClr val="FFC000"/>
                </a:solidFill>
              </a:rPr>
              <a:t>‘Grace’ was originally the last story</a:t>
            </a:r>
            <a:br>
              <a:rPr lang="en-GB" sz="2800" dirty="0">
                <a:ln>
                  <a:solidFill>
                    <a:srgbClr val="FFC000"/>
                  </a:solidFill>
                </a:ln>
                <a:solidFill>
                  <a:srgbClr val="FFC000"/>
                </a:solidFill>
              </a:rPr>
            </a:br>
            <a:r>
              <a:rPr lang="en-US" sz="2800" b="0" dirty="0">
                <a:solidFill>
                  <a:srgbClr val="FFC000"/>
                </a:solidFill>
                <a:latin typeface="Garamond" pitchFamily="18" charset="0"/>
              </a:rPr>
              <a:t>Looks forward to patchwork language of </a:t>
            </a:r>
            <a:r>
              <a:rPr lang="en-US" sz="2800" b="0" i="1" dirty="0">
                <a:solidFill>
                  <a:srgbClr val="FFC000"/>
                </a:solidFill>
                <a:latin typeface="Garamond" pitchFamily="18" charset="0"/>
              </a:rPr>
              <a:t>Ulysses </a:t>
            </a:r>
            <a:r>
              <a:rPr lang="en-US" sz="2800" b="0" dirty="0">
                <a:solidFill>
                  <a:srgbClr val="FFC000"/>
                </a:solidFill>
                <a:latin typeface="Garamond" pitchFamily="18" charset="0"/>
              </a:rPr>
              <a:t>and</a:t>
            </a:r>
            <a:r>
              <a:rPr lang="en-US" sz="2800" b="0" i="1" dirty="0">
                <a:solidFill>
                  <a:srgbClr val="FFC000"/>
                </a:solidFill>
                <a:latin typeface="Garamond" pitchFamily="18" charset="0"/>
              </a:rPr>
              <a:t> Finnegan’s Wake:</a:t>
            </a:r>
            <a:r>
              <a:rPr lang="en-US" sz="2800" b="0" dirty="0">
                <a:solidFill>
                  <a:srgbClr val="FFC000"/>
                </a:solidFill>
                <a:latin typeface="Garamond" pitchFamily="18" charset="0"/>
              </a:rPr>
              <a:t> here the language of religion is corrupted by that of commerce</a:t>
            </a:r>
            <a:endParaRPr lang="en-GB" sz="2800" dirty="0">
              <a:ln>
                <a:solidFill>
                  <a:srgbClr val="FFC000"/>
                </a:solidFill>
              </a:ln>
              <a:solidFill>
                <a:srgbClr val="FFC000"/>
              </a:solidFill>
            </a:endParaRPr>
          </a:p>
        </p:txBody>
      </p:sp>
      <p:sp>
        <p:nvSpPr>
          <p:cNvPr id="3" name="Content Placeholder 2">
            <a:extLst>
              <a:ext uri="{FF2B5EF4-FFF2-40B4-BE49-F238E27FC236}">
                <a16:creationId xmlns:a16="http://schemas.microsoft.com/office/drawing/2014/main" id="{4CBE72CF-EB22-4D19-881D-982FA567E7B7}"/>
              </a:ext>
            </a:extLst>
          </p:cNvPr>
          <p:cNvSpPr>
            <a:spLocks noGrp="1"/>
          </p:cNvSpPr>
          <p:nvPr>
            <p:ph idx="1"/>
          </p:nvPr>
        </p:nvSpPr>
        <p:spPr>
          <a:xfrm>
            <a:off x="609600" y="1916832"/>
            <a:ext cx="10972800" cy="4515928"/>
          </a:xfrm>
          <a:solidFill>
            <a:srgbClr val="360000"/>
          </a:solidFill>
          <a:ln w="12700">
            <a:solidFill>
              <a:schemeClr val="bg1"/>
            </a:solidFill>
          </a:ln>
        </p:spPr>
        <p:txBody>
          <a:bodyPr>
            <a:normAutofit fontScale="47500" lnSpcReduction="20000"/>
          </a:bodyPr>
          <a:lstStyle/>
          <a:p>
            <a:pPr marL="180975" indent="0" algn="l">
              <a:lnSpc>
                <a:spcPct val="120000"/>
              </a:lnSpc>
              <a:spcBef>
                <a:spcPts val="0"/>
              </a:spcBef>
              <a:spcAft>
                <a:spcPts val="1200"/>
              </a:spcAft>
              <a:buFont typeface="Wingdings" pitchFamily="2" charset="2"/>
              <a:buNone/>
            </a:pPr>
            <a:r>
              <a:rPr lang="en-US" sz="5100" dirty="0">
                <a:solidFill>
                  <a:schemeClr val="bg1"/>
                </a:solidFill>
                <a:effectLst/>
                <a:latin typeface="Garamond" pitchFamily="18" charset="0"/>
              </a:rPr>
              <a:t>Jesus Christ was not a hard taskmaster. He understood our little failings, understood the weakness of our poor fallen nature, understood the temptations of this life. We might have had, we all had from time to time, our temptations: we might have, we all had, our failings. But one thing only, he said, he would ask of his hearers. And that was: to be straight and manly with God. If their accounts tallied in every point to say:</a:t>
            </a:r>
          </a:p>
          <a:p>
            <a:pPr marL="180975" indent="0" algn="l">
              <a:lnSpc>
                <a:spcPct val="120000"/>
              </a:lnSpc>
              <a:spcBef>
                <a:spcPts val="0"/>
              </a:spcBef>
              <a:spcAft>
                <a:spcPts val="1200"/>
              </a:spcAft>
              <a:buFont typeface="Wingdings" pitchFamily="2" charset="2"/>
              <a:buNone/>
            </a:pPr>
            <a:r>
              <a:rPr lang="en-US" sz="5100" dirty="0">
                <a:solidFill>
                  <a:schemeClr val="bg1"/>
                </a:solidFill>
                <a:effectLst/>
                <a:latin typeface="Garamond" pitchFamily="18" charset="0"/>
              </a:rPr>
              <a:t>“Well, I have verified my accounts. I find all well.”</a:t>
            </a:r>
          </a:p>
          <a:p>
            <a:pPr marL="180975" indent="0" algn="l">
              <a:lnSpc>
                <a:spcPct val="120000"/>
              </a:lnSpc>
              <a:spcBef>
                <a:spcPts val="0"/>
              </a:spcBef>
              <a:spcAft>
                <a:spcPts val="1200"/>
              </a:spcAft>
              <a:buFont typeface="Wingdings" pitchFamily="2" charset="2"/>
              <a:buNone/>
            </a:pPr>
            <a:r>
              <a:rPr lang="en-US" sz="5100" dirty="0">
                <a:solidFill>
                  <a:schemeClr val="bg1"/>
                </a:solidFill>
                <a:effectLst/>
                <a:latin typeface="Garamond" pitchFamily="18" charset="0"/>
              </a:rPr>
              <a:t>But if, as might happen, there were some discrepancies, to admit the truth, to be frank and say like a man:</a:t>
            </a:r>
          </a:p>
          <a:p>
            <a:pPr marL="446088" indent="0" algn="l">
              <a:lnSpc>
                <a:spcPct val="120000"/>
              </a:lnSpc>
              <a:spcBef>
                <a:spcPts val="0"/>
              </a:spcBef>
              <a:spcAft>
                <a:spcPts val="1200"/>
              </a:spcAft>
              <a:buFont typeface="Wingdings" pitchFamily="2" charset="2"/>
              <a:buNone/>
            </a:pPr>
            <a:r>
              <a:rPr lang="en-US" sz="5100" dirty="0">
                <a:solidFill>
                  <a:schemeClr val="bg1"/>
                </a:solidFill>
                <a:effectLst/>
                <a:latin typeface="Garamond" pitchFamily="18" charset="0"/>
              </a:rPr>
              <a:t>“Well, I have looked into my accounts. I find this wrong and this wrong. But, with God’s grace, I will rectify this and this. I will set right my accounts.”  </a:t>
            </a:r>
            <a:r>
              <a:rPr lang="en-GB" sz="5100" dirty="0">
                <a:solidFill>
                  <a:schemeClr val="bg1"/>
                </a:solidFill>
                <a:effectLst/>
                <a:latin typeface="Garamond" pitchFamily="18" charset="0"/>
              </a:rPr>
              <a:t>        ‘Grace’</a:t>
            </a:r>
            <a:endParaRPr lang="en-GB" dirty="0">
              <a:solidFill>
                <a:schemeClr val="bg1"/>
              </a:solidFill>
            </a:endParaRPr>
          </a:p>
        </p:txBody>
      </p:sp>
    </p:spTree>
    <p:extLst>
      <p:ext uri="{BB962C8B-B14F-4D97-AF65-F5344CB8AC3E}">
        <p14:creationId xmlns:p14="http://schemas.microsoft.com/office/powerpoint/2010/main" val="1034229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DE94C-85CC-4225-BC93-888CE5F5ED8D}"/>
              </a:ext>
            </a:extLst>
          </p:cNvPr>
          <p:cNvSpPr>
            <a:spLocks noGrp="1"/>
          </p:cNvSpPr>
          <p:nvPr>
            <p:ph type="title"/>
          </p:nvPr>
        </p:nvSpPr>
        <p:spPr/>
        <p:txBody>
          <a:bodyPr>
            <a:normAutofit/>
          </a:bodyPr>
          <a:lstStyle/>
          <a:p>
            <a:pPr marL="633413" indent="-515938">
              <a:lnSpc>
                <a:spcPct val="90000"/>
              </a:lnSpc>
              <a:buClr>
                <a:schemeClr val="accent1"/>
              </a:buClr>
              <a:buSzPct val="80000"/>
            </a:pPr>
            <a:r>
              <a:rPr lang="en-GB" sz="3200" dirty="0">
                <a:ln>
                  <a:solidFill>
                    <a:srgbClr val="FFC000"/>
                  </a:solidFill>
                </a:ln>
                <a:solidFill>
                  <a:srgbClr val="FFC000"/>
                </a:solidFill>
              </a:rPr>
              <a:t>FRACTURE &amp; FUSION</a:t>
            </a:r>
          </a:p>
        </p:txBody>
      </p:sp>
      <p:sp>
        <p:nvSpPr>
          <p:cNvPr id="3" name="Content Placeholder 2">
            <a:extLst>
              <a:ext uri="{FF2B5EF4-FFF2-40B4-BE49-F238E27FC236}">
                <a16:creationId xmlns:a16="http://schemas.microsoft.com/office/drawing/2014/main" id="{07F2DAA8-1B93-4A18-8746-D0D2013A8AC4}"/>
              </a:ext>
            </a:extLst>
          </p:cNvPr>
          <p:cNvSpPr>
            <a:spLocks noGrp="1"/>
          </p:cNvSpPr>
          <p:nvPr>
            <p:ph idx="1"/>
          </p:nvPr>
        </p:nvSpPr>
        <p:spPr/>
        <p:txBody>
          <a:bodyPr>
            <a:normAutofit fontScale="92500" lnSpcReduction="20000"/>
          </a:bodyPr>
          <a:lstStyle/>
          <a:p>
            <a:pPr marL="85725" indent="0" algn="l">
              <a:buFont typeface="Wingdings" pitchFamily="2" charset="2"/>
              <a:buNone/>
            </a:pPr>
            <a:r>
              <a:rPr lang="en-GB" sz="3200" dirty="0">
                <a:solidFill>
                  <a:schemeClr val="bg1"/>
                </a:solidFill>
                <a:effectLst/>
                <a:latin typeface="Garamond" pitchFamily="18" charset="0"/>
              </a:rPr>
              <a:t>the differences between modernism and earlier forms of writing as ‘relative rather than absolute, quantitative rather than altogether qualitative’ (4), and it is the extent to which </a:t>
            </a:r>
            <a:r>
              <a:rPr lang="en-GB" sz="3200" dirty="0">
                <a:solidFill>
                  <a:srgbClr val="FFC000"/>
                </a:solidFill>
                <a:effectLst/>
                <a:latin typeface="Garamond" pitchFamily="18" charset="0"/>
              </a:rPr>
              <a:t>this inherent polyvocality or ‘many-</a:t>
            </a:r>
            <a:r>
              <a:rPr lang="en-GB" sz="3200" dirty="0" err="1">
                <a:solidFill>
                  <a:srgbClr val="FFC000"/>
                </a:solidFill>
                <a:effectLst/>
                <a:latin typeface="Garamond" pitchFamily="18" charset="0"/>
              </a:rPr>
              <a:t>voicedness</a:t>
            </a:r>
            <a:r>
              <a:rPr lang="en-GB" sz="3200" dirty="0">
                <a:solidFill>
                  <a:srgbClr val="FFC000"/>
                </a:solidFill>
                <a:effectLst/>
                <a:latin typeface="Garamond" pitchFamily="18" charset="0"/>
              </a:rPr>
              <a:t>’ of the novel was both emphasised and extended</a:t>
            </a:r>
            <a:r>
              <a:rPr lang="en-GB" sz="3200" dirty="0">
                <a:solidFill>
                  <a:schemeClr val="bg1"/>
                </a:solidFill>
                <a:effectLst/>
                <a:latin typeface="Garamond" pitchFamily="18" charset="0"/>
              </a:rPr>
              <a:t>                   					(</a:t>
            </a:r>
            <a:r>
              <a:rPr lang="en-GB" sz="3200" dirty="0" err="1">
                <a:solidFill>
                  <a:schemeClr val="bg1"/>
                </a:solidFill>
                <a:effectLst/>
                <a:latin typeface="Garamond" pitchFamily="18" charset="0"/>
              </a:rPr>
              <a:t>MacCabe</a:t>
            </a:r>
            <a:r>
              <a:rPr lang="en-GB" sz="3200" dirty="0">
                <a:solidFill>
                  <a:schemeClr val="bg1"/>
                </a:solidFill>
                <a:effectLst/>
                <a:latin typeface="Garamond" pitchFamily="18" charset="0"/>
              </a:rPr>
              <a:t>)</a:t>
            </a:r>
          </a:p>
          <a:p>
            <a:pPr algn="l">
              <a:buFont typeface="Wingdings" pitchFamily="2" charset="2"/>
              <a:buNone/>
            </a:pPr>
            <a:endParaRPr lang="en-GB" sz="3200" b="1" dirty="0">
              <a:solidFill>
                <a:schemeClr val="bg1"/>
              </a:solidFill>
              <a:effectLst/>
              <a:latin typeface="Garamond" pitchFamily="18" charset="0"/>
            </a:endParaRPr>
          </a:p>
          <a:p>
            <a:pPr algn="l">
              <a:buFont typeface="Wingdings" pitchFamily="2" charset="2"/>
              <a:buNone/>
            </a:pPr>
            <a:endParaRPr lang="en-GB" sz="3200" b="1" dirty="0">
              <a:solidFill>
                <a:schemeClr val="bg1"/>
              </a:solidFill>
              <a:effectLst/>
              <a:latin typeface="Garamond" pitchFamily="18" charset="0"/>
            </a:endParaRPr>
          </a:p>
          <a:p>
            <a:pPr algn="l">
              <a:buFont typeface="Wingdings" pitchFamily="2" charset="2"/>
              <a:buNone/>
            </a:pPr>
            <a:r>
              <a:rPr lang="en-GB" sz="3500" b="1" dirty="0">
                <a:ln>
                  <a:solidFill>
                    <a:srgbClr val="FFC000"/>
                  </a:solidFill>
                </a:ln>
                <a:solidFill>
                  <a:srgbClr val="FFC000"/>
                </a:solidFill>
                <a:latin typeface="+mj-lt"/>
                <a:ea typeface="+mj-ea"/>
                <a:cs typeface="+mj-cs"/>
              </a:rPr>
              <a:t>The epiphany : </a:t>
            </a:r>
          </a:p>
          <a:p>
            <a:pPr marL="85725" lvl="1" indent="6350">
              <a:buNone/>
            </a:pPr>
            <a:r>
              <a:rPr lang="en-GB" dirty="0">
                <a:solidFill>
                  <a:schemeClr val="bg1"/>
                </a:solidFill>
                <a:effectLst/>
                <a:latin typeface="Garamond" pitchFamily="18" charset="0"/>
              </a:rPr>
              <a:t>a sudden spiritual manifestation, whether in the vulgarity of speech or of gesture or in a memorable phase of the mind itself’ 	</a:t>
            </a:r>
          </a:p>
          <a:p>
            <a:pPr algn="l">
              <a:buFont typeface="Wingdings" pitchFamily="2" charset="2"/>
              <a:buNone/>
            </a:pPr>
            <a:r>
              <a:rPr lang="en-GB" sz="3200" dirty="0">
                <a:solidFill>
                  <a:schemeClr val="bg1"/>
                </a:solidFill>
                <a:effectLst/>
                <a:latin typeface="Garamond" pitchFamily="18" charset="0"/>
              </a:rPr>
              <a:t> 						(Joyce 1973, p. 50)</a:t>
            </a:r>
          </a:p>
          <a:p>
            <a:pPr marL="118872" indent="0">
              <a:buNone/>
            </a:pPr>
            <a:endParaRPr lang="en-GB" dirty="0"/>
          </a:p>
        </p:txBody>
      </p:sp>
    </p:spTree>
    <p:extLst>
      <p:ext uri="{BB962C8B-B14F-4D97-AF65-F5344CB8AC3E}">
        <p14:creationId xmlns:p14="http://schemas.microsoft.com/office/powerpoint/2010/main" val="3569485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4D5F51-4050-4DF6-969F-4118D6E1ED0C}"/>
              </a:ext>
            </a:extLst>
          </p:cNvPr>
          <p:cNvSpPr>
            <a:spLocks noGrp="1"/>
          </p:cNvSpPr>
          <p:nvPr>
            <p:ph idx="1"/>
          </p:nvPr>
        </p:nvSpPr>
        <p:spPr>
          <a:xfrm>
            <a:off x="263352" y="836712"/>
            <a:ext cx="11665296" cy="6120680"/>
          </a:xfrm>
        </p:spPr>
        <p:txBody>
          <a:bodyPr>
            <a:normAutofit/>
          </a:bodyPr>
          <a:lstStyle/>
          <a:p>
            <a:pPr marL="93663" indent="0" algn="l">
              <a:spcBef>
                <a:spcPts val="0"/>
              </a:spcBef>
              <a:spcAft>
                <a:spcPts val="1200"/>
              </a:spcAft>
              <a:buFont typeface="Wingdings" pitchFamily="2" charset="2"/>
              <a:buNone/>
            </a:pPr>
            <a:r>
              <a:rPr lang="en-US" sz="2400" dirty="0">
                <a:solidFill>
                  <a:schemeClr val="bg1"/>
                </a:solidFill>
                <a:effectLst/>
                <a:latin typeface="Garamond" pitchFamily="18" charset="0"/>
              </a:rPr>
              <a:t>Gazing up into the darkness </a:t>
            </a:r>
            <a:r>
              <a:rPr lang="en-US" sz="2400" dirty="0">
                <a:solidFill>
                  <a:srgbClr val="FFC000"/>
                </a:solidFill>
                <a:effectLst/>
                <a:latin typeface="Garamond" pitchFamily="18" charset="0"/>
              </a:rPr>
              <a:t>I saw myself as a creature driven and derided by vanity</a:t>
            </a:r>
            <a:r>
              <a:rPr lang="en-US" sz="2400" dirty="0">
                <a:solidFill>
                  <a:schemeClr val="bg1"/>
                </a:solidFill>
                <a:effectLst/>
                <a:latin typeface="Garamond" pitchFamily="18" charset="0"/>
              </a:rPr>
              <a:t>; and my eyes burned with anguish and anger. 		</a:t>
            </a:r>
            <a:r>
              <a:rPr lang="en-US" sz="2400" dirty="0">
                <a:solidFill>
                  <a:schemeClr val="bg1"/>
                </a:solidFill>
                <a:latin typeface="Garamond" pitchFamily="18" charset="0"/>
              </a:rPr>
              <a:t>			</a:t>
            </a:r>
            <a:r>
              <a:rPr lang="en-US" sz="2400" dirty="0">
                <a:solidFill>
                  <a:schemeClr val="bg1"/>
                </a:solidFill>
                <a:effectLst/>
                <a:latin typeface="Garamond" pitchFamily="18" charset="0"/>
              </a:rPr>
              <a:t>(‘</a:t>
            </a:r>
            <a:r>
              <a:rPr lang="en-US" sz="2400" dirty="0" err="1">
                <a:solidFill>
                  <a:schemeClr val="bg1"/>
                </a:solidFill>
                <a:effectLst/>
                <a:latin typeface="Garamond" pitchFamily="18" charset="0"/>
              </a:rPr>
              <a:t>Araby</a:t>
            </a:r>
            <a:r>
              <a:rPr lang="en-US" sz="2400" dirty="0">
                <a:solidFill>
                  <a:schemeClr val="bg1"/>
                </a:solidFill>
                <a:effectLst/>
                <a:latin typeface="Garamond" pitchFamily="18" charset="0"/>
              </a:rPr>
              <a:t>’)</a:t>
            </a:r>
          </a:p>
          <a:p>
            <a:pPr marL="93663" indent="0" algn="l">
              <a:spcBef>
                <a:spcPts val="0"/>
              </a:spcBef>
              <a:spcAft>
                <a:spcPts val="1200"/>
              </a:spcAft>
              <a:buFont typeface="Wingdings" pitchFamily="2" charset="2"/>
              <a:buNone/>
            </a:pPr>
            <a:r>
              <a:rPr lang="en-US" sz="3600" dirty="0">
                <a:solidFill>
                  <a:schemeClr val="bg1"/>
                </a:solidFill>
                <a:effectLst/>
                <a:latin typeface="Garamond" pitchFamily="18" charset="0"/>
              </a:rPr>
              <a:t>	--------------------</a:t>
            </a:r>
          </a:p>
          <a:p>
            <a:pPr marL="93663" indent="0" algn="l">
              <a:spcBef>
                <a:spcPts val="0"/>
              </a:spcBef>
              <a:spcAft>
                <a:spcPts val="1200"/>
              </a:spcAft>
              <a:buFont typeface="Wingdings" pitchFamily="2" charset="2"/>
              <a:buNone/>
            </a:pPr>
            <a:r>
              <a:rPr lang="en-US" sz="2400" dirty="0">
                <a:solidFill>
                  <a:srgbClr val="FFC000"/>
                </a:solidFill>
                <a:effectLst/>
                <a:latin typeface="Garamond" pitchFamily="18" charset="0"/>
              </a:rPr>
              <a:t>All the seas of the world tumbled about her heart.</a:t>
            </a:r>
            <a:r>
              <a:rPr lang="en-US" sz="2400" dirty="0">
                <a:solidFill>
                  <a:schemeClr val="bg1"/>
                </a:solidFill>
                <a:effectLst/>
                <a:latin typeface="Garamond" pitchFamily="18" charset="0"/>
              </a:rPr>
              <a:t> He was drawing her into them: he would drown her. She gripped with both hands at the iron railing.</a:t>
            </a:r>
          </a:p>
          <a:p>
            <a:pPr marL="93663" indent="0" algn="l">
              <a:spcBef>
                <a:spcPts val="0"/>
              </a:spcBef>
              <a:spcAft>
                <a:spcPts val="1200"/>
              </a:spcAft>
              <a:buFont typeface="Wingdings" pitchFamily="2" charset="2"/>
              <a:buNone/>
            </a:pPr>
            <a:r>
              <a:rPr lang="en-US" sz="2400" dirty="0">
                <a:solidFill>
                  <a:schemeClr val="bg1"/>
                </a:solidFill>
                <a:effectLst/>
                <a:latin typeface="Garamond" pitchFamily="18" charset="0"/>
              </a:rPr>
              <a:t>“Come!”</a:t>
            </a:r>
          </a:p>
          <a:p>
            <a:pPr marL="93663" indent="0" algn="l">
              <a:spcBef>
                <a:spcPts val="0"/>
              </a:spcBef>
              <a:spcAft>
                <a:spcPts val="1200"/>
              </a:spcAft>
              <a:buFont typeface="Wingdings" pitchFamily="2" charset="2"/>
              <a:buNone/>
            </a:pPr>
            <a:r>
              <a:rPr lang="en-US" sz="2400" dirty="0">
                <a:solidFill>
                  <a:schemeClr val="bg1"/>
                </a:solidFill>
                <a:effectLst/>
                <a:latin typeface="Garamond" pitchFamily="18" charset="0"/>
              </a:rPr>
              <a:t>No! No! No! It was impossible. Her hands clutched the iron in frenzy. Amid the seas she sent a cry of anguish.</a:t>
            </a:r>
          </a:p>
          <a:p>
            <a:pPr marL="93663" indent="0" algn="l">
              <a:spcBef>
                <a:spcPts val="0"/>
              </a:spcBef>
              <a:spcAft>
                <a:spcPts val="1200"/>
              </a:spcAft>
              <a:buFont typeface="Wingdings" pitchFamily="2" charset="2"/>
              <a:buNone/>
            </a:pPr>
            <a:r>
              <a:rPr lang="en-US" sz="2400" dirty="0">
                <a:solidFill>
                  <a:schemeClr val="bg1"/>
                </a:solidFill>
                <a:effectLst/>
                <a:latin typeface="Garamond" pitchFamily="18" charset="0"/>
              </a:rPr>
              <a:t>“Eveline! </a:t>
            </a:r>
            <a:r>
              <a:rPr lang="en-US" sz="2400" dirty="0" err="1">
                <a:solidFill>
                  <a:schemeClr val="bg1"/>
                </a:solidFill>
                <a:effectLst/>
                <a:latin typeface="Garamond" pitchFamily="18" charset="0"/>
              </a:rPr>
              <a:t>Evvy</a:t>
            </a:r>
            <a:r>
              <a:rPr lang="en-US" sz="2400" dirty="0">
                <a:solidFill>
                  <a:schemeClr val="bg1"/>
                </a:solidFill>
                <a:effectLst/>
                <a:latin typeface="Garamond" pitchFamily="18" charset="0"/>
              </a:rPr>
              <a:t>!”</a:t>
            </a:r>
          </a:p>
          <a:p>
            <a:pPr marL="93663" indent="0">
              <a:spcAft>
                <a:spcPts val="1200"/>
              </a:spcAft>
              <a:buNone/>
            </a:pPr>
            <a:r>
              <a:rPr lang="en-US" sz="2400" dirty="0">
                <a:solidFill>
                  <a:schemeClr val="bg1"/>
                </a:solidFill>
                <a:effectLst/>
                <a:latin typeface="Garamond" pitchFamily="18" charset="0"/>
              </a:rPr>
              <a:t>He rushed beyond the barrier and called to her to follow. He was shouted at to go on but he still called to her. </a:t>
            </a:r>
            <a:r>
              <a:rPr lang="en-US" sz="2400" dirty="0">
                <a:solidFill>
                  <a:srgbClr val="FFC000"/>
                </a:solidFill>
                <a:effectLst/>
                <a:latin typeface="Garamond" pitchFamily="18" charset="0"/>
              </a:rPr>
              <a:t>She set her white face to him, passive, like a helpless animal. Her eyes gave him no sign of love or farewell or recognition</a:t>
            </a:r>
            <a:r>
              <a:rPr lang="en-US" sz="2400" dirty="0">
                <a:solidFill>
                  <a:schemeClr val="bg1"/>
                </a:solidFill>
                <a:latin typeface="Garamond" pitchFamily="18" charset="0"/>
              </a:rPr>
              <a:t>. 				(‘Eveline’)</a:t>
            </a:r>
            <a:r>
              <a:rPr lang="en-US" sz="2400" dirty="0">
                <a:solidFill>
                  <a:schemeClr val="bg1"/>
                </a:solidFill>
                <a:effectLst/>
                <a:latin typeface="Garamond" pitchFamily="18" charset="0"/>
              </a:rPr>
              <a:t>	</a:t>
            </a:r>
            <a:endParaRPr lang="en-GB" sz="2400" dirty="0">
              <a:solidFill>
                <a:schemeClr val="bg1"/>
              </a:solidFill>
            </a:endParaRPr>
          </a:p>
        </p:txBody>
      </p:sp>
      <p:sp>
        <p:nvSpPr>
          <p:cNvPr id="4" name="Title 1">
            <a:extLst>
              <a:ext uri="{FF2B5EF4-FFF2-40B4-BE49-F238E27FC236}">
                <a16:creationId xmlns:a16="http://schemas.microsoft.com/office/drawing/2014/main" id="{D78C83D8-E3F4-436C-897C-DD3CA1AEA516}"/>
              </a:ext>
            </a:extLst>
          </p:cNvPr>
          <p:cNvSpPr>
            <a:spLocks noGrp="1"/>
          </p:cNvSpPr>
          <p:nvPr>
            <p:ph type="title"/>
          </p:nvPr>
        </p:nvSpPr>
        <p:spPr>
          <a:xfrm>
            <a:off x="1703512" y="-171400"/>
            <a:ext cx="5880049" cy="1252728"/>
          </a:xfrm>
        </p:spPr>
        <p:txBody>
          <a:bodyPr/>
          <a:lstStyle/>
          <a:p>
            <a:pPr marL="633413" indent="-515938">
              <a:spcBef>
                <a:spcPts val="0"/>
              </a:spcBef>
              <a:buClr>
                <a:schemeClr val="accent1"/>
              </a:buClr>
              <a:buSzPct val="80000"/>
            </a:pPr>
            <a:r>
              <a:rPr lang="en-GB" sz="3200" dirty="0">
                <a:ln>
                  <a:solidFill>
                    <a:srgbClr val="FFC000"/>
                  </a:solidFill>
                </a:ln>
                <a:solidFill>
                  <a:srgbClr val="FFC000"/>
                </a:solidFill>
              </a:rPr>
              <a:t>EPIPHANIES</a:t>
            </a:r>
          </a:p>
        </p:txBody>
      </p:sp>
    </p:spTree>
    <p:extLst>
      <p:ext uri="{BB962C8B-B14F-4D97-AF65-F5344CB8AC3E}">
        <p14:creationId xmlns:p14="http://schemas.microsoft.com/office/powerpoint/2010/main" val="1962412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DA8E52-FD72-4C5D-B137-6BC2007184D7}"/>
              </a:ext>
            </a:extLst>
          </p:cNvPr>
          <p:cNvSpPr>
            <a:spLocks noGrp="1"/>
          </p:cNvSpPr>
          <p:nvPr>
            <p:ph idx="1"/>
          </p:nvPr>
        </p:nvSpPr>
        <p:spPr>
          <a:xfrm>
            <a:off x="476722" y="836712"/>
            <a:ext cx="10972800" cy="2002905"/>
          </a:xfrm>
        </p:spPr>
        <p:txBody>
          <a:bodyPr>
            <a:normAutofit/>
          </a:bodyPr>
          <a:lstStyle/>
          <a:p>
            <a:pPr marL="118872" indent="0" algn="ctr">
              <a:buNone/>
            </a:pPr>
            <a:r>
              <a:rPr lang="en-GB" sz="4000" dirty="0">
                <a:solidFill>
                  <a:srgbClr val="FFC000"/>
                </a:solidFill>
              </a:rPr>
              <a:t>DISCUSSION</a:t>
            </a:r>
          </a:p>
          <a:p>
            <a:pPr marL="118872" indent="0" algn="ctr">
              <a:buNone/>
            </a:pPr>
            <a:r>
              <a:rPr lang="en-GB" sz="2800" dirty="0">
                <a:solidFill>
                  <a:schemeClr val="bg1"/>
                </a:solidFill>
              </a:rPr>
              <a:t>READ the first page of two of  the short stories below and think about how they will develop – what will happen ? – and why? </a:t>
            </a:r>
            <a:endParaRPr lang="en-GB" sz="4000" dirty="0">
              <a:solidFill>
                <a:schemeClr val="bg1"/>
              </a:solidFill>
            </a:endParaRPr>
          </a:p>
        </p:txBody>
      </p:sp>
      <p:sp>
        <p:nvSpPr>
          <p:cNvPr id="5" name="TextBox 4">
            <a:extLst>
              <a:ext uri="{FF2B5EF4-FFF2-40B4-BE49-F238E27FC236}">
                <a16:creationId xmlns:a16="http://schemas.microsoft.com/office/drawing/2014/main" id="{9436BB25-7E1E-4A1D-B069-474DF71ACE77}"/>
              </a:ext>
            </a:extLst>
          </p:cNvPr>
          <p:cNvSpPr txBox="1"/>
          <p:nvPr/>
        </p:nvSpPr>
        <p:spPr>
          <a:xfrm>
            <a:off x="839416" y="3429000"/>
            <a:ext cx="4392488" cy="2086725"/>
          </a:xfrm>
          <a:prstGeom prst="rect">
            <a:avLst/>
          </a:prstGeom>
          <a:noFill/>
        </p:spPr>
        <p:txBody>
          <a:bodyPr wrap="square">
            <a:spAutoFit/>
          </a:bodyPr>
          <a:lstStyle/>
          <a:p>
            <a:pPr algn="l">
              <a:lnSpc>
                <a:spcPct val="90000"/>
              </a:lnSpc>
              <a:buFont typeface="Wingdings" pitchFamily="2" charset="2"/>
              <a:buNone/>
            </a:pPr>
            <a:r>
              <a:rPr lang="en-GB" sz="2400" b="1" dirty="0">
                <a:solidFill>
                  <a:schemeClr val="bg1"/>
                </a:solidFill>
                <a:effectLst/>
                <a:latin typeface="Felix Titling" pitchFamily="82" charset="0"/>
              </a:rPr>
              <a:t>CHILDHOOD/YOUTH</a:t>
            </a:r>
          </a:p>
          <a:p>
            <a:pPr marL="514350" indent="-514350" algn="l">
              <a:lnSpc>
                <a:spcPct val="90000"/>
              </a:lnSpc>
              <a:buNone/>
            </a:pPr>
            <a:r>
              <a:rPr lang="en-GB" b="1" dirty="0">
                <a:solidFill>
                  <a:schemeClr val="bg1"/>
                </a:solidFill>
                <a:effectLst/>
                <a:latin typeface="Garamond" pitchFamily="18" charset="0"/>
              </a:rPr>
              <a:t>	</a:t>
            </a:r>
            <a:r>
              <a:rPr lang="en-GB" dirty="0">
                <a:solidFill>
                  <a:schemeClr val="bg1"/>
                </a:solidFill>
                <a:effectLst/>
                <a:latin typeface="Garamond" pitchFamily="18" charset="0"/>
              </a:rPr>
              <a:t>‘</a:t>
            </a:r>
            <a:r>
              <a:rPr lang="en-GB" sz="2800" dirty="0">
                <a:solidFill>
                  <a:schemeClr val="bg1"/>
                </a:solidFill>
                <a:effectLst/>
                <a:latin typeface="Garamond" pitchFamily="18" charset="0"/>
              </a:rPr>
              <a:t>An Encounter’</a:t>
            </a:r>
          </a:p>
          <a:p>
            <a:pPr marL="514350" indent="-514350" algn="l">
              <a:lnSpc>
                <a:spcPct val="90000"/>
              </a:lnSpc>
              <a:buNone/>
            </a:pPr>
            <a:r>
              <a:rPr lang="en-GB" sz="2800" dirty="0">
                <a:solidFill>
                  <a:schemeClr val="bg1"/>
                </a:solidFill>
                <a:effectLst/>
                <a:latin typeface="Garamond" pitchFamily="18" charset="0"/>
              </a:rPr>
              <a:t>	‘</a:t>
            </a:r>
            <a:r>
              <a:rPr lang="en-GB" sz="2800" dirty="0" err="1">
                <a:solidFill>
                  <a:schemeClr val="bg1"/>
                </a:solidFill>
                <a:effectLst/>
                <a:latin typeface="Garamond" pitchFamily="18" charset="0"/>
              </a:rPr>
              <a:t>Araby</a:t>
            </a:r>
            <a:r>
              <a:rPr lang="en-GB" sz="2800" dirty="0">
                <a:solidFill>
                  <a:schemeClr val="bg1"/>
                </a:solidFill>
                <a:effectLst/>
                <a:latin typeface="Garamond" pitchFamily="18" charset="0"/>
              </a:rPr>
              <a:t>’</a:t>
            </a:r>
          </a:p>
          <a:p>
            <a:pPr marL="514350" indent="-514350" algn="l">
              <a:lnSpc>
                <a:spcPct val="90000"/>
              </a:lnSpc>
              <a:buNone/>
            </a:pPr>
            <a:r>
              <a:rPr lang="en-GB" sz="2800" dirty="0">
                <a:solidFill>
                  <a:schemeClr val="bg1"/>
                </a:solidFill>
                <a:effectLst/>
                <a:latin typeface="Garamond" pitchFamily="18" charset="0"/>
              </a:rPr>
              <a:t>	‘Eveline’</a:t>
            </a:r>
          </a:p>
          <a:p>
            <a:pPr algn="l">
              <a:lnSpc>
                <a:spcPct val="90000"/>
              </a:lnSpc>
              <a:buFont typeface="Wingdings" pitchFamily="2" charset="2"/>
              <a:buNone/>
            </a:pPr>
            <a:endParaRPr lang="en-GB" b="1" dirty="0">
              <a:solidFill>
                <a:schemeClr val="bg1"/>
              </a:solidFill>
              <a:effectLst/>
              <a:latin typeface="Garamond" pitchFamily="18" charset="0"/>
            </a:endParaRPr>
          </a:p>
          <a:p>
            <a:pPr algn="l">
              <a:lnSpc>
                <a:spcPct val="90000"/>
              </a:lnSpc>
              <a:buFont typeface="Wingdings" pitchFamily="2" charset="2"/>
              <a:buNone/>
            </a:pPr>
            <a:endParaRPr lang="en-GB" dirty="0">
              <a:solidFill>
                <a:schemeClr val="bg1"/>
              </a:solidFill>
            </a:endParaRPr>
          </a:p>
        </p:txBody>
      </p:sp>
      <p:sp>
        <p:nvSpPr>
          <p:cNvPr id="7" name="TextBox 6">
            <a:extLst>
              <a:ext uri="{FF2B5EF4-FFF2-40B4-BE49-F238E27FC236}">
                <a16:creationId xmlns:a16="http://schemas.microsoft.com/office/drawing/2014/main" id="{74B02316-F395-4590-9B2F-1A7C554C2112}"/>
              </a:ext>
            </a:extLst>
          </p:cNvPr>
          <p:cNvSpPr txBox="1"/>
          <p:nvPr/>
        </p:nvSpPr>
        <p:spPr>
          <a:xfrm>
            <a:off x="5879976" y="3429000"/>
            <a:ext cx="5184576" cy="1590756"/>
          </a:xfrm>
          <a:prstGeom prst="rect">
            <a:avLst/>
          </a:prstGeom>
          <a:noFill/>
        </p:spPr>
        <p:txBody>
          <a:bodyPr wrap="square">
            <a:spAutoFit/>
          </a:bodyPr>
          <a:lstStyle/>
          <a:p>
            <a:pPr algn="l">
              <a:lnSpc>
                <a:spcPct val="90000"/>
              </a:lnSpc>
              <a:buFont typeface="Wingdings" pitchFamily="2" charset="2"/>
              <a:buNone/>
            </a:pPr>
            <a:r>
              <a:rPr lang="en-GB" sz="2400" b="1" dirty="0">
                <a:solidFill>
                  <a:schemeClr val="bg1"/>
                </a:solidFill>
                <a:effectLst/>
                <a:latin typeface="Felix Titling" pitchFamily="82" charset="0"/>
              </a:rPr>
              <a:t>THE FAILURE OF RELATIONSHIPS</a:t>
            </a:r>
          </a:p>
          <a:p>
            <a:pPr algn="l">
              <a:lnSpc>
                <a:spcPct val="90000"/>
              </a:lnSpc>
              <a:buNone/>
            </a:pPr>
            <a:r>
              <a:rPr lang="en-GB" b="1" dirty="0">
                <a:solidFill>
                  <a:schemeClr val="bg1"/>
                </a:solidFill>
                <a:effectLst/>
                <a:latin typeface="Garamond" pitchFamily="18" charset="0"/>
              </a:rPr>
              <a:t>	</a:t>
            </a:r>
            <a:r>
              <a:rPr lang="en-GB" sz="2800" dirty="0">
                <a:solidFill>
                  <a:schemeClr val="bg1"/>
                </a:solidFill>
                <a:effectLst/>
                <a:latin typeface="Garamond" pitchFamily="18" charset="0"/>
              </a:rPr>
              <a:t>‘Clay’</a:t>
            </a:r>
          </a:p>
          <a:p>
            <a:pPr algn="l">
              <a:lnSpc>
                <a:spcPct val="90000"/>
              </a:lnSpc>
              <a:buNone/>
            </a:pPr>
            <a:r>
              <a:rPr lang="en-GB" sz="2800" dirty="0">
                <a:solidFill>
                  <a:schemeClr val="bg1"/>
                </a:solidFill>
                <a:effectLst/>
                <a:latin typeface="Garamond" pitchFamily="18" charset="0"/>
              </a:rPr>
              <a:t>	‘A Painful Case’</a:t>
            </a:r>
          </a:p>
          <a:p>
            <a:pPr algn="l">
              <a:lnSpc>
                <a:spcPct val="90000"/>
              </a:lnSpc>
              <a:buNone/>
            </a:pPr>
            <a:r>
              <a:rPr lang="en-GB" sz="2800" dirty="0">
                <a:solidFill>
                  <a:schemeClr val="bg1"/>
                </a:solidFill>
                <a:effectLst/>
                <a:latin typeface="Garamond" pitchFamily="18" charset="0"/>
              </a:rPr>
              <a:t>	‘The Dead’</a:t>
            </a:r>
            <a:endParaRPr lang="en-GB" dirty="0">
              <a:solidFill>
                <a:schemeClr val="bg1"/>
              </a:solidFill>
            </a:endParaRPr>
          </a:p>
        </p:txBody>
      </p:sp>
    </p:spTree>
    <p:extLst>
      <p:ext uri="{BB962C8B-B14F-4D97-AF65-F5344CB8AC3E}">
        <p14:creationId xmlns:p14="http://schemas.microsoft.com/office/powerpoint/2010/main" val="3584971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6D50E6-A631-40A1-AC38-7BB4D33118D3}"/>
              </a:ext>
            </a:extLst>
          </p:cNvPr>
          <p:cNvSpPr>
            <a:spLocks noGrp="1"/>
          </p:cNvSpPr>
          <p:nvPr>
            <p:ph idx="1"/>
          </p:nvPr>
        </p:nvSpPr>
        <p:spPr>
          <a:xfrm>
            <a:off x="767408" y="236258"/>
            <a:ext cx="11089232" cy="5835436"/>
          </a:xfrm>
        </p:spPr>
        <p:txBody>
          <a:bodyPr>
            <a:noAutofit/>
          </a:bodyPr>
          <a:lstStyle/>
          <a:p>
            <a:pPr marL="118872" indent="0">
              <a:buNone/>
            </a:pPr>
            <a:r>
              <a:rPr lang="en-GB" sz="2400"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Dorothea Brande, in her classic </a:t>
            </a:r>
            <a:r>
              <a:rPr lang="en-GB" sz="2400" i="1"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Becoming a Writer</a:t>
            </a:r>
            <a:r>
              <a:rPr lang="en-GB" sz="2400"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 writes that the sort of person who likes to examine her dreams, to write about personal moments of intensity, is probably a short-story writer. If you tend to analyse many characters in depth, to seek motives, you are a novelist. There’s something to that. But O’Brien does both. </a:t>
            </a:r>
            <a:r>
              <a:rPr lang="en-GB" sz="2400" dirty="0">
                <a:solidFill>
                  <a:srgbClr val="FFC000"/>
                </a:solidFill>
                <a:effectLst/>
                <a:latin typeface="Garamond" panose="02020404030301010803" pitchFamily="18" charset="0"/>
                <a:ea typeface="Perpetua" panose="02020502060401020303" pitchFamily="18" charset="0"/>
                <a:cs typeface="Times New Roman" panose="02020603050405020304" pitchFamily="18" charset="0"/>
              </a:rPr>
              <a:t>Her portrayals of whole communities have as much precision as her explorations of the most delicate twists and turns of the individual human heart.  </a:t>
            </a:r>
          </a:p>
          <a:p>
            <a:pPr marL="118872" indent="0">
              <a:buNone/>
            </a:pPr>
            <a:endParaRPr lang="en-GB" sz="2400" dirty="0">
              <a:solidFill>
                <a:srgbClr val="FFC000"/>
              </a:solidFill>
              <a:latin typeface="Garamond" panose="02020404030301010803" pitchFamily="18" charset="0"/>
              <a:cs typeface="Times New Roman" panose="02020603050405020304" pitchFamily="18" charset="0"/>
            </a:endParaRPr>
          </a:p>
          <a:p>
            <a:pPr marL="118872" indent="0">
              <a:buNone/>
            </a:pPr>
            <a:r>
              <a:rPr lang="en-GB" sz="2400" dirty="0">
                <a:solidFill>
                  <a:schemeClr val="bg1"/>
                </a:solidFill>
                <a:latin typeface="Garamond" panose="02020404030301010803" pitchFamily="18" charset="0"/>
              </a:rPr>
              <a:t>…John Banville compares O’Brien to Chekhov. </a:t>
            </a:r>
            <a:r>
              <a:rPr lang="en-GB" sz="2400" dirty="0">
                <a:solidFill>
                  <a:srgbClr val="FFC000"/>
                </a:solidFill>
                <a:latin typeface="Garamond" panose="02020404030301010803" pitchFamily="18" charset="0"/>
              </a:rPr>
              <a:t>Many a short-story writer is compared to Chekhov, often without much supporting evidence. But in this instance it is not a facile analogy. O’Brien has frequently acknowledged her love for Chekhov’s work</a:t>
            </a:r>
            <a:r>
              <a:rPr lang="en-GB" sz="2400" dirty="0">
                <a:solidFill>
                  <a:schemeClr val="bg1"/>
                </a:solidFill>
                <a:latin typeface="Garamond" panose="02020404030301010803" pitchFamily="18" charset="0"/>
              </a:rPr>
              <a:t>, and she has learned from him. Like Chekhov she can see and describe the very finest nuances of human feeling, not just the big, strong emotions such as love and hate and envy, which are easy to splash about the canvas of fiction, but </a:t>
            </a:r>
            <a:r>
              <a:rPr lang="en-GB" sz="2400" dirty="0">
                <a:solidFill>
                  <a:srgbClr val="FFC000"/>
                </a:solidFill>
                <a:latin typeface="Garamond" panose="02020404030301010803" pitchFamily="18" charset="0"/>
              </a:rPr>
              <a:t>all the shadowy subtle shades of emotion that occur between the brash primary colours. “It was not love and it was not hate but something for which there is no name, because to name it would deprive it of its truth.”</a:t>
            </a:r>
          </a:p>
        </p:txBody>
      </p:sp>
      <p:sp>
        <p:nvSpPr>
          <p:cNvPr id="5" name="TextBox 4">
            <a:extLst>
              <a:ext uri="{FF2B5EF4-FFF2-40B4-BE49-F238E27FC236}">
                <a16:creationId xmlns:a16="http://schemas.microsoft.com/office/drawing/2014/main" id="{066C189D-5F0F-47E2-BDA3-DBF54F12A5A4}"/>
              </a:ext>
            </a:extLst>
          </p:cNvPr>
          <p:cNvSpPr txBox="1"/>
          <p:nvPr/>
        </p:nvSpPr>
        <p:spPr>
          <a:xfrm>
            <a:off x="151855" y="3171885"/>
            <a:ext cx="615553" cy="2462722"/>
          </a:xfrm>
          <a:prstGeom prst="rect">
            <a:avLst/>
          </a:prstGeom>
          <a:noFill/>
        </p:spPr>
        <p:txBody>
          <a:bodyPr vert="vert270" wrap="square">
            <a:spAutoFit/>
          </a:bodyPr>
          <a:lstStyle/>
          <a:p>
            <a:r>
              <a:rPr lang="en-GB" sz="2800" dirty="0">
                <a:solidFill>
                  <a:srgbClr val="FFC000"/>
                </a:solidFill>
                <a:effectLst/>
                <a:latin typeface="Garamond" panose="02020404030301010803" pitchFamily="18" charset="0"/>
                <a:ea typeface="Perpetua" panose="02020502060401020303" pitchFamily="18" charset="0"/>
                <a:cs typeface="Times New Roman" panose="02020603050405020304" pitchFamily="18" charset="0"/>
              </a:rPr>
              <a:t>Edna O’Brien</a:t>
            </a:r>
            <a:endParaRPr lang="en-GB" sz="2800" dirty="0"/>
          </a:p>
        </p:txBody>
      </p:sp>
      <p:sp>
        <p:nvSpPr>
          <p:cNvPr id="7" name="TextBox 6">
            <a:extLst>
              <a:ext uri="{FF2B5EF4-FFF2-40B4-BE49-F238E27FC236}">
                <a16:creationId xmlns:a16="http://schemas.microsoft.com/office/drawing/2014/main" id="{6D8C4228-AF9A-48A9-BB41-BE39C01DFAEF}"/>
              </a:ext>
            </a:extLst>
          </p:cNvPr>
          <p:cNvSpPr txBox="1"/>
          <p:nvPr/>
        </p:nvSpPr>
        <p:spPr>
          <a:xfrm>
            <a:off x="1182470" y="6237868"/>
            <a:ext cx="10657184" cy="411331"/>
          </a:xfrm>
          <a:prstGeom prst="rect">
            <a:avLst/>
          </a:prstGeom>
          <a:noFill/>
        </p:spPr>
        <p:txBody>
          <a:bodyPr wrap="square">
            <a:spAutoFit/>
          </a:bodyPr>
          <a:lstStyle/>
          <a:p>
            <a:pPr>
              <a:lnSpc>
                <a:spcPct val="107000"/>
              </a:lnSpc>
              <a:spcAft>
                <a:spcPts val="800"/>
              </a:spcAft>
            </a:pPr>
            <a:r>
              <a:rPr lang="en-GB" sz="2000"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Eilis Ni </a:t>
            </a:r>
            <a:r>
              <a:rPr lang="en-GB" sz="2000" dirty="0" err="1">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Dhuibhne</a:t>
            </a:r>
            <a:r>
              <a:rPr lang="en-GB" sz="2000"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 reviewing  </a:t>
            </a:r>
            <a:r>
              <a:rPr lang="en-GB" sz="2000" i="1"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The Love Object: Selected Stories</a:t>
            </a:r>
            <a:r>
              <a:rPr lang="en-GB" sz="2000"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 by Edna O’Brien , </a:t>
            </a:r>
            <a:r>
              <a:rPr lang="en-GB" sz="2000" i="1"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Irish Times, </a:t>
            </a:r>
            <a:r>
              <a:rPr lang="en-GB" sz="2000"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Oct 19, 2013, </a:t>
            </a:r>
          </a:p>
        </p:txBody>
      </p:sp>
    </p:spTree>
    <p:extLst>
      <p:ext uri="{BB962C8B-B14F-4D97-AF65-F5344CB8AC3E}">
        <p14:creationId xmlns:p14="http://schemas.microsoft.com/office/powerpoint/2010/main" val="7166905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D3B054D-F33B-40FE-A2E9-24D4AFD535D8}"/>
              </a:ext>
            </a:extLst>
          </p:cNvPr>
          <p:cNvSpPr>
            <a:spLocks noGrp="1"/>
          </p:cNvSpPr>
          <p:nvPr>
            <p:ph idx="1"/>
          </p:nvPr>
        </p:nvSpPr>
        <p:spPr>
          <a:xfrm>
            <a:off x="551384" y="836712"/>
            <a:ext cx="10972800" cy="5760640"/>
          </a:xfrm>
        </p:spPr>
        <p:txBody>
          <a:bodyPr>
            <a:normAutofit lnSpcReduction="10000"/>
          </a:bodyPr>
          <a:lstStyle/>
          <a:p>
            <a:pPr marL="118872" indent="0" algn="just">
              <a:lnSpc>
                <a:spcPct val="110000"/>
              </a:lnSpc>
              <a:buNone/>
            </a:pPr>
            <a:r>
              <a:rPr lang="en-GB" sz="2400" b="0" i="0" dirty="0">
                <a:solidFill>
                  <a:schemeClr val="bg1"/>
                </a:solidFill>
                <a:effectLst/>
                <a:latin typeface="Garamond" panose="02020404030301010803" pitchFamily="18" charset="0"/>
              </a:rPr>
              <a:t>The sun gave to the bare fields the lustre of ripened hay. That is why people go, for the sun and the scenery— ranges of mountains, their peaks sparkling, an almost cloudless sky, the sea a variety of shades of blue, ceaselessly flickering like a tray of jewels. Yet Eileen wants to go home; to be more precise, she wishes that she had never come. Her son Mark, and his girlfriend, Penny, have become strangers to her and, though they talk and go to the beach and go to dinner, there is between them a tautness. </a:t>
            </a:r>
            <a:r>
              <a:rPr lang="en-GB" sz="2400" b="0" i="0" dirty="0">
                <a:solidFill>
                  <a:srgbClr val="FFC000"/>
                </a:solidFill>
                <a:effectLst/>
                <a:latin typeface="Garamond" panose="02020404030301010803" pitchFamily="18" charset="0"/>
              </a:rPr>
              <a:t>She sees her age and her separateness much more painfully here than when at home, and she is lost without the props of work and friends. </a:t>
            </a:r>
            <a:r>
              <a:rPr lang="en-GB" sz="2400" b="0" i="0" dirty="0">
                <a:solidFill>
                  <a:schemeClr val="bg1"/>
                </a:solidFill>
                <a:effectLst/>
                <a:latin typeface="Garamond" panose="02020404030301010803" pitchFamily="18" charset="0"/>
              </a:rPr>
              <a:t>She sees faults in Penny that she had not noticed before. She is irked that a girl of twenty can be so self-assured, irked at the languid painstaking way that Penny applies her suntan oil, making sure that it covers each inch of her body, then rolling onto her stomach imploring Mark to cover her back completely. At other times Penny is moody, her face buried in a large paperback book with a picture of a girl in a gauze bonnet on the cover. There are other things, too: when they go out to dinner Penny fiddles with the cutlery or the salt and pepper shakers, she is ridiculously squeamish about the food, and offers Mark tastes of things as if he were still a baby. </a:t>
            </a:r>
            <a:endParaRPr lang="en-GB" dirty="0">
              <a:solidFill>
                <a:schemeClr val="bg1"/>
              </a:solidFill>
              <a:latin typeface="Garamond" panose="02020404030301010803" pitchFamily="18" charset="0"/>
            </a:endParaRPr>
          </a:p>
        </p:txBody>
      </p:sp>
    </p:spTree>
    <p:extLst>
      <p:ext uri="{BB962C8B-B14F-4D97-AF65-F5344CB8AC3E}">
        <p14:creationId xmlns:p14="http://schemas.microsoft.com/office/powerpoint/2010/main" val="1481559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B133FD-0B5A-4633-AD88-08F89808D023}"/>
              </a:ext>
            </a:extLst>
          </p:cNvPr>
          <p:cNvSpPr>
            <a:spLocks noGrp="1"/>
          </p:cNvSpPr>
          <p:nvPr>
            <p:ph idx="1"/>
          </p:nvPr>
        </p:nvSpPr>
        <p:spPr>
          <a:xfrm>
            <a:off x="479376" y="260648"/>
            <a:ext cx="11233248" cy="6525345"/>
          </a:xfrm>
        </p:spPr>
        <p:txBody>
          <a:bodyPr>
            <a:noAutofit/>
          </a:bodyPr>
          <a:lstStyle/>
          <a:p>
            <a:pPr marL="118872" indent="0">
              <a:lnSpc>
                <a:spcPct val="120000"/>
              </a:lnSpc>
              <a:buNone/>
            </a:pPr>
            <a:r>
              <a:rPr lang="en-GB" sz="2400" dirty="0">
                <a:solidFill>
                  <a:schemeClr val="bg1"/>
                </a:solidFill>
                <a:latin typeface="Garamond" panose="02020404030301010803" pitchFamily="18" charset="0"/>
              </a:rPr>
              <a:t>A wind has risen and in the town itself the houses are no longer startling white but a dun </a:t>
            </a:r>
            <a:r>
              <a:rPr lang="en-GB" sz="2400" dirty="0" err="1">
                <a:solidFill>
                  <a:schemeClr val="bg1"/>
                </a:solidFill>
                <a:latin typeface="Garamond" panose="02020404030301010803" pitchFamily="18" charset="0"/>
              </a:rPr>
              <a:t>color</a:t>
            </a:r>
            <a:r>
              <a:rPr lang="en-GB" sz="2400" dirty="0">
                <a:solidFill>
                  <a:schemeClr val="bg1"/>
                </a:solidFill>
                <a:latin typeface="Garamond" panose="02020404030301010803" pitchFamily="18" charset="0"/>
              </a:rPr>
              <a:t>, like houses robbed of their light. Dustbin lids are rolling along the street and not a child or an adult is in sight. All have gone indoors to avoid the storm. On the water itself boats are like baubles, </a:t>
            </a:r>
            <a:r>
              <a:rPr lang="en-GB" sz="2400" dirty="0" err="1">
                <a:solidFill>
                  <a:schemeClr val="bg1"/>
                </a:solidFill>
                <a:latin typeface="Garamond" panose="02020404030301010803" pitchFamily="18" charset="0"/>
              </a:rPr>
              <a:t>defenseless</a:t>
            </a:r>
            <a:r>
              <a:rPr lang="en-GB" sz="2400" dirty="0">
                <a:solidFill>
                  <a:schemeClr val="bg1"/>
                </a:solidFill>
                <a:latin typeface="Garamond" panose="02020404030301010803" pitchFamily="18" charset="0"/>
              </a:rPr>
              <a:t> against the brewing storm. On the terrace, the canvas chairs have fallen over, and so, too, has her little wooden clotheshorse with its tea towels. As she crosses to retrieve them the umbrella table keels forwards and clouts her. Her mind can jump to only one conclusion — she sees Mark and Penny in a sailboat, Penny exclaiming, Mark jumping and tugging at the sails, trying in vain to steer them to safety. She does not know where Penny's parents live and at once runs to their bedroom to look for her passport. </a:t>
            </a:r>
            <a:r>
              <a:rPr lang="en-GB" sz="2400" dirty="0">
                <a:solidFill>
                  <a:srgbClr val="FFC000"/>
                </a:solidFill>
                <a:latin typeface="Garamond" panose="02020404030301010803" pitchFamily="18" charset="0"/>
              </a:rPr>
              <a:t>The beautiful childlike face that looks out at her from the passport photograph seems to be speaking to her, begging, asking for clemency. She sees them in the middle of the ocean, flung apart by the waves, like ill- starred lovers in a mythological tale. The next moment she tells herself that Mark is a capable sailor and will lead them to safety. Then she is asking aloud where she will bury </a:t>
            </a:r>
            <a:r>
              <a:rPr lang="en-GB" sz="2000" dirty="0">
                <a:solidFill>
                  <a:srgbClr val="FFC000"/>
                </a:solidFill>
                <a:latin typeface="Garamond" panose="02020404030301010803" pitchFamily="18" charset="0"/>
              </a:rPr>
              <a:t>them, forgetting that they are lost at sea. </a:t>
            </a:r>
          </a:p>
        </p:txBody>
      </p:sp>
    </p:spTree>
    <p:extLst>
      <p:ext uri="{BB962C8B-B14F-4D97-AF65-F5344CB8AC3E}">
        <p14:creationId xmlns:p14="http://schemas.microsoft.com/office/powerpoint/2010/main" val="1481075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B133FD-0B5A-4633-AD88-08F89808D023}"/>
              </a:ext>
            </a:extLst>
          </p:cNvPr>
          <p:cNvSpPr>
            <a:spLocks noGrp="1"/>
          </p:cNvSpPr>
          <p:nvPr>
            <p:ph idx="1"/>
          </p:nvPr>
        </p:nvSpPr>
        <p:spPr>
          <a:xfrm>
            <a:off x="479376" y="260648"/>
            <a:ext cx="11233248" cy="6525345"/>
          </a:xfrm>
        </p:spPr>
        <p:txBody>
          <a:bodyPr>
            <a:noAutofit/>
          </a:bodyPr>
          <a:lstStyle/>
          <a:p>
            <a:pPr marL="118872" indent="0">
              <a:lnSpc>
                <a:spcPct val="107000"/>
              </a:lnSpc>
              <a:spcAft>
                <a:spcPts val="600"/>
              </a:spcAft>
              <a:buNone/>
            </a:pPr>
            <a:r>
              <a:rPr lang="en-GB" sz="2400"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"I think I should go home," she says, lamentably. </a:t>
            </a:r>
          </a:p>
          <a:p>
            <a:pPr marL="118872" indent="0">
              <a:lnSpc>
                <a:spcPct val="107000"/>
              </a:lnSpc>
              <a:spcAft>
                <a:spcPts val="600"/>
              </a:spcAft>
              <a:buNone/>
            </a:pPr>
            <a:r>
              <a:rPr lang="en-GB" sz="2400"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"Don't be silly," he says and the look that he gives her is full of both pity and dread. She is on the point of telling him about the day, the scrubland, the youths, the storm, her frenzy, but his eyes, now grave and moist, beg her not to. His eyes ask her to keep this pain, this alarm, to herself. </a:t>
            </a:r>
          </a:p>
          <a:p>
            <a:pPr marL="118872" indent="0">
              <a:lnSpc>
                <a:spcPct val="107000"/>
              </a:lnSpc>
              <a:spcAft>
                <a:spcPts val="600"/>
              </a:spcAft>
              <a:buNone/>
            </a:pPr>
            <a:r>
              <a:rPr lang="en-GB" sz="2400"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"What did you do?" he asks nevertheless. </a:t>
            </a:r>
          </a:p>
          <a:p>
            <a:pPr marL="118872" indent="0">
              <a:lnSpc>
                <a:spcPct val="107000"/>
              </a:lnSpc>
              <a:spcAft>
                <a:spcPts val="600"/>
              </a:spcAft>
              <a:buNone/>
            </a:pPr>
            <a:r>
              <a:rPr lang="en-GB" sz="2400"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"Oh, lots of jolly things," she says, and the lie has for her, as well as for him, all the sweetness and freshness of truth. For the remainder of the vacation they will behave as if nothing has happened, but of course, something has. They have each looked into the abyss and drawn back, frightened of the primitive forces that lurk there. </a:t>
            </a:r>
          </a:p>
          <a:p>
            <a:pPr marL="118872" indent="0">
              <a:lnSpc>
                <a:spcPct val="120000"/>
              </a:lnSpc>
              <a:buNone/>
            </a:pPr>
            <a:r>
              <a:rPr lang="en-GB" sz="2000" dirty="0">
                <a:solidFill>
                  <a:srgbClr val="FFC000"/>
                </a:solidFill>
                <a:latin typeface="Garamond" panose="02020404030301010803" pitchFamily="18" charset="0"/>
              </a:rPr>
              <a:t>  </a:t>
            </a:r>
          </a:p>
          <a:p>
            <a:pPr marL="118872" indent="0">
              <a:lnSpc>
                <a:spcPct val="120000"/>
              </a:lnSpc>
              <a:buNone/>
            </a:pPr>
            <a:r>
              <a:rPr lang="en-GB" sz="2000" dirty="0">
                <a:solidFill>
                  <a:srgbClr val="FFC000"/>
                </a:solidFill>
                <a:latin typeface="Garamond" panose="02020404030301010803" pitchFamily="18" charset="0"/>
              </a:rPr>
              <a:t>				</a:t>
            </a:r>
            <a:r>
              <a:rPr lang="en-GB" sz="2400" dirty="0">
                <a:solidFill>
                  <a:srgbClr val="FFC000"/>
                </a:solidFill>
                <a:latin typeface="Garamond" panose="02020404030301010803" pitchFamily="18" charset="0"/>
              </a:rPr>
              <a:t>Edna O’Brien, ‘Storm’</a:t>
            </a:r>
            <a:endParaRPr lang="en-GB" sz="2000" dirty="0">
              <a:solidFill>
                <a:srgbClr val="FFC000"/>
              </a:solidFill>
              <a:latin typeface="Garamond" panose="02020404030301010803" pitchFamily="18" charset="0"/>
            </a:endParaRPr>
          </a:p>
        </p:txBody>
      </p:sp>
    </p:spTree>
    <p:extLst>
      <p:ext uri="{BB962C8B-B14F-4D97-AF65-F5344CB8AC3E}">
        <p14:creationId xmlns:p14="http://schemas.microsoft.com/office/powerpoint/2010/main" val="41368900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3E3E2-340A-4C50-BEC9-8B936AF3A4C3}"/>
              </a:ext>
            </a:extLst>
          </p:cNvPr>
          <p:cNvSpPr>
            <a:spLocks noGrp="1"/>
          </p:cNvSpPr>
          <p:nvPr>
            <p:ph type="title"/>
          </p:nvPr>
        </p:nvSpPr>
        <p:spPr/>
        <p:txBody>
          <a:bodyPr>
            <a:normAutofit/>
          </a:bodyPr>
          <a:lstStyle/>
          <a:p>
            <a:r>
              <a:rPr lang="en-GB" sz="3600" dirty="0">
                <a:solidFill>
                  <a:srgbClr val="FFC000"/>
                </a:solidFill>
              </a:rPr>
              <a:t>On Frank </a:t>
            </a:r>
            <a:r>
              <a:rPr lang="en-GB" sz="3600" dirty="0" err="1">
                <a:solidFill>
                  <a:srgbClr val="FFC000"/>
                </a:solidFill>
              </a:rPr>
              <a:t>O’connor</a:t>
            </a:r>
            <a:endParaRPr lang="en-GB" sz="3600" dirty="0">
              <a:solidFill>
                <a:srgbClr val="FFC000"/>
              </a:solidFill>
            </a:endParaRPr>
          </a:p>
        </p:txBody>
      </p:sp>
      <p:sp>
        <p:nvSpPr>
          <p:cNvPr id="3" name="Content Placeholder 2">
            <a:extLst>
              <a:ext uri="{FF2B5EF4-FFF2-40B4-BE49-F238E27FC236}">
                <a16:creationId xmlns:a16="http://schemas.microsoft.com/office/drawing/2014/main" id="{714AC945-F798-40E4-A559-465ADD4D7C16}"/>
              </a:ext>
            </a:extLst>
          </p:cNvPr>
          <p:cNvSpPr>
            <a:spLocks noGrp="1"/>
          </p:cNvSpPr>
          <p:nvPr>
            <p:ph idx="1"/>
          </p:nvPr>
        </p:nvSpPr>
        <p:spPr>
          <a:xfrm>
            <a:off x="599728" y="1556792"/>
            <a:ext cx="10972800" cy="4927360"/>
          </a:xfrm>
        </p:spPr>
        <p:txBody>
          <a:bodyPr>
            <a:normAutofit/>
          </a:bodyPr>
          <a:lstStyle/>
          <a:p>
            <a:pPr marL="118872" indent="0">
              <a:buNone/>
            </a:pPr>
            <a:r>
              <a:rPr lang="en-GB" sz="2400"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O'Connor tried his hand at nearly every literary form, but he is most accurately known as a short story writer. He regarded the difference between the novel and the short story as only incidentally a matter of length, scale and capacity. The real difference, he thought, was in implication. </a:t>
            </a:r>
            <a:r>
              <a:rPr lang="en-GB" sz="2400" dirty="0">
                <a:solidFill>
                  <a:srgbClr val="FFC000"/>
                </a:solidFill>
                <a:effectLst/>
                <a:latin typeface="Garamond" panose="02020404030301010803" pitchFamily="18" charset="0"/>
                <a:ea typeface="Perpetua" panose="02020502060401020303" pitchFamily="18" charset="0"/>
                <a:cs typeface="Times New Roman" panose="02020603050405020304" pitchFamily="18" charset="0"/>
              </a:rPr>
              <a:t>The novel refers to a world in which it is possible, however difficult, to live: It implies continuity, latitude of possibility, space to breathe. </a:t>
            </a:r>
          </a:p>
          <a:p>
            <a:pPr marL="118872" indent="0">
              <a:buNone/>
            </a:pPr>
            <a:endParaRPr lang="en-GB" sz="2400" dirty="0">
              <a:solidFill>
                <a:srgbClr val="FFC000"/>
              </a:solidFill>
              <a:latin typeface="Garamond" panose="02020404030301010803" pitchFamily="18" charset="0"/>
              <a:ea typeface="Perpetua" panose="02020502060401020303" pitchFamily="18" charset="0"/>
              <a:cs typeface="Times New Roman" panose="02020603050405020304" pitchFamily="18" charset="0"/>
            </a:endParaRPr>
          </a:p>
          <a:p>
            <a:pPr marL="118872" indent="0">
              <a:buNone/>
            </a:pPr>
            <a:r>
              <a:rPr lang="en-GB" sz="2400" dirty="0">
                <a:solidFill>
                  <a:srgbClr val="FFC000"/>
                </a:solidFill>
                <a:effectLst/>
                <a:latin typeface="Garamond" panose="02020404030301010803" pitchFamily="18" charset="0"/>
                <a:ea typeface="Perpetua" panose="02020502060401020303" pitchFamily="18" charset="0"/>
                <a:cs typeface="Times New Roman" panose="02020603050405020304" pitchFamily="18" charset="0"/>
              </a:rPr>
              <a:t>The short story may offer the same implication, but it rarely does: </a:t>
            </a:r>
            <a:r>
              <a:rPr lang="en-GB" sz="2400" dirty="0">
                <a:solidFill>
                  <a:schemeClr val="bg1"/>
                </a:solidFill>
                <a:effectLst/>
                <a:latin typeface="Garamond" panose="02020404030301010803" pitchFamily="18" charset="0"/>
                <a:ea typeface="Perpetua" panose="02020502060401020303" pitchFamily="18" charset="0"/>
                <a:cs typeface="Times New Roman" panose="02020603050405020304" pitchFamily="18" charset="0"/>
              </a:rPr>
              <a:t>In common practice, </a:t>
            </a:r>
            <a:r>
              <a:rPr lang="en-GB" sz="2400" dirty="0">
                <a:solidFill>
                  <a:srgbClr val="FFC000"/>
                </a:solidFill>
                <a:effectLst/>
                <a:latin typeface="Garamond" panose="02020404030301010803" pitchFamily="18" charset="0"/>
                <a:ea typeface="Perpetua" panose="02020502060401020303" pitchFamily="18" charset="0"/>
                <a:cs typeface="Times New Roman" panose="02020603050405020304" pitchFamily="18" charset="0"/>
              </a:rPr>
              <a:t>it</a:t>
            </a:r>
            <a:r>
              <a:rPr lang="en-GB" sz="2400" dirty="0">
                <a:solidFill>
                  <a:schemeClr val="bg1"/>
                </a:solidFill>
                <a:latin typeface="Garamond" panose="02020404030301010803" pitchFamily="18" charset="0"/>
                <a:cs typeface="Times New Roman" panose="02020603050405020304" pitchFamily="18" charset="0"/>
              </a:rPr>
              <a:t> </a:t>
            </a:r>
            <a:r>
              <a:rPr lang="en-GB" sz="2400" u="sng" dirty="0">
                <a:solidFill>
                  <a:schemeClr val="bg1"/>
                </a:solidFill>
                <a:latin typeface="Garamond" panose="02020404030301010803" pitchFamily="18" charset="0"/>
                <a:cs typeface="Times New Roman" panose="02020603050405020304" pitchFamily="18" charset="0"/>
              </a:rPr>
              <a:t>presents life mainly in the form of constraint and through the feelings of tramps, widows, spoiled priests, monks and only children.</a:t>
            </a:r>
            <a:r>
              <a:rPr lang="en-GB" sz="2400" u="sng" dirty="0">
                <a:solidFill>
                  <a:srgbClr val="FFC000"/>
                </a:solidFill>
                <a:effectLst/>
                <a:latin typeface="Garamond" panose="02020404030301010803" pitchFamily="18" charset="0"/>
                <a:ea typeface="Perpetua" panose="02020502060401020303" pitchFamily="18" charset="0"/>
                <a:cs typeface="Times New Roman" panose="02020603050405020304" pitchFamily="18" charset="0"/>
              </a:rPr>
              <a:t> </a:t>
            </a:r>
            <a:r>
              <a:rPr lang="en-GB" sz="2400" dirty="0">
                <a:solidFill>
                  <a:srgbClr val="FFC000"/>
                </a:solidFill>
                <a:effectLst/>
                <a:latin typeface="Garamond" panose="02020404030301010803" pitchFamily="18" charset="0"/>
                <a:ea typeface="Perpetua" panose="02020502060401020303" pitchFamily="18" charset="0"/>
                <a:cs typeface="Times New Roman" panose="02020603050405020304" pitchFamily="18" charset="0"/>
              </a:rPr>
              <a:t>O'Connor's affection for the short story speaks of his affection for marginal people, men withering, caught in the duress of circumstance and passion.</a:t>
            </a:r>
          </a:p>
          <a:p>
            <a:pPr marL="118872" indent="0">
              <a:buNone/>
            </a:pPr>
            <a:endParaRPr lang="en-GB" sz="2400" dirty="0">
              <a:solidFill>
                <a:schemeClr val="bg1"/>
              </a:solidFill>
              <a:latin typeface="Garamond" panose="02020404030301010803" pitchFamily="18" charset="0"/>
              <a:cs typeface="Times New Roman" panose="02020603050405020304" pitchFamily="18" charset="0"/>
            </a:endParaRPr>
          </a:p>
          <a:p>
            <a:pPr marL="118872" indent="0">
              <a:buNone/>
            </a:pPr>
            <a:r>
              <a:rPr lang="en-GB" sz="2400" dirty="0">
                <a:solidFill>
                  <a:schemeClr val="bg1"/>
                </a:solidFill>
                <a:latin typeface="Garamond" panose="02020404030301010803" pitchFamily="18" charset="0"/>
                <a:cs typeface="Times New Roman" panose="02020603050405020304" pitchFamily="18" charset="0"/>
              </a:rPr>
              <a:t>		Denis Donoghue:  Review of </a:t>
            </a:r>
            <a:r>
              <a:rPr lang="en-GB" sz="2400" i="1" dirty="0">
                <a:solidFill>
                  <a:schemeClr val="bg1"/>
                </a:solidFill>
                <a:latin typeface="Garamond" panose="02020404030301010803" pitchFamily="18" charset="0"/>
                <a:cs typeface="Times New Roman" panose="02020603050405020304" pitchFamily="18" charset="0"/>
              </a:rPr>
              <a:t>Collected Stories </a:t>
            </a:r>
            <a:r>
              <a:rPr lang="en-GB" sz="2400" dirty="0">
                <a:solidFill>
                  <a:schemeClr val="bg1"/>
                </a:solidFill>
                <a:latin typeface="Garamond" panose="02020404030301010803" pitchFamily="18" charset="0"/>
                <a:cs typeface="Times New Roman" panose="02020603050405020304" pitchFamily="18" charset="0"/>
              </a:rPr>
              <a:t>By Frank O'Connor. </a:t>
            </a:r>
            <a:r>
              <a:rPr lang="en-GB" sz="2400" i="1" dirty="0">
                <a:solidFill>
                  <a:schemeClr val="bg1"/>
                </a:solidFill>
                <a:latin typeface="Garamond" panose="02020404030301010803" pitchFamily="18" charset="0"/>
                <a:cs typeface="Times New Roman" panose="02020603050405020304" pitchFamily="18" charset="0"/>
              </a:rPr>
              <a:t>NY Times,</a:t>
            </a:r>
          </a:p>
          <a:p>
            <a:pPr marL="118872" indent="0">
              <a:buNone/>
            </a:pPr>
            <a:endParaRPr lang="en-GB" sz="2400" dirty="0">
              <a:solidFill>
                <a:schemeClr val="bg1"/>
              </a:solidFill>
              <a:latin typeface="Garamond" panose="02020404030301010803" pitchFamily="18" charset="0"/>
              <a:cs typeface="Times New Roman" panose="02020603050405020304" pitchFamily="18" charset="0"/>
            </a:endParaRPr>
          </a:p>
          <a:p>
            <a:pPr marL="118872" indent="0">
              <a:buNone/>
            </a:pPr>
            <a:endParaRPr lang="en-GB" dirty="0">
              <a:solidFill>
                <a:schemeClr val="bg1"/>
              </a:solidFill>
            </a:endParaRPr>
          </a:p>
        </p:txBody>
      </p:sp>
    </p:spTree>
    <p:extLst>
      <p:ext uri="{BB962C8B-B14F-4D97-AF65-F5344CB8AC3E}">
        <p14:creationId xmlns:p14="http://schemas.microsoft.com/office/powerpoint/2010/main" val="4246111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55361-1965-42CE-AD0C-A277868428DD}"/>
              </a:ext>
            </a:extLst>
          </p:cNvPr>
          <p:cNvSpPr>
            <a:spLocks noGrp="1"/>
          </p:cNvSpPr>
          <p:nvPr>
            <p:ph type="title"/>
          </p:nvPr>
        </p:nvSpPr>
        <p:spPr>
          <a:xfrm>
            <a:off x="609600" y="155448"/>
            <a:ext cx="10972800" cy="753272"/>
          </a:xfrm>
        </p:spPr>
        <p:txBody>
          <a:bodyPr>
            <a:normAutofit/>
          </a:bodyPr>
          <a:lstStyle/>
          <a:p>
            <a:r>
              <a:rPr lang="en-GB" sz="3600" dirty="0">
                <a:solidFill>
                  <a:srgbClr val="FFC000"/>
                </a:solidFill>
              </a:rPr>
              <a:t>New models </a:t>
            </a:r>
          </a:p>
        </p:txBody>
      </p:sp>
      <p:sp>
        <p:nvSpPr>
          <p:cNvPr id="3" name="Content Placeholder 2">
            <a:extLst>
              <a:ext uri="{FF2B5EF4-FFF2-40B4-BE49-F238E27FC236}">
                <a16:creationId xmlns:a16="http://schemas.microsoft.com/office/drawing/2014/main" id="{F312E353-AB51-4B4B-81FE-D0167D4641FC}"/>
              </a:ext>
            </a:extLst>
          </p:cNvPr>
          <p:cNvSpPr>
            <a:spLocks noGrp="1"/>
          </p:cNvSpPr>
          <p:nvPr>
            <p:ph idx="1"/>
          </p:nvPr>
        </p:nvSpPr>
        <p:spPr>
          <a:xfrm>
            <a:off x="574551" y="1052736"/>
            <a:ext cx="11007849" cy="5544616"/>
          </a:xfrm>
        </p:spPr>
        <p:txBody>
          <a:bodyPr>
            <a:normAutofit fontScale="70000" lnSpcReduction="20000"/>
          </a:bodyPr>
          <a:lstStyle/>
          <a:p>
            <a:pPr marL="118872" indent="0">
              <a:lnSpc>
                <a:spcPct val="120000"/>
              </a:lnSpc>
              <a:buNone/>
            </a:pPr>
            <a:r>
              <a:rPr lang="en-GB" i="1" dirty="0">
                <a:solidFill>
                  <a:schemeClr val="bg1"/>
                </a:solidFill>
              </a:rPr>
              <a:t>The Woman Who Gave Birth to Rabbits </a:t>
            </a:r>
            <a:r>
              <a:rPr lang="en-GB" dirty="0">
                <a:solidFill>
                  <a:schemeClr val="bg1"/>
                </a:solidFill>
              </a:rPr>
              <a:t>certainly deserves a more detailed and comprehensive critical scrutiny, as it is an important work in many ways. It deserves attention, first of all, as </a:t>
            </a:r>
            <a:r>
              <a:rPr lang="en-GB" dirty="0">
                <a:solidFill>
                  <a:srgbClr val="FFC000"/>
                </a:solidFill>
              </a:rPr>
              <a:t>an instance of the strand of fantasy and fragmentation in the Irish short fiction and, in particular, as part of the postmodern, experimental mode of writing that characterized the Irish short story in the 1990s and early 2000s</a:t>
            </a:r>
            <a:r>
              <a:rPr lang="en-GB" dirty="0">
                <a:solidFill>
                  <a:schemeClr val="bg1"/>
                </a:solidFill>
              </a:rPr>
              <a:t>. Secondly, it needs to be scrutinized in the context of the larger feminist project of </a:t>
            </a:r>
            <a:r>
              <a:rPr lang="en-GB" dirty="0">
                <a:solidFill>
                  <a:srgbClr val="FFC000"/>
                </a:solidFill>
              </a:rPr>
              <a:t>recovering women’s history through the practices of rewriting.</a:t>
            </a:r>
            <a:r>
              <a:rPr lang="en-GB" dirty="0">
                <a:solidFill>
                  <a:schemeClr val="bg1"/>
                </a:solidFill>
              </a:rPr>
              <a:t> Finally, </a:t>
            </a:r>
            <a:r>
              <a:rPr lang="en-GB" i="1" dirty="0">
                <a:solidFill>
                  <a:schemeClr val="bg1"/>
                </a:solidFill>
              </a:rPr>
              <a:t>The Woman Who Gave Birth to Rabbits </a:t>
            </a:r>
            <a:r>
              <a:rPr lang="en-GB" dirty="0">
                <a:solidFill>
                  <a:schemeClr val="bg1"/>
                </a:solidFill>
              </a:rPr>
              <a:t>can also usefully be read from the perspective of </a:t>
            </a:r>
            <a:r>
              <a:rPr lang="en-GB" dirty="0">
                <a:solidFill>
                  <a:srgbClr val="FFC000"/>
                </a:solidFill>
              </a:rPr>
              <a:t>the short story cycle </a:t>
            </a:r>
            <a:r>
              <a:rPr lang="en-GB" dirty="0">
                <a:solidFill>
                  <a:schemeClr val="bg1"/>
                </a:solidFill>
              </a:rPr>
              <a:t>as it is a tightly-structured collection which displays significant similarities, cross-references and connections between the different stories. In what follows, therefore, Donoghue’s collection will be considered within these different critical and generic frameworks in order to highlight the specific contribution it makes to both to the tradition of the Irish short story and to the feminist project of recovering forgotten female voices so as to question the gender and sexual politics of a patriarchal society.</a:t>
            </a:r>
          </a:p>
          <a:p>
            <a:pPr marL="118872" indent="0">
              <a:lnSpc>
                <a:spcPct val="120000"/>
              </a:lnSpc>
              <a:buNone/>
            </a:pPr>
            <a:r>
              <a:rPr lang="en-GB" sz="2900" dirty="0">
                <a:solidFill>
                  <a:schemeClr val="bg1"/>
                </a:solidFill>
              </a:rPr>
              <a:t>Debbie </a:t>
            </a:r>
            <a:r>
              <a:rPr lang="en-GB" sz="2900" dirty="0" err="1">
                <a:solidFill>
                  <a:schemeClr val="bg1"/>
                </a:solidFill>
              </a:rPr>
              <a:t>Brouckmans</a:t>
            </a:r>
            <a:r>
              <a:rPr lang="en-GB" sz="2900" dirty="0">
                <a:solidFill>
                  <a:schemeClr val="bg1"/>
                </a:solidFill>
              </a:rPr>
              <a:t> and Elke </a:t>
            </a:r>
            <a:r>
              <a:rPr lang="en-GB" sz="2900" dirty="0" err="1">
                <a:solidFill>
                  <a:schemeClr val="bg1"/>
                </a:solidFill>
              </a:rPr>
              <a:t>D'hoker</a:t>
            </a:r>
            <a:r>
              <a:rPr lang="en-GB" sz="2900" dirty="0">
                <a:solidFill>
                  <a:schemeClr val="bg1"/>
                </a:solidFill>
              </a:rPr>
              <a:t>, ‘Rewriting the Irish Short Story: Emma Donoghue’s </a:t>
            </a:r>
            <a:r>
              <a:rPr lang="en-GB" sz="2900" i="1" dirty="0">
                <a:solidFill>
                  <a:schemeClr val="bg1"/>
                </a:solidFill>
              </a:rPr>
              <a:t>The Woman Who Gave Birth to Rabbits,’ Journal of the Short Story in English, </a:t>
            </a:r>
            <a:r>
              <a:rPr lang="en-GB" sz="2900" dirty="0">
                <a:solidFill>
                  <a:schemeClr val="bg1"/>
                </a:solidFill>
              </a:rPr>
              <a:t>63: Autumn 2014</a:t>
            </a:r>
          </a:p>
          <a:p>
            <a:pPr marL="118872" indent="0">
              <a:lnSpc>
                <a:spcPct val="120000"/>
              </a:lnSpc>
              <a:buNone/>
            </a:pPr>
            <a:endParaRPr lang="en-GB" dirty="0">
              <a:solidFill>
                <a:schemeClr val="bg1"/>
              </a:solidFill>
            </a:endParaRPr>
          </a:p>
        </p:txBody>
      </p:sp>
    </p:spTree>
    <p:extLst>
      <p:ext uri="{BB962C8B-B14F-4D97-AF65-F5344CB8AC3E}">
        <p14:creationId xmlns:p14="http://schemas.microsoft.com/office/powerpoint/2010/main" val="42287481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woman apparently in labour lies on a tester bed, her legs dangling over the edge. Rabbits are on the floor beneath her, some in parts. A nurse is seated to the left, and to the extreme left a man stands, partially hidden by a curtain. A man wearing a wig has his right arm beneath the woman's skirts, to the right one man says &quot;A Sooterkin&quot;, another says &quot;A great birth&quot;. Near a door on the right of the image, a man says &quot;It's too big&quot; to another man stood in the doorway, holding a rabbit. Rows of text at the bottom describe the people in the image.">
            <a:extLst>
              <a:ext uri="{FF2B5EF4-FFF2-40B4-BE49-F238E27FC236}">
                <a16:creationId xmlns:a16="http://schemas.microsoft.com/office/drawing/2014/main" id="{2D7546DE-5B09-4096-B947-485B736A2E67}"/>
              </a:ext>
            </a:extLst>
          </p:cNvPr>
          <p:cNvPicPr>
            <a:picLocks noGrp="1" noChangeAspect="1" noChangeArrowheads="1"/>
          </p:cNvPicPr>
          <p:nvPr>
            <p:ph idx="1"/>
          </p:nvPr>
        </p:nvPicPr>
        <p:blipFill>
          <a:blip r:embed="rId2">
            <a:duotone>
              <a:prstClr val="black"/>
              <a:srgbClr val="D9C3A5">
                <a:tint val="50000"/>
                <a:satMod val="180000"/>
              </a:srgbClr>
            </a:duotone>
            <a:extLst>
              <a:ext uri="{BEBA8EAE-BF5A-486C-A8C5-ECC9F3942E4B}">
                <a14:imgProps xmlns:a14="http://schemas.microsoft.com/office/drawing/2010/main">
                  <a14:imgLayer r:embed="rId3">
                    <a14:imgEffect>
                      <a14:sharpenSoften amount="25000"/>
                    </a14:imgEffect>
                    <a14:imgEffect>
                      <a14:saturation sat="300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479376" y="356002"/>
            <a:ext cx="8136904" cy="603910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E7DB0D5-4AF2-495B-9986-9F7470AE5AB8}"/>
              </a:ext>
            </a:extLst>
          </p:cNvPr>
          <p:cNvSpPr txBox="1"/>
          <p:nvPr/>
        </p:nvSpPr>
        <p:spPr>
          <a:xfrm>
            <a:off x="8904312" y="4391592"/>
            <a:ext cx="2760984" cy="2031325"/>
          </a:xfrm>
          <a:prstGeom prst="rect">
            <a:avLst/>
          </a:prstGeom>
          <a:noFill/>
        </p:spPr>
        <p:txBody>
          <a:bodyPr wrap="square">
            <a:spAutoFit/>
          </a:bodyPr>
          <a:lstStyle/>
          <a:p>
            <a:r>
              <a:rPr lang="en-GB" b="0" i="0" dirty="0">
                <a:solidFill>
                  <a:schemeClr val="bg1"/>
                </a:solidFill>
                <a:effectLst/>
              </a:rPr>
              <a:t>William Hogarth, </a:t>
            </a:r>
            <a:r>
              <a:rPr lang="en-GB" b="0" i="1" dirty="0" err="1">
                <a:solidFill>
                  <a:schemeClr val="bg1"/>
                </a:solidFill>
                <a:effectLst/>
              </a:rPr>
              <a:t>Cunicularii</a:t>
            </a:r>
            <a:r>
              <a:rPr lang="en-GB" b="0" i="1" dirty="0">
                <a:solidFill>
                  <a:schemeClr val="bg1"/>
                </a:solidFill>
                <a:effectLst/>
              </a:rPr>
              <a:t>, or The Wise Men of Godliman in Consultation</a:t>
            </a:r>
            <a:r>
              <a:rPr lang="en-GB" b="0" i="0" dirty="0">
                <a:solidFill>
                  <a:schemeClr val="bg1"/>
                </a:solidFill>
                <a:effectLst/>
              </a:rPr>
              <a:t> (1726).</a:t>
            </a:r>
          </a:p>
          <a:p>
            <a:endParaRPr lang="en-GB" dirty="0">
              <a:solidFill>
                <a:schemeClr val="bg1"/>
              </a:solidFill>
            </a:endParaRPr>
          </a:p>
          <a:p>
            <a:r>
              <a:rPr lang="en-GB" dirty="0">
                <a:solidFill>
                  <a:schemeClr val="bg1"/>
                </a:solidFill>
              </a:rPr>
              <a:t>(Mary Toft the ‘rabbit breeder’)</a:t>
            </a:r>
          </a:p>
        </p:txBody>
      </p:sp>
      <p:sp>
        <p:nvSpPr>
          <p:cNvPr id="4" name="Rectangle 3">
            <a:extLst>
              <a:ext uri="{FF2B5EF4-FFF2-40B4-BE49-F238E27FC236}">
                <a16:creationId xmlns:a16="http://schemas.microsoft.com/office/drawing/2014/main" id="{485BEC52-EA9B-4344-9D52-C3886487F858}"/>
              </a:ext>
            </a:extLst>
          </p:cNvPr>
          <p:cNvSpPr/>
          <p:nvPr/>
        </p:nvSpPr>
        <p:spPr>
          <a:xfrm>
            <a:off x="6096000" y="1412776"/>
            <a:ext cx="432048" cy="432048"/>
          </a:xfrm>
          <a:prstGeom prst="rect">
            <a:avLst/>
          </a:prstGeom>
          <a:noFill/>
          <a:ln w="635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933E10B-0B12-495D-B31C-384B6A0C5E9A}"/>
              </a:ext>
            </a:extLst>
          </p:cNvPr>
          <p:cNvSpPr/>
          <p:nvPr/>
        </p:nvSpPr>
        <p:spPr>
          <a:xfrm>
            <a:off x="983432" y="1196752"/>
            <a:ext cx="432048" cy="432048"/>
          </a:xfrm>
          <a:prstGeom prst="rect">
            <a:avLst/>
          </a:prstGeom>
          <a:noFill/>
          <a:ln w="635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3A569BAB-4854-419F-9DE8-D7CF45A6E8D2}"/>
              </a:ext>
            </a:extLst>
          </p:cNvPr>
          <p:cNvSpPr/>
          <p:nvPr/>
        </p:nvSpPr>
        <p:spPr>
          <a:xfrm>
            <a:off x="1559496" y="2132856"/>
            <a:ext cx="432048" cy="432048"/>
          </a:xfrm>
          <a:prstGeom prst="rect">
            <a:avLst/>
          </a:prstGeom>
          <a:noFill/>
          <a:ln w="635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92BEED16-A694-4EFA-A879-A5AA34E500FC}"/>
              </a:ext>
            </a:extLst>
          </p:cNvPr>
          <p:cNvSpPr/>
          <p:nvPr/>
        </p:nvSpPr>
        <p:spPr>
          <a:xfrm>
            <a:off x="2207568" y="2132856"/>
            <a:ext cx="432048" cy="432048"/>
          </a:xfrm>
          <a:prstGeom prst="rect">
            <a:avLst/>
          </a:prstGeom>
          <a:noFill/>
          <a:ln w="635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48480ADD-9D71-4FC2-B3F4-856B3AAA4844}"/>
              </a:ext>
            </a:extLst>
          </p:cNvPr>
          <p:cNvSpPr/>
          <p:nvPr/>
        </p:nvSpPr>
        <p:spPr>
          <a:xfrm>
            <a:off x="4331804" y="1842939"/>
            <a:ext cx="432048" cy="432048"/>
          </a:xfrm>
          <a:prstGeom prst="rect">
            <a:avLst/>
          </a:prstGeom>
          <a:noFill/>
          <a:ln w="635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1650EB8E-A157-43EA-A3CE-D7A41A56DAC2}"/>
              </a:ext>
            </a:extLst>
          </p:cNvPr>
          <p:cNvSpPr/>
          <p:nvPr/>
        </p:nvSpPr>
        <p:spPr>
          <a:xfrm>
            <a:off x="6996102" y="1842939"/>
            <a:ext cx="432048" cy="432048"/>
          </a:xfrm>
          <a:prstGeom prst="rect">
            <a:avLst/>
          </a:prstGeom>
          <a:noFill/>
          <a:ln w="635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B46F7244-F11B-4D07-8DCA-4B07A05001B9}"/>
              </a:ext>
            </a:extLst>
          </p:cNvPr>
          <p:cNvSpPr/>
          <p:nvPr/>
        </p:nvSpPr>
        <p:spPr>
          <a:xfrm>
            <a:off x="5340200" y="1410891"/>
            <a:ext cx="432048" cy="432048"/>
          </a:xfrm>
          <a:prstGeom prst="rect">
            <a:avLst/>
          </a:prstGeom>
          <a:noFill/>
          <a:ln w="635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60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A6E879-EA2A-43A6-A216-D5175717E1B3}"/>
              </a:ext>
            </a:extLst>
          </p:cNvPr>
          <p:cNvSpPr>
            <a:spLocks noGrp="1"/>
          </p:cNvSpPr>
          <p:nvPr>
            <p:ph idx="1"/>
          </p:nvPr>
        </p:nvSpPr>
        <p:spPr>
          <a:xfrm>
            <a:off x="609600" y="260648"/>
            <a:ext cx="10972800" cy="6140153"/>
          </a:xfrm>
        </p:spPr>
        <p:txBody>
          <a:bodyPr>
            <a:normAutofit/>
          </a:bodyPr>
          <a:lstStyle/>
          <a:p>
            <a:pPr marL="118872" indent="0">
              <a:buNone/>
            </a:pPr>
            <a:r>
              <a:rPr lang="en-GB" sz="2400" dirty="0">
                <a:solidFill>
                  <a:schemeClr val="bg1"/>
                </a:solidFill>
              </a:rPr>
              <a:t>In </a:t>
            </a:r>
            <a:r>
              <a:rPr lang="en-GB" sz="2400" i="1" dirty="0">
                <a:solidFill>
                  <a:schemeClr val="bg1"/>
                </a:solidFill>
              </a:rPr>
              <a:t>The Woman Who Gave Birth to Rabbits</a:t>
            </a:r>
            <a:r>
              <a:rPr lang="en-GB" sz="2400" dirty="0">
                <a:solidFill>
                  <a:schemeClr val="bg1"/>
                </a:solidFill>
              </a:rPr>
              <a:t>, these “excluded” and “disadvantaged” are, primarily, women. The fact that </a:t>
            </a:r>
            <a:r>
              <a:rPr lang="en-GB" sz="2400" dirty="0">
                <a:solidFill>
                  <a:srgbClr val="FFC000"/>
                </a:solidFill>
              </a:rPr>
              <a:t>Donoghue, in her stories, imaginatively reconstructs the lives of these forgotten or marginalized historical women fits in a larger feminist project of recovery and empowerment. In some stories, the women are literally empowered by being given a voice with which to tell their version of the facts, while in other stories their perspective is revealed through focalisation. </a:t>
            </a:r>
            <a:r>
              <a:rPr lang="en-GB" sz="2400" dirty="0">
                <a:solidFill>
                  <a:schemeClr val="bg1"/>
                </a:solidFill>
              </a:rPr>
              <a:t>The importance of having a voice is referred to by Mary in “The Fox on the Line,” when she ponders in her diary: “Keeping a diary is a monstrous waste of time. But I cannot seem to help it. Without words, we move through life as mute as animals” (29).</a:t>
            </a:r>
          </a:p>
          <a:p>
            <a:pPr marL="118872" indent="0">
              <a:buNone/>
            </a:pPr>
            <a:endParaRPr lang="en-GB" sz="2400" dirty="0">
              <a:solidFill>
                <a:schemeClr val="bg1"/>
              </a:solidFill>
            </a:endParaRPr>
          </a:p>
          <a:p>
            <a:pPr marL="118872" indent="0">
              <a:buNone/>
            </a:pPr>
            <a:r>
              <a:rPr lang="en-GB" sz="2400" dirty="0">
                <a:solidFill>
                  <a:schemeClr val="bg1"/>
                </a:solidFill>
              </a:rPr>
              <a:t> As </a:t>
            </a:r>
            <a:r>
              <a:rPr lang="en-GB" sz="2400" dirty="0" err="1">
                <a:solidFill>
                  <a:schemeClr val="bg1"/>
                </a:solidFill>
              </a:rPr>
              <a:t>Liedeke</a:t>
            </a:r>
            <a:r>
              <a:rPr lang="en-GB" sz="2400" dirty="0">
                <a:solidFill>
                  <a:schemeClr val="bg1"/>
                </a:solidFill>
              </a:rPr>
              <a:t> Plate and Gayle Greene have argued, this self-conscious attempt to give voice to those women who had been marginalized, misrepresented or forgotten in history or in literature, is one of the central trends in late twentieth-century feminist fiction.</a:t>
            </a:r>
          </a:p>
        </p:txBody>
      </p:sp>
    </p:spTree>
    <p:extLst>
      <p:ext uri="{BB962C8B-B14F-4D97-AF65-F5344CB8AC3E}">
        <p14:creationId xmlns:p14="http://schemas.microsoft.com/office/powerpoint/2010/main" val="30189314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EADD9-81B8-4252-BDA6-FD41C1EE119F}"/>
              </a:ext>
            </a:extLst>
          </p:cNvPr>
          <p:cNvSpPr>
            <a:spLocks noGrp="1"/>
          </p:cNvSpPr>
          <p:nvPr>
            <p:ph type="title"/>
          </p:nvPr>
        </p:nvSpPr>
        <p:spPr>
          <a:xfrm>
            <a:off x="609600" y="155448"/>
            <a:ext cx="10972800" cy="897288"/>
          </a:xfrm>
        </p:spPr>
        <p:txBody>
          <a:bodyPr/>
          <a:lstStyle/>
          <a:p>
            <a:r>
              <a:rPr lang="en-GB" dirty="0">
                <a:solidFill>
                  <a:srgbClr val="FFC000"/>
                </a:solidFill>
              </a:rPr>
              <a:t>fall</a:t>
            </a:r>
          </a:p>
        </p:txBody>
      </p:sp>
      <p:sp>
        <p:nvSpPr>
          <p:cNvPr id="3" name="Content Placeholder 2">
            <a:extLst>
              <a:ext uri="{FF2B5EF4-FFF2-40B4-BE49-F238E27FC236}">
                <a16:creationId xmlns:a16="http://schemas.microsoft.com/office/drawing/2014/main" id="{74E2EAF6-F3BE-4A0A-9BA4-6284CF2706F4}"/>
              </a:ext>
            </a:extLst>
          </p:cNvPr>
          <p:cNvSpPr>
            <a:spLocks noGrp="1"/>
          </p:cNvSpPr>
          <p:nvPr>
            <p:ph idx="1"/>
          </p:nvPr>
        </p:nvSpPr>
        <p:spPr>
          <a:xfrm>
            <a:off x="595908" y="1052736"/>
            <a:ext cx="10972800" cy="5433792"/>
          </a:xfrm>
        </p:spPr>
        <p:txBody>
          <a:bodyPr>
            <a:normAutofit fontScale="70000" lnSpcReduction="20000"/>
          </a:bodyPr>
          <a:lstStyle/>
          <a:p>
            <a:pPr marL="118872" indent="0">
              <a:lnSpc>
                <a:spcPct val="120000"/>
              </a:lnSpc>
              <a:buNone/>
            </a:pPr>
            <a:r>
              <a:rPr lang="en-GB" dirty="0">
                <a:solidFill>
                  <a:schemeClr val="bg1"/>
                </a:solidFill>
              </a:rPr>
              <a:t>Harnessed and pillowed in her pod as tight as an unborn, Annie waits. Gives herself up. Too late to uncurl, scramble out, escape this watery fate. Knees to double chin, she can’t straighten so much as an elbow. Beyond all hope of an easy way out. Her lid is nailed down and it was she who paid the young boatman to do it, that’s the joke.</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Her tapered barrel hangs upright in the water, bobbing on its rope. The wicked hag at the end of the </a:t>
            </a:r>
            <a:r>
              <a:rPr lang="en-GB" dirty="0" err="1">
                <a:solidFill>
                  <a:schemeClr val="bg1"/>
                </a:solidFill>
              </a:rPr>
              <a:t>fairytale</a:t>
            </a:r>
            <a:r>
              <a:rPr lang="en-GB" dirty="0">
                <a:solidFill>
                  <a:schemeClr val="bg1"/>
                </a:solidFill>
              </a:rPr>
              <a:t> gets packed in a barrel for her just deserts. Annie’s mummified in darkness. She adjusts her grip on the handles, twitches in her bindings. Her stomach is empty, in case she might vomit. One of the seams must be starting to give already, because Annie’s feet are wet.</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Outside, she knows, the afternoon sun is glittering on the crowds that clog both shorelines. The motion picture company will have set their camera rolling. The bookies are offering a thousand to one on Annie coming through. Her manager has her letter in his pocket, fully exonerating him.</a:t>
            </a:r>
          </a:p>
          <a:p>
            <a:endParaRPr lang="en-GB" dirty="0"/>
          </a:p>
        </p:txBody>
      </p:sp>
    </p:spTree>
    <p:extLst>
      <p:ext uri="{BB962C8B-B14F-4D97-AF65-F5344CB8AC3E}">
        <p14:creationId xmlns:p14="http://schemas.microsoft.com/office/powerpoint/2010/main" val="5595692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2D54F-43B5-49A4-B238-6BD19C990622}"/>
              </a:ext>
            </a:extLst>
          </p:cNvPr>
          <p:cNvSpPr>
            <a:spLocks noGrp="1"/>
          </p:cNvSpPr>
          <p:nvPr>
            <p:ph type="title"/>
          </p:nvPr>
        </p:nvSpPr>
        <p:spPr>
          <a:xfrm>
            <a:off x="263352" y="155448"/>
            <a:ext cx="11809312" cy="969296"/>
          </a:xfrm>
        </p:spPr>
        <p:txBody>
          <a:bodyPr>
            <a:noAutofit/>
          </a:bodyPr>
          <a:lstStyle/>
          <a:p>
            <a:r>
              <a:rPr lang="en-GB" sz="3200" dirty="0">
                <a:solidFill>
                  <a:srgbClr val="FFC000"/>
                </a:solidFill>
              </a:rPr>
              <a:t>Emma Donoghue : rewriting the Irish Short story</a:t>
            </a:r>
          </a:p>
        </p:txBody>
      </p:sp>
      <p:sp>
        <p:nvSpPr>
          <p:cNvPr id="3" name="Content Placeholder 2">
            <a:extLst>
              <a:ext uri="{FF2B5EF4-FFF2-40B4-BE49-F238E27FC236}">
                <a16:creationId xmlns:a16="http://schemas.microsoft.com/office/drawing/2014/main" id="{F12DA4CE-0983-4093-957E-2520C245D751}"/>
              </a:ext>
            </a:extLst>
          </p:cNvPr>
          <p:cNvSpPr>
            <a:spLocks noGrp="1"/>
          </p:cNvSpPr>
          <p:nvPr>
            <p:ph idx="1"/>
          </p:nvPr>
        </p:nvSpPr>
        <p:spPr>
          <a:xfrm>
            <a:off x="609600" y="1775192"/>
            <a:ext cx="10959008" cy="4625609"/>
          </a:xfrm>
        </p:spPr>
        <p:txBody>
          <a:bodyPr>
            <a:normAutofit fontScale="92500" lnSpcReduction="20000"/>
          </a:bodyPr>
          <a:lstStyle/>
          <a:p>
            <a:pPr marL="118872" indent="0">
              <a:buNone/>
            </a:pPr>
            <a:r>
              <a:rPr lang="en-GB" sz="2400" dirty="0">
                <a:solidFill>
                  <a:schemeClr val="bg1"/>
                </a:solidFill>
              </a:rPr>
              <a:t>Donoghue uses these techniques of </a:t>
            </a:r>
            <a:r>
              <a:rPr lang="en-GB" sz="2400" dirty="0">
                <a:solidFill>
                  <a:srgbClr val="FFC000"/>
                </a:solidFill>
              </a:rPr>
              <a:t>feminist rewriting and historiographic metafiction in a sequence of seventeen short stories.</a:t>
            </a:r>
            <a:r>
              <a:rPr lang="en-GB" sz="2400" dirty="0">
                <a:solidFill>
                  <a:schemeClr val="bg1"/>
                </a:solidFill>
              </a:rPr>
              <a:t> It is important, therefore, to take a moment to consider the particular effect of this choice of genre on the meaning of the book in general and Donoghue’s feminist project in particular. What this collection of short stories foregrounds, first of all, is </a:t>
            </a:r>
            <a:r>
              <a:rPr lang="en-GB" sz="2400" dirty="0">
                <a:solidFill>
                  <a:srgbClr val="FFC000"/>
                </a:solidFill>
              </a:rPr>
              <a:t>diversity and variety</a:t>
            </a:r>
            <a:r>
              <a:rPr lang="en-GB" sz="2400" dirty="0">
                <a:solidFill>
                  <a:schemeClr val="bg1"/>
                </a:solidFill>
              </a:rPr>
              <a:t>. Unlike novels which tend to zoom in on one historical frame and one or at most a few female protagonists, the women staged by Donoghue differ considerably in terms of age, class and nationality. </a:t>
            </a:r>
          </a:p>
          <a:p>
            <a:pPr marL="118872" indent="0">
              <a:buNone/>
            </a:pPr>
            <a:endParaRPr lang="en-GB" sz="2400" dirty="0">
              <a:solidFill>
                <a:schemeClr val="bg1"/>
              </a:solidFill>
            </a:endParaRPr>
          </a:p>
          <a:p>
            <a:pPr marL="118872" indent="0">
              <a:buNone/>
            </a:pPr>
            <a:r>
              <a:rPr lang="en-GB" sz="2400" dirty="0">
                <a:solidFill>
                  <a:schemeClr val="bg1"/>
                </a:solidFill>
              </a:rPr>
              <a:t>Donoghue’s emphasis on women’s agency within a structure of confinement and oppression thus offers a correction to this tradition of victimization. As we have seen, some of her characters use and abuse power themselves, while even those who are victimised find ways of resisting patriarchal structures and oppression.</a:t>
            </a:r>
          </a:p>
          <a:p>
            <a:pPr marL="118872" indent="0">
              <a:buNone/>
            </a:pPr>
            <a:endParaRPr lang="en-GB" sz="2400" dirty="0">
              <a:solidFill>
                <a:schemeClr val="bg1"/>
              </a:solidFill>
            </a:endParaRPr>
          </a:p>
          <a:p>
            <a:pPr marL="118872" indent="0">
              <a:buNone/>
            </a:pPr>
            <a:r>
              <a:rPr lang="en-GB" sz="2400" dirty="0">
                <a:solidFill>
                  <a:schemeClr val="bg1"/>
                </a:solidFill>
              </a:rPr>
              <a:t> …Donoghue’s female characters are not “the weeping piteous victims who</a:t>
            </a:r>
          </a:p>
          <a:p>
            <a:pPr marL="118872" indent="0">
              <a:buNone/>
            </a:pPr>
            <a:r>
              <a:rPr lang="en-GB" sz="2400" dirty="0">
                <a:solidFill>
                  <a:schemeClr val="bg1"/>
                </a:solidFill>
              </a:rPr>
              <a:t>flock across the pages of history” (204) </a:t>
            </a:r>
          </a:p>
          <a:p>
            <a:pPr marL="118872" indent="0">
              <a:buNone/>
            </a:pPr>
            <a:endParaRPr lang="en-GB" sz="2400" dirty="0">
              <a:solidFill>
                <a:schemeClr val="bg1"/>
              </a:solidFill>
            </a:endParaRPr>
          </a:p>
        </p:txBody>
      </p:sp>
    </p:spTree>
    <p:extLst>
      <p:ext uri="{BB962C8B-B14F-4D97-AF65-F5344CB8AC3E}">
        <p14:creationId xmlns:p14="http://schemas.microsoft.com/office/powerpoint/2010/main" val="4835212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7CD636-F2B2-4AB0-A63A-0D908B7970A1}"/>
              </a:ext>
            </a:extLst>
          </p:cNvPr>
          <p:cNvSpPr>
            <a:spLocks noGrp="1"/>
          </p:cNvSpPr>
          <p:nvPr>
            <p:ph idx="1"/>
          </p:nvPr>
        </p:nvSpPr>
        <p:spPr>
          <a:xfrm>
            <a:off x="767408" y="404664"/>
            <a:ext cx="10972800" cy="6120680"/>
          </a:xfrm>
        </p:spPr>
        <p:txBody>
          <a:bodyPr>
            <a:normAutofit fontScale="70000" lnSpcReduction="20000"/>
          </a:bodyPr>
          <a:lstStyle/>
          <a:p>
            <a:pPr marL="118872" indent="0">
              <a:lnSpc>
                <a:spcPct val="120000"/>
              </a:lnSpc>
              <a:buNone/>
            </a:pPr>
            <a:r>
              <a:rPr lang="en-GB" dirty="0">
                <a:solidFill>
                  <a:schemeClr val="bg1"/>
                </a:solidFill>
              </a:rPr>
              <a:t>Annie waits while a saw chews the wood a few inches from her head. Light, like an elbow in the eye. Strangers drag her out onto the rocks, she’s as dizzy as a faun. Her hands unfurl, greenish blue. The decks of the Maid of the Mist are thick with faces. When Annie staggers to her feet and brushes down her wet trunks, a long cheer goes up. Her barrel’s iron hoops are stoved in; the thing looks like flotsam. She manages a curtsey, wipes water off her face that turns out to be blood. Her manager runs forward with a red carnation, and an overcoat to make her decent. But Annie’s staring past the sightseers, up </a:t>
            </a:r>
            <a:r>
              <a:rPr lang="en-GB" dirty="0" err="1">
                <a:solidFill>
                  <a:schemeClr val="bg1"/>
                </a:solidFill>
              </a:rPr>
              <a:t>up</a:t>
            </a:r>
            <a:r>
              <a:rPr lang="en-GB" dirty="0">
                <a:solidFill>
                  <a:schemeClr val="bg1"/>
                </a:solidFill>
              </a:rPr>
              <a:t> </a:t>
            </a:r>
            <a:r>
              <a:rPr lang="en-GB" dirty="0" err="1">
                <a:solidFill>
                  <a:schemeClr val="bg1"/>
                </a:solidFill>
              </a:rPr>
              <a:t>up</a:t>
            </a:r>
            <a:r>
              <a:rPr lang="en-GB" dirty="0">
                <a:solidFill>
                  <a:schemeClr val="bg1"/>
                </a:solidFill>
              </a:rPr>
              <a:t> the cloudy tumult of the Falls. A photograph flashes silver.</a:t>
            </a:r>
          </a:p>
          <a:p>
            <a:pPr marL="118872" indent="0">
              <a:lnSpc>
                <a:spcPct val="120000"/>
              </a:lnSpc>
              <a:buNone/>
            </a:pPr>
            <a:endParaRPr lang="en-GB" dirty="0">
              <a:solidFill>
                <a:schemeClr val="bg1"/>
              </a:solidFill>
            </a:endParaRP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Is Annie changed? What does she know now? Why, nothing; nothing more than when the first hands wrenched her into the world 63 years ago, when she was ignorant, eager for the air.</a:t>
            </a:r>
          </a:p>
          <a:p>
            <a:pPr marL="118872" indent="0">
              <a:lnSpc>
                <a:spcPct val="120000"/>
              </a:lnSpc>
              <a:buNone/>
            </a:pPr>
            <a:endParaRPr lang="en-GB" dirty="0">
              <a:solidFill>
                <a:schemeClr val="bg1"/>
              </a:solidFill>
            </a:endParaRPr>
          </a:p>
          <a:p>
            <a:pPr marL="118872" indent="0">
              <a:lnSpc>
                <a:spcPct val="120000"/>
              </a:lnSpc>
              <a:buNone/>
            </a:pPr>
            <a:r>
              <a:rPr lang="en-GB" dirty="0">
                <a:solidFill>
                  <a:srgbClr val="FFC000"/>
                </a:solidFill>
              </a:rPr>
              <a:t>							Emma Donoghue</a:t>
            </a:r>
          </a:p>
          <a:p>
            <a:pPr marL="118872" indent="0">
              <a:buNone/>
            </a:pPr>
            <a:endParaRPr lang="en-GB" dirty="0"/>
          </a:p>
        </p:txBody>
      </p:sp>
    </p:spTree>
    <p:extLst>
      <p:ext uri="{BB962C8B-B14F-4D97-AF65-F5344CB8AC3E}">
        <p14:creationId xmlns:p14="http://schemas.microsoft.com/office/powerpoint/2010/main" val="1971031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discussion</a:t>
            </a:r>
          </a:p>
        </p:txBody>
      </p:sp>
    </p:spTree>
    <p:extLst>
      <p:ext uri="{BB962C8B-B14F-4D97-AF65-F5344CB8AC3E}">
        <p14:creationId xmlns:p14="http://schemas.microsoft.com/office/powerpoint/2010/main" val="1704017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3967</TotalTime>
  <Words>4529</Words>
  <Application>Microsoft Office PowerPoint</Application>
  <PresentationFormat>Widescreen</PresentationFormat>
  <Paragraphs>142</Paragraphs>
  <Slides>27</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27</vt:i4>
      </vt:variant>
    </vt:vector>
  </HeadingPairs>
  <TitlesOfParts>
    <vt:vector size="37" baseType="lpstr">
      <vt:lpstr>Alegreya Sans</vt:lpstr>
      <vt:lpstr>Arial</vt:lpstr>
      <vt:lpstr>Calibri</vt:lpstr>
      <vt:lpstr>Felix Titling</vt:lpstr>
      <vt:lpstr>Garamond</vt:lpstr>
      <vt:lpstr>Palatino Linotype</vt:lpstr>
      <vt:lpstr>Wingdings</vt:lpstr>
      <vt:lpstr>Wingdings 2</vt:lpstr>
      <vt:lpstr>Wingdings 3</vt:lpstr>
      <vt:lpstr>Module</vt:lpstr>
      <vt:lpstr>HPEN702  Building Small Worlds: The Short Story in English</vt:lpstr>
      <vt:lpstr>  </vt:lpstr>
      <vt:lpstr>The  European  lesson</vt:lpstr>
      <vt:lpstr>Irish short story</vt:lpstr>
      <vt:lpstr>PowerPoint Presentation</vt:lpstr>
      <vt:lpstr>SYMBOLIC ORGANISATION </vt:lpstr>
      <vt:lpstr>FORM &amp; MEANING </vt:lpstr>
      <vt:lpstr>Purpose of writing</vt:lpstr>
      <vt:lpstr>  </vt:lpstr>
      <vt:lpstr> </vt:lpstr>
      <vt:lpstr>Free Indirect : incorporating different voices</vt:lpstr>
      <vt:lpstr>‘Grace’ was originally the last story Looks forward to patchwork language of Ulysses and Finnegan’s Wake: here the language of religion is corrupted by that of commerce</vt:lpstr>
      <vt:lpstr>FRACTURE &amp; FUSION</vt:lpstr>
      <vt:lpstr>EPIPHANIES</vt:lpstr>
      <vt:lpstr>PowerPoint Presentation</vt:lpstr>
      <vt:lpstr>PowerPoint Presentation</vt:lpstr>
      <vt:lpstr>PowerPoint Presentation</vt:lpstr>
      <vt:lpstr>PowerPoint Presentation</vt:lpstr>
      <vt:lpstr>PowerPoint Presentation</vt:lpstr>
      <vt:lpstr>On Frank O’connor</vt:lpstr>
      <vt:lpstr>New models </vt:lpstr>
      <vt:lpstr>PowerPoint Presentation</vt:lpstr>
      <vt:lpstr>PowerPoint Presentation</vt:lpstr>
      <vt:lpstr>fall</vt:lpstr>
      <vt:lpstr>Emma Donoghue : rewriting the Irish Short story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161</cp:revision>
  <dcterms:created xsi:type="dcterms:W3CDTF">2013-10-15T14:59:08Z</dcterms:created>
  <dcterms:modified xsi:type="dcterms:W3CDTF">2020-10-21T23:06:48Z</dcterms:modified>
</cp:coreProperties>
</file>