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6" r:id="rId5"/>
    <p:sldId id="273" r:id="rId6"/>
    <p:sldId id="393" r:id="rId7"/>
    <p:sldId id="278" r:id="rId8"/>
    <p:sldId id="374" r:id="rId9"/>
    <p:sldId id="378" r:id="rId10"/>
    <p:sldId id="379" r:id="rId11"/>
    <p:sldId id="380" r:id="rId12"/>
    <p:sldId id="392" r:id="rId13"/>
    <p:sldId id="356" r:id="rId14"/>
    <p:sldId id="381" r:id="rId15"/>
    <p:sldId id="382" r:id="rId16"/>
    <p:sldId id="384" r:id="rId17"/>
    <p:sldId id="385" r:id="rId18"/>
    <p:sldId id="303" r:id="rId19"/>
    <p:sldId id="295" r:id="rId20"/>
    <p:sldId id="383" r:id="rId21"/>
    <p:sldId id="360" r:id="rId22"/>
    <p:sldId id="361" r:id="rId23"/>
    <p:sldId id="362" r:id="rId24"/>
    <p:sldId id="298" r:id="rId25"/>
    <p:sldId id="363" r:id="rId26"/>
    <p:sldId id="364" r:id="rId27"/>
    <p:sldId id="365" r:id="rId28"/>
    <p:sldId id="366" r:id="rId29"/>
    <p:sldId id="297" r:id="rId30"/>
    <p:sldId id="368" r:id="rId31"/>
    <p:sldId id="369" r:id="rId32"/>
    <p:sldId id="370" r:id="rId33"/>
    <p:sldId id="371" r:id="rId34"/>
    <p:sldId id="293" r:id="rId35"/>
    <p:sldId id="353" r:id="rId36"/>
    <p:sldId id="277" r:id="rId37"/>
    <p:sldId id="279" r:id="rId38"/>
    <p:sldId id="280" r:id="rId39"/>
    <p:sldId id="281" r:id="rId40"/>
    <p:sldId id="282" r:id="rId41"/>
    <p:sldId id="283" r:id="rId42"/>
    <p:sldId id="284" r:id="rId43"/>
    <p:sldId id="285" r:id="rId44"/>
    <p:sldId id="289" r:id="rId45"/>
    <p:sldId id="290" r:id="rId46"/>
    <p:sldId id="291" r:id="rId47"/>
    <p:sldId id="359" r:id="rId48"/>
    <p:sldId id="373" r:id="rId49"/>
    <p:sldId id="375" r:id="rId50"/>
    <p:sldId id="376" r:id="rId51"/>
    <p:sldId id="377" r:id="rId52"/>
    <p:sldId id="386" r:id="rId53"/>
    <p:sldId id="387" r:id="rId54"/>
    <p:sldId id="388" r:id="rId55"/>
    <p:sldId id="389" r:id="rId56"/>
    <p:sldId id="390"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8" autoAdjust="0"/>
    <p:restoredTop sz="94669" autoAdjust="0"/>
  </p:normalViewPr>
  <p:slideViewPr>
    <p:cSldViewPr>
      <p:cViewPr>
        <p:scale>
          <a:sx n="56" d="100"/>
          <a:sy n="56" d="100"/>
        </p:scale>
        <p:origin x="3210" y="1278"/>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varScale="1">
      <p:scale>
        <a:sx n="100" d="100"/>
        <a:sy n="100" d="100"/>
      </p:scale>
      <p:origin x="0" y="-1398"/>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44921-E21F-469C-B572-1972D12A186B}" type="datetimeFigureOut">
              <a:rPr lang="en-GB" smtClean="0"/>
              <a:t>16/02/2017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corporatecoachgroup.com/blog/communication-skills-for-managers-and-leader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Skills for Managing</a:t>
            </a:r>
            <a:br>
              <a:rPr lang="en-GB" b="1" dirty="0" smtClean="0"/>
            </a:br>
            <a:r>
              <a:rPr lang="en-GB" b="1" smtClean="0"/>
              <a:t>Lecture 3</a:t>
            </a:r>
            <a:endParaRPr lang="en-GB" b="1" dirty="0"/>
          </a:p>
        </p:txBody>
      </p:sp>
      <p:sp>
        <p:nvSpPr>
          <p:cNvPr id="3" name="Subtitle 2"/>
          <p:cNvSpPr>
            <a:spLocks noGrp="1"/>
          </p:cNvSpPr>
          <p:nvPr>
            <p:ph type="subTitle" idx="1"/>
          </p:nvPr>
        </p:nvSpPr>
        <p:spPr/>
        <p:txBody>
          <a:bodyPr/>
          <a:lstStyle/>
          <a:p>
            <a:r>
              <a:rPr lang="en-GB" b="1" dirty="0" smtClean="0">
                <a:solidFill>
                  <a:schemeClr val="bg1"/>
                </a:solidFill>
              </a:rPr>
              <a:t>Managing communication</a:t>
            </a: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lstStyle/>
          <a:p>
            <a:r>
              <a:rPr lang="en-GB" dirty="0" smtClean="0"/>
              <a:t>Learning Objectives</a:t>
            </a:r>
            <a:endParaRPr lang="en-GB" dirty="0"/>
          </a:p>
        </p:txBody>
      </p:sp>
      <p:sp>
        <p:nvSpPr>
          <p:cNvPr id="3" name="Content Placeholder 2"/>
          <p:cNvSpPr>
            <a:spLocks noGrp="1"/>
          </p:cNvSpPr>
          <p:nvPr>
            <p:ph idx="1"/>
          </p:nvPr>
        </p:nvSpPr>
        <p:spPr>
          <a:xfrm>
            <a:off x="457200" y="1196752"/>
            <a:ext cx="8229600" cy="3917032"/>
          </a:xfrm>
        </p:spPr>
        <p:txBody>
          <a:bodyPr/>
          <a:lstStyle/>
          <a:p>
            <a:pPr marL="0" indent="0">
              <a:buNone/>
            </a:pPr>
            <a:endParaRPr lang="en-GB" dirty="0"/>
          </a:p>
          <a:p>
            <a:pPr lvl="0"/>
            <a:r>
              <a:rPr lang="en-US" dirty="0" smtClean="0"/>
              <a:t>To understand </a:t>
            </a:r>
            <a:r>
              <a:rPr lang="en-US" dirty="0"/>
              <a:t>and apply techniques and theories related to using communication </a:t>
            </a:r>
            <a:endParaRPr lang="en-US" dirty="0" smtClean="0"/>
          </a:p>
          <a:p>
            <a:pPr lvl="0"/>
            <a:r>
              <a:rPr lang="en-US" dirty="0" smtClean="0"/>
              <a:t>for </a:t>
            </a:r>
            <a:r>
              <a:rPr lang="en-US" dirty="0"/>
              <a:t>persuasion, influence and engagement - framing, questioning, probing, confirming; presenting information; influencing and persuading</a:t>
            </a:r>
            <a:endParaRPr lang="en-GB" dirty="0"/>
          </a:p>
        </p:txBody>
      </p:sp>
    </p:spTree>
    <p:extLst>
      <p:ext uri="{BB962C8B-B14F-4D97-AF65-F5344CB8AC3E}">
        <p14:creationId xmlns:p14="http://schemas.microsoft.com/office/powerpoint/2010/main" val="2134844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a:t>
            </a:r>
            <a:r>
              <a:rPr lang="en-GB" dirty="0" err="1" smtClean="0"/>
              <a:t>Healths</a:t>
            </a:r>
            <a:r>
              <a:rPr lang="en-GB" dirty="0" smtClean="0"/>
              <a:t>: </a:t>
            </a:r>
            <a:r>
              <a:rPr lang="en-GB" dirty="0" err="1" smtClean="0"/>
              <a:t>Comms</a:t>
            </a:r>
            <a:endParaRPr lang="en-GB" dirty="0"/>
          </a:p>
        </p:txBody>
      </p:sp>
      <p:sp>
        <p:nvSpPr>
          <p:cNvPr id="3" name="Content Placeholder 2"/>
          <p:cNvSpPr>
            <a:spLocks noGrp="1"/>
          </p:cNvSpPr>
          <p:nvPr>
            <p:ph idx="1"/>
          </p:nvPr>
        </p:nvSpPr>
        <p:spPr/>
        <p:txBody>
          <a:bodyPr/>
          <a:lstStyle/>
          <a:p>
            <a:r>
              <a:rPr lang="en-GB" dirty="0" smtClean="0"/>
              <a:t>See handout</a:t>
            </a:r>
          </a:p>
          <a:p>
            <a:endParaRPr lang="en-GB" dirty="0"/>
          </a:p>
          <a:p>
            <a:r>
              <a:rPr lang="en-GB" dirty="0" smtClean="0"/>
              <a:t>MIND resource 3:</a:t>
            </a:r>
          </a:p>
          <a:p>
            <a:r>
              <a:rPr lang="en-GB" dirty="0"/>
              <a:t>How to promote wellbeing </a:t>
            </a:r>
            <a:r>
              <a:rPr lang="en-GB" dirty="0" smtClean="0"/>
              <a:t>and tackle </a:t>
            </a:r>
            <a:r>
              <a:rPr lang="en-GB" dirty="0"/>
              <a:t>the causes of </a:t>
            </a:r>
            <a:r>
              <a:rPr lang="en-GB" dirty="0" smtClean="0"/>
              <a:t>work-related mental </a:t>
            </a:r>
            <a:r>
              <a:rPr lang="en-GB" dirty="0"/>
              <a:t>health </a:t>
            </a:r>
            <a:r>
              <a:rPr lang="en-GB" dirty="0" smtClean="0"/>
              <a:t>problems</a:t>
            </a:r>
          </a:p>
          <a:p>
            <a:r>
              <a:rPr lang="en-GB" dirty="0" smtClean="0"/>
              <a:t>See specifics on </a:t>
            </a:r>
            <a:r>
              <a:rPr lang="en-GB" dirty="0" err="1" smtClean="0"/>
              <a:t>comms</a:t>
            </a:r>
            <a:r>
              <a:rPr lang="en-GB" dirty="0" smtClean="0"/>
              <a:t> needed</a:t>
            </a:r>
            <a:endParaRPr lang="en-GB" dirty="0"/>
          </a:p>
        </p:txBody>
      </p:sp>
    </p:spTree>
    <p:extLst>
      <p:ext uri="{BB962C8B-B14F-4D97-AF65-F5344CB8AC3E}">
        <p14:creationId xmlns:p14="http://schemas.microsoft.com/office/powerpoint/2010/main" val="1396875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smtClean="0">
                <a:latin typeface="Arial" charset="0"/>
                <a:cs typeface="Arial" charset="0"/>
              </a:rPr>
              <a:t>Responsibilities</a:t>
            </a:r>
          </a:p>
        </p:txBody>
      </p:sp>
      <p:sp>
        <p:nvSpPr>
          <p:cNvPr id="5123" name="Rectangle 4"/>
          <p:cNvSpPr>
            <a:spLocks noGrp="1" noChangeArrowheads="1"/>
          </p:cNvSpPr>
          <p:nvPr>
            <p:ph sz="half" idx="1"/>
          </p:nvPr>
        </p:nvSpPr>
        <p:spPr/>
        <p:txBody>
          <a:bodyPr>
            <a:normAutofit lnSpcReduction="10000"/>
          </a:bodyPr>
          <a:lstStyle/>
          <a:p>
            <a:pPr eaLnBrk="1" hangingPunct="1"/>
            <a:r>
              <a:rPr lang="en-GB" altLang="en-US" b="1" smtClean="0">
                <a:latin typeface="Arial" charset="0"/>
                <a:cs typeface="Arial" charset="0"/>
              </a:rPr>
              <a:t>The Sender</a:t>
            </a:r>
            <a:br>
              <a:rPr lang="en-GB" altLang="en-US" b="1" smtClean="0">
                <a:latin typeface="Arial" charset="0"/>
                <a:cs typeface="Arial" charset="0"/>
              </a:rPr>
            </a:br>
            <a:r>
              <a:rPr lang="en-GB" altLang="en-US" b="1" smtClean="0">
                <a:latin typeface="Arial" charset="0"/>
                <a:cs typeface="Arial" charset="0"/>
              </a:rPr>
              <a:t>is responsible for:</a:t>
            </a:r>
          </a:p>
          <a:p>
            <a:pPr lvl="1" eaLnBrk="1" hangingPunct="1"/>
            <a:r>
              <a:rPr lang="en-GB" altLang="en-US" smtClean="0">
                <a:latin typeface="Arial" charset="0"/>
                <a:cs typeface="Arial" charset="0"/>
              </a:rPr>
              <a:t>Ensuring that the message is clear</a:t>
            </a:r>
          </a:p>
          <a:p>
            <a:pPr lvl="1" eaLnBrk="1" hangingPunct="1"/>
            <a:r>
              <a:rPr lang="en-GB" altLang="en-US" smtClean="0">
                <a:latin typeface="Arial" charset="0"/>
                <a:cs typeface="Arial" charset="0"/>
              </a:rPr>
              <a:t>Choosing appropriate language and environment</a:t>
            </a:r>
          </a:p>
          <a:p>
            <a:pPr lvl="1" eaLnBrk="1" hangingPunct="1"/>
            <a:r>
              <a:rPr lang="en-GB" altLang="en-US" smtClean="0">
                <a:latin typeface="Arial" charset="0"/>
                <a:cs typeface="Arial" charset="0"/>
              </a:rPr>
              <a:t>Engaging the receiver’s attention</a:t>
            </a:r>
          </a:p>
          <a:p>
            <a:pPr lvl="1" eaLnBrk="1" hangingPunct="1"/>
            <a:r>
              <a:rPr lang="en-GB" altLang="en-US" smtClean="0">
                <a:latin typeface="Arial" charset="0"/>
                <a:cs typeface="Arial" charset="0"/>
              </a:rPr>
              <a:t>Seeking feedback</a:t>
            </a:r>
          </a:p>
          <a:p>
            <a:pPr lvl="1" eaLnBrk="1" hangingPunct="1"/>
            <a:endParaRPr lang="en-GB" altLang="en-US" smtClean="0"/>
          </a:p>
          <a:p>
            <a:pPr lvl="1" eaLnBrk="1" hangingPunct="1"/>
            <a:endParaRPr lang="en-GB" altLang="en-US" smtClean="0"/>
          </a:p>
        </p:txBody>
      </p:sp>
      <p:sp>
        <p:nvSpPr>
          <p:cNvPr id="5124" name="Rectangle 5"/>
          <p:cNvSpPr>
            <a:spLocks noGrp="1" noChangeArrowheads="1"/>
          </p:cNvSpPr>
          <p:nvPr>
            <p:ph sz="half" idx="2"/>
          </p:nvPr>
        </p:nvSpPr>
        <p:spPr/>
        <p:txBody>
          <a:bodyPr>
            <a:normAutofit lnSpcReduction="10000"/>
          </a:bodyPr>
          <a:lstStyle/>
          <a:p>
            <a:pPr eaLnBrk="1" hangingPunct="1"/>
            <a:r>
              <a:rPr lang="en-GB" altLang="en-US" b="1" smtClean="0">
                <a:latin typeface="Arial" charset="0"/>
                <a:cs typeface="Arial" charset="0"/>
              </a:rPr>
              <a:t>The Receiver is responsible for:</a:t>
            </a:r>
          </a:p>
          <a:p>
            <a:pPr lvl="1" eaLnBrk="1" hangingPunct="1"/>
            <a:r>
              <a:rPr lang="en-GB" altLang="en-US" smtClean="0">
                <a:latin typeface="Arial" charset="0"/>
                <a:cs typeface="Arial" charset="0"/>
              </a:rPr>
              <a:t>Listening and paying attention</a:t>
            </a:r>
          </a:p>
          <a:p>
            <a:pPr lvl="1" eaLnBrk="1" hangingPunct="1"/>
            <a:r>
              <a:rPr lang="en-GB" altLang="en-US" smtClean="0">
                <a:latin typeface="Arial" charset="0"/>
                <a:cs typeface="Arial" charset="0"/>
              </a:rPr>
              <a:t>Asking questions</a:t>
            </a:r>
          </a:p>
          <a:p>
            <a:pPr lvl="1" eaLnBrk="1" hangingPunct="1"/>
            <a:r>
              <a:rPr lang="en-GB" altLang="en-US" smtClean="0">
                <a:latin typeface="Arial" charset="0"/>
                <a:cs typeface="Arial" charset="0"/>
              </a:rPr>
              <a:t>Saying when you don’t understand</a:t>
            </a:r>
          </a:p>
          <a:p>
            <a:pPr lvl="1" eaLnBrk="1" hangingPunct="1"/>
            <a:endParaRPr lang="en-GB" altLang="en-US" smtClean="0"/>
          </a:p>
        </p:txBody>
      </p:sp>
      <p:pic>
        <p:nvPicPr>
          <p:cNvPr id="5125" name="Picture 8" descr="MCj0351855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838" y="3810000"/>
            <a:ext cx="1463675"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9" descr="MCj0360520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9563" y="333375"/>
            <a:ext cx="1655762" cy="101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69386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context of communication</a:t>
            </a:r>
            <a:endParaRPr lang="en-GB" dirty="0"/>
          </a:p>
        </p:txBody>
      </p:sp>
      <p:sp>
        <p:nvSpPr>
          <p:cNvPr id="3" name="Content Placeholder 2"/>
          <p:cNvSpPr>
            <a:spLocks noGrp="1"/>
          </p:cNvSpPr>
          <p:nvPr>
            <p:ph idx="1"/>
          </p:nvPr>
        </p:nvSpPr>
        <p:spPr>
          <a:xfrm>
            <a:off x="2771800" y="2940968"/>
            <a:ext cx="8229600" cy="3917032"/>
          </a:xfrm>
        </p:spPr>
        <p:txBody>
          <a:bodyPr>
            <a:normAutofit/>
          </a:bodyPr>
          <a:lstStyle/>
          <a:p>
            <a:pPr marL="0" indent="0">
              <a:buNone/>
            </a:pPr>
            <a:r>
              <a:rPr lang="en-GB" sz="1700" dirty="0" smtClean="0"/>
              <a:t>Some examples of requirements of managers</a:t>
            </a:r>
          </a:p>
          <a:p>
            <a:r>
              <a:rPr lang="en-GB" sz="1700" dirty="0" smtClean="0"/>
              <a:t>Communicate </a:t>
            </a:r>
            <a:r>
              <a:rPr lang="en-GB" sz="1700" dirty="0"/>
              <a:t>with more clarity, and persuasion</a:t>
            </a:r>
          </a:p>
          <a:p>
            <a:r>
              <a:rPr lang="en-GB" sz="1700" dirty="0"/>
              <a:t>Use </a:t>
            </a:r>
            <a:r>
              <a:rPr lang="en-GB" sz="1700" dirty="0" smtClean="0"/>
              <a:t>body </a:t>
            </a:r>
            <a:r>
              <a:rPr lang="en-GB" sz="1700" dirty="0"/>
              <a:t>language correctly</a:t>
            </a:r>
          </a:p>
          <a:p>
            <a:r>
              <a:rPr lang="en-GB" sz="1700" dirty="0"/>
              <a:t>Use humour appropriately</a:t>
            </a:r>
          </a:p>
          <a:p>
            <a:r>
              <a:rPr lang="en-GB" sz="1700" dirty="0"/>
              <a:t>Ask the right questions</a:t>
            </a:r>
          </a:p>
          <a:p>
            <a:r>
              <a:rPr lang="en-GB" sz="1700" dirty="0"/>
              <a:t>Give constructive, not destructive criticism</a:t>
            </a:r>
          </a:p>
          <a:p>
            <a:r>
              <a:rPr lang="en-GB" sz="1700" dirty="0"/>
              <a:t>Handle difficult people with greater ease</a:t>
            </a:r>
          </a:p>
          <a:p>
            <a:r>
              <a:rPr lang="en-GB" sz="1700" dirty="0"/>
              <a:t>Ensure </a:t>
            </a:r>
            <a:r>
              <a:rPr lang="en-GB" sz="1700" dirty="0" smtClean="0"/>
              <a:t>give </a:t>
            </a:r>
            <a:r>
              <a:rPr lang="en-GB" sz="1700" dirty="0"/>
              <a:t>polite praise and appreciation</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484784"/>
            <a:ext cx="8457456" cy="4749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276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39552" y="1196752"/>
            <a:ext cx="8949680" cy="3917032"/>
          </a:xfrm>
        </p:spPr>
        <p:txBody>
          <a:bodyPr/>
          <a:lstStyle/>
          <a:p>
            <a:pPr marL="0" indent="0">
              <a:buNone/>
            </a:pPr>
            <a:endParaRPr lang="en-GB" dirty="0" smtClean="0"/>
          </a:p>
          <a:p>
            <a:pPr marL="0" indent="0">
              <a:buNone/>
            </a:pPr>
            <a:endParaRPr lang="en-GB" dirty="0"/>
          </a:p>
          <a:p>
            <a:pPr marL="0" indent="0">
              <a:buNone/>
            </a:pPr>
            <a:r>
              <a:rPr lang="en-GB" sz="4800" b="1" i="1" dirty="0" smtClean="0"/>
              <a:t>A </a:t>
            </a:r>
            <a:r>
              <a:rPr lang="en-GB" sz="4800" b="1" i="1" dirty="0"/>
              <a:t>manager who is not communicating is not managing. </a:t>
            </a:r>
          </a:p>
        </p:txBody>
      </p:sp>
    </p:spTree>
    <p:extLst>
      <p:ext uri="{BB962C8B-B14F-4D97-AF65-F5344CB8AC3E}">
        <p14:creationId xmlns:p14="http://schemas.microsoft.com/office/powerpoint/2010/main" val="29789677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0559"/>
            <a:ext cx="6552728" cy="66651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87750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8909"/>
            <a:ext cx="7268469" cy="6904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04593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92045"/>
            <a:ext cx="7200799" cy="6673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9926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320675"/>
            <a:ext cx="7239000" cy="1143000"/>
          </a:xfrm>
        </p:spPr>
        <p:txBody>
          <a:bodyPr/>
          <a:lstStyle/>
          <a:p>
            <a:r>
              <a:rPr lang="en-US" altLang="en-US" smtClean="0"/>
              <a:t>Definition of communication </a:t>
            </a:r>
          </a:p>
        </p:txBody>
      </p:sp>
      <p:sp>
        <p:nvSpPr>
          <p:cNvPr id="3075" name="Rectangle 3"/>
          <p:cNvSpPr>
            <a:spLocks noGrp="1" noChangeArrowheads="1"/>
          </p:cNvSpPr>
          <p:nvPr>
            <p:ph type="body" idx="1"/>
          </p:nvPr>
        </p:nvSpPr>
        <p:spPr/>
        <p:txBody>
          <a:bodyPr/>
          <a:lstStyle/>
          <a:p>
            <a:pPr marL="609600" indent="-609600"/>
            <a:endParaRPr lang="en-US" altLang="en-US" smtClean="0"/>
          </a:p>
          <a:p>
            <a:pPr marL="609600" indent="-609600"/>
            <a:endParaRPr lang="en-US" altLang="en-US" smtClean="0"/>
          </a:p>
          <a:p>
            <a:pPr marL="609600" indent="-609600"/>
            <a:r>
              <a:rPr lang="en-US" altLang="en-US" smtClean="0"/>
              <a:t>The exchange of information between two or more people through symbols or words via face-to face or written interchange </a:t>
            </a:r>
          </a:p>
        </p:txBody>
      </p:sp>
    </p:spTree>
    <p:extLst>
      <p:ext uri="{BB962C8B-B14F-4D97-AF65-F5344CB8AC3E}">
        <p14:creationId xmlns:p14="http://schemas.microsoft.com/office/powerpoint/2010/main" val="41237084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2304" y="260648"/>
            <a:ext cx="6049516" cy="53665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3655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33761"/>
            <a:ext cx="6937494" cy="65472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51974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7325" y="280988"/>
            <a:ext cx="6229350" cy="629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23498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personality type</a:t>
            </a:r>
            <a:endParaRPr lang="en-GB" dirty="0"/>
          </a:p>
        </p:txBody>
      </p:sp>
      <p:sp>
        <p:nvSpPr>
          <p:cNvPr id="3" name="Content Placeholder 2"/>
          <p:cNvSpPr>
            <a:spLocks noGrp="1"/>
          </p:cNvSpPr>
          <p:nvPr>
            <p:ph idx="1"/>
          </p:nvPr>
        </p:nvSpPr>
        <p:spPr/>
        <p:txBody>
          <a:bodyPr>
            <a:normAutofit/>
          </a:bodyPr>
          <a:lstStyle/>
          <a:p>
            <a:r>
              <a:rPr lang="en-GB" dirty="0"/>
              <a:t>One reason our perceptions of objects, ideas, and other people differ is that our personality types differ. To get an indication of your personality type, complete the following survey, based on Jung’s Typology and the Myers-Briggs Type Indicator (MBTI). </a:t>
            </a:r>
          </a:p>
        </p:txBody>
      </p:sp>
    </p:spTree>
    <p:extLst>
      <p:ext uri="{BB962C8B-B14F-4D97-AF65-F5344CB8AC3E}">
        <p14:creationId xmlns:p14="http://schemas.microsoft.com/office/powerpoint/2010/main" val="2151351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sz="3600" dirty="0" smtClean="0"/>
              <a:t>Communication in the workplace</a:t>
            </a:r>
            <a:endParaRPr lang="en-US" altLang="en-US" sz="3600" dirty="0"/>
          </a:p>
        </p:txBody>
      </p:sp>
      <p:sp>
        <p:nvSpPr>
          <p:cNvPr id="52233" name="Text Box 9"/>
          <p:cNvSpPr txBox="1">
            <a:spLocks noChangeArrowheads="1"/>
          </p:cNvSpPr>
          <p:nvPr/>
        </p:nvSpPr>
        <p:spPr bwMode="auto">
          <a:xfrm>
            <a:off x="395536" y="1321222"/>
            <a:ext cx="8424936"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285750" indent="-285750">
              <a:buFont typeface="Wingdings" panose="05000000000000000000" pitchFamily="2" charset="2"/>
              <a:buChar char="§"/>
            </a:pPr>
            <a:r>
              <a:rPr lang="en-US" altLang="en-US" sz="2400" dirty="0">
                <a:latin typeface="Calibri" panose="020F0502020204030204" pitchFamily="34" charset="0"/>
              </a:rPr>
              <a:t>The ability to effectively communicate with others is one of the </a:t>
            </a:r>
            <a:r>
              <a:rPr lang="en-US" altLang="en-US" sz="2400" dirty="0" smtClean="0">
                <a:latin typeface="Calibri" panose="020F0502020204030204" pitchFamily="34" charset="0"/>
              </a:rPr>
              <a:t>most  </a:t>
            </a:r>
            <a:r>
              <a:rPr lang="en-US" altLang="en-US" sz="2400" dirty="0">
                <a:latin typeface="Calibri" panose="020F0502020204030204" pitchFamily="34" charset="0"/>
              </a:rPr>
              <a:t>powerful tools for personal and/or professional success</a:t>
            </a:r>
            <a:r>
              <a:rPr lang="en-US" altLang="en-US" sz="2400" dirty="0" smtClean="0">
                <a:latin typeface="Calibri" panose="020F0502020204030204" pitchFamily="34" charset="0"/>
              </a:rPr>
              <a:t>.</a:t>
            </a:r>
            <a:endParaRPr lang="en-US" altLang="en-US" sz="2400" dirty="0">
              <a:latin typeface="Calibri" panose="020F0502020204030204" pitchFamily="34" charset="0"/>
            </a:endParaRPr>
          </a:p>
          <a:p>
            <a:pPr marL="285750" indent="-285750">
              <a:buFont typeface="Wingdings" panose="05000000000000000000" pitchFamily="2" charset="2"/>
              <a:buChar char="§"/>
            </a:pPr>
            <a:r>
              <a:rPr lang="en-US" altLang="en-US" sz="2400" dirty="0">
                <a:latin typeface="Calibri" panose="020F0502020204030204" pitchFamily="34" charset="0"/>
              </a:rPr>
              <a:t>Most people are challenged by the many day-to-day interactions with </a:t>
            </a:r>
            <a:r>
              <a:rPr lang="en-US" altLang="en-US" sz="2400" dirty="0" smtClean="0">
                <a:latin typeface="Calibri" panose="020F0502020204030204" pitchFamily="34" charset="0"/>
              </a:rPr>
              <a:t>co-workers</a:t>
            </a:r>
            <a:r>
              <a:rPr lang="en-US" altLang="en-US" sz="2400" dirty="0">
                <a:latin typeface="Calibri" panose="020F0502020204030204" pitchFamily="34" charset="0"/>
              </a:rPr>
              <a:t>, family, and friends.</a:t>
            </a:r>
          </a:p>
          <a:p>
            <a:pPr marL="285750" indent="-285750">
              <a:buFont typeface="Wingdings" panose="05000000000000000000" pitchFamily="2" charset="2"/>
              <a:buChar char="§"/>
            </a:pPr>
            <a:r>
              <a:rPr lang="en-US" altLang="en-US" sz="2400" dirty="0">
                <a:latin typeface="Calibri" panose="020F0502020204030204" pitchFamily="34" charset="0"/>
              </a:rPr>
              <a:t> </a:t>
            </a:r>
            <a:r>
              <a:rPr lang="en-US" altLang="en-US" sz="2400" dirty="0" smtClean="0">
                <a:latin typeface="Calibri" panose="020F0502020204030204" pitchFamily="34" charset="0"/>
              </a:rPr>
              <a:t>Emotion</a:t>
            </a:r>
            <a:r>
              <a:rPr lang="en-US" altLang="en-US" sz="2400" dirty="0">
                <a:latin typeface="Calibri" panose="020F0502020204030204" pitchFamily="34" charset="0"/>
              </a:rPr>
              <a:t>, communication and conflict are present in all </a:t>
            </a:r>
            <a:r>
              <a:rPr lang="en-US" altLang="en-US" sz="2400" dirty="0" smtClean="0">
                <a:latin typeface="Calibri" panose="020F0502020204030204" pitchFamily="34" charset="0"/>
              </a:rPr>
              <a:t>human interactions </a:t>
            </a:r>
            <a:r>
              <a:rPr lang="en-US" altLang="en-US" sz="2400" dirty="0">
                <a:latin typeface="Calibri" panose="020F0502020204030204" pitchFamily="34" charset="0"/>
              </a:rPr>
              <a:t>and affects each of us in different ways. </a:t>
            </a:r>
          </a:p>
          <a:p>
            <a:pPr marL="285750" indent="-285750">
              <a:buFont typeface="Wingdings" panose="05000000000000000000" pitchFamily="2" charset="2"/>
              <a:buChar char="§"/>
            </a:pPr>
            <a:r>
              <a:rPr lang="en-US" altLang="en-US" sz="2400" dirty="0">
                <a:latin typeface="Calibri" panose="020F0502020204030204" pitchFamily="34" charset="0"/>
              </a:rPr>
              <a:t>Everyone manages emotion, communication and conflict from habit </a:t>
            </a:r>
            <a:r>
              <a:rPr lang="en-US" altLang="en-US" sz="2400" dirty="0" smtClean="0">
                <a:latin typeface="Calibri" panose="020F0502020204030204" pitchFamily="34" charset="0"/>
              </a:rPr>
              <a:t>–  </a:t>
            </a:r>
            <a:r>
              <a:rPr lang="en-US" altLang="en-US" sz="2400" dirty="0">
                <a:latin typeface="Calibri" panose="020F0502020204030204" pitchFamily="34" charset="0"/>
              </a:rPr>
              <a:t>patterns and styles developed early in life and over time. </a:t>
            </a:r>
          </a:p>
          <a:p>
            <a:pPr marL="285750" indent="-285750">
              <a:buFont typeface="Wingdings" panose="05000000000000000000" pitchFamily="2" charset="2"/>
              <a:buChar char="§"/>
            </a:pPr>
            <a:endParaRPr lang="en-US" altLang="en-US" sz="2400" dirty="0">
              <a:latin typeface="Calibri" panose="020F0502020204030204" pitchFamily="34" charset="0"/>
            </a:endParaRPr>
          </a:p>
          <a:p>
            <a:pPr marL="285750" indent="-285750">
              <a:buFont typeface="Wingdings" panose="05000000000000000000" pitchFamily="2" charset="2"/>
              <a:buChar char="§"/>
            </a:pPr>
            <a:r>
              <a:rPr lang="en-US" altLang="en-US" sz="2400" b="1" dirty="0">
                <a:latin typeface="Calibri" panose="020F0502020204030204" pitchFamily="34" charset="0"/>
              </a:rPr>
              <a:t>80% of problems in the workplace are communication related</a:t>
            </a:r>
          </a:p>
          <a:p>
            <a:endParaRPr lang="en-US" altLang="en-US" b="1" dirty="0"/>
          </a:p>
        </p:txBody>
      </p:sp>
    </p:spTree>
    <p:extLst>
      <p:ext uri="{BB962C8B-B14F-4D97-AF65-F5344CB8AC3E}">
        <p14:creationId xmlns:p14="http://schemas.microsoft.com/office/powerpoint/2010/main" val="5900992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276E88E3-667F-47C6-8C7D-081D8D6073CE}" type="slidenum">
              <a:rPr lang="en-GB"/>
              <a:pPr>
                <a:defRPr/>
              </a:pPr>
              <a:t>16</a:t>
            </a:fld>
            <a:endParaRPr lang="en-GB" dirty="0"/>
          </a:p>
        </p:txBody>
      </p:sp>
      <p:sp>
        <p:nvSpPr>
          <p:cNvPr id="12294" name="Rectangle 6"/>
          <p:cNvSpPr>
            <a:spLocks noGrp="1" noRot="1" noChangeArrowheads="1"/>
          </p:cNvSpPr>
          <p:nvPr>
            <p:ph type="title"/>
          </p:nvPr>
        </p:nvSpPr>
        <p:spPr>
          <a:xfrm>
            <a:off x="301625" y="228601"/>
            <a:ext cx="8510588" cy="1112168"/>
          </a:xfrm>
        </p:spPr>
        <p:txBody>
          <a:bodyPr/>
          <a:lstStyle/>
          <a:p>
            <a:pPr eaLnBrk="1" hangingPunct="1">
              <a:defRPr/>
            </a:pPr>
            <a:r>
              <a:rPr lang="en-GB" dirty="0" smtClean="0"/>
              <a:t>Communications </a:t>
            </a:r>
          </a:p>
        </p:txBody>
      </p:sp>
      <p:sp>
        <p:nvSpPr>
          <p:cNvPr id="12295" name="Rectangle 7"/>
          <p:cNvSpPr>
            <a:spLocks noGrp="1" noRot="1" noChangeArrowheads="1"/>
          </p:cNvSpPr>
          <p:nvPr>
            <p:ph type="body" idx="1"/>
          </p:nvPr>
        </p:nvSpPr>
        <p:spPr>
          <a:xfrm>
            <a:off x="251520" y="836712"/>
            <a:ext cx="8461375" cy="5401332"/>
          </a:xfrm>
        </p:spPr>
        <p:txBody>
          <a:bodyPr/>
          <a:lstStyle/>
          <a:p>
            <a:pPr marL="609600" indent="-609600" eaLnBrk="1" hangingPunct="1">
              <a:defRPr/>
            </a:pPr>
            <a:endParaRPr lang="en-GB" sz="2400" dirty="0" smtClean="0">
              <a:solidFill>
                <a:schemeClr val="tx2"/>
              </a:solidFill>
            </a:endParaRPr>
          </a:p>
          <a:p>
            <a:pPr marL="609600" indent="-609600" eaLnBrk="1" hangingPunct="1">
              <a:buFont typeface="Wingdings" pitchFamily="2" charset="2"/>
              <a:buNone/>
              <a:defRPr/>
            </a:pPr>
            <a:r>
              <a:rPr lang="en-GB" sz="2400" dirty="0" smtClean="0">
                <a:solidFill>
                  <a:schemeClr val="hlink"/>
                </a:solidFill>
              </a:rPr>
              <a:t>In trying to understand communications it is useful to ask the following questions</a:t>
            </a:r>
            <a:r>
              <a:rPr lang="en-GB" sz="2400" dirty="0" smtClean="0">
                <a:solidFill>
                  <a:schemeClr val="tx2"/>
                </a:solidFill>
              </a:rPr>
              <a:t>:</a:t>
            </a:r>
          </a:p>
          <a:p>
            <a:pPr marL="609600" indent="-609600" eaLnBrk="1" hangingPunct="1">
              <a:buFont typeface="Wingdings" pitchFamily="2" charset="2"/>
              <a:buNone/>
              <a:defRPr/>
            </a:pPr>
            <a:endParaRPr lang="en-GB" sz="2400" dirty="0" smtClean="0">
              <a:solidFill>
                <a:schemeClr val="tx2"/>
              </a:solidFill>
            </a:endParaRPr>
          </a:p>
          <a:p>
            <a:pPr marL="609600" indent="-609600" eaLnBrk="1" hangingPunct="1">
              <a:buFontTx/>
              <a:buAutoNum type="arabicPeriod"/>
              <a:defRPr/>
            </a:pPr>
            <a:r>
              <a:rPr lang="en-GB" sz="2400" dirty="0" smtClean="0"/>
              <a:t>Who is the communicator?</a:t>
            </a:r>
          </a:p>
          <a:p>
            <a:pPr marL="609600" indent="-609600" eaLnBrk="1" hangingPunct="1">
              <a:buFontTx/>
              <a:buAutoNum type="arabicPeriod"/>
              <a:defRPr/>
            </a:pPr>
            <a:r>
              <a:rPr lang="en-GB" sz="2400" dirty="0" smtClean="0"/>
              <a:t>What is the content or message?</a:t>
            </a:r>
          </a:p>
          <a:p>
            <a:pPr marL="609600" indent="-609600" eaLnBrk="1" hangingPunct="1">
              <a:buFontTx/>
              <a:buAutoNum type="arabicPeriod"/>
              <a:defRPr/>
            </a:pPr>
            <a:r>
              <a:rPr lang="en-GB" sz="2400" dirty="0" smtClean="0"/>
              <a:t>Who is/are the intended audience?</a:t>
            </a:r>
          </a:p>
          <a:p>
            <a:pPr marL="609600" indent="-609600" eaLnBrk="1" hangingPunct="1">
              <a:buFontTx/>
              <a:buAutoNum type="arabicPeriod"/>
              <a:defRPr/>
            </a:pPr>
            <a:r>
              <a:rPr lang="en-GB" sz="2400" dirty="0" smtClean="0"/>
              <a:t>What media can most effectively communicate (carry) the message?</a:t>
            </a:r>
          </a:p>
          <a:p>
            <a:pPr marL="609600" indent="-609600" eaLnBrk="1" hangingPunct="1">
              <a:buFontTx/>
              <a:buAutoNum type="arabicPeriod"/>
              <a:defRPr/>
            </a:pPr>
            <a:r>
              <a:rPr lang="en-GB" sz="2400" dirty="0" smtClean="0"/>
              <a:t>What behaviour is desired following receipt of the message?</a:t>
            </a:r>
          </a:p>
          <a:p>
            <a:pPr marL="609600" indent="-609600" eaLnBrk="1" hangingPunct="1">
              <a:defRPr/>
            </a:pPr>
            <a:endParaRPr lang="en-GB" sz="2800" dirty="0" smtClean="0"/>
          </a:p>
        </p:txBody>
      </p:sp>
    </p:spTree>
    <p:extLst>
      <p:ext uri="{BB962C8B-B14F-4D97-AF65-F5344CB8AC3E}">
        <p14:creationId xmlns:p14="http://schemas.microsoft.com/office/powerpoint/2010/main" val="2647833572"/>
      </p:ext>
    </p:extLst>
  </p:cSld>
  <p:clrMapOvr>
    <a:masterClrMapping/>
  </p:clrMapOvr>
  <p:transition>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Some academic models first</a:t>
            </a:r>
            <a:endParaRPr lang="en-GB" dirty="0"/>
          </a:p>
        </p:txBody>
      </p:sp>
    </p:spTree>
    <p:extLst>
      <p:ext uri="{BB962C8B-B14F-4D97-AF65-F5344CB8AC3E}">
        <p14:creationId xmlns:p14="http://schemas.microsoft.com/office/powerpoint/2010/main" val="9523210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320675"/>
            <a:ext cx="7239000" cy="1143000"/>
          </a:xfrm>
        </p:spPr>
        <p:txBody>
          <a:bodyPr/>
          <a:lstStyle/>
          <a:p>
            <a:r>
              <a:rPr lang="en-US" altLang="en-US" smtClean="0">
                <a:latin typeface="Baskerville Old Face" pitchFamily="18" charset="0"/>
              </a:rPr>
              <a:t>Models of communication</a:t>
            </a:r>
          </a:p>
        </p:txBody>
      </p:sp>
      <p:sp>
        <p:nvSpPr>
          <p:cNvPr id="7171" name="Content Placeholder 2"/>
          <p:cNvSpPr>
            <a:spLocks noGrp="1"/>
          </p:cNvSpPr>
          <p:nvPr>
            <p:ph idx="1"/>
          </p:nvPr>
        </p:nvSpPr>
        <p:spPr/>
        <p:txBody>
          <a:bodyPr/>
          <a:lstStyle/>
          <a:p>
            <a:r>
              <a:rPr lang="en-US" altLang="en-US" smtClean="0"/>
              <a:t>Linear Communication Model</a:t>
            </a:r>
          </a:p>
          <a:p>
            <a:r>
              <a:rPr lang="en-US" altLang="en-US" smtClean="0"/>
              <a:t>Interaction Communication Model</a:t>
            </a:r>
          </a:p>
          <a:p>
            <a:r>
              <a:rPr lang="en-US" altLang="en-US" smtClean="0"/>
              <a:t>Transactional Communication Model</a:t>
            </a:r>
          </a:p>
        </p:txBody>
      </p:sp>
    </p:spTree>
    <p:extLst>
      <p:ext uri="{BB962C8B-B14F-4D97-AF65-F5344CB8AC3E}">
        <p14:creationId xmlns:p14="http://schemas.microsoft.com/office/powerpoint/2010/main" val="21153455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52400" y="320675"/>
            <a:ext cx="7772400" cy="1143000"/>
          </a:xfrm>
        </p:spPr>
        <p:txBody>
          <a:bodyPr/>
          <a:lstStyle/>
          <a:p>
            <a:r>
              <a:rPr lang="en-US" altLang="en-US" sz="3600" smtClean="0">
                <a:latin typeface="Baskerville Old Face" pitchFamily="18" charset="0"/>
              </a:rPr>
              <a:t>Linear Communication Model</a:t>
            </a:r>
          </a:p>
        </p:txBody>
      </p:sp>
      <p:sp>
        <p:nvSpPr>
          <p:cNvPr id="8195" name="Content Placeholder 2"/>
          <p:cNvSpPr>
            <a:spLocks noGrp="1"/>
          </p:cNvSpPr>
          <p:nvPr>
            <p:ph idx="1"/>
          </p:nvPr>
        </p:nvSpPr>
        <p:spPr/>
        <p:txBody>
          <a:bodyPr/>
          <a:lstStyle/>
          <a:p>
            <a:r>
              <a:rPr lang="en-US" altLang="en-US" smtClean="0"/>
              <a:t>Developed in 1949 by engineers Claude Shannon &amp; Warren Weaver</a:t>
            </a:r>
          </a:p>
          <a:p>
            <a:r>
              <a:rPr lang="en-US" altLang="en-US" smtClean="0"/>
              <a:t>Assumes communication is a one-way process</a:t>
            </a:r>
          </a:p>
          <a:p>
            <a:r>
              <a:rPr lang="en-US" altLang="en-US" smtClean="0"/>
              <a:t>Also known as the Action Model</a:t>
            </a:r>
          </a:p>
          <a:p>
            <a:pPr lvl="1"/>
            <a:r>
              <a:rPr lang="en-US" altLang="en-US" smtClean="0"/>
              <a:t>Originally introduced as a mathematical model</a:t>
            </a:r>
          </a:p>
          <a:p>
            <a:endParaRPr lang="en-US" altLang="en-US" smtClean="0"/>
          </a:p>
        </p:txBody>
      </p:sp>
      <p:sp>
        <p:nvSpPr>
          <p:cNvPr id="8196" name="TextBox 8"/>
          <p:cNvSpPr txBox="1">
            <a:spLocks noChangeArrowheads="1"/>
          </p:cNvSpPr>
          <p:nvPr/>
        </p:nvSpPr>
        <p:spPr bwMode="auto">
          <a:xfrm>
            <a:off x="3505200" y="4941168"/>
            <a:ext cx="4876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dirty="0">
                <a:latin typeface="Trebuchet MS" pitchFamily="34" charset="0"/>
              </a:rPr>
              <a:t>(Floyd, 2009; Towne, Adler, &amp; Proctor, 2011)</a:t>
            </a:r>
          </a:p>
        </p:txBody>
      </p:sp>
    </p:spTree>
    <p:extLst>
      <p:ext uri="{BB962C8B-B14F-4D97-AF65-F5344CB8AC3E}">
        <p14:creationId xmlns:p14="http://schemas.microsoft.com/office/powerpoint/2010/main" val="1267284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320675"/>
            <a:ext cx="7239000" cy="1143000"/>
          </a:xfrm>
        </p:spPr>
        <p:txBody>
          <a:bodyPr/>
          <a:lstStyle/>
          <a:p>
            <a:r>
              <a:rPr lang="en-US" altLang="en-US" sz="4000" smtClean="0">
                <a:latin typeface="Baskerville Old Face" pitchFamily="18" charset="0"/>
              </a:rPr>
              <a:t>Components of LCM</a:t>
            </a:r>
          </a:p>
        </p:txBody>
      </p:sp>
      <p:sp>
        <p:nvSpPr>
          <p:cNvPr id="9219" name="Content Placeholder 2"/>
          <p:cNvSpPr>
            <a:spLocks noGrp="1"/>
          </p:cNvSpPr>
          <p:nvPr>
            <p:ph idx="1"/>
          </p:nvPr>
        </p:nvSpPr>
        <p:spPr/>
        <p:txBody>
          <a:bodyPr>
            <a:normAutofit lnSpcReduction="10000"/>
          </a:bodyPr>
          <a:lstStyle/>
          <a:p>
            <a:r>
              <a:rPr lang="en-US" altLang="en-US" smtClean="0"/>
              <a:t>Sender</a:t>
            </a:r>
          </a:p>
          <a:p>
            <a:r>
              <a:rPr lang="en-US" altLang="en-US" smtClean="0"/>
              <a:t>Encodes </a:t>
            </a:r>
          </a:p>
          <a:p>
            <a:r>
              <a:rPr lang="en-US" altLang="en-US" smtClean="0"/>
              <a:t>Message </a:t>
            </a:r>
          </a:p>
          <a:p>
            <a:r>
              <a:rPr lang="en-US" altLang="en-US" smtClean="0"/>
              <a:t>Channel</a:t>
            </a:r>
          </a:p>
          <a:p>
            <a:r>
              <a:rPr lang="en-US" altLang="en-US" smtClean="0"/>
              <a:t>Receiver</a:t>
            </a:r>
          </a:p>
          <a:p>
            <a:r>
              <a:rPr lang="en-US" altLang="en-US" smtClean="0"/>
              <a:t>Decoder</a:t>
            </a:r>
          </a:p>
          <a:p>
            <a:r>
              <a:rPr lang="en-US" altLang="en-US" smtClean="0"/>
              <a:t>Noise</a:t>
            </a:r>
          </a:p>
          <a:p>
            <a:pPr>
              <a:buFont typeface="Wingdings 2" pitchFamily="18" charset="2"/>
              <a:buNone/>
            </a:pPr>
            <a:endParaRPr lang="en-US" altLang="en-US" smtClean="0"/>
          </a:p>
        </p:txBody>
      </p:sp>
      <p:sp>
        <p:nvSpPr>
          <p:cNvPr id="9220" name="Rectangle 3"/>
          <p:cNvSpPr>
            <a:spLocks noChangeArrowheads="1"/>
          </p:cNvSpPr>
          <p:nvPr/>
        </p:nvSpPr>
        <p:spPr bwMode="auto">
          <a:xfrm>
            <a:off x="4830688" y="5229200"/>
            <a:ext cx="3408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dirty="0">
                <a:latin typeface="Trebuchet MS" pitchFamily="34" charset="0"/>
              </a:rPr>
              <a:t>(Towne, Adler, &amp; Proctor, 2011)</a:t>
            </a:r>
          </a:p>
        </p:txBody>
      </p:sp>
      <p:pic>
        <p:nvPicPr>
          <p:cNvPr id="9221" name="Picture 6" descr="C:\Program Files\Microsoft Office\MEDIA\CAGCAT10\j0300520.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1676400"/>
            <a:ext cx="38100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69984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534E3F1F-C7D9-4133-8DB7-BB2109B0C058}" type="slidenum">
              <a:rPr lang="en-GB"/>
              <a:pPr>
                <a:defRPr/>
              </a:pPr>
              <a:t>21</a:t>
            </a:fld>
            <a:endParaRPr lang="en-GB" dirty="0"/>
          </a:p>
        </p:txBody>
      </p:sp>
      <p:sp>
        <p:nvSpPr>
          <p:cNvPr id="25602" name="Rectangle 2"/>
          <p:cNvSpPr>
            <a:spLocks noGrp="1" noRot="1" noChangeArrowheads="1"/>
          </p:cNvSpPr>
          <p:nvPr>
            <p:ph type="title"/>
          </p:nvPr>
        </p:nvSpPr>
        <p:spPr>
          <a:xfrm>
            <a:off x="684213" y="0"/>
            <a:ext cx="7773987" cy="1016000"/>
          </a:xfrm>
        </p:spPr>
        <p:txBody>
          <a:bodyPr/>
          <a:lstStyle/>
          <a:p>
            <a:pPr eaLnBrk="1" hangingPunct="1">
              <a:defRPr/>
            </a:pPr>
            <a:r>
              <a:rPr lang="en-GB" dirty="0" smtClean="0"/>
              <a:t>Noise</a:t>
            </a:r>
          </a:p>
        </p:txBody>
      </p:sp>
      <p:sp>
        <p:nvSpPr>
          <p:cNvPr id="25603" name="Rectangle 3"/>
          <p:cNvSpPr>
            <a:spLocks noGrp="1" noRot="1" noChangeArrowheads="1"/>
          </p:cNvSpPr>
          <p:nvPr>
            <p:ph type="body" idx="1"/>
          </p:nvPr>
        </p:nvSpPr>
        <p:spPr>
          <a:xfrm>
            <a:off x="395288" y="1160463"/>
            <a:ext cx="8353425" cy="5040845"/>
          </a:xfrm>
        </p:spPr>
        <p:txBody>
          <a:bodyPr/>
          <a:lstStyle/>
          <a:p>
            <a:pPr eaLnBrk="1" hangingPunct="1">
              <a:lnSpc>
                <a:spcPct val="90000"/>
              </a:lnSpc>
              <a:defRPr/>
            </a:pPr>
            <a:r>
              <a:rPr lang="en-GB" sz="2800" b="1" dirty="0" smtClean="0">
                <a:solidFill>
                  <a:schemeClr val="tx2"/>
                </a:solidFill>
              </a:rPr>
              <a:t>Channel noise</a:t>
            </a:r>
            <a:r>
              <a:rPr lang="en-GB" sz="2800" b="1" dirty="0" smtClean="0"/>
              <a:t> is anything that affects the message whilst in transit from sender to receiver </a:t>
            </a:r>
            <a:r>
              <a:rPr lang="en-GB" sz="2800" dirty="0" smtClean="0"/>
              <a:t>- other communications, physical &amp; audible actions</a:t>
            </a:r>
          </a:p>
          <a:p>
            <a:pPr eaLnBrk="1" hangingPunct="1">
              <a:lnSpc>
                <a:spcPct val="90000"/>
              </a:lnSpc>
              <a:defRPr/>
            </a:pPr>
            <a:endParaRPr lang="en-GB" sz="2800" dirty="0" smtClean="0"/>
          </a:p>
          <a:p>
            <a:pPr eaLnBrk="1" hangingPunct="1">
              <a:lnSpc>
                <a:spcPct val="90000"/>
              </a:lnSpc>
              <a:defRPr/>
            </a:pPr>
            <a:r>
              <a:rPr lang="en-GB" sz="2800" b="1" dirty="0" smtClean="0">
                <a:solidFill>
                  <a:schemeClr val="tx2"/>
                </a:solidFill>
              </a:rPr>
              <a:t>Semantic noise:</a:t>
            </a:r>
            <a:r>
              <a:rPr lang="en-GB" sz="2800" b="1" dirty="0" smtClean="0"/>
              <a:t> - even thought the message was received as it was sent out, somehow it has been misunderstood. </a:t>
            </a:r>
            <a:r>
              <a:rPr lang="en-GB" sz="2800" dirty="0" smtClean="0"/>
              <a:t>This may be due to the encoder and decoder having different frames of reference or realms of understanding</a:t>
            </a:r>
          </a:p>
          <a:p>
            <a:pPr eaLnBrk="1" hangingPunct="1">
              <a:lnSpc>
                <a:spcPct val="90000"/>
              </a:lnSpc>
              <a:buFont typeface="Wingdings" pitchFamily="2" charset="2"/>
              <a:buNone/>
              <a:defRPr/>
            </a:pPr>
            <a:endParaRPr lang="en-GB" sz="2800" dirty="0" smtClean="0"/>
          </a:p>
        </p:txBody>
      </p:sp>
    </p:spTree>
    <p:extLst>
      <p:ext uri="{BB962C8B-B14F-4D97-AF65-F5344CB8AC3E}">
        <p14:creationId xmlns:p14="http://schemas.microsoft.com/office/powerpoint/2010/main" val="13283798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5"/>
          <p:cNvSpPr>
            <a:spLocks noGrp="1"/>
          </p:cNvSpPr>
          <p:nvPr>
            <p:ph type="sldNum" sz="quarter" idx="12"/>
          </p:nvPr>
        </p:nvSpPr>
        <p:spPr>
          <a:xfrm>
            <a:off x="7956376" y="6380972"/>
            <a:ext cx="730424" cy="340503"/>
          </a:xfrm>
        </p:spPr>
        <p:txBody>
          <a:bodyPr/>
          <a:lstStyle/>
          <a:p>
            <a:pPr>
              <a:defRPr/>
            </a:pPr>
            <a:fld id="{1F4C9FBD-952B-40C4-9EC4-F2D1941B61E6}" type="slidenum">
              <a:rPr lang="en-GB"/>
              <a:pPr>
                <a:defRPr/>
              </a:pPr>
              <a:t>22</a:t>
            </a:fld>
            <a:endParaRPr lang="en-GB" dirty="0"/>
          </a:p>
        </p:txBody>
      </p:sp>
      <p:pic>
        <p:nvPicPr>
          <p:cNvPr id="22" name="Picture 8" descr="j0234764"/>
          <p:cNvPicPr>
            <a:picLocks noChangeAspect="1" noChangeArrowheads="1" noCrop="1"/>
          </p:cNvPicPr>
          <p:nvPr/>
        </p:nvPicPr>
        <p:blipFill>
          <a:blip r:embed="rId2" cstate="print"/>
          <a:srcRect/>
          <a:stretch>
            <a:fillRect/>
          </a:stretch>
        </p:blipFill>
        <p:spPr bwMode="auto">
          <a:xfrm>
            <a:off x="3704295" y="2277567"/>
            <a:ext cx="2700338" cy="1276350"/>
          </a:xfrm>
          <a:prstGeom prst="rect">
            <a:avLst/>
          </a:prstGeom>
          <a:noFill/>
          <a:ln w="9525">
            <a:noFill/>
            <a:miter lim="800000"/>
            <a:headEnd/>
            <a:tailEnd/>
          </a:ln>
        </p:spPr>
      </p:pic>
      <p:sp>
        <p:nvSpPr>
          <p:cNvPr id="23" name="AutoShape 9"/>
          <p:cNvSpPr>
            <a:spLocks noChangeArrowheads="1"/>
          </p:cNvSpPr>
          <p:nvPr/>
        </p:nvSpPr>
        <p:spPr bwMode="auto">
          <a:xfrm>
            <a:off x="2983620" y="3969060"/>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US" dirty="0"/>
          </a:p>
        </p:txBody>
      </p:sp>
      <p:sp>
        <p:nvSpPr>
          <p:cNvPr id="24" name="AutoShape 10"/>
          <p:cNvSpPr>
            <a:spLocks noChangeArrowheads="1"/>
          </p:cNvSpPr>
          <p:nvPr/>
        </p:nvSpPr>
        <p:spPr bwMode="auto">
          <a:xfrm>
            <a:off x="4279764" y="3753036"/>
            <a:ext cx="1549400" cy="898525"/>
          </a:xfrm>
          <a:prstGeom prst="wedgeRoundRectCallout">
            <a:avLst>
              <a:gd name="adj1" fmla="val -34630"/>
              <a:gd name="adj2" fmla="val 59718"/>
              <a:gd name="adj3" fmla="val 16667"/>
            </a:avLst>
          </a:prstGeom>
          <a:solidFill>
            <a:schemeClr val="accent1"/>
          </a:solidFill>
          <a:ln w="9525">
            <a:solidFill>
              <a:schemeClr val="tx1"/>
            </a:solidFill>
            <a:miter lim="800000"/>
            <a:headEnd/>
            <a:tailEnd/>
          </a:ln>
        </p:spPr>
        <p:txBody>
          <a:bodyPr/>
          <a:lstStyle/>
          <a:p>
            <a:pPr algn="ctr"/>
            <a:endParaRPr lang="en-GB" dirty="0">
              <a:latin typeface="Arial Black" pitchFamily="34" charset="0"/>
            </a:endParaRPr>
          </a:p>
          <a:p>
            <a:pPr algn="ctr"/>
            <a:r>
              <a:rPr lang="en-GB" dirty="0">
                <a:solidFill>
                  <a:schemeClr val="tx2"/>
                </a:solidFill>
                <a:latin typeface="Arial Black" pitchFamily="34" charset="0"/>
              </a:rPr>
              <a:t>Message</a:t>
            </a:r>
          </a:p>
        </p:txBody>
      </p:sp>
      <p:sp>
        <p:nvSpPr>
          <p:cNvPr id="25" name="AutoShape 11"/>
          <p:cNvSpPr>
            <a:spLocks noChangeArrowheads="1"/>
          </p:cNvSpPr>
          <p:nvPr/>
        </p:nvSpPr>
        <p:spPr bwMode="auto">
          <a:xfrm>
            <a:off x="6187976" y="3897052"/>
            <a:ext cx="976312"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US" dirty="0"/>
          </a:p>
        </p:txBody>
      </p:sp>
      <p:sp>
        <p:nvSpPr>
          <p:cNvPr id="26" name="Rectangle 25"/>
          <p:cNvSpPr/>
          <p:nvPr/>
        </p:nvSpPr>
        <p:spPr>
          <a:xfrm>
            <a:off x="697620" y="1916832"/>
            <a:ext cx="2538028" cy="1938992"/>
          </a:xfrm>
          <a:prstGeom prst="rect">
            <a:avLst/>
          </a:prstGeom>
        </p:spPr>
        <p:txBody>
          <a:bodyPr wrap="square">
            <a:spAutoFit/>
          </a:bodyPr>
          <a:lstStyle/>
          <a:p>
            <a:r>
              <a:rPr lang="en-GB" sz="2400" b="1" dirty="0"/>
              <a:t>A traditional information theory of communication - SMCR</a:t>
            </a:r>
          </a:p>
        </p:txBody>
      </p:sp>
    </p:spTree>
    <p:extLst>
      <p:ext uri="{BB962C8B-B14F-4D97-AF65-F5344CB8AC3E}">
        <p14:creationId xmlns:p14="http://schemas.microsoft.com/office/powerpoint/2010/main" val="1719332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p:cNvSpPr>
            <a:spLocks noGrp="1"/>
          </p:cNvSpPr>
          <p:nvPr>
            <p:ph type="title"/>
          </p:nvPr>
        </p:nvSpPr>
        <p:spPr/>
        <p:txBody>
          <a:bodyPr/>
          <a:lstStyle/>
          <a:p>
            <a:r>
              <a:rPr lang="en-US" altLang="en-US" sz="3200" dirty="0" smtClean="0"/>
              <a:t>Strengths &amp; Weaknesses of LCM</a:t>
            </a:r>
          </a:p>
        </p:txBody>
      </p:sp>
      <p:sp>
        <p:nvSpPr>
          <p:cNvPr id="11267" name="Content Placeholder 4"/>
          <p:cNvSpPr>
            <a:spLocks noGrp="1"/>
          </p:cNvSpPr>
          <p:nvPr>
            <p:ph sz="half" idx="1"/>
          </p:nvPr>
        </p:nvSpPr>
        <p:spPr>
          <a:xfrm>
            <a:off x="457200" y="1600200"/>
            <a:ext cx="3521075" cy="4525963"/>
          </a:xfrm>
        </p:spPr>
        <p:txBody>
          <a:bodyPr/>
          <a:lstStyle/>
          <a:p>
            <a:r>
              <a:rPr lang="en-US" altLang="en-US" dirty="0" smtClean="0"/>
              <a:t>Strengths</a:t>
            </a:r>
          </a:p>
          <a:p>
            <a:pPr lvl="1"/>
            <a:r>
              <a:rPr lang="en-US" altLang="en-US" dirty="0" smtClean="0"/>
              <a:t>Most common in lower-level communication</a:t>
            </a:r>
          </a:p>
          <a:p>
            <a:pPr lvl="1"/>
            <a:r>
              <a:rPr lang="en-US" altLang="en-US" dirty="0" smtClean="0"/>
              <a:t>Affiliated with interpersonal events</a:t>
            </a:r>
          </a:p>
          <a:p>
            <a:pPr lvl="1"/>
            <a:r>
              <a:rPr lang="en-US" altLang="en-US" dirty="0" smtClean="0"/>
              <a:t>Considered framework for defining communication</a:t>
            </a:r>
          </a:p>
          <a:p>
            <a:pPr lvl="1"/>
            <a:endParaRPr lang="en-US" altLang="en-US" dirty="0" smtClean="0"/>
          </a:p>
        </p:txBody>
      </p:sp>
      <p:sp>
        <p:nvSpPr>
          <p:cNvPr id="11268" name="Content Placeholder 5"/>
          <p:cNvSpPr>
            <a:spLocks noGrp="1"/>
          </p:cNvSpPr>
          <p:nvPr>
            <p:ph sz="half" idx="2"/>
          </p:nvPr>
        </p:nvSpPr>
        <p:spPr>
          <a:xfrm>
            <a:off x="4178300" y="1600200"/>
            <a:ext cx="3521075" cy="4525963"/>
          </a:xfrm>
        </p:spPr>
        <p:txBody>
          <a:bodyPr/>
          <a:lstStyle/>
          <a:p>
            <a:r>
              <a:rPr lang="en-US" altLang="en-US" smtClean="0"/>
              <a:t>Weaknesses</a:t>
            </a:r>
          </a:p>
          <a:p>
            <a:pPr lvl="1"/>
            <a:r>
              <a:rPr lang="en-US" altLang="en-US" smtClean="0"/>
              <a:t>Not effective in measuring human communication</a:t>
            </a:r>
          </a:p>
          <a:p>
            <a:pPr lvl="1"/>
            <a:r>
              <a:rPr lang="en-US" altLang="en-US" smtClean="0"/>
              <a:t>No consideration for practical problems</a:t>
            </a:r>
          </a:p>
          <a:p>
            <a:pPr lvl="1"/>
            <a:r>
              <a:rPr lang="en-US" altLang="en-US" smtClean="0"/>
              <a:t>Too linear</a:t>
            </a:r>
          </a:p>
        </p:txBody>
      </p:sp>
      <p:sp>
        <p:nvSpPr>
          <p:cNvPr id="11269" name="TextBox 6"/>
          <p:cNvSpPr txBox="1">
            <a:spLocks noChangeArrowheads="1"/>
          </p:cNvSpPr>
          <p:nvPr/>
        </p:nvSpPr>
        <p:spPr bwMode="auto">
          <a:xfrm>
            <a:off x="5181600" y="6324600"/>
            <a:ext cx="2895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latin typeface="Trebuchet MS" pitchFamily="34" charset="0"/>
              </a:rPr>
              <a:t>(Shannon &amp; Weaver, 1949)</a:t>
            </a:r>
          </a:p>
        </p:txBody>
      </p:sp>
    </p:spTree>
    <p:extLst>
      <p:ext uri="{BB962C8B-B14F-4D97-AF65-F5344CB8AC3E}">
        <p14:creationId xmlns:p14="http://schemas.microsoft.com/office/powerpoint/2010/main" val="29945727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28600" y="320675"/>
            <a:ext cx="7696200" cy="1143000"/>
          </a:xfrm>
        </p:spPr>
        <p:txBody>
          <a:bodyPr/>
          <a:lstStyle/>
          <a:p>
            <a:r>
              <a:rPr lang="en-US" altLang="en-US" sz="3600" dirty="0" smtClean="0"/>
              <a:t>Interaction Communication Model</a:t>
            </a:r>
          </a:p>
        </p:txBody>
      </p:sp>
      <p:sp>
        <p:nvSpPr>
          <p:cNvPr id="12291" name="Content Placeholder 2"/>
          <p:cNvSpPr>
            <a:spLocks noGrp="1"/>
          </p:cNvSpPr>
          <p:nvPr>
            <p:ph idx="1"/>
          </p:nvPr>
        </p:nvSpPr>
        <p:spPr>
          <a:xfrm>
            <a:off x="179512" y="1252872"/>
            <a:ext cx="8229600" cy="3917032"/>
          </a:xfrm>
        </p:spPr>
        <p:txBody>
          <a:bodyPr/>
          <a:lstStyle/>
          <a:p>
            <a:r>
              <a:rPr lang="en-US" altLang="en-US" dirty="0" smtClean="0"/>
              <a:t>Developed by Wilbur Schramm in 1954</a:t>
            </a:r>
          </a:p>
          <a:p>
            <a:r>
              <a:rPr lang="en-US" altLang="en-US" dirty="0" smtClean="0"/>
              <a:t>Every action has a reaction</a:t>
            </a:r>
          </a:p>
          <a:p>
            <a:r>
              <a:rPr lang="en-US" altLang="en-US" dirty="0" smtClean="0"/>
              <a:t>Backchannel style of communication</a:t>
            </a:r>
          </a:p>
        </p:txBody>
      </p:sp>
      <p:pic>
        <p:nvPicPr>
          <p:cNvPr id="12292" name="Picture 4" descr="C:\Users\Dr. Ards\AppData\Local\Microsoft\Windows\Temporary Internet Files\Content.IE5\XRY6POK0\MCj044210800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5089" y="2852936"/>
            <a:ext cx="3295678" cy="26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Rectangle 6"/>
          <p:cNvSpPr>
            <a:spLocks noChangeArrowheads="1"/>
          </p:cNvSpPr>
          <p:nvPr/>
        </p:nvSpPr>
        <p:spPr bwMode="auto">
          <a:xfrm>
            <a:off x="9630095" y="5169904"/>
            <a:ext cx="114126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latin typeface="Trebuchet MS" pitchFamily="34" charset="0"/>
              </a:rPr>
              <a:t>(Floyd, 2009)</a:t>
            </a:r>
          </a:p>
        </p:txBody>
      </p:sp>
    </p:spTree>
    <p:extLst>
      <p:ext uri="{BB962C8B-B14F-4D97-AF65-F5344CB8AC3E}">
        <p14:creationId xmlns:p14="http://schemas.microsoft.com/office/powerpoint/2010/main" val="29566907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320675"/>
            <a:ext cx="7239000" cy="1143000"/>
          </a:xfrm>
        </p:spPr>
        <p:txBody>
          <a:bodyPr/>
          <a:lstStyle/>
          <a:p>
            <a:r>
              <a:rPr lang="en-US" altLang="en-US" smtClean="0">
                <a:latin typeface="Baskerville Old Face" pitchFamily="18" charset="0"/>
              </a:rPr>
              <a:t>Components of ICN</a:t>
            </a:r>
          </a:p>
        </p:txBody>
      </p:sp>
      <p:sp>
        <p:nvSpPr>
          <p:cNvPr id="13315" name="Content Placeholder 2"/>
          <p:cNvSpPr>
            <a:spLocks noGrp="1"/>
          </p:cNvSpPr>
          <p:nvPr>
            <p:ph idx="1"/>
          </p:nvPr>
        </p:nvSpPr>
        <p:spPr/>
        <p:txBody>
          <a:bodyPr/>
          <a:lstStyle/>
          <a:p>
            <a:r>
              <a:rPr lang="en-US" altLang="en-US" smtClean="0"/>
              <a:t>Same components as Linear Model</a:t>
            </a:r>
          </a:p>
          <a:p>
            <a:r>
              <a:rPr lang="en-US" altLang="en-US" smtClean="0"/>
              <a:t>Additional elements</a:t>
            </a:r>
          </a:p>
          <a:p>
            <a:pPr lvl="1"/>
            <a:r>
              <a:rPr lang="en-US" altLang="en-US" smtClean="0"/>
              <a:t>Communication is a two-way process</a:t>
            </a:r>
          </a:p>
          <a:p>
            <a:pPr lvl="1"/>
            <a:r>
              <a:rPr lang="en-US" altLang="en-US" smtClean="0"/>
              <a:t>Adds feedback and context</a:t>
            </a:r>
          </a:p>
          <a:p>
            <a:endParaRPr lang="en-US" altLang="en-US" smtClean="0"/>
          </a:p>
        </p:txBody>
      </p:sp>
      <p:sp>
        <p:nvSpPr>
          <p:cNvPr id="13316" name="Rectangle 3"/>
          <p:cNvSpPr>
            <a:spLocks noChangeArrowheads="1"/>
          </p:cNvSpPr>
          <p:nvPr/>
        </p:nvSpPr>
        <p:spPr bwMode="auto">
          <a:xfrm>
            <a:off x="6553200" y="6248400"/>
            <a:ext cx="15509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latin typeface="Trebuchet MS" pitchFamily="34" charset="0"/>
              </a:rPr>
              <a:t>(Floyd, 2009)</a:t>
            </a:r>
          </a:p>
        </p:txBody>
      </p:sp>
    </p:spTree>
    <p:extLst>
      <p:ext uri="{BB962C8B-B14F-4D97-AF65-F5344CB8AC3E}">
        <p14:creationId xmlns:p14="http://schemas.microsoft.com/office/powerpoint/2010/main" val="7317588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Slide Number Placeholder 5"/>
          <p:cNvSpPr>
            <a:spLocks noGrp="1"/>
          </p:cNvSpPr>
          <p:nvPr>
            <p:ph type="sldNum" sz="quarter" idx="12"/>
          </p:nvPr>
        </p:nvSpPr>
        <p:spPr/>
        <p:txBody>
          <a:bodyPr/>
          <a:lstStyle/>
          <a:p>
            <a:pPr>
              <a:defRPr/>
            </a:pPr>
            <a:fld id="{7721FBAB-CFCD-4310-8081-29B35AC63D31}" type="slidenum">
              <a:rPr lang="en-GB"/>
              <a:pPr>
                <a:defRPr/>
              </a:pPr>
              <a:t>26</a:t>
            </a:fld>
            <a:endParaRPr lang="en-GB" dirty="0"/>
          </a:p>
        </p:txBody>
      </p:sp>
      <p:sp>
        <p:nvSpPr>
          <p:cNvPr id="24578" name="Rectangle 2"/>
          <p:cNvSpPr>
            <a:spLocks noGrp="1" noRot="1" noChangeArrowheads="1"/>
          </p:cNvSpPr>
          <p:nvPr>
            <p:ph type="title"/>
          </p:nvPr>
        </p:nvSpPr>
        <p:spPr>
          <a:xfrm>
            <a:off x="287338" y="301625"/>
            <a:ext cx="8856662" cy="1462088"/>
          </a:xfrm>
        </p:spPr>
        <p:txBody>
          <a:bodyPr/>
          <a:lstStyle/>
          <a:p>
            <a:pPr eaLnBrk="1" hangingPunct="1">
              <a:defRPr/>
            </a:pPr>
            <a:r>
              <a:rPr lang="en-GB" sz="4000" dirty="0" smtClean="0"/>
              <a:t>The Communication Process</a:t>
            </a:r>
          </a:p>
        </p:txBody>
      </p:sp>
      <p:pic>
        <p:nvPicPr>
          <p:cNvPr id="10242" name="Picture 2" descr="http://images.flatworldknowledge.com/tanner_p/tanner_p-fig11_008.jpg"/>
          <p:cNvPicPr>
            <a:picLocks noChangeAspect="1" noChangeArrowheads="1"/>
          </p:cNvPicPr>
          <p:nvPr/>
        </p:nvPicPr>
        <p:blipFill>
          <a:blip r:embed="rId2" cstate="print"/>
          <a:srcRect/>
          <a:stretch>
            <a:fillRect/>
          </a:stretch>
        </p:blipFill>
        <p:spPr bwMode="auto">
          <a:xfrm>
            <a:off x="395536" y="1448779"/>
            <a:ext cx="8316924" cy="4894649"/>
          </a:xfrm>
          <a:prstGeom prst="rect">
            <a:avLst/>
          </a:prstGeom>
          <a:noFill/>
        </p:spPr>
      </p:pic>
    </p:spTree>
    <p:extLst>
      <p:ext uri="{BB962C8B-B14F-4D97-AF65-F5344CB8AC3E}">
        <p14:creationId xmlns:p14="http://schemas.microsoft.com/office/powerpoint/2010/main" val="38267794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3"/>
          <p:cNvSpPr>
            <a:spLocks noGrp="1"/>
          </p:cNvSpPr>
          <p:nvPr>
            <p:ph type="title"/>
          </p:nvPr>
        </p:nvSpPr>
        <p:spPr/>
        <p:txBody>
          <a:bodyPr/>
          <a:lstStyle/>
          <a:p>
            <a:r>
              <a:rPr lang="en-US" altLang="en-US" smtClean="0"/>
              <a:t>Strengths &amp; Weaknesses of ICM</a:t>
            </a:r>
          </a:p>
        </p:txBody>
      </p:sp>
      <p:sp>
        <p:nvSpPr>
          <p:cNvPr id="15363" name="Content Placeholder 4"/>
          <p:cNvSpPr>
            <a:spLocks noGrp="1"/>
          </p:cNvSpPr>
          <p:nvPr>
            <p:ph sz="half" idx="1"/>
          </p:nvPr>
        </p:nvSpPr>
        <p:spPr>
          <a:xfrm>
            <a:off x="457200" y="1600200"/>
            <a:ext cx="3521075" cy="4525963"/>
          </a:xfrm>
        </p:spPr>
        <p:txBody>
          <a:bodyPr/>
          <a:lstStyle/>
          <a:p>
            <a:r>
              <a:rPr lang="en-US" altLang="en-US" smtClean="0"/>
              <a:t>Strengths</a:t>
            </a:r>
          </a:p>
          <a:p>
            <a:pPr lvl="1"/>
            <a:r>
              <a:rPr lang="en-US" altLang="en-US" smtClean="0"/>
              <a:t>Includes feedback</a:t>
            </a:r>
          </a:p>
          <a:p>
            <a:pPr lvl="1"/>
            <a:r>
              <a:rPr lang="en-US" altLang="en-US" smtClean="0"/>
              <a:t>Includes context</a:t>
            </a:r>
          </a:p>
          <a:p>
            <a:pPr lvl="1"/>
            <a:r>
              <a:rPr lang="en-US" altLang="en-US" smtClean="0"/>
              <a:t>Includes culture</a:t>
            </a:r>
          </a:p>
        </p:txBody>
      </p:sp>
      <p:sp>
        <p:nvSpPr>
          <p:cNvPr id="15364" name="Content Placeholder 5"/>
          <p:cNvSpPr>
            <a:spLocks noGrp="1"/>
          </p:cNvSpPr>
          <p:nvPr>
            <p:ph sz="half" idx="2"/>
          </p:nvPr>
        </p:nvSpPr>
        <p:spPr>
          <a:xfrm>
            <a:off x="4178300" y="1600200"/>
            <a:ext cx="3521075" cy="4525963"/>
          </a:xfrm>
        </p:spPr>
        <p:txBody>
          <a:bodyPr/>
          <a:lstStyle/>
          <a:p>
            <a:r>
              <a:rPr lang="en-US" altLang="en-US" smtClean="0"/>
              <a:t>Weakness</a:t>
            </a:r>
          </a:p>
          <a:p>
            <a:pPr lvl="1"/>
            <a:r>
              <a:rPr lang="en-US" altLang="en-US" smtClean="0"/>
              <a:t>Only includes communication between two people</a:t>
            </a:r>
          </a:p>
        </p:txBody>
      </p:sp>
      <p:sp>
        <p:nvSpPr>
          <p:cNvPr id="15365" name="TextBox 6"/>
          <p:cNvSpPr txBox="1">
            <a:spLocks noChangeArrowheads="1"/>
          </p:cNvSpPr>
          <p:nvPr/>
        </p:nvSpPr>
        <p:spPr bwMode="auto">
          <a:xfrm>
            <a:off x="5867400" y="6324600"/>
            <a:ext cx="2209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latin typeface="Trebuchet MS" pitchFamily="34" charset="0"/>
              </a:rPr>
              <a:t>(Schramm, 1954)</a:t>
            </a:r>
          </a:p>
        </p:txBody>
      </p:sp>
    </p:spTree>
    <p:extLst>
      <p:ext uri="{BB962C8B-B14F-4D97-AF65-F5344CB8AC3E}">
        <p14:creationId xmlns:p14="http://schemas.microsoft.com/office/powerpoint/2010/main" val="21652283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320675"/>
            <a:ext cx="7239000" cy="1143000"/>
          </a:xfrm>
        </p:spPr>
        <p:txBody>
          <a:bodyPr>
            <a:normAutofit/>
          </a:bodyPr>
          <a:lstStyle/>
          <a:p>
            <a:r>
              <a:rPr lang="en-US" altLang="en-US" sz="3600" dirty="0" smtClean="0">
                <a:latin typeface="Baskerville Old Face" pitchFamily="18" charset="0"/>
              </a:rPr>
              <a:t>Transactional Communication Model</a:t>
            </a:r>
          </a:p>
        </p:txBody>
      </p:sp>
      <p:sp>
        <p:nvSpPr>
          <p:cNvPr id="16387" name="Content Placeholder 2"/>
          <p:cNvSpPr>
            <a:spLocks noGrp="1"/>
          </p:cNvSpPr>
          <p:nvPr>
            <p:ph idx="1"/>
          </p:nvPr>
        </p:nvSpPr>
        <p:spPr/>
        <p:txBody>
          <a:bodyPr/>
          <a:lstStyle/>
          <a:p>
            <a:r>
              <a:rPr lang="en-US" altLang="en-US" dirty="0" smtClean="0"/>
              <a:t>Developed by </a:t>
            </a:r>
            <a:r>
              <a:rPr lang="en-US" altLang="en-US" dirty="0" err="1" smtClean="0"/>
              <a:t>Barnlund</a:t>
            </a:r>
            <a:r>
              <a:rPr lang="en-US" altLang="en-US" dirty="0" smtClean="0"/>
              <a:t> in 1970</a:t>
            </a:r>
          </a:p>
          <a:p>
            <a:r>
              <a:rPr lang="en-US" altLang="en-US" dirty="0" smtClean="0"/>
              <a:t>Humanized view of how we communicate</a:t>
            </a:r>
          </a:p>
          <a:p>
            <a:r>
              <a:rPr lang="en-US" altLang="en-US" dirty="0" smtClean="0"/>
              <a:t>Environment</a:t>
            </a:r>
          </a:p>
          <a:p>
            <a:pPr marL="273050" indent="-273050">
              <a:buFont typeface="Wingdings 2" pitchFamily="18" charset="2"/>
              <a:buNone/>
            </a:pPr>
            <a:endParaRPr lang="en-US" altLang="en-US" dirty="0" smtClean="0"/>
          </a:p>
        </p:txBody>
      </p:sp>
    </p:spTree>
    <p:extLst>
      <p:ext uri="{BB962C8B-B14F-4D97-AF65-F5344CB8AC3E}">
        <p14:creationId xmlns:p14="http://schemas.microsoft.com/office/powerpoint/2010/main" val="13144003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00"/>
            <a:ext cx="9029700" cy="581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142144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p:txBody>
          <a:bodyPr/>
          <a:lstStyle/>
          <a:p>
            <a:r>
              <a:rPr lang="en-US" altLang="en-US" smtClean="0"/>
              <a:t>Strengths &amp; Weakness of TCM</a:t>
            </a:r>
          </a:p>
        </p:txBody>
      </p:sp>
      <p:sp>
        <p:nvSpPr>
          <p:cNvPr id="18435" name="Content Placeholder 4"/>
          <p:cNvSpPr>
            <a:spLocks noGrp="1"/>
          </p:cNvSpPr>
          <p:nvPr>
            <p:ph sz="half" idx="1"/>
          </p:nvPr>
        </p:nvSpPr>
        <p:spPr>
          <a:xfrm>
            <a:off x="457200" y="1600200"/>
            <a:ext cx="3521075" cy="4525963"/>
          </a:xfrm>
        </p:spPr>
        <p:txBody>
          <a:bodyPr/>
          <a:lstStyle/>
          <a:p>
            <a:r>
              <a:rPr lang="en-US" altLang="en-US" smtClean="0"/>
              <a:t>Strengths</a:t>
            </a:r>
          </a:p>
          <a:p>
            <a:pPr lvl="1"/>
            <a:r>
              <a:rPr lang="en-US" altLang="en-US" smtClean="0"/>
              <a:t>Suggests dialogue can occur with more than two people</a:t>
            </a:r>
          </a:p>
          <a:p>
            <a:pPr lvl="1"/>
            <a:r>
              <a:rPr lang="en-US" altLang="en-US" smtClean="0"/>
              <a:t>More humanized</a:t>
            </a:r>
          </a:p>
          <a:p>
            <a:pPr lvl="1"/>
            <a:r>
              <a:rPr lang="en-US" altLang="en-US" smtClean="0"/>
              <a:t>Suggests continuous communication</a:t>
            </a:r>
          </a:p>
        </p:txBody>
      </p:sp>
      <p:sp>
        <p:nvSpPr>
          <p:cNvPr id="18436" name="Content Placeholder 5"/>
          <p:cNvSpPr>
            <a:spLocks noGrp="1"/>
          </p:cNvSpPr>
          <p:nvPr>
            <p:ph sz="half" idx="2"/>
          </p:nvPr>
        </p:nvSpPr>
        <p:spPr>
          <a:xfrm>
            <a:off x="4178300" y="1600200"/>
            <a:ext cx="3521075" cy="4525963"/>
          </a:xfrm>
        </p:spPr>
        <p:txBody>
          <a:bodyPr/>
          <a:lstStyle/>
          <a:p>
            <a:r>
              <a:rPr lang="en-US" altLang="en-US" smtClean="0"/>
              <a:t>Weakness</a:t>
            </a:r>
          </a:p>
          <a:p>
            <a:pPr lvl="1"/>
            <a:r>
              <a:rPr lang="en-US" altLang="en-US" smtClean="0"/>
              <a:t>Suggests communication and meaning are the same</a:t>
            </a:r>
          </a:p>
        </p:txBody>
      </p:sp>
    </p:spTree>
    <p:extLst>
      <p:ext uri="{BB962C8B-B14F-4D97-AF65-F5344CB8AC3E}">
        <p14:creationId xmlns:p14="http://schemas.microsoft.com/office/powerpoint/2010/main" val="31463084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Manager’s role</a:t>
            </a:r>
            <a:endParaRPr lang="en-GB" dirty="0"/>
          </a:p>
        </p:txBody>
      </p:sp>
      <p:sp>
        <p:nvSpPr>
          <p:cNvPr id="3" name="Content Placeholder 2"/>
          <p:cNvSpPr>
            <a:spLocks noGrp="1"/>
          </p:cNvSpPr>
          <p:nvPr>
            <p:ph idx="1"/>
          </p:nvPr>
        </p:nvSpPr>
        <p:spPr>
          <a:xfrm>
            <a:off x="251520" y="1124744"/>
            <a:ext cx="8579296" cy="3917032"/>
          </a:xfrm>
        </p:spPr>
        <p:txBody>
          <a:bodyPr>
            <a:noAutofit/>
          </a:bodyPr>
          <a:lstStyle/>
          <a:p>
            <a:pPr marL="0" indent="0">
              <a:buNone/>
            </a:pPr>
            <a:r>
              <a:rPr lang="en-GB" sz="2000" dirty="0"/>
              <a:t>The manager’s role can be said to be 20 per cent doing and 80 per cent putting it across, </a:t>
            </a:r>
            <a:r>
              <a:rPr lang="en-GB" sz="2000" dirty="0" smtClean="0"/>
              <a:t>that is</a:t>
            </a:r>
            <a:r>
              <a:rPr lang="en-GB" sz="2000" dirty="0"/>
              <a:t>, communicating. </a:t>
            </a:r>
            <a:endParaRPr lang="en-GB" sz="2000" dirty="0" smtClean="0"/>
          </a:p>
          <a:p>
            <a:endParaRPr lang="en-GB" sz="2000" dirty="0"/>
          </a:p>
          <a:p>
            <a:pPr marL="0" indent="0">
              <a:buNone/>
            </a:pPr>
            <a:r>
              <a:rPr lang="en-GB" sz="2000" dirty="0" smtClean="0"/>
              <a:t>People </a:t>
            </a:r>
            <a:r>
              <a:rPr lang="en-GB" sz="2000" dirty="0"/>
              <a:t>recognize the need to communicate but </a:t>
            </a:r>
            <a:r>
              <a:rPr lang="en-GB" sz="2000" dirty="0" smtClean="0"/>
              <a:t>find </a:t>
            </a:r>
            <a:r>
              <a:rPr lang="en-GB" sz="2000" dirty="0"/>
              <a:t>it </a:t>
            </a:r>
            <a:r>
              <a:rPr lang="en-GB" sz="2000" dirty="0" smtClean="0"/>
              <a:t>difficult</a:t>
            </a:r>
            <a:r>
              <a:rPr lang="en-GB" sz="2000" dirty="0"/>
              <a:t>. </a:t>
            </a:r>
            <a:endParaRPr lang="en-GB" sz="2000" dirty="0" smtClean="0"/>
          </a:p>
          <a:p>
            <a:pPr marL="0" indent="0">
              <a:buNone/>
            </a:pPr>
            <a:r>
              <a:rPr lang="en-GB" sz="2000" dirty="0" smtClean="0"/>
              <a:t>There </a:t>
            </a:r>
            <a:r>
              <a:rPr lang="en-GB" sz="2000" dirty="0"/>
              <a:t>are two forms of communication:</a:t>
            </a:r>
          </a:p>
          <a:p>
            <a:pPr>
              <a:buAutoNum type="arabicPeriod"/>
            </a:pPr>
            <a:r>
              <a:rPr lang="en-GB" sz="2000" dirty="0" smtClean="0"/>
              <a:t>Intra-personal </a:t>
            </a:r>
            <a:r>
              <a:rPr lang="en-GB" sz="2000" dirty="0"/>
              <a:t>communication, which takes place when we converse with ourselves. </a:t>
            </a:r>
            <a:endParaRPr lang="en-GB" sz="2000" dirty="0" smtClean="0"/>
          </a:p>
          <a:p>
            <a:pPr marL="0" indent="0">
              <a:buNone/>
            </a:pPr>
            <a:r>
              <a:rPr lang="en-GB" sz="2000" dirty="0" smtClean="0"/>
              <a:t>e.g. ask </a:t>
            </a:r>
            <a:r>
              <a:rPr lang="en-GB" sz="2000" dirty="0"/>
              <a:t>ourselves questions, </a:t>
            </a:r>
            <a:r>
              <a:rPr lang="en-GB" sz="2000" dirty="0" smtClean="0"/>
              <a:t>reflect </a:t>
            </a:r>
            <a:r>
              <a:rPr lang="en-GB" sz="2000" dirty="0"/>
              <a:t>on </a:t>
            </a:r>
            <a:r>
              <a:rPr lang="en-GB" sz="2000" dirty="0" smtClean="0"/>
              <a:t>events, </a:t>
            </a:r>
            <a:r>
              <a:rPr lang="en-GB" sz="2000" dirty="0"/>
              <a:t>consider </a:t>
            </a:r>
            <a:r>
              <a:rPr lang="en-GB" sz="2000" dirty="0" smtClean="0"/>
              <a:t>actions </a:t>
            </a:r>
            <a:r>
              <a:rPr lang="en-GB" sz="2000" dirty="0"/>
              <a:t>we have taken or not </a:t>
            </a:r>
            <a:r>
              <a:rPr lang="en-GB" sz="2000" dirty="0" smtClean="0"/>
              <a:t>taken etc.</a:t>
            </a:r>
            <a:endParaRPr lang="en-GB" sz="2000" dirty="0"/>
          </a:p>
          <a:p>
            <a:pPr marL="0" indent="0">
              <a:buNone/>
            </a:pPr>
            <a:endParaRPr lang="en-GB" sz="2000" dirty="0" smtClean="0"/>
          </a:p>
          <a:p>
            <a:pPr marL="0" indent="0">
              <a:buNone/>
            </a:pPr>
            <a:r>
              <a:rPr lang="en-GB" sz="2000" dirty="0" smtClean="0"/>
              <a:t>2</a:t>
            </a:r>
            <a:r>
              <a:rPr lang="en-GB" sz="2000" dirty="0"/>
              <a:t>. Inter-personal communication, which takes the form of conveying or exchanging information</a:t>
            </a:r>
            <a:r>
              <a:rPr lang="en-GB" sz="2000" dirty="0" smtClean="0"/>
              <a:t>, instructions</a:t>
            </a:r>
            <a:r>
              <a:rPr lang="en-GB" sz="2000" dirty="0"/>
              <a:t>, observations or comments to and between people</a:t>
            </a:r>
            <a:r>
              <a:rPr lang="en-GB" sz="2000" dirty="0" smtClean="0"/>
              <a:t>.</a:t>
            </a:r>
            <a:endParaRPr lang="en-GB" sz="2000" dirty="0"/>
          </a:p>
        </p:txBody>
      </p:sp>
      <p:sp>
        <p:nvSpPr>
          <p:cNvPr id="4" name="TextBox 3"/>
          <p:cNvSpPr txBox="1"/>
          <p:nvPr/>
        </p:nvSpPr>
        <p:spPr>
          <a:xfrm>
            <a:off x="5796136" y="5301208"/>
            <a:ext cx="1890261" cy="369332"/>
          </a:xfrm>
          <a:prstGeom prst="rect">
            <a:avLst/>
          </a:prstGeom>
          <a:noFill/>
        </p:spPr>
        <p:txBody>
          <a:bodyPr wrap="none" rtlCol="0">
            <a:spAutoFit/>
          </a:bodyPr>
          <a:lstStyle/>
          <a:p>
            <a:r>
              <a:rPr lang="en-GB" dirty="0" smtClean="0"/>
              <a:t>Armstrong, 2012</a:t>
            </a:r>
            <a:endParaRPr lang="en-GB" dirty="0"/>
          </a:p>
        </p:txBody>
      </p:sp>
    </p:spTree>
    <p:extLst>
      <p:ext uri="{BB962C8B-B14F-4D97-AF65-F5344CB8AC3E}">
        <p14:creationId xmlns:p14="http://schemas.microsoft.com/office/powerpoint/2010/main" val="38376698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to communication</a:t>
            </a:r>
            <a:endParaRPr lang="en-GB" dirty="0"/>
          </a:p>
        </p:txBody>
      </p:sp>
      <p:sp>
        <p:nvSpPr>
          <p:cNvPr id="3" name="Content Placeholder 2"/>
          <p:cNvSpPr>
            <a:spLocks noGrp="1"/>
          </p:cNvSpPr>
          <p:nvPr>
            <p:ph idx="1"/>
          </p:nvPr>
        </p:nvSpPr>
        <p:spPr>
          <a:xfrm>
            <a:off x="457200" y="1600201"/>
            <a:ext cx="5122912" cy="3917032"/>
          </a:xfrm>
        </p:spPr>
        <p:txBody>
          <a:bodyPr>
            <a:normAutofit lnSpcReduction="10000"/>
          </a:bodyPr>
          <a:lstStyle/>
          <a:p>
            <a:r>
              <a:rPr lang="en-GB" dirty="0" smtClean="0"/>
              <a:t>All </a:t>
            </a:r>
            <a:r>
              <a:rPr lang="en-GB" dirty="0"/>
              <a:t>sorts of </a:t>
            </a:r>
            <a:r>
              <a:rPr lang="en-GB" dirty="0" smtClean="0"/>
              <a:t>barriers exist </a:t>
            </a:r>
            <a:r>
              <a:rPr lang="en-GB" dirty="0"/>
              <a:t>between the communicator and the receiver. </a:t>
            </a:r>
            <a:endParaRPr lang="en-GB" dirty="0" smtClean="0"/>
          </a:p>
          <a:p>
            <a:r>
              <a:rPr lang="en-GB" dirty="0" smtClean="0"/>
              <a:t>Unless </a:t>
            </a:r>
            <a:r>
              <a:rPr lang="en-GB" dirty="0"/>
              <a:t>these </a:t>
            </a:r>
            <a:r>
              <a:rPr lang="en-GB" dirty="0" smtClean="0"/>
              <a:t>barriers are </a:t>
            </a:r>
            <a:r>
              <a:rPr lang="en-GB" dirty="0"/>
              <a:t>overcome, the message will be distorted or will not get through. </a:t>
            </a:r>
            <a:r>
              <a:rPr lang="en-GB" dirty="0" smtClean="0"/>
              <a:t>It </a:t>
            </a:r>
            <a:r>
              <a:rPr lang="en-GB" dirty="0"/>
              <a:t>will fail to persuade</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124074"/>
            <a:ext cx="3490208" cy="3177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87746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395288" y="836613"/>
            <a:ext cx="7467600" cy="1417637"/>
          </a:xfrm>
        </p:spPr>
        <p:txBody>
          <a:bodyPr rtlCol="0">
            <a:normAutofit fontScale="90000"/>
          </a:bodyPr>
          <a:lstStyle/>
          <a:p>
            <a:pPr eaLnBrk="1" fontAlgn="auto" hangingPunct="1">
              <a:spcAft>
                <a:spcPts val="0"/>
              </a:spcAft>
              <a:defRPr/>
            </a:pPr>
            <a:r>
              <a:rPr lang="en-GB" sz="4000" dirty="0" smtClean="0">
                <a:latin typeface="Arial Black" pitchFamily="34" charset="0"/>
              </a:rPr>
              <a:t/>
            </a:r>
            <a:br>
              <a:rPr lang="en-GB" sz="4000" dirty="0" smtClean="0">
                <a:latin typeface="Arial Black" pitchFamily="34" charset="0"/>
              </a:rPr>
            </a:br>
            <a:r>
              <a:rPr lang="en-GB" sz="4000" dirty="0" smtClean="0">
                <a:latin typeface="Arial Black" pitchFamily="34" charset="0"/>
              </a:rPr>
              <a:t/>
            </a:r>
            <a:br>
              <a:rPr lang="en-GB" sz="4000" dirty="0" smtClean="0">
                <a:latin typeface="Arial Black" pitchFamily="34" charset="0"/>
              </a:rPr>
            </a:br>
            <a:r>
              <a:rPr lang="en-GB" sz="4000" dirty="0" smtClean="0">
                <a:latin typeface="Arial Black" pitchFamily="34" charset="0"/>
              </a:rPr>
              <a:t>Who is responsible for the communication process?</a:t>
            </a:r>
          </a:p>
        </p:txBody>
      </p:sp>
      <p:pic>
        <p:nvPicPr>
          <p:cNvPr id="4099"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0" y="2857500"/>
            <a:ext cx="3052763" cy="225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2156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smtClean="0">
                <a:latin typeface="Arial" charset="0"/>
                <a:cs typeface="Arial" charset="0"/>
              </a:rPr>
              <a:t>How do we communicate?</a:t>
            </a:r>
          </a:p>
        </p:txBody>
      </p:sp>
      <p:sp>
        <p:nvSpPr>
          <p:cNvPr id="12291" name="Rectangle 3"/>
          <p:cNvSpPr>
            <a:spLocks noGrp="1" noChangeArrowheads="1"/>
          </p:cNvSpPr>
          <p:nvPr>
            <p:ph idx="1"/>
          </p:nvPr>
        </p:nvSpPr>
        <p:spPr/>
        <p:txBody>
          <a:bodyPr rtlCol="0">
            <a:normAutofit fontScale="77500" lnSpcReduction="20000"/>
          </a:bodyPr>
          <a:lstStyle/>
          <a:p>
            <a:pPr eaLnBrk="1" fontAlgn="auto" hangingPunct="1">
              <a:lnSpc>
                <a:spcPct val="90000"/>
              </a:lnSpc>
              <a:spcAft>
                <a:spcPts val="0"/>
              </a:spcAft>
              <a:buFont typeface="Arial" pitchFamily="34" charset="0"/>
              <a:buChar char="•"/>
              <a:defRPr/>
            </a:pPr>
            <a:r>
              <a:rPr lang="en-GB" smtClean="0">
                <a:latin typeface="Arial" charset="0"/>
                <a:cs typeface="Arial" charset="0"/>
              </a:rPr>
              <a:t>Usually verbally or in writing</a:t>
            </a:r>
          </a:p>
          <a:p>
            <a:pPr eaLnBrk="1" fontAlgn="auto" hangingPunct="1">
              <a:lnSpc>
                <a:spcPct val="90000"/>
              </a:lnSpc>
              <a:spcAft>
                <a:spcPts val="0"/>
              </a:spcAft>
              <a:buFont typeface="Arial" pitchFamily="34" charset="0"/>
              <a:buChar char="•"/>
              <a:defRPr/>
            </a:pPr>
            <a:r>
              <a:rPr lang="en-GB" smtClean="0">
                <a:latin typeface="Arial" charset="0"/>
                <a:cs typeface="Arial" charset="0"/>
              </a:rPr>
              <a:t>Many diverse ways off communicating</a:t>
            </a:r>
          </a:p>
          <a:p>
            <a:pPr eaLnBrk="1" fontAlgn="auto" hangingPunct="1">
              <a:lnSpc>
                <a:spcPct val="90000"/>
              </a:lnSpc>
              <a:spcAft>
                <a:spcPts val="0"/>
              </a:spcAft>
              <a:buFont typeface="Arial" pitchFamily="34" charset="0"/>
              <a:buChar char="•"/>
              <a:defRPr/>
            </a:pPr>
            <a:r>
              <a:rPr lang="en-GB" smtClean="0">
                <a:latin typeface="Arial" charset="0"/>
                <a:cs typeface="Arial" charset="0"/>
              </a:rPr>
              <a:t>Attitudes</a:t>
            </a:r>
          </a:p>
          <a:p>
            <a:pPr eaLnBrk="1" fontAlgn="auto" hangingPunct="1">
              <a:lnSpc>
                <a:spcPct val="90000"/>
              </a:lnSpc>
              <a:spcAft>
                <a:spcPts val="0"/>
              </a:spcAft>
              <a:buFont typeface="Arial" pitchFamily="34" charset="0"/>
              <a:buChar char="•"/>
              <a:defRPr/>
            </a:pPr>
            <a:r>
              <a:rPr lang="en-GB" smtClean="0">
                <a:latin typeface="Arial" charset="0"/>
                <a:cs typeface="Arial" charset="0"/>
              </a:rPr>
              <a:t>Behaviour – the things we do – the things we don’t do</a:t>
            </a:r>
          </a:p>
          <a:p>
            <a:pPr eaLnBrk="1" fontAlgn="auto" hangingPunct="1">
              <a:lnSpc>
                <a:spcPct val="90000"/>
              </a:lnSpc>
              <a:spcAft>
                <a:spcPts val="0"/>
              </a:spcAft>
              <a:buFont typeface="Arial" pitchFamily="34" charset="0"/>
              <a:buChar char="•"/>
              <a:defRPr/>
            </a:pPr>
            <a:r>
              <a:rPr lang="en-GB" smtClean="0">
                <a:latin typeface="Arial" charset="0"/>
                <a:cs typeface="Arial" charset="0"/>
              </a:rPr>
              <a:t>Body language e.g. gestures, nodding, eye contact, proximity, facial expressions</a:t>
            </a:r>
          </a:p>
          <a:p>
            <a:pPr eaLnBrk="1" fontAlgn="auto" hangingPunct="1">
              <a:lnSpc>
                <a:spcPct val="90000"/>
              </a:lnSpc>
              <a:spcAft>
                <a:spcPts val="0"/>
              </a:spcAft>
              <a:buFont typeface="Arial" pitchFamily="34" charset="0"/>
              <a:buChar char="•"/>
              <a:defRPr/>
            </a:pPr>
            <a:r>
              <a:rPr lang="en-GB" smtClean="0">
                <a:latin typeface="Arial" charset="0"/>
                <a:cs typeface="Arial" charset="0"/>
              </a:rPr>
              <a:t>Dress</a:t>
            </a:r>
          </a:p>
          <a:p>
            <a:pPr eaLnBrk="1" fontAlgn="auto" hangingPunct="1">
              <a:lnSpc>
                <a:spcPct val="90000"/>
              </a:lnSpc>
              <a:spcAft>
                <a:spcPts val="0"/>
              </a:spcAft>
              <a:buFont typeface="Arial" pitchFamily="34" charset="0"/>
              <a:buChar char="•"/>
              <a:defRPr/>
            </a:pPr>
            <a:r>
              <a:rPr lang="en-GB" smtClean="0">
                <a:latin typeface="Arial" charset="0"/>
                <a:cs typeface="Arial" charset="0"/>
              </a:rPr>
              <a:t>Likes / dislikes / preferences / hobbies</a:t>
            </a:r>
          </a:p>
          <a:p>
            <a:pPr eaLnBrk="1" fontAlgn="auto" hangingPunct="1">
              <a:lnSpc>
                <a:spcPct val="90000"/>
              </a:lnSpc>
              <a:spcAft>
                <a:spcPts val="0"/>
              </a:spcAft>
              <a:buFont typeface="Arial" pitchFamily="34" charset="0"/>
              <a:buChar char="•"/>
              <a:defRPr/>
            </a:pPr>
            <a:r>
              <a:rPr lang="en-GB" smtClean="0">
                <a:latin typeface="Arial" charset="0"/>
                <a:cs typeface="Arial" charset="0"/>
              </a:rPr>
              <a:t>Silence!</a:t>
            </a:r>
          </a:p>
          <a:p>
            <a:pPr eaLnBrk="1" fontAlgn="auto" hangingPunct="1">
              <a:lnSpc>
                <a:spcPct val="90000"/>
              </a:lnSpc>
              <a:spcAft>
                <a:spcPts val="0"/>
              </a:spcAft>
              <a:buFont typeface="Arial" pitchFamily="34" charset="0"/>
              <a:buChar char="•"/>
              <a:defRPr/>
            </a:pPr>
            <a:r>
              <a:rPr lang="en-GB" smtClean="0">
                <a:latin typeface="Arial" charset="0"/>
                <a:cs typeface="Arial" charset="0"/>
              </a:rPr>
              <a:t>Prejudices / beliefs</a:t>
            </a:r>
          </a:p>
        </p:txBody>
      </p:sp>
      <p:pic>
        <p:nvPicPr>
          <p:cNvPr id="6148"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0813" y="4143375"/>
            <a:ext cx="2044700"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95240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b="1" dirty="0" smtClean="0">
                <a:cs typeface="Arial" charset="0"/>
              </a:rPr>
              <a:t>Non-verbal behaviour</a:t>
            </a:r>
          </a:p>
        </p:txBody>
      </p:sp>
      <p:sp>
        <p:nvSpPr>
          <p:cNvPr id="13315" name="Content Placeholder 2"/>
          <p:cNvSpPr>
            <a:spLocks noGrp="1"/>
          </p:cNvSpPr>
          <p:nvPr>
            <p:ph sz="half" idx="1"/>
          </p:nvPr>
        </p:nvSpPr>
        <p:spPr>
          <a:xfrm>
            <a:off x="455613" y="1357313"/>
            <a:ext cx="5402262" cy="4738687"/>
          </a:xfrm>
        </p:spPr>
        <p:txBody>
          <a:bodyPr rtlCol="0">
            <a:normAutofit/>
          </a:bodyPr>
          <a:lstStyle/>
          <a:p>
            <a:pPr eaLnBrk="1" fontAlgn="auto" hangingPunct="1">
              <a:spcAft>
                <a:spcPts val="0"/>
              </a:spcAft>
              <a:buFont typeface="Arial" pitchFamily="34" charset="0"/>
              <a:buChar char="•"/>
              <a:defRPr/>
            </a:pPr>
            <a:r>
              <a:rPr lang="en-GB" sz="2400" dirty="0" smtClean="0">
                <a:latin typeface="Arial" charset="0"/>
                <a:cs typeface="Arial" charset="0"/>
              </a:rPr>
              <a:t>We communicate without speaking!</a:t>
            </a:r>
          </a:p>
          <a:p>
            <a:pPr eaLnBrk="1" fontAlgn="auto" hangingPunct="1">
              <a:spcAft>
                <a:spcPts val="0"/>
              </a:spcAft>
              <a:buFont typeface="Arial" pitchFamily="34" charset="0"/>
              <a:buChar char="•"/>
              <a:defRPr/>
            </a:pPr>
            <a:r>
              <a:rPr lang="en-GB" sz="2400" dirty="0" smtClean="0">
                <a:latin typeface="Arial" charset="0"/>
                <a:cs typeface="Arial" charset="0"/>
              </a:rPr>
              <a:t>Non-verbal behaviour is extremely powerful </a:t>
            </a:r>
          </a:p>
          <a:p>
            <a:pPr eaLnBrk="1" fontAlgn="auto" hangingPunct="1">
              <a:spcAft>
                <a:spcPts val="0"/>
              </a:spcAft>
              <a:buFont typeface="Arial" pitchFamily="34" charset="0"/>
              <a:buChar char="•"/>
              <a:defRPr/>
            </a:pPr>
            <a:r>
              <a:rPr lang="en-GB" sz="2400" dirty="0" err="1" smtClean="0">
                <a:latin typeface="Arial" charset="0"/>
                <a:cs typeface="Arial" charset="0"/>
              </a:rPr>
              <a:t>Mehrabian</a:t>
            </a:r>
            <a:r>
              <a:rPr lang="en-GB" sz="2400" dirty="0" smtClean="0">
                <a:latin typeface="Arial" charset="0"/>
                <a:cs typeface="Arial" charset="0"/>
              </a:rPr>
              <a:t> (1970) suggests that when communicating, our feelings and attitudes are conveyed:</a:t>
            </a:r>
          </a:p>
          <a:p>
            <a:pPr lvl="1" eaLnBrk="1" fontAlgn="auto" hangingPunct="1">
              <a:spcAft>
                <a:spcPts val="0"/>
              </a:spcAft>
              <a:buFont typeface="Arial" pitchFamily="34" charset="0"/>
              <a:buChar char="–"/>
              <a:defRPr/>
            </a:pPr>
            <a:r>
              <a:rPr lang="en-GB" dirty="0" smtClean="0">
                <a:latin typeface="Arial" charset="0"/>
                <a:cs typeface="Arial" charset="0"/>
              </a:rPr>
              <a:t>7% from our words</a:t>
            </a:r>
          </a:p>
          <a:p>
            <a:pPr lvl="1" eaLnBrk="1" fontAlgn="auto" hangingPunct="1">
              <a:spcAft>
                <a:spcPts val="0"/>
              </a:spcAft>
              <a:buFont typeface="Arial" pitchFamily="34" charset="0"/>
              <a:buChar char="–"/>
              <a:defRPr/>
            </a:pPr>
            <a:r>
              <a:rPr lang="en-GB" dirty="0" smtClean="0">
                <a:latin typeface="Arial" charset="0"/>
                <a:cs typeface="Arial" charset="0"/>
              </a:rPr>
              <a:t>38% from our voice</a:t>
            </a:r>
          </a:p>
          <a:p>
            <a:pPr lvl="1" eaLnBrk="1" fontAlgn="auto" hangingPunct="1">
              <a:spcAft>
                <a:spcPts val="0"/>
              </a:spcAft>
              <a:buFont typeface="Arial" pitchFamily="34" charset="0"/>
              <a:buChar char="–"/>
              <a:defRPr/>
            </a:pPr>
            <a:r>
              <a:rPr lang="en-GB" dirty="0" smtClean="0">
                <a:latin typeface="Arial" charset="0"/>
                <a:cs typeface="Arial" charset="0"/>
              </a:rPr>
              <a:t>55% from our body langua</a:t>
            </a:r>
            <a:r>
              <a:rPr lang="en-GB" dirty="0" smtClean="0"/>
              <a:t>ge</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GB" dirty="0" smtClean="0"/>
          </a:p>
        </p:txBody>
      </p:sp>
    </p:spTree>
    <p:extLst>
      <p:ext uri="{BB962C8B-B14F-4D97-AF65-F5344CB8AC3E}">
        <p14:creationId xmlns:p14="http://schemas.microsoft.com/office/powerpoint/2010/main" val="13809998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p:txBody>
          <a:bodyPr/>
          <a:lstStyle/>
          <a:p>
            <a:pPr eaLnBrk="1" hangingPunct="1"/>
            <a:r>
              <a:rPr lang="en-GB" altLang="en-US" b="1" smtClean="0">
                <a:latin typeface="Arial" charset="0"/>
                <a:cs typeface="Arial" charset="0"/>
              </a:rPr>
              <a:t>Communication methods</a:t>
            </a:r>
          </a:p>
        </p:txBody>
      </p:sp>
      <p:sp>
        <p:nvSpPr>
          <p:cNvPr id="14339" name="Content Placeholder 4"/>
          <p:cNvSpPr>
            <a:spLocks noGrp="1"/>
          </p:cNvSpPr>
          <p:nvPr>
            <p:ph sz="half" idx="1"/>
          </p:nvPr>
        </p:nvSpPr>
        <p:spPr/>
        <p:txBody>
          <a:bodyPr rtlCol="0">
            <a:normAutofit fontScale="92500" lnSpcReduction="10000"/>
          </a:bodyPr>
          <a:lstStyle/>
          <a:p>
            <a:pPr eaLnBrk="1" fontAlgn="auto" hangingPunct="1">
              <a:spcAft>
                <a:spcPts val="0"/>
              </a:spcAft>
              <a:buFont typeface="Arial" pitchFamily="34" charset="0"/>
              <a:buChar char="•"/>
              <a:defRPr/>
            </a:pPr>
            <a:r>
              <a:rPr lang="en-GB" smtClean="0">
                <a:latin typeface="Arial" charset="0"/>
                <a:cs typeface="Arial" charset="0"/>
              </a:rPr>
              <a:t>Telephone (particularly mobiles)</a:t>
            </a:r>
          </a:p>
          <a:p>
            <a:pPr eaLnBrk="1" fontAlgn="auto" hangingPunct="1">
              <a:spcAft>
                <a:spcPts val="0"/>
              </a:spcAft>
              <a:buFont typeface="Arial" pitchFamily="34" charset="0"/>
              <a:buChar char="•"/>
              <a:defRPr/>
            </a:pPr>
            <a:r>
              <a:rPr lang="en-GB" smtClean="0">
                <a:latin typeface="Arial" charset="0"/>
                <a:cs typeface="Arial" charset="0"/>
              </a:rPr>
              <a:t>E-mail</a:t>
            </a:r>
          </a:p>
          <a:p>
            <a:pPr eaLnBrk="1" fontAlgn="auto" hangingPunct="1">
              <a:spcAft>
                <a:spcPts val="0"/>
              </a:spcAft>
              <a:buFont typeface="Arial" pitchFamily="34" charset="0"/>
              <a:buChar char="•"/>
              <a:defRPr/>
            </a:pPr>
            <a:r>
              <a:rPr lang="en-GB" smtClean="0">
                <a:latin typeface="Arial" charset="0"/>
                <a:cs typeface="Arial" charset="0"/>
              </a:rPr>
              <a:t>Letter</a:t>
            </a:r>
          </a:p>
          <a:p>
            <a:pPr eaLnBrk="1" fontAlgn="auto" hangingPunct="1">
              <a:spcAft>
                <a:spcPts val="0"/>
              </a:spcAft>
              <a:buFont typeface="Arial" pitchFamily="34" charset="0"/>
              <a:buChar char="•"/>
              <a:defRPr/>
            </a:pPr>
            <a:r>
              <a:rPr lang="en-GB" smtClean="0">
                <a:latin typeface="Arial" charset="0"/>
                <a:cs typeface="Arial" charset="0"/>
              </a:rPr>
              <a:t>Noticeboard</a:t>
            </a:r>
          </a:p>
          <a:p>
            <a:pPr eaLnBrk="1" fontAlgn="auto" hangingPunct="1">
              <a:spcAft>
                <a:spcPts val="0"/>
              </a:spcAft>
              <a:buFont typeface="Arial" pitchFamily="34" charset="0"/>
              <a:buChar char="•"/>
              <a:defRPr/>
            </a:pPr>
            <a:r>
              <a:rPr lang="en-GB" smtClean="0">
                <a:latin typeface="Arial" charset="0"/>
                <a:cs typeface="Arial" charset="0"/>
              </a:rPr>
              <a:t>Report</a:t>
            </a:r>
          </a:p>
          <a:p>
            <a:pPr eaLnBrk="1" fontAlgn="auto" hangingPunct="1">
              <a:spcAft>
                <a:spcPts val="0"/>
              </a:spcAft>
              <a:buFont typeface="Arial" pitchFamily="34" charset="0"/>
              <a:buChar char="•"/>
              <a:defRPr/>
            </a:pPr>
            <a:r>
              <a:rPr lang="en-GB" smtClean="0">
                <a:latin typeface="Arial" charset="0"/>
                <a:cs typeface="Arial" charset="0"/>
              </a:rPr>
              <a:t>Internet</a:t>
            </a:r>
          </a:p>
          <a:p>
            <a:pPr eaLnBrk="1" fontAlgn="auto" hangingPunct="1">
              <a:spcAft>
                <a:spcPts val="0"/>
              </a:spcAft>
              <a:buFont typeface="Arial" pitchFamily="34" charset="0"/>
              <a:buChar char="•"/>
              <a:defRPr/>
            </a:pPr>
            <a:r>
              <a:rPr lang="en-GB" smtClean="0">
                <a:latin typeface="Arial" charset="0"/>
                <a:cs typeface="Arial" charset="0"/>
              </a:rPr>
              <a:t>Intranet</a:t>
            </a:r>
          </a:p>
          <a:p>
            <a:pPr eaLnBrk="1" fontAlgn="auto" hangingPunct="1">
              <a:spcAft>
                <a:spcPts val="0"/>
              </a:spcAft>
              <a:buFont typeface="Arial" pitchFamily="34" charset="0"/>
              <a:buChar char="•"/>
              <a:defRPr/>
            </a:pPr>
            <a:r>
              <a:rPr lang="en-GB" smtClean="0">
                <a:latin typeface="Arial" charset="0"/>
                <a:cs typeface="Arial" charset="0"/>
              </a:rPr>
              <a:t>Face to face</a:t>
            </a:r>
          </a:p>
          <a:p>
            <a:pPr eaLnBrk="1" fontAlgn="auto" hangingPunct="1">
              <a:spcAft>
                <a:spcPts val="0"/>
              </a:spcAft>
              <a:buFont typeface="Arial" pitchFamily="34" charset="0"/>
              <a:buChar char="•"/>
              <a:defRPr/>
            </a:pPr>
            <a:endParaRPr lang="en-GB" smtClean="0"/>
          </a:p>
        </p:txBody>
      </p:sp>
      <p:pic>
        <p:nvPicPr>
          <p:cNvPr id="8196"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3995936" y="3268473"/>
            <a:ext cx="1928813" cy="2057400"/>
          </a:xfrm>
          <a:noFill/>
        </p:spPr>
      </p:pic>
      <p:pic>
        <p:nvPicPr>
          <p:cNvPr id="8197" name="Picture 1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0813" y="1500188"/>
            <a:ext cx="1771650"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8789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smtClean="0">
                <a:latin typeface="Arial" charset="0"/>
                <a:cs typeface="Arial" charset="0"/>
              </a:rPr>
              <a:t>The importance of feedback</a:t>
            </a:r>
          </a:p>
        </p:txBody>
      </p:sp>
      <p:sp>
        <p:nvSpPr>
          <p:cNvPr id="9219" name="Rectangle 3"/>
          <p:cNvSpPr>
            <a:spLocks noGrp="1" noChangeArrowheads="1"/>
          </p:cNvSpPr>
          <p:nvPr>
            <p:ph idx="1"/>
          </p:nvPr>
        </p:nvSpPr>
        <p:spPr/>
        <p:txBody>
          <a:bodyPr/>
          <a:lstStyle/>
          <a:p>
            <a:pPr eaLnBrk="1" hangingPunct="1"/>
            <a:r>
              <a:rPr lang="en-GB" altLang="en-US" sz="2800" smtClean="0">
                <a:latin typeface="Arial" charset="0"/>
                <a:cs typeface="Arial" charset="0"/>
              </a:rPr>
              <a:t>Feedback confirm two things:</a:t>
            </a:r>
          </a:p>
          <a:p>
            <a:pPr lvl="1" eaLnBrk="1" hangingPunct="1"/>
            <a:r>
              <a:rPr lang="en-GB" altLang="en-US" smtClean="0">
                <a:latin typeface="Arial" charset="0"/>
                <a:cs typeface="Arial" charset="0"/>
              </a:rPr>
              <a:t>Whether the message has been received </a:t>
            </a:r>
          </a:p>
          <a:p>
            <a:pPr lvl="1" eaLnBrk="1" hangingPunct="1"/>
            <a:r>
              <a:rPr lang="en-GB" altLang="en-US" smtClean="0">
                <a:latin typeface="Arial" charset="0"/>
                <a:cs typeface="Arial" charset="0"/>
              </a:rPr>
              <a:t>Whether it has been interpreted correctly</a:t>
            </a:r>
          </a:p>
          <a:p>
            <a:pPr lvl="1" eaLnBrk="1" hangingPunct="1"/>
            <a:endParaRPr lang="en-GB" altLang="en-US" smtClean="0">
              <a:latin typeface="Arial" charset="0"/>
              <a:cs typeface="Arial" charset="0"/>
            </a:endParaRPr>
          </a:p>
          <a:p>
            <a:pPr eaLnBrk="1" hangingPunct="1"/>
            <a:r>
              <a:rPr lang="en-GB" altLang="en-US" sz="2800" smtClean="0">
                <a:latin typeface="Arial" charset="0"/>
                <a:cs typeface="Arial" charset="0"/>
              </a:rPr>
              <a:t>Without feedback you have no idea whether  the communication has been effective or not</a:t>
            </a:r>
          </a:p>
        </p:txBody>
      </p:sp>
      <p:pic>
        <p:nvPicPr>
          <p:cNvPr id="922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8063" y="5072063"/>
            <a:ext cx="2563812"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62265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b="1" smtClean="0">
                <a:latin typeface="Arial" charset="0"/>
                <a:cs typeface="Arial" charset="0"/>
              </a:rPr>
              <a:t>How do we get feedback?</a:t>
            </a:r>
          </a:p>
        </p:txBody>
      </p:sp>
      <p:sp>
        <p:nvSpPr>
          <p:cNvPr id="10243" name="Rectangle 3"/>
          <p:cNvSpPr>
            <a:spLocks noGrp="1" noChangeArrowheads="1"/>
          </p:cNvSpPr>
          <p:nvPr>
            <p:ph idx="1"/>
          </p:nvPr>
        </p:nvSpPr>
        <p:spPr/>
        <p:txBody>
          <a:bodyPr/>
          <a:lstStyle/>
          <a:p>
            <a:pPr eaLnBrk="1" hangingPunct="1"/>
            <a:r>
              <a:rPr lang="en-GB" altLang="en-US" smtClean="0">
                <a:latin typeface="Arial" charset="0"/>
                <a:cs typeface="Arial" charset="0"/>
              </a:rPr>
              <a:t>Asking questions</a:t>
            </a:r>
          </a:p>
          <a:p>
            <a:pPr eaLnBrk="1" hangingPunct="1"/>
            <a:r>
              <a:rPr lang="en-GB" altLang="en-US" smtClean="0">
                <a:latin typeface="Arial" charset="0"/>
                <a:cs typeface="Arial" charset="0"/>
              </a:rPr>
              <a:t>Listening and observing</a:t>
            </a:r>
          </a:p>
          <a:p>
            <a:pPr eaLnBrk="1" hangingPunct="1"/>
            <a:r>
              <a:rPr lang="en-GB" altLang="en-US" smtClean="0">
                <a:latin typeface="Arial" charset="0"/>
                <a:cs typeface="Arial" charset="0"/>
              </a:rPr>
              <a:t>Looking for signals</a:t>
            </a:r>
          </a:p>
          <a:p>
            <a:pPr eaLnBrk="1" hangingPunct="1"/>
            <a:r>
              <a:rPr lang="en-GB" altLang="en-US" smtClean="0">
                <a:latin typeface="Arial" charset="0"/>
                <a:cs typeface="Arial" charset="0"/>
              </a:rPr>
              <a:t>Remember: if you don’t get feedback the communication process may have failed</a:t>
            </a:r>
          </a:p>
        </p:txBody>
      </p:sp>
      <p:pic>
        <p:nvPicPr>
          <p:cNvPr id="10244" name="Picture 4" descr="j023802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525" y="4508500"/>
            <a:ext cx="2808288"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11540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4000" b="1" dirty="0" smtClean="0">
                <a:latin typeface="Arial" pitchFamily="34" charset="0"/>
                <a:cs typeface="Arial" pitchFamily="34" charset="0"/>
              </a:rPr>
              <a:t>Barriers to effective communication</a:t>
            </a:r>
          </a:p>
        </p:txBody>
      </p:sp>
      <p:sp>
        <p:nvSpPr>
          <p:cNvPr id="11267" name="Rectangle 3"/>
          <p:cNvSpPr>
            <a:spLocks noGrp="1" noChangeArrowheads="1"/>
          </p:cNvSpPr>
          <p:nvPr>
            <p:ph idx="1"/>
          </p:nvPr>
        </p:nvSpPr>
        <p:spPr/>
        <p:txBody>
          <a:bodyPr>
            <a:normAutofit lnSpcReduction="10000"/>
          </a:bodyPr>
          <a:lstStyle/>
          <a:p>
            <a:pPr eaLnBrk="1" hangingPunct="1"/>
            <a:r>
              <a:rPr lang="en-GB" altLang="en-US" smtClean="0">
                <a:latin typeface="Arial" charset="0"/>
                <a:cs typeface="Arial" charset="0"/>
              </a:rPr>
              <a:t>Many things can cause the communication process to go wrong</a:t>
            </a:r>
          </a:p>
          <a:p>
            <a:pPr eaLnBrk="1" hangingPunct="1"/>
            <a:r>
              <a:rPr lang="en-GB" altLang="en-US" smtClean="0">
                <a:latin typeface="Arial" charset="0"/>
                <a:cs typeface="Arial" charset="0"/>
              </a:rPr>
              <a:t>Can be on the part of the Sender or the Receiver or even the process in between</a:t>
            </a:r>
          </a:p>
          <a:p>
            <a:pPr eaLnBrk="1" hangingPunct="1"/>
            <a:r>
              <a:rPr lang="en-GB" altLang="en-US" smtClean="0">
                <a:latin typeface="Arial" charset="0"/>
                <a:cs typeface="Arial" charset="0"/>
              </a:rPr>
              <a:t>You have a responsibility to investigate and remove any barriers</a:t>
            </a:r>
          </a:p>
          <a:p>
            <a:pPr eaLnBrk="1" hangingPunct="1"/>
            <a:r>
              <a:rPr lang="en-GB" altLang="en-US" smtClean="0">
                <a:latin typeface="Arial" charset="0"/>
                <a:cs typeface="Arial" charset="0"/>
              </a:rPr>
              <a:t>If you don’t you might have to pay the consequences</a:t>
            </a:r>
          </a:p>
        </p:txBody>
      </p:sp>
      <p:pic>
        <p:nvPicPr>
          <p:cNvPr id="11268" name="Picture 6" descr="j034493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3789040"/>
            <a:ext cx="1122362"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2236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4000" b="1" dirty="0" smtClean="0">
                <a:latin typeface="Arial" pitchFamily="34" charset="0"/>
                <a:cs typeface="Arial" pitchFamily="34" charset="0"/>
              </a:rPr>
              <a:t>Examples of barriers to effective communication</a:t>
            </a:r>
          </a:p>
        </p:txBody>
      </p:sp>
      <p:sp>
        <p:nvSpPr>
          <p:cNvPr id="12291" name="Rectangle 3"/>
          <p:cNvSpPr>
            <a:spLocks noGrp="1" noChangeArrowheads="1"/>
          </p:cNvSpPr>
          <p:nvPr>
            <p:ph idx="1"/>
          </p:nvPr>
        </p:nvSpPr>
        <p:spPr/>
        <p:txBody>
          <a:bodyPr>
            <a:normAutofit lnSpcReduction="10000"/>
          </a:bodyPr>
          <a:lstStyle/>
          <a:p>
            <a:pPr eaLnBrk="1" hangingPunct="1">
              <a:lnSpc>
                <a:spcPct val="80000"/>
              </a:lnSpc>
            </a:pPr>
            <a:r>
              <a:rPr lang="en-GB" altLang="en-US" sz="2800" smtClean="0">
                <a:latin typeface="Arial" charset="0"/>
                <a:cs typeface="Arial" charset="0"/>
              </a:rPr>
              <a:t>Language</a:t>
            </a:r>
          </a:p>
          <a:p>
            <a:pPr eaLnBrk="1" hangingPunct="1">
              <a:lnSpc>
                <a:spcPct val="80000"/>
              </a:lnSpc>
            </a:pPr>
            <a:r>
              <a:rPr lang="en-GB" altLang="en-US" sz="2800" smtClean="0">
                <a:latin typeface="Arial" charset="0"/>
                <a:cs typeface="Arial" charset="0"/>
              </a:rPr>
              <a:t>Making assumptions</a:t>
            </a:r>
          </a:p>
          <a:p>
            <a:pPr eaLnBrk="1" hangingPunct="1">
              <a:lnSpc>
                <a:spcPct val="80000"/>
              </a:lnSpc>
            </a:pPr>
            <a:r>
              <a:rPr lang="en-GB" altLang="en-US" sz="2800" smtClean="0">
                <a:latin typeface="Arial" charset="0"/>
                <a:cs typeface="Arial" charset="0"/>
              </a:rPr>
              <a:t>Noisy environment</a:t>
            </a:r>
          </a:p>
          <a:p>
            <a:pPr eaLnBrk="1" hangingPunct="1">
              <a:lnSpc>
                <a:spcPct val="80000"/>
              </a:lnSpc>
            </a:pPr>
            <a:r>
              <a:rPr lang="en-GB" altLang="en-US" sz="2800" smtClean="0">
                <a:latin typeface="Arial" charset="0"/>
                <a:cs typeface="Arial" charset="0"/>
              </a:rPr>
              <a:t>Not listening</a:t>
            </a:r>
          </a:p>
          <a:p>
            <a:pPr eaLnBrk="1" hangingPunct="1">
              <a:lnSpc>
                <a:spcPct val="80000"/>
              </a:lnSpc>
            </a:pPr>
            <a:r>
              <a:rPr lang="en-GB" altLang="en-US" sz="2800" smtClean="0">
                <a:latin typeface="Arial" charset="0"/>
                <a:cs typeface="Arial" charset="0"/>
              </a:rPr>
              <a:t>Communication can be one way - no feedback</a:t>
            </a:r>
          </a:p>
          <a:p>
            <a:pPr eaLnBrk="1" hangingPunct="1">
              <a:lnSpc>
                <a:spcPct val="80000"/>
              </a:lnSpc>
            </a:pPr>
            <a:r>
              <a:rPr lang="en-GB" altLang="en-US" sz="2800" smtClean="0">
                <a:latin typeface="Arial" charset="0"/>
                <a:cs typeface="Arial" charset="0"/>
              </a:rPr>
              <a:t>Different perceptions</a:t>
            </a:r>
          </a:p>
          <a:p>
            <a:pPr eaLnBrk="1" hangingPunct="1">
              <a:lnSpc>
                <a:spcPct val="80000"/>
              </a:lnSpc>
            </a:pPr>
            <a:r>
              <a:rPr lang="en-GB" altLang="en-US" sz="2800" smtClean="0">
                <a:latin typeface="Arial" charset="0"/>
                <a:cs typeface="Arial" charset="0"/>
              </a:rPr>
              <a:t>Interruptions / distractions</a:t>
            </a:r>
          </a:p>
          <a:p>
            <a:pPr eaLnBrk="1" hangingPunct="1">
              <a:lnSpc>
                <a:spcPct val="80000"/>
              </a:lnSpc>
            </a:pPr>
            <a:r>
              <a:rPr lang="en-GB" altLang="en-US" sz="2800" smtClean="0">
                <a:latin typeface="Arial" charset="0"/>
                <a:cs typeface="Arial" charset="0"/>
              </a:rPr>
              <a:t>Not speaking / writing clearly</a:t>
            </a:r>
          </a:p>
          <a:p>
            <a:pPr eaLnBrk="1" hangingPunct="1">
              <a:lnSpc>
                <a:spcPct val="80000"/>
              </a:lnSpc>
            </a:pPr>
            <a:r>
              <a:rPr lang="en-GB" altLang="en-US" sz="2800" smtClean="0">
                <a:latin typeface="Arial" charset="0"/>
                <a:cs typeface="Arial" charset="0"/>
              </a:rPr>
              <a:t>Misunderstandings</a:t>
            </a:r>
          </a:p>
          <a:p>
            <a:pPr eaLnBrk="1" hangingPunct="1">
              <a:lnSpc>
                <a:spcPct val="80000"/>
              </a:lnSpc>
            </a:pPr>
            <a:r>
              <a:rPr lang="en-GB" altLang="en-US" sz="2800" smtClean="0">
                <a:latin typeface="Arial" charset="0"/>
                <a:cs typeface="Arial" charset="0"/>
              </a:rPr>
              <a:t>Personality / cultural clashes</a:t>
            </a:r>
          </a:p>
        </p:txBody>
      </p:sp>
      <p:pic>
        <p:nvPicPr>
          <p:cNvPr id="12292" name="Picture 4" descr="MCj0364298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125" y="1412875"/>
            <a:ext cx="1814513"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35023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Cultural construction of knowledge</a:t>
            </a:r>
          </a:p>
        </p:txBody>
      </p:sp>
      <p:sp>
        <p:nvSpPr>
          <p:cNvPr id="5123" name="Rectangle 3"/>
          <p:cNvSpPr>
            <a:spLocks noGrp="1" noChangeArrowheads="1"/>
          </p:cNvSpPr>
          <p:nvPr>
            <p:ph idx="1"/>
          </p:nvPr>
        </p:nvSpPr>
        <p:spPr/>
        <p:txBody>
          <a:bodyPr/>
          <a:lstStyle/>
          <a:p>
            <a:pPr eaLnBrk="1" hangingPunct="1"/>
            <a:r>
              <a:rPr lang="en-GB" altLang="en-US" b="1" smtClean="0">
                <a:latin typeface="Times New Roman" charset="0"/>
              </a:rPr>
              <a:t>When we have shared experience, shared culture and shared language we can communicate</a:t>
            </a:r>
          </a:p>
          <a:p>
            <a:pPr eaLnBrk="1" hangingPunct="1"/>
            <a:r>
              <a:rPr lang="en-GB" altLang="en-US" b="1" smtClean="0">
                <a:latin typeface="Times New Roman" charset="0"/>
              </a:rPr>
              <a:t>Where we have different experience – we will have different meaning</a:t>
            </a:r>
          </a:p>
          <a:p>
            <a:pPr eaLnBrk="1" hangingPunct="1"/>
            <a:r>
              <a:rPr lang="en-GB" altLang="en-US" b="1" smtClean="0">
                <a:latin typeface="Times New Roman" charset="0"/>
              </a:rPr>
              <a:t>Where we have different culture – we will have different meaning</a:t>
            </a:r>
          </a:p>
        </p:txBody>
      </p:sp>
    </p:spTree>
    <p:extLst>
      <p:ext uri="{BB962C8B-B14F-4D97-AF65-F5344CB8AC3E}">
        <p14:creationId xmlns:p14="http://schemas.microsoft.com/office/powerpoint/2010/main" val="369855471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eaLnBrk="1" hangingPunct="1"/>
            <a:r>
              <a:rPr lang="en-GB" altLang="en-US" smtClean="0"/>
              <a:t>How do we manage social construction of meaning</a:t>
            </a:r>
          </a:p>
        </p:txBody>
      </p:sp>
      <p:sp>
        <p:nvSpPr>
          <p:cNvPr id="6147" name="Rectangle 3"/>
          <p:cNvSpPr>
            <a:spLocks noGrp="1" noChangeArrowheads="1"/>
          </p:cNvSpPr>
          <p:nvPr>
            <p:ph idx="1"/>
          </p:nvPr>
        </p:nvSpPr>
        <p:spPr/>
        <p:txBody>
          <a:bodyPr/>
          <a:lstStyle/>
          <a:p>
            <a:pPr eaLnBrk="1" hangingPunct="1"/>
            <a:r>
              <a:rPr lang="en-GB" altLang="en-US" b="1" smtClean="0">
                <a:latin typeface="Times New Roman" charset="0"/>
              </a:rPr>
              <a:t>Facing the challenges by making them explicit</a:t>
            </a:r>
          </a:p>
          <a:p>
            <a:pPr eaLnBrk="1" hangingPunct="1"/>
            <a:r>
              <a:rPr lang="en-GB" altLang="en-US" b="1" smtClean="0">
                <a:latin typeface="Times New Roman" charset="0"/>
              </a:rPr>
              <a:t>Challenging our own reality by trying to understand the position of the ‘other’</a:t>
            </a:r>
          </a:p>
          <a:p>
            <a:pPr eaLnBrk="1" hangingPunct="1"/>
            <a:r>
              <a:rPr lang="en-GB" altLang="en-US" b="1" smtClean="0">
                <a:latin typeface="Times New Roman" charset="0"/>
              </a:rPr>
              <a:t>Allow for differing interpretations</a:t>
            </a:r>
          </a:p>
          <a:p>
            <a:pPr eaLnBrk="1" hangingPunct="1"/>
            <a:endParaRPr lang="en-GB" altLang="en-US" b="1" smtClean="0">
              <a:latin typeface="Times New Roman" charset="0"/>
            </a:endParaRPr>
          </a:p>
        </p:txBody>
      </p:sp>
    </p:spTree>
    <p:extLst>
      <p:ext uri="{BB962C8B-B14F-4D97-AF65-F5344CB8AC3E}">
        <p14:creationId xmlns:p14="http://schemas.microsoft.com/office/powerpoint/2010/main" val="2389239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altLang="en-US" smtClean="0"/>
              <a:t>Communication and knowledge revisited</a:t>
            </a:r>
          </a:p>
        </p:txBody>
      </p:sp>
      <p:sp>
        <p:nvSpPr>
          <p:cNvPr id="7171" name="Rectangle 3"/>
          <p:cNvSpPr>
            <a:spLocks noGrp="1" noChangeArrowheads="1"/>
          </p:cNvSpPr>
          <p:nvPr>
            <p:ph idx="1"/>
          </p:nvPr>
        </p:nvSpPr>
        <p:spPr/>
        <p:txBody>
          <a:bodyPr/>
          <a:lstStyle/>
          <a:p>
            <a:pPr eaLnBrk="1" hangingPunct="1"/>
            <a:r>
              <a:rPr lang="en-GB" altLang="en-US" b="1" smtClean="0">
                <a:latin typeface="Times New Roman" charset="0"/>
              </a:rPr>
              <a:t>Knowing how constrained communication is should make us work harder at getting it right</a:t>
            </a:r>
          </a:p>
          <a:p>
            <a:pPr eaLnBrk="1" hangingPunct="1"/>
            <a:r>
              <a:rPr lang="en-GB" altLang="en-US" b="1" smtClean="0">
                <a:latin typeface="Times New Roman" charset="0"/>
              </a:rPr>
              <a:t>A failure of someone to understand a message is normally the problem of the sender not understanding the construction of the receiver</a:t>
            </a:r>
          </a:p>
        </p:txBody>
      </p:sp>
    </p:spTree>
    <p:extLst>
      <p:ext uri="{BB962C8B-B14F-4D97-AF65-F5344CB8AC3E}">
        <p14:creationId xmlns:p14="http://schemas.microsoft.com/office/powerpoint/2010/main" val="423693324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US" altLang="en-US" smtClean="0"/>
              <a:t>Planning the Message</a:t>
            </a:r>
            <a:br>
              <a:rPr lang="en-US" altLang="en-US" smtClean="0"/>
            </a:br>
            <a:endParaRPr lang="en-US" altLang="en-US" smtClean="0"/>
          </a:p>
        </p:txBody>
      </p:sp>
      <p:sp>
        <p:nvSpPr>
          <p:cNvPr id="6147" name="Content Placeholder 2"/>
          <p:cNvSpPr>
            <a:spLocks noGrp="1"/>
          </p:cNvSpPr>
          <p:nvPr>
            <p:ph idx="1"/>
          </p:nvPr>
        </p:nvSpPr>
        <p:spPr/>
        <p:txBody>
          <a:bodyPr/>
          <a:lstStyle/>
          <a:p>
            <a:r>
              <a:rPr lang="en-US" altLang="en-US" dirty="0" smtClean="0"/>
              <a:t>What is the goal of the message?</a:t>
            </a:r>
          </a:p>
          <a:p>
            <a:r>
              <a:rPr lang="en-US" altLang="en-US" dirty="0" smtClean="0"/>
              <a:t>Who should receive the message?</a:t>
            </a:r>
          </a:p>
          <a:p>
            <a:r>
              <a:rPr lang="en-US" altLang="en-US" dirty="0" smtClean="0"/>
              <a:t>Will you send the message?</a:t>
            </a:r>
          </a:p>
          <a:p>
            <a:r>
              <a:rPr lang="en-US" altLang="en-US" dirty="0" smtClean="0"/>
              <a:t>When will the message be transmitted?</a:t>
            </a:r>
          </a:p>
          <a:p>
            <a:r>
              <a:rPr lang="en-US" altLang="en-US" dirty="0" smtClean="0"/>
              <a:t>Where will the message be transmitted?</a:t>
            </a:r>
          </a:p>
          <a:p>
            <a:endParaRPr lang="en-US" altLang="en-US" dirty="0" smtClean="0"/>
          </a:p>
        </p:txBody>
      </p:sp>
    </p:spTree>
    <p:extLst>
      <p:ext uri="{BB962C8B-B14F-4D97-AF65-F5344CB8AC3E}">
        <p14:creationId xmlns:p14="http://schemas.microsoft.com/office/powerpoint/2010/main" val="310257879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404664"/>
            <a:ext cx="8229600" cy="1143000"/>
          </a:xfrm>
        </p:spPr>
        <p:txBody>
          <a:bodyPr>
            <a:normAutofit fontScale="90000"/>
          </a:bodyPr>
          <a:lstStyle/>
          <a:p>
            <a:r>
              <a:rPr lang="en-GB" dirty="0"/>
              <a:t>Communication Skills for Managers and Leaders</a:t>
            </a:r>
            <a:br>
              <a:rPr lang="en-GB" dirty="0"/>
            </a:br>
            <a:endParaRPr lang="en-GB" dirty="0"/>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8682" y="692696"/>
            <a:ext cx="6185123" cy="48363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818608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Downward communication</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The success of downward communication is a key management responsibility. </a:t>
            </a:r>
            <a:endParaRPr lang="en-GB" dirty="0" smtClean="0"/>
          </a:p>
          <a:p>
            <a:pPr marL="0" indent="0">
              <a:buNone/>
            </a:pPr>
            <a:endParaRPr lang="en-GB" dirty="0"/>
          </a:p>
          <a:p>
            <a:pPr marL="0" indent="0">
              <a:buNone/>
            </a:pPr>
            <a:r>
              <a:rPr lang="en-GB" dirty="0" smtClean="0"/>
              <a:t>Sadly</a:t>
            </a:r>
            <a:r>
              <a:rPr lang="en-GB" dirty="0"/>
              <a:t>, many managers for whom ‘knowledge is power’ may actually choose to withhold useful information rather than share it with their staff. </a:t>
            </a:r>
            <a:endParaRPr lang="en-GB" dirty="0" smtClean="0"/>
          </a:p>
          <a:p>
            <a:pPr marL="0" indent="0">
              <a:buNone/>
            </a:pPr>
            <a:endParaRPr lang="en-GB" dirty="0"/>
          </a:p>
          <a:p>
            <a:pPr marL="0" indent="0">
              <a:buNone/>
            </a:pPr>
            <a:r>
              <a:rPr lang="en-GB" dirty="0" smtClean="0"/>
              <a:t>In </a:t>
            </a:r>
            <a:r>
              <a:rPr lang="en-GB" dirty="0"/>
              <a:t>addition to intention, there are other reasons why communication may be difficult: </a:t>
            </a:r>
            <a:endParaRPr lang="en-GB" dirty="0" smtClean="0"/>
          </a:p>
          <a:p>
            <a:pPr marL="0" indent="0">
              <a:buNone/>
            </a:pPr>
            <a:r>
              <a:rPr lang="en-GB" dirty="0" smtClean="0"/>
              <a:t>• </a:t>
            </a:r>
            <a:r>
              <a:rPr lang="en-GB" dirty="0"/>
              <a:t>Span of control (i.e. too many staff) </a:t>
            </a:r>
            <a:endParaRPr lang="en-GB" dirty="0" smtClean="0"/>
          </a:p>
          <a:p>
            <a:pPr marL="0" indent="0">
              <a:buNone/>
            </a:pPr>
            <a:r>
              <a:rPr lang="en-GB" dirty="0" smtClean="0"/>
              <a:t>• </a:t>
            </a:r>
            <a:r>
              <a:rPr lang="en-GB" dirty="0"/>
              <a:t>Geography (i.e. staff are distributed around a variety of locations and countries) </a:t>
            </a:r>
            <a:endParaRPr lang="en-GB" dirty="0" smtClean="0"/>
          </a:p>
          <a:p>
            <a:pPr marL="0" indent="0">
              <a:buNone/>
            </a:pPr>
            <a:r>
              <a:rPr lang="en-GB" dirty="0" smtClean="0"/>
              <a:t>• </a:t>
            </a:r>
            <a:r>
              <a:rPr lang="en-GB" dirty="0"/>
              <a:t>Bureaucracy (the sheer volume of communication shrouds key messages</a:t>
            </a:r>
            <a:r>
              <a:rPr lang="en-GB" dirty="0" smtClean="0"/>
              <a:t>)</a:t>
            </a:r>
          </a:p>
          <a:p>
            <a:pPr marL="0" indent="0">
              <a:buNone/>
            </a:pPr>
            <a:r>
              <a:rPr lang="en-GB" dirty="0" smtClean="0"/>
              <a:t> </a:t>
            </a:r>
            <a:r>
              <a:rPr lang="en-GB" dirty="0"/>
              <a:t>• Number of management </a:t>
            </a:r>
            <a:r>
              <a:rPr lang="en-GB" dirty="0" smtClean="0"/>
              <a:t>layers</a:t>
            </a:r>
            <a:endParaRPr lang="en-GB" dirty="0"/>
          </a:p>
        </p:txBody>
      </p:sp>
    </p:spTree>
    <p:extLst>
      <p:ext uri="{BB962C8B-B14F-4D97-AF65-F5344CB8AC3E}">
        <p14:creationId xmlns:p14="http://schemas.microsoft.com/office/powerpoint/2010/main" val="63907048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Research has shown that information losses are of the magnitude shown below: </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9437" y="2708920"/>
            <a:ext cx="4404891" cy="2570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95536" y="5094977"/>
            <a:ext cx="1582484" cy="369332"/>
          </a:xfrm>
          <a:prstGeom prst="rect">
            <a:avLst/>
          </a:prstGeom>
          <a:noFill/>
        </p:spPr>
        <p:txBody>
          <a:bodyPr wrap="none" rtlCol="0">
            <a:spAutoFit/>
          </a:bodyPr>
          <a:lstStyle/>
          <a:p>
            <a:r>
              <a:rPr lang="en-GB" dirty="0" smtClean="0"/>
              <a:t>D White 2007</a:t>
            </a:r>
            <a:endParaRPr lang="en-GB" dirty="0"/>
          </a:p>
        </p:txBody>
      </p:sp>
    </p:spTree>
    <p:extLst>
      <p:ext uri="{BB962C8B-B14F-4D97-AF65-F5344CB8AC3E}">
        <p14:creationId xmlns:p14="http://schemas.microsoft.com/office/powerpoint/2010/main" val="23858759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Improving vertical communication</a:t>
            </a:r>
            <a:endParaRPr lang="en-GB" dirty="0"/>
          </a:p>
        </p:txBody>
      </p:sp>
      <p:sp>
        <p:nvSpPr>
          <p:cNvPr id="3" name="Content Placeholder 2"/>
          <p:cNvSpPr>
            <a:spLocks noGrp="1"/>
          </p:cNvSpPr>
          <p:nvPr>
            <p:ph idx="1"/>
          </p:nvPr>
        </p:nvSpPr>
        <p:spPr>
          <a:xfrm>
            <a:off x="457200" y="1268760"/>
            <a:ext cx="8229600" cy="4248473"/>
          </a:xfrm>
        </p:spPr>
        <p:txBody>
          <a:bodyPr>
            <a:normAutofit fontScale="62500" lnSpcReduction="20000"/>
          </a:bodyPr>
          <a:lstStyle/>
          <a:p>
            <a:pPr>
              <a:buFont typeface="Arial" panose="020B0604020202020204" pitchFamily="34" charset="0"/>
              <a:buChar char="•"/>
            </a:pPr>
            <a:r>
              <a:rPr lang="en-GB" dirty="0"/>
              <a:t>MBWA (Hewlett-Packard’s Managing by walking about) </a:t>
            </a:r>
          </a:p>
          <a:p>
            <a:pPr marL="0" indent="0">
              <a:buNone/>
            </a:pPr>
            <a:r>
              <a:rPr lang="en-GB" dirty="0" smtClean="0"/>
              <a:t>• </a:t>
            </a:r>
            <a:r>
              <a:rPr lang="en-GB" dirty="0"/>
              <a:t>Notice boards containing relevant and topical information </a:t>
            </a:r>
            <a:endParaRPr lang="en-GB" dirty="0" smtClean="0"/>
          </a:p>
          <a:p>
            <a:pPr marL="0" indent="0">
              <a:buNone/>
            </a:pPr>
            <a:r>
              <a:rPr lang="en-GB" dirty="0" smtClean="0"/>
              <a:t>• </a:t>
            </a:r>
            <a:r>
              <a:rPr lang="en-GB" dirty="0"/>
              <a:t>Newsletters </a:t>
            </a:r>
            <a:endParaRPr lang="en-GB" dirty="0" smtClean="0"/>
          </a:p>
          <a:p>
            <a:pPr marL="0" indent="0">
              <a:buNone/>
            </a:pPr>
            <a:r>
              <a:rPr lang="en-GB" dirty="0" smtClean="0"/>
              <a:t>• </a:t>
            </a:r>
            <a:r>
              <a:rPr lang="en-GB" dirty="0"/>
              <a:t>Business presentations at frequent enough intervals (‘the town hall meeting’) </a:t>
            </a:r>
            <a:endParaRPr lang="en-GB" dirty="0" smtClean="0"/>
          </a:p>
          <a:p>
            <a:pPr marL="0" indent="0">
              <a:buNone/>
            </a:pPr>
            <a:r>
              <a:rPr lang="en-GB" dirty="0" smtClean="0"/>
              <a:t>• </a:t>
            </a:r>
            <a:r>
              <a:rPr lang="en-GB" dirty="0"/>
              <a:t>Team briefings and meetings (at least monthly intervals) </a:t>
            </a:r>
            <a:endParaRPr lang="en-GB" dirty="0" smtClean="0"/>
          </a:p>
          <a:p>
            <a:pPr marL="0" indent="0">
              <a:buNone/>
            </a:pPr>
            <a:r>
              <a:rPr lang="en-GB" dirty="0" smtClean="0"/>
              <a:t>• </a:t>
            </a:r>
            <a:r>
              <a:rPr lang="en-GB" dirty="0"/>
              <a:t>Building trust through shared decision-making </a:t>
            </a:r>
            <a:endParaRPr lang="en-GB" dirty="0" smtClean="0"/>
          </a:p>
          <a:p>
            <a:pPr marL="0" indent="0">
              <a:buNone/>
            </a:pPr>
            <a:r>
              <a:rPr lang="en-GB" dirty="0" smtClean="0"/>
              <a:t>• </a:t>
            </a:r>
            <a:r>
              <a:rPr lang="en-GB" dirty="0"/>
              <a:t>Quality circles </a:t>
            </a:r>
            <a:endParaRPr lang="en-GB" dirty="0" smtClean="0"/>
          </a:p>
          <a:p>
            <a:pPr marL="0" indent="0">
              <a:buNone/>
            </a:pPr>
            <a:r>
              <a:rPr lang="en-GB" dirty="0" smtClean="0"/>
              <a:t>• </a:t>
            </a:r>
            <a:r>
              <a:rPr lang="en-GB" dirty="0"/>
              <a:t>Surveys (staff satisfaction surveys are a useful barometer of organisational climate</a:t>
            </a:r>
            <a:r>
              <a:rPr lang="en-GB" dirty="0" smtClean="0"/>
              <a:t>)</a:t>
            </a:r>
          </a:p>
          <a:p>
            <a:pPr marL="0" indent="0">
              <a:buNone/>
            </a:pPr>
            <a:r>
              <a:rPr lang="en-GB" dirty="0" smtClean="0"/>
              <a:t> </a:t>
            </a:r>
            <a:r>
              <a:rPr lang="en-GB" dirty="0"/>
              <a:t>• Suggestion schemes </a:t>
            </a:r>
            <a:endParaRPr lang="en-GB" dirty="0" smtClean="0"/>
          </a:p>
          <a:p>
            <a:pPr marL="0" indent="0">
              <a:buNone/>
            </a:pPr>
            <a:r>
              <a:rPr lang="en-GB" dirty="0" smtClean="0"/>
              <a:t>• </a:t>
            </a:r>
            <a:r>
              <a:rPr lang="en-GB" dirty="0"/>
              <a:t>Empowered culture (maximising responsibility at lowest levels</a:t>
            </a:r>
            <a:r>
              <a:rPr lang="en-GB" dirty="0" smtClean="0"/>
              <a:t>)</a:t>
            </a:r>
          </a:p>
          <a:p>
            <a:pPr marL="0" indent="0">
              <a:buNone/>
            </a:pPr>
            <a:r>
              <a:rPr lang="en-GB" dirty="0" smtClean="0"/>
              <a:t>(David White, 2007)</a:t>
            </a:r>
            <a:endParaRPr lang="en-GB" dirty="0"/>
          </a:p>
        </p:txBody>
      </p:sp>
    </p:spTree>
    <p:extLst>
      <p:ext uri="{BB962C8B-B14F-4D97-AF65-F5344CB8AC3E}">
        <p14:creationId xmlns:p14="http://schemas.microsoft.com/office/powerpoint/2010/main" val="28976273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32656"/>
            <a:ext cx="7206166" cy="4990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357454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3525" y="38100"/>
            <a:ext cx="6076950" cy="678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747748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869"/>
            <a:ext cx="7799253" cy="6822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19643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14" y="620688"/>
            <a:ext cx="9262029"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424444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Powerpoint</a:t>
            </a:r>
            <a:r>
              <a:rPr lang="en-GB" dirty="0" smtClean="0"/>
              <a:t> on </a:t>
            </a:r>
            <a:r>
              <a:rPr lang="en-GB" smtClean="0"/>
              <a:t>moodle</a:t>
            </a:r>
            <a:endParaRPr lang="en-GB"/>
          </a:p>
        </p:txBody>
      </p:sp>
      <p:sp>
        <p:nvSpPr>
          <p:cNvPr id="3" name="Content Placeholder 2"/>
          <p:cNvSpPr>
            <a:spLocks noGrp="1"/>
          </p:cNvSpPr>
          <p:nvPr>
            <p:ph idx="1"/>
          </p:nvPr>
        </p:nvSpPr>
        <p:spPr/>
        <p:txBody>
          <a:bodyPr/>
          <a:lstStyle/>
          <a:p>
            <a:endParaRPr lang="en-GB"/>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1395413"/>
            <a:ext cx="7200900" cy="4067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933625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schemas.microsoft.com/office/2006/documentManagement/types"/>
    <ds:schemaRef ds:uri="http://purl.org/dc/dcmitype/"/>
    <ds:schemaRef ds:uri="http://schemas.microsoft.com/office/infopath/2007/PartnerControls"/>
    <ds:schemaRef ds:uri="http://purl.org/dc/elements/1.1/"/>
    <ds:schemaRef ds:uri="http://www.w3.org/XML/1998/namespac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450</TotalTime>
  <Words>1449</Words>
  <Application>Microsoft Office PowerPoint</Application>
  <PresentationFormat>On-screen Show (4:3)</PresentationFormat>
  <Paragraphs>238</Paragraphs>
  <Slides>53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53</vt:i4>
      </vt:variant>
    </vt:vector>
  </HeadingPairs>
  <TitlesOfParts>
    <vt:vector size="63" baseType="lpstr">
      <vt:lpstr>Arial</vt:lpstr>
      <vt:lpstr>Arial Black</vt:lpstr>
      <vt:lpstr>Baskerville Old Face</vt:lpstr>
      <vt:lpstr>Calibri</vt:lpstr>
      <vt:lpstr>Myriad Pro</vt:lpstr>
      <vt:lpstr>Times New Roman</vt:lpstr>
      <vt:lpstr>Trebuchet MS</vt:lpstr>
      <vt:lpstr>Wingdings</vt:lpstr>
      <vt:lpstr>Wingdings 2</vt:lpstr>
      <vt:lpstr>20140311PresentationUWTSDTemplate</vt:lpstr>
      <vt:lpstr>Skills for Managing Lecture 3</vt:lpstr>
      <vt:lpstr>Learning Objectives</vt:lpstr>
      <vt:lpstr>Mental Healths: Comms</vt:lpstr>
      <vt:lpstr>Responsibilities</vt:lpstr>
      <vt:lpstr>Business context of communication</vt:lpstr>
      <vt:lpstr>PowerPoint Presentation</vt:lpstr>
      <vt:lpstr>PowerPoint Presentation</vt:lpstr>
      <vt:lpstr>PowerPoint Presentation</vt:lpstr>
      <vt:lpstr>PowerPoint Presentation</vt:lpstr>
      <vt:lpstr>Definition of communication </vt:lpstr>
      <vt:lpstr>PowerPoint Presentation</vt:lpstr>
      <vt:lpstr>PowerPoint Presentation</vt:lpstr>
      <vt:lpstr>PowerPoint Presentation</vt:lpstr>
      <vt:lpstr>Exercise: personality type</vt:lpstr>
      <vt:lpstr>Communication in the workplace</vt:lpstr>
      <vt:lpstr>Communications </vt:lpstr>
      <vt:lpstr>PowerPoint Presentation</vt:lpstr>
      <vt:lpstr>Models of communication</vt:lpstr>
      <vt:lpstr>Linear Communication Model</vt:lpstr>
      <vt:lpstr>Components of LCM</vt:lpstr>
      <vt:lpstr>Noise</vt:lpstr>
      <vt:lpstr>PowerPoint Presentation</vt:lpstr>
      <vt:lpstr>Strengths &amp; Weaknesses of LCM</vt:lpstr>
      <vt:lpstr>Interaction Communication Model</vt:lpstr>
      <vt:lpstr>Components of ICN</vt:lpstr>
      <vt:lpstr>The Communication Process</vt:lpstr>
      <vt:lpstr>Strengths &amp; Weaknesses of ICM</vt:lpstr>
      <vt:lpstr>Transactional Communication Model</vt:lpstr>
      <vt:lpstr>PowerPoint Presentation</vt:lpstr>
      <vt:lpstr>Strengths &amp; Weakness of TCM</vt:lpstr>
      <vt:lpstr>Manager’s role</vt:lpstr>
      <vt:lpstr>Barriers to communication</vt:lpstr>
      <vt:lpstr>  Who is responsible for the communication process?</vt:lpstr>
      <vt:lpstr>How do we communicate?</vt:lpstr>
      <vt:lpstr>Non-verbal behaviour</vt:lpstr>
      <vt:lpstr>Communication methods</vt:lpstr>
      <vt:lpstr>The importance of feedback</vt:lpstr>
      <vt:lpstr>How do we get feedback?</vt:lpstr>
      <vt:lpstr>Barriers to effective communication</vt:lpstr>
      <vt:lpstr>Examples of barriers to effective communication</vt:lpstr>
      <vt:lpstr>Cultural construction of knowledge</vt:lpstr>
      <vt:lpstr>How do we manage social construction of meaning</vt:lpstr>
      <vt:lpstr>Communication and knowledge revisited</vt:lpstr>
      <vt:lpstr>Planning the Message </vt:lpstr>
      <vt:lpstr>Communication Skills for Managers and Leaders </vt:lpstr>
      <vt:lpstr>Downward communication</vt:lpstr>
      <vt:lpstr>PowerPoint Presentation</vt:lpstr>
      <vt:lpstr>Improving vertical communication</vt:lpstr>
      <vt:lpstr>PowerPoint Presentation</vt:lpstr>
      <vt:lpstr>PowerPoint Presentation</vt:lpstr>
      <vt:lpstr>PowerPoint Presentation</vt:lpstr>
      <vt:lpstr>PowerPoint Presentation</vt:lpstr>
      <vt:lpstr>Powerpoint on moodle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57</cp:revision>
  <dcterms:created xsi:type="dcterms:W3CDTF">2015-04-14T15:21:28Z</dcterms:created>
  <dcterms:modified xsi:type="dcterms:W3CDTF">2017-02-16T15:53:04Z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