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8" r:id="rId1"/>
  </p:sldMasterIdLst>
  <p:notesMasterIdLst>
    <p:notesMasterId r:id="rId10"/>
  </p:notesMasterIdLst>
  <p:sldIdLst>
    <p:sldId id="289" r:id="rId2"/>
    <p:sldId id="256" r:id="rId3"/>
    <p:sldId id="300" r:id="rId4"/>
    <p:sldId id="294" r:id="rId5"/>
    <p:sldId id="297" r:id="rId6"/>
    <p:sldId id="304" r:id="rId7"/>
    <p:sldId id="305" r:id="rId8"/>
    <p:sldId id="306" r:id="rId9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Frank Ruhl Libre Light" panose="020B0604020202020204" charset="-79"/>
      <p:regular r:id="rId15"/>
      <p:bold r:id="rId16"/>
    </p:embeddedFont>
    <p:embeddedFont>
      <p:font typeface="IBM Plex Sans Condensed" panose="020B0604020202020204" charset="0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EBB31CF-0082-4A4B-9331-ADA3F85214A2}">
  <a:tblStyle styleId="{4EBB31CF-0082-4A4B-9331-ADA3F85214A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63" autoAdjust="0"/>
    <p:restoredTop sz="94660"/>
  </p:normalViewPr>
  <p:slideViewPr>
    <p:cSldViewPr snapToGrid="0">
      <p:cViewPr>
        <p:scale>
          <a:sx n="120" d="100"/>
          <a:sy n="120" d="100"/>
        </p:scale>
        <p:origin x="-180" y="-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23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19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0" y="604500"/>
            <a:ext cx="6087300" cy="39345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285750" dist="9525" dir="5400000" algn="bl" rotWithShape="0">
              <a:srgbClr val="010E1B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998100" y="604500"/>
            <a:ext cx="3597600" cy="3934500"/>
          </a:xfrm>
          <a:prstGeom prst="rect">
            <a:avLst/>
          </a:prstGeom>
        </p:spPr>
        <p:txBody>
          <a:bodyPr spcFirstLastPara="1" wrap="square" lIns="0" tIns="0" rIns="0" bIns="0" anchor="ctr" anchorCtr="0"/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cxnSp>
        <p:nvCxnSpPr>
          <p:cNvPr id="13" name="Google Shape;13;p2"/>
          <p:cNvCxnSpPr/>
          <p:nvPr/>
        </p:nvCxnSpPr>
        <p:spPr>
          <a:xfrm>
            <a:off x="1524459" y="1797900"/>
            <a:ext cx="0" cy="1547700"/>
          </a:xfrm>
          <a:prstGeom prst="straightConnector1">
            <a:avLst/>
          </a:prstGeom>
          <a:noFill/>
          <a:ln w="9525" cap="flat" cmpd="sng">
            <a:solidFill>
              <a:srgbClr val="D9DCE6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/>
          <p:nvPr/>
        </p:nvSpPr>
        <p:spPr>
          <a:xfrm>
            <a:off x="0" y="604500"/>
            <a:ext cx="7928100" cy="39345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285750" dist="9525" dir="5400000" algn="bl" rotWithShape="0">
              <a:srgbClr val="010E1B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7" name="Google Shape;27;p5"/>
          <p:cNvCxnSpPr/>
          <p:nvPr/>
        </p:nvCxnSpPr>
        <p:spPr>
          <a:xfrm>
            <a:off x="1946716" y="1026000"/>
            <a:ext cx="0" cy="3091500"/>
          </a:xfrm>
          <a:prstGeom prst="straightConnector1">
            <a:avLst/>
          </a:prstGeom>
          <a:noFill/>
          <a:ln w="9525" cap="flat" cmpd="sng">
            <a:solidFill>
              <a:srgbClr val="D9DCE6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291300" y="1026000"/>
            <a:ext cx="1341900" cy="3091500"/>
          </a:xfrm>
          <a:prstGeom prst="rect">
            <a:avLst/>
          </a:prstGeom>
        </p:spPr>
        <p:txBody>
          <a:bodyPr spcFirstLastPara="1" wrap="square" lIns="0" tIns="0" rIns="0" bIns="0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2191200" y="1026000"/>
            <a:ext cx="5345700" cy="3091500"/>
          </a:xfrm>
          <a:prstGeom prst="rect">
            <a:avLst/>
          </a:prstGeom>
        </p:spPr>
        <p:txBody>
          <a:bodyPr spcFirstLastPara="1" wrap="square" lIns="0" tIns="0" rIns="0" bIns="0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◎"/>
              <a:defRPr/>
            </a:lvl1pPr>
            <a:lvl2pPr marL="914400" lvl="1" indent="-317500">
              <a:spcBef>
                <a:spcPts val="800"/>
              </a:spcBef>
              <a:spcAft>
                <a:spcPts val="0"/>
              </a:spcAft>
              <a:buSzPts val="1400"/>
              <a:buChar char="◎"/>
              <a:defRPr/>
            </a:lvl2pPr>
            <a:lvl3pPr marL="1371600" lvl="2" indent="-355600">
              <a:spcBef>
                <a:spcPts val="800"/>
              </a:spcBef>
              <a:spcAft>
                <a:spcPts val="0"/>
              </a:spcAft>
              <a:buSzPts val="2000"/>
              <a:buChar char="■"/>
              <a:defRPr/>
            </a:lvl3pPr>
            <a:lvl4pPr marL="1828800" lvl="3" indent="-355600">
              <a:spcBef>
                <a:spcPts val="800"/>
              </a:spcBef>
              <a:spcAft>
                <a:spcPts val="0"/>
              </a:spcAft>
              <a:buSzPts val="2000"/>
              <a:buChar char="●"/>
              <a:defRPr/>
            </a:lvl4pPr>
            <a:lvl5pPr marL="2286000" lvl="4" indent="-355600">
              <a:spcBef>
                <a:spcPts val="800"/>
              </a:spcBef>
              <a:spcAft>
                <a:spcPts val="0"/>
              </a:spcAft>
              <a:buSzPts val="2000"/>
              <a:buChar char="○"/>
              <a:defRPr/>
            </a:lvl5pPr>
            <a:lvl6pPr marL="2743200" lvl="5" indent="-355600">
              <a:spcBef>
                <a:spcPts val="800"/>
              </a:spcBef>
              <a:spcAft>
                <a:spcPts val="0"/>
              </a:spcAft>
              <a:buSzPts val="2000"/>
              <a:buChar char="■"/>
              <a:defRPr/>
            </a:lvl6pPr>
            <a:lvl7pPr marL="3200400" lvl="6" indent="-355600">
              <a:spcBef>
                <a:spcPts val="800"/>
              </a:spcBef>
              <a:spcAft>
                <a:spcPts val="0"/>
              </a:spcAft>
              <a:buSzPts val="2000"/>
              <a:buChar char="●"/>
              <a:defRPr/>
            </a:lvl7pPr>
            <a:lvl8pPr marL="3657600" lvl="7" indent="-355600">
              <a:spcBef>
                <a:spcPts val="800"/>
              </a:spcBef>
              <a:spcAft>
                <a:spcPts val="0"/>
              </a:spcAft>
              <a:buSzPts val="2000"/>
              <a:buChar char="○"/>
              <a:defRPr/>
            </a:lvl8pPr>
            <a:lvl9pPr marL="4114800" lvl="8" indent="-355600">
              <a:spcBef>
                <a:spcPts val="800"/>
              </a:spcBef>
              <a:spcAft>
                <a:spcPts val="800"/>
              </a:spcAft>
              <a:buSzPts val="20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ldNum" idx="12"/>
          </p:nvPr>
        </p:nvSpPr>
        <p:spPr>
          <a:xfrm>
            <a:off x="8453425" y="-60"/>
            <a:ext cx="548700" cy="5143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1"/>
          <p:cNvSpPr txBox="1">
            <a:spLocks noGrp="1"/>
          </p:cNvSpPr>
          <p:nvPr>
            <p:ph type="sldNum" idx="12"/>
          </p:nvPr>
        </p:nvSpPr>
        <p:spPr>
          <a:xfrm>
            <a:off x="8453425" y="-60"/>
            <a:ext cx="548700" cy="5143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rgbClr val="1D3E7C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6;p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1130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7;p1"/>
          <p:cNvSpPr txBox="1">
            <a:spLocks noGrp="1"/>
          </p:cNvSpPr>
          <p:nvPr>
            <p:ph type="title"/>
          </p:nvPr>
        </p:nvSpPr>
        <p:spPr>
          <a:xfrm>
            <a:off x="291300" y="1026000"/>
            <a:ext cx="1341900" cy="309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body" idx="1"/>
          </p:nvPr>
        </p:nvSpPr>
        <p:spPr>
          <a:xfrm>
            <a:off x="2191200" y="1026000"/>
            <a:ext cx="5345700" cy="309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1750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D9DCE6"/>
              </a:buClr>
              <a:buSzPts val="1400"/>
              <a:buFont typeface="Frank Ruhl Libre Light"/>
              <a:buChar char="◎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1pPr>
            <a:lvl2pPr marL="914400" lvl="1" indent="-3175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1400"/>
              <a:buFont typeface="Frank Ruhl Libre Light"/>
              <a:buChar char="◎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2pPr>
            <a:lvl3pPr marL="1371600" lvl="2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■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3pPr>
            <a:lvl4pPr marL="1828800" lvl="3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●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4pPr>
            <a:lvl5pPr marL="2286000" lvl="4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○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5pPr>
            <a:lvl6pPr marL="2743200" lvl="5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■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6pPr>
            <a:lvl7pPr marL="3200400" lvl="6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●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7pPr>
            <a:lvl8pPr marL="3657600" lvl="7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○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8pPr>
            <a:lvl9pPr marL="4114800" lvl="8" indent="-355600">
              <a:lnSpc>
                <a:spcPct val="114000"/>
              </a:lnSpc>
              <a:spcBef>
                <a:spcPts val="800"/>
              </a:spcBef>
              <a:spcAft>
                <a:spcPts val="800"/>
              </a:spcAft>
              <a:buClr>
                <a:srgbClr val="D9DCE6"/>
              </a:buClr>
              <a:buSzPts val="2000"/>
              <a:buFont typeface="Frank Ruhl Libre Light"/>
              <a:buChar char="■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sldNum" idx="12"/>
          </p:nvPr>
        </p:nvSpPr>
        <p:spPr>
          <a:xfrm>
            <a:off x="8453425" y="-60"/>
            <a:ext cx="548700" cy="51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1pPr>
            <a:lvl2pPr lvl="1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2pPr>
            <a:lvl3pPr lvl="2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3pPr>
            <a:lvl4pPr lvl="3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4pPr>
            <a:lvl5pPr lvl="4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5pPr>
            <a:lvl6pPr lvl="5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6pPr>
            <a:lvl7pPr lvl="6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7pPr>
            <a:lvl8pPr lvl="7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8pPr>
            <a:lvl9pPr lvl="8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7" r:id="rId3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3F20609-6FD5-4291-894E-228B46477D6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</a:t>
            </a:fld>
            <a:endParaRPr lang="e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FBC15F-6D8A-4FFA-B036-B3419DBABF5F}"/>
              </a:ext>
            </a:extLst>
          </p:cNvPr>
          <p:cNvSpPr txBox="1"/>
          <p:nvPr/>
        </p:nvSpPr>
        <p:spPr>
          <a:xfrm>
            <a:off x="482515" y="309532"/>
            <a:ext cx="8178970" cy="45243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 dirty="0"/>
              <a:t>Religion, Media and Popular Culture: from manuscripts to Disney. HPRS5040</a:t>
            </a:r>
          </a:p>
          <a:p>
            <a:endParaRPr lang="en-US" sz="3200" dirty="0"/>
          </a:p>
          <a:p>
            <a:r>
              <a:rPr lang="en-US" sz="3200" dirty="0"/>
              <a:t>Presentation Assignment:</a:t>
            </a:r>
          </a:p>
          <a:p>
            <a:endParaRPr lang="en-US" sz="3200" dirty="0"/>
          </a:p>
          <a:p>
            <a:r>
              <a:rPr lang="en-US" sz="3200" dirty="0"/>
              <a:t>To give a 10 minute presentation based on either the influence that religion has had on popular culture or that popular culture has had on religion.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15406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2"/>
          <p:cNvSpPr txBox="1">
            <a:spLocks noGrp="1"/>
          </p:cNvSpPr>
          <p:nvPr>
            <p:ph type="ctrTitle"/>
          </p:nvPr>
        </p:nvSpPr>
        <p:spPr>
          <a:xfrm>
            <a:off x="1998100" y="604500"/>
            <a:ext cx="3597600" cy="3934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US" sz="3200" dirty="0"/>
              <a:t>‘Press Right-Trigger for Salvation’: 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How and why Digital Gaming, simplifies</a:t>
            </a:r>
            <a:endParaRPr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45DF6-88FB-40AD-BE20-F88376358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AC80E-69AB-4EE5-9122-B328792C41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44913" y="783771"/>
            <a:ext cx="5733143" cy="3614058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Religion: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Symbols which acts to establish… moods and motivations.... by formulating conceptions… with such an aura of factuality that the moods and motivations seem uniquely realistic.’</a:t>
            </a:r>
          </a:p>
          <a:p>
            <a:pPr lvl="1" algn="r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Geertz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Popular Culture: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‘Culture made possible by technological change, by the use of the means of mass cultural production’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‘Productions that need minimal cultural capital to consume or create.’ </a:t>
            </a:r>
          </a:p>
          <a:p>
            <a:pPr lvl="1" algn="r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Frith (1991), Parker (2011)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Game: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digital game is an interactive program for one or more players, meant to provide entertainment at the least, and quite possibly more.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Kolko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3A72F0-9AE0-4E97-ABF4-5E1405B6600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73323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6037E-4F05-4C73-AC8E-B1ED9E029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Popular Culture: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Capital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48A31-91E8-4E9D-AD28-6C67B79AE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91200" y="1026000"/>
            <a:ext cx="5345700" cy="30915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‘Instruments (1) for the appropriation (2) of symbolic wealth…  socially worthy of being sought and possessed (3).”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Visiting a Classical Music Museum (1) is likely to give (2) more symbolic wealth than a Tomato museum(3).</a:t>
            </a:r>
          </a:p>
          <a:p>
            <a:pPr lvl="1" algn="r">
              <a:buFont typeface="Arial" panose="020B0604020202020204" pitchFamily="34" charset="0"/>
              <a:buChar char="•"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Lareau and </a:t>
            </a:r>
            <a:r>
              <a:rPr lang="en-GB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Weininger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(2003)</a:t>
            </a:r>
          </a:p>
          <a:p>
            <a:pPr lvl="1" algn="r">
              <a:buFont typeface="Arial" panose="020B0604020202020204" pitchFamily="34" charset="0"/>
              <a:buChar char="•"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which is achieved through cultural knowledge. </a:t>
            </a:r>
          </a:p>
          <a:p>
            <a:pPr lvl="1" algn="r">
              <a:buFont typeface="Arial" panose="020B0604020202020204" pitchFamily="34" charset="0"/>
              <a:buChar char="•"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Coulson (2010)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8AB222-3511-4803-A520-62E801C79BA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03130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40CE6-DA60-41D1-B95C-A6C552C23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sz="2400" dirty="0"/>
            </a:b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Popular Culture: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60FE2-9A06-4CD6-9114-BC79D9629F3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</a:t>
            </a:fld>
            <a:endParaRPr lang="en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F2F56A5-4293-4732-9CB8-BCE6360730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49" t="20138" r="61249" b="54455"/>
          <a:stretch/>
        </p:blipFill>
        <p:spPr>
          <a:xfrm>
            <a:off x="2705402" y="1026000"/>
            <a:ext cx="4582602" cy="190832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AF895C-7BD8-4AF8-900E-FEC54DE4E647}"/>
              </a:ext>
            </a:extLst>
          </p:cNvPr>
          <p:cNvSpPr txBox="1"/>
          <p:nvPr/>
        </p:nvSpPr>
        <p:spPr>
          <a:xfrm>
            <a:off x="6587436" y="1026000"/>
            <a:ext cx="10749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Fig. 1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5E5AB96-6E04-46F5-BD42-0104E1F221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9922" y="2263158"/>
            <a:ext cx="1626781" cy="529768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4037E1C1-CD50-46E8-A91F-8B0624007026}"/>
              </a:ext>
            </a:extLst>
          </p:cNvPr>
          <p:cNvSpPr/>
          <p:nvPr/>
        </p:nvSpPr>
        <p:spPr>
          <a:xfrm>
            <a:off x="2705402" y="2941915"/>
            <a:ext cx="4582602" cy="1236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39700" lvl="0">
              <a:lnSpc>
                <a:spcPct val="114000"/>
              </a:lnSpc>
              <a:buClr>
                <a:srgbClr val="D9DCE6"/>
              </a:buClr>
              <a:buSzPts val="1400"/>
            </a:pPr>
            <a:r>
              <a:rPr lang="en-GB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TV, Media, </a:t>
            </a:r>
            <a:r>
              <a:rPr lang="en-GB" u="sng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Digital gaming</a:t>
            </a:r>
            <a:r>
              <a:rPr lang="en-GB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, as well as others, to seek the largest audience possible through consumer culture:</a:t>
            </a:r>
          </a:p>
          <a:p>
            <a:pPr marL="139700" lvl="0">
              <a:lnSpc>
                <a:spcPct val="114000"/>
              </a:lnSpc>
              <a:buClr>
                <a:srgbClr val="D9DCE6"/>
              </a:buClr>
              <a:buSzPts val="1400"/>
            </a:pPr>
            <a:r>
              <a:rPr lang="en-GB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 </a:t>
            </a:r>
          </a:p>
          <a:p>
            <a:pPr marL="425450" lvl="0" indent="-285750">
              <a:lnSpc>
                <a:spcPct val="114000"/>
              </a:lnSpc>
              <a:buClr>
                <a:srgbClr val="D9DCE6"/>
              </a:buClr>
              <a:buSzPts val="14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Cultural production high, cultural consumption low</a:t>
            </a:r>
            <a:endParaRPr lang="en-GB" dirty="0">
              <a:solidFill>
                <a:srgbClr val="6B6E8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Frank Ruhl Libre Light"/>
            </a:endParaRPr>
          </a:p>
          <a:p>
            <a:pPr marL="457200" lvl="0" indent="-317500" algn="r">
              <a:lnSpc>
                <a:spcPct val="114000"/>
              </a:lnSpc>
              <a:buClr>
                <a:srgbClr val="D9DCE6"/>
              </a:buClr>
              <a:buSzPts val="1400"/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Parker (2011)</a:t>
            </a:r>
            <a:endParaRPr lang="en-GB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Frank Ruhl Libre Light"/>
            </a:endParaRPr>
          </a:p>
        </p:txBody>
      </p:sp>
    </p:spTree>
    <p:extLst>
      <p:ext uri="{BB962C8B-B14F-4D97-AF65-F5344CB8AC3E}">
        <p14:creationId xmlns:p14="http://schemas.microsoft.com/office/powerpoint/2010/main" val="2597239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E10C4-8B78-4597-9585-3F17CB84F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How religion assists with story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4958FC-F09D-4C13-AC11-F7FC265B2D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91200" y="1026000"/>
            <a:ext cx="5345700" cy="3091500"/>
          </a:xfrm>
        </p:spPr>
        <p:txBody>
          <a:bodyPr/>
          <a:lstStyle/>
          <a:p>
            <a:endParaRPr lang="en-US" sz="1200" dirty="0"/>
          </a:p>
          <a:p>
            <a:pPr marL="139700" indent="0">
              <a:buNone/>
            </a:pPr>
            <a:r>
              <a:rPr lang="en-US" sz="1200" dirty="0"/>
              <a:t>Studies have found ‘gamers’ prefer to play games with a storyline: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/>
              <a:t>Difference in their arousal playing story-based game.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/>
              <a:t>Remembered more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/>
              <a:t>Processed more</a:t>
            </a:r>
          </a:p>
          <a:p>
            <a:pPr marL="139700" indent="0">
              <a:buNone/>
            </a:pPr>
            <a:endParaRPr lang="en-US" sz="1200" dirty="0"/>
          </a:p>
          <a:p>
            <a:pPr marL="139700" indent="0">
              <a:buNone/>
            </a:pPr>
            <a:r>
              <a:rPr lang="en-US" sz="1200" dirty="0"/>
              <a:t>Story in a game matters.</a:t>
            </a:r>
          </a:p>
          <a:p>
            <a:pPr marL="139700" indent="0" algn="r">
              <a:buNone/>
            </a:pPr>
            <a:r>
              <a:rPr lang="en-US" sz="1200" dirty="0"/>
              <a:t>Schneider (2004)</a:t>
            </a:r>
          </a:p>
          <a:p>
            <a:pPr marL="139700" indent="0">
              <a:buNone/>
            </a:pPr>
            <a:endParaRPr lang="en-US" sz="1200" dirty="0"/>
          </a:p>
          <a:p>
            <a:pPr marL="139700" indent="0">
              <a:buNone/>
            </a:pPr>
            <a:r>
              <a:rPr lang="en-US" sz="1200" dirty="0"/>
              <a:t>Religious concepts are more salient than most other concepts due to their counter intuitive nature: </a:t>
            </a:r>
          </a:p>
          <a:p>
            <a:pPr marL="139700" indent="0">
              <a:buNone/>
            </a:pPr>
            <a:endParaRPr lang="en-US" sz="1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/>
              <a:t>Counter-intuitive: the violation of category-level expectations in a singular or multiple fashion(s). </a:t>
            </a:r>
          </a:p>
          <a:p>
            <a:pPr algn="r">
              <a:buFont typeface="Arial" panose="020B0604020202020204" pitchFamily="34" charset="0"/>
              <a:buChar char="•"/>
            </a:pPr>
            <a:r>
              <a:rPr lang="en-US" sz="1200" dirty="0"/>
              <a:t>Barrett and </a:t>
            </a:r>
            <a:r>
              <a:rPr lang="en-US" sz="1200" dirty="0" err="1"/>
              <a:t>Nyhoe</a:t>
            </a:r>
            <a:endParaRPr lang="en-US" sz="1200" dirty="0"/>
          </a:p>
          <a:p>
            <a:pPr algn="r"/>
            <a:endParaRPr lang="en-US" sz="1200" dirty="0"/>
          </a:p>
          <a:p>
            <a:endParaRPr lang="en-US" sz="1200" dirty="0"/>
          </a:p>
          <a:p>
            <a:pPr marL="139700" indent="0">
              <a:buNone/>
            </a:pPr>
            <a:endParaRPr lang="en-US" sz="1200" dirty="0"/>
          </a:p>
          <a:p>
            <a:pPr marL="139700" indent="0">
              <a:buNone/>
            </a:pPr>
            <a:endParaRPr lang="en-US" sz="1200" dirty="0"/>
          </a:p>
          <a:p>
            <a:pPr>
              <a:buFont typeface="Arial" panose="020B0604020202020204" pitchFamily="34" charset="0"/>
              <a:buChar char="•"/>
            </a:pPr>
            <a:endParaRPr lang="en-US" sz="1200" dirty="0"/>
          </a:p>
          <a:p>
            <a:pPr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0F855F-6A07-44EA-B5BF-740459E1FD6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63209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2A145-0028-466E-BFA9-040CABABB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Bibliography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304450-13CE-4F8A-BC13-F875174792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91200" y="1026000"/>
            <a:ext cx="5345700" cy="3425684"/>
          </a:xfrm>
        </p:spPr>
        <p:txBody>
          <a:bodyPr/>
          <a:lstStyle/>
          <a:p>
            <a:pPr marL="139700" indent="0">
              <a:buNone/>
            </a:pP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Barret, J. L. and </a:t>
            </a:r>
            <a:r>
              <a:rPr lang="en-US" sz="7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Nyhof</a:t>
            </a: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A. ‘Spreading Non-natural Concepts: The Role of Intuitive Conceptual Structures in Memory and Transmission of Cultural Materials’, </a:t>
            </a:r>
            <a:r>
              <a:rPr lang="en-US" sz="7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Cognition and Culture</a:t>
            </a: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1(1), (2001), pp. 69-100.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Bradley, S. D., Lang, A., Schneider, E. F. and Shin, M. ‘Death with a Story: How Story Impacts Emotional, Motivational, and Physiological Responses to First-Person Shooter Video Games’, </a:t>
            </a:r>
            <a:r>
              <a:rPr lang="en-US" sz="7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 Communication Research</a:t>
            </a: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30(3), (2004), pp. 361-375.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Coulson, S. ‘Getting ‘Capital’ in the music world: musicians’ learning experience and working lives’, </a:t>
            </a:r>
            <a:r>
              <a:rPr lang="en-GB" sz="75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Music Education</a:t>
            </a: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27(3), (2010), pp. 255-270.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5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Frith</a:t>
            </a: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‘The Good, the Bad, and the Indifferent: Defending Popular Culture from the Populists’, </a:t>
            </a:r>
            <a:r>
              <a:rPr lang="en-US" sz="7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Diacritics</a:t>
            </a: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21(4), (1991), pp. 101-115.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Geertz, C. ‘Religion as a cultural system’, in </a:t>
            </a:r>
            <a:r>
              <a:rPr lang="en-GB" sz="75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Interpretation of Cultures</a:t>
            </a: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ed. by Geertz, C. (Oxford: Fontana Press, 1993).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Geraci, R. M. ‘Theological Productions: The Role of Religion in Video Game Design’, in </a:t>
            </a:r>
            <a:r>
              <a:rPr lang="en-GB" sz="75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Perspectives of Video Games: From Designer to Player</a:t>
            </a: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ed. by Geraci, R. M. (Inter-Disciplinary Press: 2012).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Kolko, B. E. </a:t>
            </a:r>
            <a:r>
              <a:rPr lang="en-US" sz="7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Definitions: Terms about Games (From Week 2)</a:t>
            </a: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2005, &lt;</a:t>
            </a: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http://faculty.washington.edu/bkolko/games/definitions.shtml&gt; [Accessed on: 6th June 2019]</a:t>
            </a: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Lareau, A. and </a:t>
            </a:r>
            <a:r>
              <a:rPr lang="en-GB" sz="75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Weininger</a:t>
            </a: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B. ‘Cultural capital in educational research: A critical assessment’, </a:t>
            </a:r>
            <a:r>
              <a:rPr lang="en-GB" sz="75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Theory and Society</a:t>
            </a: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32, (2003), pp. 567-606.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5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Parker, A. ‘Toward a Definition of Popular Culture’, </a:t>
            </a:r>
            <a:r>
              <a:rPr lang="en-US" sz="75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and Theory</a:t>
            </a: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50, (2011), pp. 147-170.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75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8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Strinati</a:t>
            </a:r>
            <a:r>
              <a:rPr lang="en-GB" sz="8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 (2004) </a:t>
            </a:r>
            <a:r>
              <a:rPr lang="en-GB" sz="8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Introduction to Theories of Popular Culture</a:t>
            </a:r>
            <a:r>
              <a:rPr lang="en-GB" sz="8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</a:t>
            </a:r>
            <a:r>
              <a:rPr lang="en-GB" sz="800" baseline="30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8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Ed. London: Routledge.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9638A1-6350-417E-AF80-EEDB6293047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66323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48B77-0D98-4586-9CAF-61EF8A125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Fig.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F3E09-7A89-41DC-B117-0D44C0DB58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US" dirty="0"/>
          </a:p>
          <a:p>
            <a:pPr marL="139700" indent="0">
              <a:buNone/>
            </a:pPr>
            <a:endParaRPr lang="en-US" dirty="0"/>
          </a:p>
          <a:p>
            <a:pPr marL="139700" indent="0">
              <a:buNone/>
            </a:pPr>
            <a:endParaRPr lang="en-US" dirty="0"/>
          </a:p>
          <a:p>
            <a:pPr marL="139700" indent="0">
              <a:buNone/>
            </a:pPr>
            <a:r>
              <a:rPr lang="en-US" dirty="0"/>
              <a:t>Parker, A. ‘Toward a Definition of Popular Culture’, History and Theory, 50, (2011), pp. 147-170.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54029B-9D24-48F4-8ED5-A7890549278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88101515"/>
      </p:ext>
    </p:extLst>
  </p:cSld>
  <p:clrMapOvr>
    <a:masterClrMapping/>
  </p:clrMapOvr>
</p:sld>
</file>

<file path=ppt/theme/theme1.xml><?xml version="1.0" encoding="utf-8"?>
<a:theme xmlns:a="http://schemas.openxmlformats.org/drawingml/2006/main" name="Octavia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1852</TotalTime>
  <Words>410</Words>
  <Application>Microsoft Office PowerPoint</Application>
  <PresentationFormat>On-screen Show (16:9)</PresentationFormat>
  <Paragraphs>82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IBM Plex Sans Condensed</vt:lpstr>
      <vt:lpstr>Times New Roman</vt:lpstr>
      <vt:lpstr>Calibri</vt:lpstr>
      <vt:lpstr>Arial</vt:lpstr>
      <vt:lpstr>Frank Ruhl Libre Light</vt:lpstr>
      <vt:lpstr>Octavia template</vt:lpstr>
      <vt:lpstr>PowerPoint Presentation</vt:lpstr>
      <vt:lpstr>‘Press Right-Trigger for Salvation’:   How and why Digital Gaming, simplifies</vt:lpstr>
      <vt:lpstr>     Definitions </vt:lpstr>
      <vt:lpstr>   Popular Culture:   Cultural Capital </vt:lpstr>
      <vt:lpstr>    Popular Culture:</vt:lpstr>
      <vt:lpstr>     How religion assists with story </vt:lpstr>
      <vt:lpstr>     Bibliography </vt:lpstr>
      <vt:lpstr>      Fig.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Press Right-Trigger for Salvation:   Religion as a Resource in Digital Gaming</dc:title>
  <dc:creator>Darryl Milnes</dc:creator>
  <cp:lastModifiedBy>Darryl Milnes</cp:lastModifiedBy>
  <cp:revision>55</cp:revision>
  <dcterms:modified xsi:type="dcterms:W3CDTF">2019-06-06T22:00:52Z</dcterms:modified>
</cp:coreProperties>
</file>