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4"/>
  </p:notesMasterIdLst>
  <p:sldIdLst>
    <p:sldId id="256" r:id="rId2"/>
    <p:sldId id="257" r:id="rId3"/>
  </p:sldIdLst>
  <p:sldSz cx="30275213" cy="21383625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Patrick Sweeney (1703060)" initials="PS(" lastIdx="0" clrIdx="0">
    <p:extLst>
      <p:ext uri="{19B8F6BF-5375-455C-9EA6-DF929625EA0E}">
        <p15:presenceInfo xmlns:p15="http://schemas.microsoft.com/office/powerpoint/2012/main" userId="Patrick Sweeney (1703060)" providerId="None"/>
      </p:ext>
    </p:extLst>
  </p:cmAuthor>
  <p:cmAuthor id="2" name="Patrick Sweeney (1703060)" initials="PS( [2]" lastIdx="3" clrIdx="1">
    <p:extLst>
      <p:ext uri="{19B8F6BF-5375-455C-9EA6-DF929625EA0E}">
        <p15:presenceInfo xmlns:p15="http://schemas.microsoft.com/office/powerpoint/2012/main" userId="S-1-5-21-50831204-907490851-69733005-100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709B9"/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0240" autoAdjust="0"/>
    <p:restoredTop sz="94689" autoAdjust="0"/>
  </p:normalViewPr>
  <p:slideViewPr>
    <p:cSldViewPr snapToGrid="0">
      <p:cViewPr varScale="1">
        <p:scale>
          <a:sx n="22" d="100"/>
          <a:sy n="22" d="100"/>
        </p:scale>
        <p:origin x="1530" y="54"/>
      </p:cViewPr>
      <p:guideLst/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commentAuthors" Target="commentAuthors.xml"/><Relationship Id="rId4" Type="http://schemas.openxmlformats.org/officeDocument/2006/relationships/notesMaster" Target="notesMasters/notesMaster1.xml"/><Relationship Id="rId9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55762B6-0BD9-404D-9A2B-0E28938D2DB6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244600" y="1143000"/>
            <a:ext cx="4368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A1CC71-A26A-47E2-96FA-F18CD44D8DC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496665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1pPr>
    <a:lvl2pPr marL="1239757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2pPr>
    <a:lvl3pPr marL="2479516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3pPr>
    <a:lvl4pPr marL="3719273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4pPr>
    <a:lvl5pPr marL="4959032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5pPr>
    <a:lvl6pPr marL="6198789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6pPr>
    <a:lvl7pPr marL="7438548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7pPr>
    <a:lvl8pPr marL="8678305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8pPr>
    <a:lvl9pPr marL="9918062" algn="l" defTabSz="2479516" rtl="0" eaLnBrk="1" latinLnBrk="0" hangingPunct="1">
      <a:defRPr sz="3254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1244600" y="1143000"/>
            <a:ext cx="4368800" cy="3086100"/>
          </a:xfrm>
        </p:spPr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11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A1CC71-A26A-47E2-96FA-F18CD44D8DC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72719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70641" y="3499590"/>
            <a:ext cx="25733931" cy="7444669"/>
          </a:xfrm>
        </p:spPr>
        <p:txBody>
          <a:bodyPr anchor="b"/>
          <a:lstStyle>
            <a:lvl1pPr algn="ctr"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84402" y="11231355"/>
            <a:ext cx="22706410" cy="5162758"/>
          </a:xfrm>
        </p:spPr>
        <p:txBody>
          <a:bodyPr/>
          <a:lstStyle>
            <a:lvl1pPr marL="0" indent="0" algn="ctr">
              <a:buNone/>
              <a:defRPr sz="7483"/>
            </a:lvl1pPr>
            <a:lvl2pPr marL="1425595" indent="0" algn="ctr">
              <a:buNone/>
              <a:defRPr sz="6236"/>
            </a:lvl2pPr>
            <a:lvl3pPr marL="2851191" indent="0" algn="ctr">
              <a:buNone/>
              <a:defRPr sz="5613"/>
            </a:lvl3pPr>
            <a:lvl4pPr marL="4276786" indent="0" algn="ctr">
              <a:buNone/>
              <a:defRPr sz="4989"/>
            </a:lvl4pPr>
            <a:lvl5pPr marL="5702381" indent="0" algn="ctr">
              <a:buNone/>
              <a:defRPr sz="4989"/>
            </a:lvl5pPr>
            <a:lvl6pPr marL="7127977" indent="0" algn="ctr">
              <a:buNone/>
              <a:defRPr sz="4989"/>
            </a:lvl6pPr>
            <a:lvl7pPr marL="8553572" indent="0" algn="ctr">
              <a:buNone/>
              <a:defRPr sz="4989"/>
            </a:lvl7pPr>
            <a:lvl8pPr marL="9979167" indent="0" algn="ctr">
              <a:buNone/>
              <a:defRPr sz="4989"/>
            </a:lvl8pPr>
            <a:lvl9pPr marL="11404763" indent="0" algn="ctr">
              <a:buNone/>
              <a:defRPr sz="4989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508424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347430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65654" y="5331063"/>
            <a:ext cx="26112371" cy="8894992"/>
          </a:xfrm>
        </p:spPr>
        <p:txBody>
          <a:bodyPr anchor="b"/>
          <a:lstStyle>
            <a:lvl1pPr>
              <a:defRPr sz="18709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65654" y="14310205"/>
            <a:ext cx="26112371" cy="4677666"/>
          </a:xfrm>
        </p:spPr>
        <p:txBody>
          <a:bodyPr/>
          <a:lstStyle>
            <a:lvl1pPr marL="0" indent="0">
              <a:buNone/>
              <a:defRPr sz="7483">
                <a:solidFill>
                  <a:schemeClr val="tx1"/>
                </a:solidFill>
              </a:defRPr>
            </a:lvl1pPr>
            <a:lvl2pPr marL="1425595" indent="0">
              <a:buNone/>
              <a:defRPr sz="6236">
                <a:solidFill>
                  <a:schemeClr val="tx1">
                    <a:tint val="75000"/>
                  </a:schemeClr>
                </a:solidFill>
              </a:defRPr>
            </a:lvl2pPr>
            <a:lvl3pPr marL="2851191" indent="0">
              <a:buNone/>
              <a:defRPr sz="5613">
                <a:solidFill>
                  <a:schemeClr val="tx1">
                    <a:tint val="75000"/>
                  </a:schemeClr>
                </a:solidFill>
              </a:defRPr>
            </a:lvl3pPr>
            <a:lvl4pPr marL="4276786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4pPr>
            <a:lvl5pPr marL="5702381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5pPr>
            <a:lvl6pPr marL="712797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6pPr>
            <a:lvl7pPr marL="8553572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7pPr>
            <a:lvl8pPr marL="9979167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8pPr>
            <a:lvl9pPr marL="11404763" indent="0">
              <a:buNone/>
              <a:defRPr sz="4989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91296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081421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326826" y="5692400"/>
            <a:ext cx="12866966" cy="13567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33639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138485"/>
            <a:ext cx="26112371" cy="413317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5368" y="5241960"/>
            <a:ext cx="12807832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085368" y="7810963"/>
            <a:ext cx="12807832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15326828" y="5241960"/>
            <a:ext cx="12870909" cy="2569003"/>
          </a:xfrm>
        </p:spPr>
        <p:txBody>
          <a:bodyPr anchor="b"/>
          <a:lstStyle>
            <a:lvl1pPr marL="0" indent="0">
              <a:buNone/>
              <a:defRPr sz="7483" b="1"/>
            </a:lvl1pPr>
            <a:lvl2pPr marL="1425595" indent="0">
              <a:buNone/>
              <a:defRPr sz="6236" b="1"/>
            </a:lvl2pPr>
            <a:lvl3pPr marL="2851191" indent="0">
              <a:buNone/>
              <a:defRPr sz="5613" b="1"/>
            </a:lvl3pPr>
            <a:lvl4pPr marL="4276786" indent="0">
              <a:buNone/>
              <a:defRPr sz="4989" b="1"/>
            </a:lvl4pPr>
            <a:lvl5pPr marL="5702381" indent="0">
              <a:buNone/>
              <a:defRPr sz="4989" b="1"/>
            </a:lvl5pPr>
            <a:lvl6pPr marL="7127977" indent="0">
              <a:buNone/>
              <a:defRPr sz="4989" b="1"/>
            </a:lvl6pPr>
            <a:lvl7pPr marL="8553572" indent="0">
              <a:buNone/>
              <a:defRPr sz="4989" b="1"/>
            </a:lvl7pPr>
            <a:lvl8pPr marL="9979167" indent="0">
              <a:buNone/>
              <a:defRPr sz="4989" b="1"/>
            </a:lvl8pPr>
            <a:lvl9pPr marL="11404763" indent="0">
              <a:buNone/>
              <a:defRPr sz="4989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15326828" y="7810963"/>
            <a:ext cx="12870909" cy="114887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672841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0507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29597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870909" y="3078850"/>
            <a:ext cx="15326827" cy="15196234"/>
          </a:xfrm>
        </p:spPr>
        <p:txBody>
          <a:bodyPr/>
          <a:lstStyle>
            <a:lvl1pPr>
              <a:defRPr sz="9978"/>
            </a:lvl1pPr>
            <a:lvl2pPr>
              <a:defRPr sz="8731"/>
            </a:lvl2pPr>
            <a:lvl3pPr>
              <a:defRPr sz="7483"/>
            </a:lvl3pPr>
            <a:lvl4pPr>
              <a:defRPr sz="6236"/>
            </a:lvl4pPr>
            <a:lvl5pPr>
              <a:defRPr sz="6236"/>
            </a:lvl5pPr>
            <a:lvl6pPr>
              <a:defRPr sz="6236"/>
            </a:lvl6pPr>
            <a:lvl7pPr>
              <a:defRPr sz="6236"/>
            </a:lvl7pPr>
            <a:lvl8pPr>
              <a:defRPr sz="6236"/>
            </a:lvl8pPr>
            <a:lvl9pPr>
              <a:defRPr sz="6236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5752383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85364" y="1425575"/>
            <a:ext cx="9764544" cy="4989513"/>
          </a:xfrm>
        </p:spPr>
        <p:txBody>
          <a:bodyPr anchor="b"/>
          <a:lstStyle>
            <a:lvl1pPr>
              <a:defRPr sz="997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70909" y="3078850"/>
            <a:ext cx="15326827" cy="15196234"/>
          </a:xfrm>
        </p:spPr>
        <p:txBody>
          <a:bodyPr anchor="t"/>
          <a:lstStyle>
            <a:lvl1pPr marL="0" indent="0">
              <a:buNone/>
              <a:defRPr sz="9978"/>
            </a:lvl1pPr>
            <a:lvl2pPr marL="1425595" indent="0">
              <a:buNone/>
              <a:defRPr sz="8731"/>
            </a:lvl2pPr>
            <a:lvl3pPr marL="2851191" indent="0">
              <a:buNone/>
              <a:defRPr sz="7483"/>
            </a:lvl3pPr>
            <a:lvl4pPr marL="4276786" indent="0">
              <a:buNone/>
              <a:defRPr sz="6236"/>
            </a:lvl4pPr>
            <a:lvl5pPr marL="5702381" indent="0">
              <a:buNone/>
              <a:defRPr sz="6236"/>
            </a:lvl5pPr>
            <a:lvl6pPr marL="7127977" indent="0">
              <a:buNone/>
              <a:defRPr sz="6236"/>
            </a:lvl6pPr>
            <a:lvl7pPr marL="8553572" indent="0">
              <a:buNone/>
              <a:defRPr sz="6236"/>
            </a:lvl7pPr>
            <a:lvl8pPr marL="9979167" indent="0">
              <a:buNone/>
              <a:defRPr sz="6236"/>
            </a:lvl8pPr>
            <a:lvl9pPr marL="11404763" indent="0">
              <a:buNone/>
              <a:defRPr sz="6236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085364" y="6415088"/>
            <a:ext cx="9764544" cy="11884743"/>
          </a:xfrm>
        </p:spPr>
        <p:txBody>
          <a:bodyPr/>
          <a:lstStyle>
            <a:lvl1pPr marL="0" indent="0">
              <a:buNone/>
              <a:defRPr sz="4989"/>
            </a:lvl1pPr>
            <a:lvl2pPr marL="1425595" indent="0">
              <a:buNone/>
              <a:defRPr sz="4365"/>
            </a:lvl2pPr>
            <a:lvl3pPr marL="2851191" indent="0">
              <a:buNone/>
              <a:defRPr sz="3742"/>
            </a:lvl3pPr>
            <a:lvl4pPr marL="4276786" indent="0">
              <a:buNone/>
              <a:defRPr sz="3118"/>
            </a:lvl4pPr>
            <a:lvl5pPr marL="5702381" indent="0">
              <a:buNone/>
              <a:defRPr sz="3118"/>
            </a:lvl5pPr>
            <a:lvl6pPr marL="7127977" indent="0">
              <a:buNone/>
              <a:defRPr sz="3118"/>
            </a:lvl6pPr>
            <a:lvl7pPr marL="8553572" indent="0">
              <a:buNone/>
              <a:defRPr sz="3118"/>
            </a:lvl7pPr>
            <a:lvl8pPr marL="9979167" indent="0">
              <a:buNone/>
              <a:defRPr sz="3118"/>
            </a:lvl8pPr>
            <a:lvl9pPr marL="11404763" indent="0">
              <a:buNone/>
              <a:defRPr sz="3118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189673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211770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21665701" y="1138480"/>
            <a:ext cx="6528093" cy="1812163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081423" y="1138480"/>
            <a:ext cx="19205838" cy="1812163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706435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081421" y="1138485"/>
            <a:ext cx="26112371" cy="413317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81421" y="5692400"/>
            <a:ext cx="26112371" cy="13567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081421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05/06/2020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0028665" y="19819457"/>
            <a:ext cx="10217884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21381869" y="19819457"/>
            <a:ext cx="6811923" cy="113848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3742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791889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defTabSz="2851191" rtl="0" eaLnBrk="1" latinLnBrk="0" hangingPunct="1">
        <a:lnSpc>
          <a:spcPct val="90000"/>
        </a:lnSpc>
        <a:spcBef>
          <a:spcPct val="0"/>
        </a:spcBef>
        <a:buNone/>
        <a:defRPr sz="1372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712798" indent="-712798" algn="l" defTabSz="2851191" rtl="0" eaLnBrk="1" latinLnBrk="0" hangingPunct="1">
        <a:lnSpc>
          <a:spcPct val="90000"/>
        </a:lnSpc>
        <a:spcBef>
          <a:spcPts val="3118"/>
        </a:spcBef>
        <a:buFont typeface="Arial" panose="020B0604020202020204" pitchFamily="34" charset="0"/>
        <a:buChar char="•"/>
        <a:defRPr sz="8731" kern="1200">
          <a:solidFill>
            <a:schemeClr val="tx1"/>
          </a:solidFill>
          <a:latin typeface="+mn-lt"/>
          <a:ea typeface="+mn-ea"/>
          <a:cs typeface="+mn-cs"/>
        </a:defRPr>
      </a:lvl1pPr>
      <a:lvl2pPr marL="2138393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7483" kern="1200">
          <a:solidFill>
            <a:schemeClr val="tx1"/>
          </a:solidFill>
          <a:latin typeface="+mn-lt"/>
          <a:ea typeface="+mn-ea"/>
          <a:cs typeface="+mn-cs"/>
        </a:defRPr>
      </a:lvl2pPr>
      <a:lvl3pPr marL="3563988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6236" kern="1200">
          <a:solidFill>
            <a:schemeClr val="tx1"/>
          </a:solidFill>
          <a:latin typeface="+mn-lt"/>
          <a:ea typeface="+mn-ea"/>
          <a:cs typeface="+mn-cs"/>
        </a:defRPr>
      </a:lvl3pPr>
      <a:lvl4pPr marL="498958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6415179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840774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926637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10691965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2117560" indent="-712798" algn="l" defTabSz="2851191" rtl="0" eaLnBrk="1" latinLnBrk="0" hangingPunct="1">
        <a:lnSpc>
          <a:spcPct val="90000"/>
        </a:lnSpc>
        <a:spcBef>
          <a:spcPts val="1559"/>
        </a:spcBef>
        <a:buFont typeface="Arial" panose="020B0604020202020204" pitchFamily="34" charset="0"/>
        <a:buChar char="•"/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1pPr>
      <a:lvl2pPr marL="1425595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2pPr>
      <a:lvl3pPr marL="285119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3pPr>
      <a:lvl4pPr marL="4276786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4pPr>
      <a:lvl5pPr marL="5702381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5pPr>
      <a:lvl6pPr marL="712797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6pPr>
      <a:lvl7pPr marL="8553572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7pPr>
      <a:lvl8pPr marL="9979167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8pPr>
      <a:lvl9pPr marL="11404763" algn="l" defTabSz="2851191" rtl="0" eaLnBrk="1" latinLnBrk="0" hangingPunct="1">
        <a:defRPr sz="56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7" Type="http://schemas.openxmlformats.org/officeDocument/2006/relationships/hyperlink" Target="http://www.virtualreligion.net/" TargetMode="Externa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3.jpg"/><Relationship Id="rId5" Type="http://schemas.openxmlformats.org/officeDocument/2006/relationships/hyperlink" Target="https://courses.lumenlearning.com/chemistryformajorsxmaster/chapter/radioactive-decay-2/" TargetMode="External"/><Relationship Id="rId4" Type="http://schemas.openxmlformats.org/officeDocument/2006/relationships/image" Target="../media/image2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ibleinterp.com/articles/2018/01/ell428016.shtml" TargetMode="External"/><Relationship Id="rId2" Type="http://schemas.openxmlformats.org/officeDocument/2006/relationships/hyperlink" Target="https://www.baslibrary.org/biblical-archaeology-review/24/1/16" TargetMode="External"/><Relationship Id="rId1" Type="http://schemas.openxmlformats.org/officeDocument/2006/relationships/slideLayout" Target="../slideLayouts/slideLayout7.xml"/><Relationship Id="rId5" Type="http://schemas.openxmlformats.org/officeDocument/2006/relationships/hyperlink" Target="https://www.virtualreality.net/iho/dss.html" TargetMode="External"/><Relationship Id="rId4" Type="http://schemas.openxmlformats.org/officeDocument/2006/relationships/hyperlink" Target="https://www.doi.org/10.1093/oxfordhb/9780199207237.003.0003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extBox 7">
            <a:extLst>
              <a:ext uri="{FF2B5EF4-FFF2-40B4-BE49-F238E27FC236}">
                <a16:creationId xmlns:a16="http://schemas.microsoft.com/office/drawing/2014/main" id="{09620D4F-F5B0-4C16-BDE0-8DCFE071EF21}"/>
              </a:ext>
            </a:extLst>
          </p:cNvPr>
          <p:cNvSpPr txBox="1"/>
          <p:nvPr/>
        </p:nvSpPr>
        <p:spPr>
          <a:xfrm>
            <a:off x="23225491" y="5823119"/>
            <a:ext cx="184731" cy="382258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GB" sz="1212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2120" dirty="0">
              <a:solidFill>
                <a:schemeClr val="accent1">
                  <a:lumMod val="20000"/>
                  <a:lumOff val="80000"/>
                </a:schemeClr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3" name="Picture 2" descr="A close up of a rock&#10;&#10;Description automatically generated">
            <a:extLst>
              <a:ext uri="{FF2B5EF4-FFF2-40B4-BE49-F238E27FC236}">
                <a16:creationId xmlns:a16="http://schemas.microsoft.com/office/drawing/2014/main" id="{7E4A4B7E-A32B-4A92-8955-05B91A536E3C}"/>
              </a:ext>
            </a:extLst>
          </p:cNvPr>
          <p:cNvPicPr>
            <a:picLocks noChangeAspect="1"/>
          </p:cNvPicPr>
          <p:nvPr/>
        </p:nvPicPr>
        <p:blipFill>
          <a:blip r:embed="rId3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4515" y="0"/>
            <a:ext cx="30275213" cy="21383625"/>
          </a:xfrm>
          <a:prstGeom prst="rect">
            <a:avLst/>
          </a:prstGeom>
        </p:spPr>
      </p:pic>
      <p:pic>
        <p:nvPicPr>
          <p:cNvPr id="5" name="Picture 4" descr="A close up of a basket&#10;&#10;Description automatically generated">
            <a:extLst>
              <a:ext uri="{FF2B5EF4-FFF2-40B4-BE49-F238E27FC236}">
                <a16:creationId xmlns:a16="http://schemas.microsoft.com/office/drawing/2014/main" id="{5A6743F4-64AD-440B-9F72-EC391C2C7D6F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1336670" y="2432163"/>
            <a:ext cx="23652510" cy="290978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A8061593-3BAB-45FA-9186-712792EC7E47}"/>
              </a:ext>
            </a:extLst>
          </p:cNvPr>
          <p:cNvSpPr txBox="1"/>
          <p:nvPr/>
        </p:nvSpPr>
        <p:spPr>
          <a:xfrm>
            <a:off x="1336670" y="413956"/>
            <a:ext cx="26062871" cy="146809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894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Community at Qumran and the Dead Sea Scrolls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81AF70E-C3FF-4DF3-9501-DBA1CA01D07E}"/>
              </a:ext>
            </a:extLst>
          </p:cNvPr>
          <p:cNvSpPr txBox="1"/>
          <p:nvPr/>
        </p:nvSpPr>
        <p:spPr>
          <a:xfrm>
            <a:off x="18244458" y="5435283"/>
            <a:ext cx="68313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solidFill>
                  <a:schemeClr val="bg1"/>
                </a:solidFill>
              </a:rPr>
              <a:t>Source: public domain, via </a:t>
            </a:r>
            <a:r>
              <a:rPr lang="en-GB" sz="3200" b="1" dirty="0" err="1">
                <a:solidFill>
                  <a:schemeClr val="bg1"/>
                </a:solidFill>
              </a:rPr>
              <a:t>wikipedia</a:t>
            </a:r>
            <a:r>
              <a:rPr lang="en-GB" sz="3200" b="1" dirty="0">
                <a:solidFill>
                  <a:schemeClr val="bg1"/>
                </a:solidFill>
              </a:rPr>
              <a:t> 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7518F09-9B39-4262-BE12-77C404AF0C7D}"/>
              </a:ext>
            </a:extLst>
          </p:cNvPr>
          <p:cNvSpPr txBox="1"/>
          <p:nvPr/>
        </p:nvSpPr>
        <p:spPr>
          <a:xfrm>
            <a:off x="16635514" y="16882833"/>
            <a:ext cx="9268756" cy="34163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 to Resurrection in DSS:</a:t>
            </a:r>
          </a:p>
          <a:p>
            <a:endParaRPr lang="en-GB" sz="3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Book of Watchers (4Q201, 4Q202, 4Q204-206)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Epistle of Enoch (4Q212)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Daniel (1Q71-2, 4Q 112-116, 6Q7)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</a:t>
            </a: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Source: </a:t>
            </a:r>
            <a:r>
              <a:rPr lang="en-GB" sz="3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Elledge</a:t>
            </a: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(2018)</a:t>
            </a:r>
            <a:endParaRPr lang="en-GB" sz="1212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9" descr="A picture containing text, map&#10;&#10;Description automatically generated">
            <a:extLst>
              <a:ext uri="{FF2B5EF4-FFF2-40B4-BE49-F238E27FC236}">
                <a16:creationId xmlns:a16="http://schemas.microsoft.com/office/drawing/2014/main" id="{1A253090-352C-4179-891A-7C1E236EF138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23329" y="7120284"/>
            <a:ext cx="10182159" cy="12082829"/>
          </a:xfrm>
          <a:prstGeom prst="rect">
            <a:avLst/>
          </a:prstGeom>
          <a:ln w="38100">
            <a:solidFill>
              <a:schemeClr val="bg1"/>
            </a:solidFill>
          </a:ln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D8BAA776-C750-4ABA-BCDA-444C975D0FDC}"/>
              </a:ext>
            </a:extLst>
          </p:cNvPr>
          <p:cNvSpPr txBox="1"/>
          <p:nvPr/>
        </p:nvSpPr>
        <p:spPr>
          <a:xfrm>
            <a:off x="1430295" y="19416206"/>
            <a:ext cx="10848791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Site Plan and supposed layout of Qumran</a:t>
            </a:r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</a:t>
            </a:r>
          </a:p>
          <a:p>
            <a:r>
              <a:rPr lang="en-GB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</a:t>
            </a: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Source: www.baslibrary.org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D6B5383-6168-4D2C-9CA7-3E6EF4B30134}"/>
              </a:ext>
            </a:extLst>
          </p:cNvPr>
          <p:cNvSpPr txBox="1"/>
          <p:nvPr/>
        </p:nvSpPr>
        <p:spPr>
          <a:xfrm>
            <a:off x="1577469" y="5435283"/>
            <a:ext cx="7490512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The Scroll of the Psalms from Cave 4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D762EB3F-D338-4B1D-B557-D2A40BB0C978}"/>
              </a:ext>
            </a:extLst>
          </p:cNvPr>
          <p:cNvSpPr txBox="1"/>
          <p:nvPr/>
        </p:nvSpPr>
        <p:spPr>
          <a:xfrm>
            <a:off x="16546354" y="7120284"/>
            <a:ext cx="12305530" cy="50783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Qumran Community</a:t>
            </a:r>
            <a:r>
              <a:rPr lang="en-GB" sz="32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:</a:t>
            </a:r>
            <a:endParaRPr lang="en-GB" sz="3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3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Largely Male (approx. 2:1 m/f)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Scribes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‘Fundamentalist’ Jewish sect – possibly Essenes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Large cemetery (approx. 1200 graves)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Differing burial practices to the rest of Judaism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(possibly focussed on Resurrection of the dead)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</a:t>
            </a: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36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Hachlili</a:t>
            </a: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, (2011)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5901E14E-95A1-49D9-BBAB-C0D04FED4DA2}"/>
              </a:ext>
            </a:extLst>
          </p:cNvPr>
          <p:cNvSpPr txBox="1"/>
          <p:nvPr/>
        </p:nvSpPr>
        <p:spPr>
          <a:xfrm>
            <a:off x="16546354" y="12022318"/>
            <a:ext cx="12448921" cy="452431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Qumran Caves</a:t>
            </a:r>
          </a:p>
          <a:p>
            <a:endParaRPr lang="en-GB" sz="3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Twelve Caves, discovered 1947-2017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Nearly 1000 </a:t>
            </a:r>
            <a:r>
              <a:rPr lang="en-GB" sz="36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diferent</a:t>
            </a:r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manuscripts plus thousands of fragments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All Books of the Jewish bible except Esther</a:t>
            </a:r>
          </a:p>
          <a:p>
            <a:r>
              <a:rPr lang="en-GB" sz="3600" b="1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Apocrypa</a:t>
            </a:r>
            <a:endParaRPr lang="en-GB" sz="3600" b="1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Rules for living</a:t>
            </a:r>
          </a:p>
          <a:p>
            <a:r>
              <a:rPr lang="en-GB" sz="36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										</a:t>
            </a: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Source: </a:t>
            </a: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  <a:hlinkClick r:id="rId7"/>
              </a:rPr>
              <a:t>www.virtualreligion.net</a:t>
            </a:r>
            <a:r>
              <a:rPr lang="en-GB" sz="36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(2019).</a:t>
            </a:r>
          </a:p>
        </p:txBody>
      </p:sp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7D540237-C830-4B2F-9B40-1EB1513CA599}"/>
              </a:ext>
            </a:extLst>
          </p:cNvPr>
          <p:cNvSpPr txBox="1"/>
          <p:nvPr/>
        </p:nvSpPr>
        <p:spPr>
          <a:xfrm>
            <a:off x="1012372" y="849085"/>
            <a:ext cx="27007458" cy="80945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b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Bibliography</a:t>
            </a:r>
          </a:p>
          <a:p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Baslibrary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n.a.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 (1998). “The Enigma of Qumran”. Available at: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https://www.baslibrary.org/biblical-archaeology-review/24/1/16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Last accessed 05.06.2020.</a:t>
            </a:r>
          </a:p>
          <a:p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Elledge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C. (2018). “Resurrection in Early Judaism”. Available at: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  <a:hlinkClick r:id="rId3"/>
              </a:rPr>
              <a:t>https://www.bibleinterp.com/articles/2018/01/ell428016.shtml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Last accessed 04.06.2020.</a:t>
            </a:r>
          </a:p>
          <a:p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Hachlili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, R. (2011). “The Qumran Cemetery Reassessed” in </a:t>
            </a:r>
            <a:r>
              <a:rPr lang="en-GB" sz="4000" i="1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Oxford Handbook of the Dead Sea Scrolls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Collins,J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and Lim, T., eds.). Available at: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  <a:hlinkClick r:id="rId4"/>
              </a:rPr>
              <a:t>https://www.doi.org/10.1093/oxfordhb/9780199207237.003.0003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Last accessed 04.06.2020.</a:t>
            </a:r>
          </a:p>
          <a:p>
            <a:endParaRPr lang="en-GB" sz="40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Virtualreligion.net (</a:t>
            </a:r>
            <a:r>
              <a:rPr lang="en-GB" sz="4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n.a.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), (2019). “The Dead Sea Scrolls”. Available at: 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  <a:hlinkClick r:id="rId5"/>
              </a:rPr>
              <a:t>https://www.virtualreality.net/iho/dss.html</a:t>
            </a:r>
            <a:r>
              <a:rPr lang="en-GB" sz="4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. Last accessed 05.06.2020.</a:t>
            </a:r>
          </a:p>
        </p:txBody>
      </p:sp>
    </p:spTree>
    <p:extLst>
      <p:ext uri="{BB962C8B-B14F-4D97-AF65-F5344CB8AC3E}">
        <p14:creationId xmlns:p14="http://schemas.microsoft.com/office/powerpoint/2010/main" val="10374322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375</Words>
  <Application>Microsoft Office PowerPoint</Application>
  <PresentationFormat>Custom</PresentationFormat>
  <Paragraphs>38</Paragraphs>
  <Slides>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Patrick</dc:creator>
  <cp:lastModifiedBy>Timothy Kirk (1710839)</cp:lastModifiedBy>
  <cp:revision>69</cp:revision>
  <dcterms:created xsi:type="dcterms:W3CDTF">2013-07-15T20:26:40Z</dcterms:created>
  <dcterms:modified xsi:type="dcterms:W3CDTF">2020-06-05T14:50:39Z</dcterms:modified>
</cp:coreProperties>
</file>